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61" r:id="rId2"/>
  </p:sldMasterIdLst>
  <p:notesMasterIdLst>
    <p:notesMasterId r:id="rId39"/>
  </p:notesMasterIdLst>
  <p:handoutMasterIdLst>
    <p:handoutMasterId r:id="rId40"/>
  </p:handoutMasterIdLst>
  <p:sldIdLst>
    <p:sldId id="258" r:id="rId3"/>
    <p:sldId id="410" r:id="rId4"/>
    <p:sldId id="391" r:id="rId5"/>
    <p:sldId id="392" r:id="rId6"/>
    <p:sldId id="491" r:id="rId7"/>
    <p:sldId id="330" r:id="rId8"/>
    <p:sldId id="411" r:id="rId9"/>
    <p:sldId id="492" r:id="rId10"/>
    <p:sldId id="493" r:id="rId11"/>
    <p:sldId id="413" r:id="rId12"/>
    <p:sldId id="494" r:id="rId13"/>
    <p:sldId id="468" r:id="rId14"/>
    <p:sldId id="469" r:id="rId15"/>
    <p:sldId id="470" r:id="rId16"/>
    <p:sldId id="471" r:id="rId17"/>
    <p:sldId id="477" r:id="rId18"/>
    <p:sldId id="473" r:id="rId19"/>
    <p:sldId id="474" r:id="rId20"/>
    <p:sldId id="390" r:id="rId21"/>
    <p:sldId id="424" r:id="rId22"/>
    <p:sldId id="394" r:id="rId23"/>
    <p:sldId id="417" r:id="rId24"/>
    <p:sldId id="377" r:id="rId25"/>
    <p:sldId id="483" r:id="rId26"/>
    <p:sldId id="484" r:id="rId27"/>
    <p:sldId id="378" r:id="rId28"/>
    <p:sldId id="374" r:id="rId29"/>
    <p:sldId id="464" r:id="rId30"/>
    <p:sldId id="385" r:id="rId31"/>
    <p:sldId id="486" r:id="rId32"/>
    <p:sldId id="485" r:id="rId33"/>
    <p:sldId id="487" r:id="rId34"/>
    <p:sldId id="488" r:id="rId35"/>
    <p:sldId id="482" r:id="rId36"/>
    <p:sldId id="455" r:id="rId37"/>
    <p:sldId id="467" r:id="rId38"/>
  </p:sldIdLst>
  <p:sldSz cx="9144000" cy="6858000" type="screen4x3"/>
  <p:notesSz cx="6797675" cy="9874250"/>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9DCB3B"/>
    <a:srgbClr val="005DAA"/>
    <a:srgbClr val="444432"/>
    <a:srgbClr val="A6A8AB"/>
    <a:srgbClr val="FF6600"/>
    <a:srgbClr val="CCE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25" autoAdjust="0"/>
    <p:restoredTop sz="90929"/>
  </p:normalViewPr>
  <p:slideViewPr>
    <p:cSldViewPr>
      <p:cViewPr varScale="1">
        <p:scale>
          <a:sx n="66" d="100"/>
          <a:sy n="66" d="100"/>
        </p:scale>
        <p:origin x="1632"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7D2ABF-ECAD-4C66-BFA8-FFFCD3CFA844}" type="doc">
      <dgm:prSet loTypeId="urn:microsoft.com/office/officeart/2005/8/layout/radial5" loCatId="cycle" qsTypeId="urn:microsoft.com/office/officeart/2005/8/quickstyle/simple2" qsCatId="simple" csTypeId="urn:microsoft.com/office/officeart/2005/8/colors/accent1_3" csCatId="accent1" phldr="1"/>
      <dgm:spPr/>
      <dgm:t>
        <a:bodyPr/>
        <a:lstStyle/>
        <a:p>
          <a:endParaRPr lang="nl-BE"/>
        </a:p>
      </dgm:t>
    </dgm:pt>
    <dgm:pt modelId="{0D6B1CF9-0582-41FC-A7D9-437475A5A3EC}">
      <dgm:prSet phldrT="[Text]"/>
      <dgm:spPr/>
      <dgm:t>
        <a:bodyPr/>
        <a:lstStyle/>
        <a:p>
          <a:r>
            <a:rPr lang="nl-BE" b="1"/>
            <a:t>ToC</a:t>
          </a:r>
        </a:p>
      </dgm:t>
    </dgm:pt>
    <dgm:pt modelId="{6CE885A7-6B4C-431A-9BE1-4DB8718207C4}" type="parTrans" cxnId="{8F0BAAC5-30D8-49E9-B92F-CF4B36EEDB5A}">
      <dgm:prSet/>
      <dgm:spPr/>
      <dgm:t>
        <a:bodyPr/>
        <a:lstStyle/>
        <a:p>
          <a:endParaRPr lang="nl-BE"/>
        </a:p>
      </dgm:t>
    </dgm:pt>
    <dgm:pt modelId="{1BDE6A3C-40BC-40E6-A57E-1D0C9FDB2F8D}" type="sibTrans" cxnId="{8F0BAAC5-30D8-49E9-B92F-CF4B36EEDB5A}">
      <dgm:prSet/>
      <dgm:spPr/>
      <dgm:t>
        <a:bodyPr/>
        <a:lstStyle/>
        <a:p>
          <a:endParaRPr lang="nl-BE"/>
        </a:p>
      </dgm:t>
    </dgm:pt>
    <dgm:pt modelId="{698D8862-CC5B-42BC-A259-2FF4118B409A}">
      <dgm:prSet/>
      <dgm:spPr/>
      <dgm:t>
        <a:bodyPr/>
        <a:lstStyle/>
        <a:p>
          <a:r>
            <a:rPr lang="nl-BE" dirty="0">
              <a:latin typeface="Arial" charset="0"/>
              <a:cs typeface="Arial" charset="0"/>
            </a:rPr>
            <a:t>Context</a:t>
          </a:r>
        </a:p>
      </dgm:t>
    </dgm:pt>
    <dgm:pt modelId="{F34D636D-36AC-43BE-8F76-591BEED0F4D6}" type="parTrans" cxnId="{A0A7FC26-EA8A-4297-AEC4-8C154A67E8D7}">
      <dgm:prSet/>
      <dgm:spPr/>
      <dgm:t>
        <a:bodyPr/>
        <a:lstStyle/>
        <a:p>
          <a:endParaRPr lang="nl-BE"/>
        </a:p>
      </dgm:t>
    </dgm:pt>
    <dgm:pt modelId="{51716C44-278D-4026-B46E-0153D70CFC1D}" type="sibTrans" cxnId="{A0A7FC26-EA8A-4297-AEC4-8C154A67E8D7}">
      <dgm:prSet/>
      <dgm:spPr/>
      <dgm:t>
        <a:bodyPr/>
        <a:lstStyle/>
        <a:p>
          <a:endParaRPr lang="nl-BE"/>
        </a:p>
      </dgm:t>
    </dgm:pt>
    <dgm:pt modelId="{940AD172-A963-4C8C-B400-37822E15B526}">
      <dgm:prSet/>
      <dgm:spPr/>
      <dgm:t>
        <a:bodyPr/>
        <a:lstStyle/>
        <a:p>
          <a:r>
            <a:rPr lang="nl-BE" dirty="0">
              <a:latin typeface="Arial" charset="0"/>
              <a:cs typeface="Arial" charset="0"/>
            </a:rPr>
            <a:t>Eigen bijdrage (</a:t>
          </a:r>
          <a:r>
            <a:rPr lang="nl-BE" dirty="0" err="1">
              <a:latin typeface="Arial" charset="0"/>
              <a:cs typeface="Arial" charset="0"/>
            </a:rPr>
            <a:t>sphere</a:t>
          </a:r>
          <a:r>
            <a:rPr lang="nl-BE" dirty="0">
              <a:latin typeface="Arial" charset="0"/>
              <a:cs typeface="Arial" charset="0"/>
            </a:rPr>
            <a:t> of control/</a:t>
          </a:r>
          <a:r>
            <a:rPr lang="nl-BE" dirty="0" err="1">
              <a:latin typeface="Arial" charset="0"/>
              <a:cs typeface="Arial" charset="0"/>
            </a:rPr>
            <a:t>influence</a:t>
          </a:r>
          <a:r>
            <a:rPr lang="nl-BE" dirty="0">
              <a:latin typeface="Arial" charset="0"/>
              <a:cs typeface="Arial" charset="0"/>
            </a:rPr>
            <a:t>)</a:t>
          </a:r>
        </a:p>
      </dgm:t>
    </dgm:pt>
    <dgm:pt modelId="{78856294-550E-4CBF-B309-250B0348AADD}" type="parTrans" cxnId="{FB8E2CDB-25AF-4CE4-8A0C-AF9E450F671E}">
      <dgm:prSet/>
      <dgm:spPr/>
      <dgm:t>
        <a:bodyPr/>
        <a:lstStyle/>
        <a:p>
          <a:endParaRPr lang="nl-BE"/>
        </a:p>
      </dgm:t>
    </dgm:pt>
    <dgm:pt modelId="{CD90F996-CF64-4DE2-A246-7AF63188BB58}" type="sibTrans" cxnId="{FB8E2CDB-25AF-4CE4-8A0C-AF9E450F671E}">
      <dgm:prSet/>
      <dgm:spPr/>
      <dgm:t>
        <a:bodyPr/>
        <a:lstStyle/>
        <a:p>
          <a:endParaRPr lang="nl-BE"/>
        </a:p>
      </dgm:t>
    </dgm:pt>
    <dgm:pt modelId="{C88F70A4-2121-4121-8B62-D4C9C82857B9}">
      <dgm:prSet/>
      <dgm:spPr/>
      <dgm:t>
        <a:bodyPr/>
        <a:lstStyle/>
        <a:p>
          <a:r>
            <a:rPr lang="nl-BE" dirty="0">
              <a:latin typeface="Arial" charset="0"/>
              <a:cs typeface="Arial" charset="0"/>
            </a:rPr>
            <a:t>Gewenste situatie</a:t>
          </a:r>
        </a:p>
      </dgm:t>
    </dgm:pt>
    <dgm:pt modelId="{AC493D7B-2941-4C13-BDCC-528AAE025B71}" type="parTrans" cxnId="{E26D2D9F-E9F5-4C13-A8D8-AF6FD9FB45D3}">
      <dgm:prSet/>
      <dgm:spPr/>
      <dgm:t>
        <a:bodyPr/>
        <a:lstStyle/>
        <a:p>
          <a:endParaRPr lang="nl-BE"/>
        </a:p>
      </dgm:t>
    </dgm:pt>
    <dgm:pt modelId="{34A08115-7AA6-43AC-80F3-0E060E13A8A9}" type="sibTrans" cxnId="{E26D2D9F-E9F5-4C13-A8D8-AF6FD9FB45D3}">
      <dgm:prSet/>
      <dgm:spPr/>
      <dgm:t>
        <a:bodyPr/>
        <a:lstStyle/>
        <a:p>
          <a:endParaRPr lang="nl-BE"/>
        </a:p>
      </dgm:t>
    </dgm:pt>
    <dgm:pt modelId="{564D8275-D423-4EEA-AD63-1E6C799C7370}">
      <dgm:prSet/>
      <dgm:spPr/>
      <dgm:t>
        <a:bodyPr/>
        <a:lstStyle/>
        <a:p>
          <a:r>
            <a:rPr lang="nl-BE" dirty="0">
              <a:latin typeface="Arial" charset="0"/>
              <a:cs typeface="Arial" charset="0"/>
            </a:rPr>
            <a:t>Hypothesen</a:t>
          </a:r>
        </a:p>
      </dgm:t>
    </dgm:pt>
    <dgm:pt modelId="{9439545F-FC33-4E78-B7F5-9D2C68103ACD}" type="parTrans" cxnId="{3FB804AB-2E1C-4A88-BB13-228D31BC504E}">
      <dgm:prSet/>
      <dgm:spPr/>
      <dgm:t>
        <a:bodyPr/>
        <a:lstStyle/>
        <a:p>
          <a:endParaRPr lang="nl-BE"/>
        </a:p>
      </dgm:t>
    </dgm:pt>
    <dgm:pt modelId="{9E207608-6F89-4DCC-8F5D-8E48AC03F015}" type="sibTrans" cxnId="{3FB804AB-2E1C-4A88-BB13-228D31BC504E}">
      <dgm:prSet/>
      <dgm:spPr/>
      <dgm:t>
        <a:bodyPr/>
        <a:lstStyle/>
        <a:p>
          <a:endParaRPr lang="nl-BE"/>
        </a:p>
      </dgm:t>
    </dgm:pt>
    <dgm:pt modelId="{6CC41141-1DF0-4510-BB7E-D14757A32A48}">
      <dgm:prSet/>
      <dgm:spPr/>
      <dgm:t>
        <a:bodyPr/>
        <a:lstStyle/>
        <a:p>
          <a:r>
            <a:rPr lang="nl-BE" dirty="0">
              <a:latin typeface="Arial" charset="0"/>
              <a:cs typeface="Arial" charset="0"/>
            </a:rPr>
            <a:t>Actoren</a:t>
          </a:r>
        </a:p>
      </dgm:t>
    </dgm:pt>
    <dgm:pt modelId="{AAC73E67-7504-416A-913E-6829F993F4DF}" type="parTrans" cxnId="{021874AB-314C-4953-9E87-1F181D39382E}">
      <dgm:prSet/>
      <dgm:spPr/>
      <dgm:t>
        <a:bodyPr/>
        <a:lstStyle/>
        <a:p>
          <a:endParaRPr lang="nl-BE"/>
        </a:p>
      </dgm:t>
    </dgm:pt>
    <dgm:pt modelId="{32530BA2-EEBD-45F8-85C0-F6FFDE71536A}" type="sibTrans" cxnId="{021874AB-314C-4953-9E87-1F181D39382E}">
      <dgm:prSet/>
      <dgm:spPr/>
      <dgm:t>
        <a:bodyPr/>
        <a:lstStyle/>
        <a:p>
          <a:endParaRPr lang="nl-BE"/>
        </a:p>
      </dgm:t>
    </dgm:pt>
    <dgm:pt modelId="{73E5B036-580E-4B89-95EE-7AD5B77821C7}">
      <dgm:prSet/>
      <dgm:spPr/>
      <dgm:t>
        <a:bodyPr/>
        <a:lstStyle/>
        <a:p>
          <a:r>
            <a:rPr lang="nl-BE" dirty="0">
              <a:latin typeface="Arial" charset="0"/>
              <a:cs typeface="Arial" charset="0"/>
            </a:rPr>
            <a:t>Multi-actor samenwerking </a:t>
          </a:r>
        </a:p>
      </dgm:t>
    </dgm:pt>
    <dgm:pt modelId="{35618B30-C814-4282-89FE-3BC55128F611}" type="parTrans" cxnId="{8449B358-C736-4CE5-AFBF-B4A82F19449E}">
      <dgm:prSet/>
      <dgm:spPr/>
      <dgm:t>
        <a:bodyPr/>
        <a:lstStyle/>
        <a:p>
          <a:endParaRPr lang="nl-BE"/>
        </a:p>
      </dgm:t>
    </dgm:pt>
    <dgm:pt modelId="{25D5F9C9-8AAB-40A8-9EB9-540B73377408}" type="sibTrans" cxnId="{8449B358-C736-4CE5-AFBF-B4A82F19449E}">
      <dgm:prSet/>
      <dgm:spPr/>
      <dgm:t>
        <a:bodyPr/>
        <a:lstStyle/>
        <a:p>
          <a:endParaRPr lang="nl-BE"/>
        </a:p>
      </dgm:t>
    </dgm:pt>
    <dgm:pt modelId="{1E1183EA-D98E-452D-A6B9-F740EAB93EA8}">
      <dgm:prSet/>
      <dgm:spPr/>
      <dgm:t>
        <a:bodyPr/>
        <a:lstStyle/>
        <a:p>
          <a:r>
            <a:rPr lang="nl-BE" dirty="0">
              <a:latin typeface="Arial" charset="0"/>
              <a:cs typeface="Arial" charset="0"/>
            </a:rPr>
            <a:t>De weg(en) naar verandering</a:t>
          </a:r>
        </a:p>
      </dgm:t>
    </dgm:pt>
    <dgm:pt modelId="{5F105C22-E11F-4138-AF75-BA4CDD20E7BE}" type="parTrans" cxnId="{364DF091-006D-421D-BDF2-940C0E04DDD8}">
      <dgm:prSet/>
      <dgm:spPr/>
      <dgm:t>
        <a:bodyPr/>
        <a:lstStyle/>
        <a:p>
          <a:endParaRPr lang="nl-BE"/>
        </a:p>
      </dgm:t>
    </dgm:pt>
    <dgm:pt modelId="{AEA3C2B6-574A-4DA8-AA62-4454F14155D1}" type="sibTrans" cxnId="{364DF091-006D-421D-BDF2-940C0E04DDD8}">
      <dgm:prSet/>
      <dgm:spPr/>
      <dgm:t>
        <a:bodyPr/>
        <a:lstStyle/>
        <a:p>
          <a:endParaRPr lang="nl-BE"/>
        </a:p>
      </dgm:t>
    </dgm:pt>
    <dgm:pt modelId="{B6B90E3B-2DAD-4B51-B2AA-D9B19CC30035}">
      <dgm:prSet custScaleX="157782" custRadScaleRad="131961" custRadScaleInc="37437"/>
      <dgm:spPr/>
      <dgm:t>
        <a:bodyPr/>
        <a:lstStyle/>
        <a:p>
          <a:endParaRPr lang="nl-BE"/>
        </a:p>
      </dgm:t>
    </dgm:pt>
    <dgm:pt modelId="{E95D235E-CA60-4951-B76D-ED584F190B29}" type="parTrans" cxnId="{1599F11B-75E8-4725-8D11-48ED8DFDC315}">
      <dgm:prSet/>
      <dgm:spPr/>
      <dgm:t>
        <a:bodyPr/>
        <a:lstStyle/>
        <a:p>
          <a:endParaRPr lang="nl-NL"/>
        </a:p>
      </dgm:t>
    </dgm:pt>
    <dgm:pt modelId="{1102933D-1EA0-442C-90B7-8E08C174AC82}" type="sibTrans" cxnId="{1599F11B-75E8-4725-8D11-48ED8DFDC315}">
      <dgm:prSet/>
      <dgm:spPr/>
      <dgm:t>
        <a:bodyPr/>
        <a:lstStyle/>
        <a:p>
          <a:endParaRPr lang="nl-NL"/>
        </a:p>
      </dgm:t>
    </dgm:pt>
    <dgm:pt modelId="{260A225F-98C1-4F16-B5A8-599C64F50EA7}" type="pres">
      <dgm:prSet presAssocID="{727D2ABF-ECAD-4C66-BFA8-FFFCD3CFA844}" presName="Name0" presStyleCnt="0">
        <dgm:presLayoutVars>
          <dgm:chMax val="1"/>
          <dgm:dir/>
          <dgm:animLvl val="ctr"/>
          <dgm:resizeHandles val="exact"/>
        </dgm:presLayoutVars>
      </dgm:prSet>
      <dgm:spPr/>
    </dgm:pt>
    <dgm:pt modelId="{FBD5DB1C-8573-40F8-B22C-3537E7301A1A}" type="pres">
      <dgm:prSet presAssocID="{0D6B1CF9-0582-41FC-A7D9-437475A5A3EC}" presName="centerShape" presStyleLbl="node0" presStyleIdx="0" presStyleCnt="1"/>
      <dgm:spPr/>
    </dgm:pt>
    <dgm:pt modelId="{4A47019A-3587-4849-A205-F8F0475896AA}" type="pres">
      <dgm:prSet presAssocID="{5F105C22-E11F-4138-AF75-BA4CDD20E7BE}" presName="parTrans" presStyleLbl="sibTrans2D1" presStyleIdx="0" presStyleCnt="7"/>
      <dgm:spPr/>
    </dgm:pt>
    <dgm:pt modelId="{46AFA816-DD75-4924-8EBE-9D58B0C1E7AF}" type="pres">
      <dgm:prSet presAssocID="{5F105C22-E11F-4138-AF75-BA4CDD20E7BE}" presName="connectorText" presStyleLbl="sibTrans2D1" presStyleIdx="0" presStyleCnt="7"/>
      <dgm:spPr/>
    </dgm:pt>
    <dgm:pt modelId="{7D3D0131-E852-4AEA-B121-0CECAEC0D33A}" type="pres">
      <dgm:prSet presAssocID="{1E1183EA-D98E-452D-A6B9-F740EAB93EA8}" presName="node" presStyleLbl="node1" presStyleIdx="0" presStyleCnt="7" custScaleX="141701">
        <dgm:presLayoutVars>
          <dgm:bulletEnabled val="1"/>
        </dgm:presLayoutVars>
      </dgm:prSet>
      <dgm:spPr/>
    </dgm:pt>
    <dgm:pt modelId="{4F46CC64-12CB-44EE-85F5-78A359190CE7}" type="pres">
      <dgm:prSet presAssocID="{9439545F-FC33-4E78-B7F5-9D2C68103ACD}" presName="parTrans" presStyleLbl="sibTrans2D1" presStyleIdx="1" presStyleCnt="7"/>
      <dgm:spPr/>
    </dgm:pt>
    <dgm:pt modelId="{3E37E20E-3E88-4791-9153-5E9981EE01B1}" type="pres">
      <dgm:prSet presAssocID="{9439545F-FC33-4E78-B7F5-9D2C68103ACD}" presName="connectorText" presStyleLbl="sibTrans2D1" presStyleIdx="1" presStyleCnt="7"/>
      <dgm:spPr/>
    </dgm:pt>
    <dgm:pt modelId="{801E6585-6B96-4381-9405-BFC4C8F76952}" type="pres">
      <dgm:prSet presAssocID="{564D8275-D423-4EEA-AD63-1E6C799C7370}" presName="node" presStyleLbl="node1" presStyleIdx="1" presStyleCnt="7" custScaleX="157782" custRadScaleRad="127931" custRadScaleInc="-2513">
        <dgm:presLayoutVars>
          <dgm:bulletEnabled val="1"/>
        </dgm:presLayoutVars>
      </dgm:prSet>
      <dgm:spPr/>
    </dgm:pt>
    <dgm:pt modelId="{6E3F8358-3721-4228-8047-3A1313AF68B3}" type="pres">
      <dgm:prSet presAssocID="{F34D636D-36AC-43BE-8F76-591BEED0F4D6}" presName="parTrans" presStyleLbl="sibTrans2D1" presStyleIdx="2" presStyleCnt="7"/>
      <dgm:spPr/>
    </dgm:pt>
    <dgm:pt modelId="{4D3707F9-640B-408A-B6AA-4B01FE7A5DDE}" type="pres">
      <dgm:prSet presAssocID="{F34D636D-36AC-43BE-8F76-591BEED0F4D6}" presName="connectorText" presStyleLbl="sibTrans2D1" presStyleIdx="2" presStyleCnt="7"/>
      <dgm:spPr/>
    </dgm:pt>
    <dgm:pt modelId="{B33AE019-0C92-46A0-93C7-F771EB1896FB}" type="pres">
      <dgm:prSet presAssocID="{698D8862-CC5B-42BC-A259-2FF4118B409A}" presName="node" presStyleLbl="node1" presStyleIdx="2" presStyleCnt="7" custScaleX="157782" custRadScaleRad="131961" custRadScaleInc="37437">
        <dgm:presLayoutVars>
          <dgm:bulletEnabled val="1"/>
        </dgm:presLayoutVars>
      </dgm:prSet>
      <dgm:spPr/>
    </dgm:pt>
    <dgm:pt modelId="{D51B28AC-6B75-47FE-961B-5312DEE601CA}" type="pres">
      <dgm:prSet presAssocID="{AAC73E67-7504-416A-913E-6829F993F4DF}" presName="parTrans" presStyleLbl="sibTrans2D1" presStyleIdx="3" presStyleCnt="7"/>
      <dgm:spPr/>
    </dgm:pt>
    <dgm:pt modelId="{C7F5CFDE-F3D3-4378-8271-66D5EC96A9F5}" type="pres">
      <dgm:prSet presAssocID="{AAC73E67-7504-416A-913E-6829F993F4DF}" presName="connectorText" presStyleLbl="sibTrans2D1" presStyleIdx="3" presStyleCnt="7"/>
      <dgm:spPr/>
    </dgm:pt>
    <dgm:pt modelId="{5258448D-F7CE-4F5E-A4C0-9EF408F7918E}" type="pres">
      <dgm:prSet presAssocID="{6CC41141-1DF0-4510-BB7E-D14757A32A48}" presName="node" presStyleLbl="node1" presStyleIdx="3" presStyleCnt="7" custScaleX="160668" custRadScaleRad="101926" custRadScaleInc="55499">
        <dgm:presLayoutVars>
          <dgm:bulletEnabled val="1"/>
        </dgm:presLayoutVars>
      </dgm:prSet>
      <dgm:spPr/>
    </dgm:pt>
    <dgm:pt modelId="{F18FDCB7-EA83-42AF-87D7-8A66C6BB353C}" type="pres">
      <dgm:prSet presAssocID="{78856294-550E-4CBF-B309-250B0348AADD}" presName="parTrans" presStyleLbl="sibTrans2D1" presStyleIdx="4" presStyleCnt="7"/>
      <dgm:spPr/>
    </dgm:pt>
    <dgm:pt modelId="{E37DC7EC-FDE1-4CF3-8EE7-CF6A0DD313EC}" type="pres">
      <dgm:prSet presAssocID="{78856294-550E-4CBF-B309-250B0348AADD}" presName="connectorText" presStyleLbl="sibTrans2D1" presStyleIdx="4" presStyleCnt="7"/>
      <dgm:spPr/>
    </dgm:pt>
    <dgm:pt modelId="{5A8445FC-A728-4A65-AE1A-524C6A41A06D}" type="pres">
      <dgm:prSet presAssocID="{940AD172-A963-4C8C-B400-37822E15B526}" presName="node" presStyleLbl="node1" presStyleIdx="4" presStyleCnt="7" custScaleX="157782" custRadScaleRad="140722" custRadScaleInc="90614">
        <dgm:presLayoutVars>
          <dgm:bulletEnabled val="1"/>
        </dgm:presLayoutVars>
      </dgm:prSet>
      <dgm:spPr/>
    </dgm:pt>
    <dgm:pt modelId="{FE6E5187-2650-4A68-B714-3A84E445BB0D}" type="pres">
      <dgm:prSet presAssocID="{AC493D7B-2941-4C13-BDCC-528AAE025B71}" presName="parTrans" presStyleLbl="sibTrans2D1" presStyleIdx="5" presStyleCnt="7"/>
      <dgm:spPr/>
    </dgm:pt>
    <dgm:pt modelId="{037A7D5D-C991-425C-9BBB-F230ED71EBCE}" type="pres">
      <dgm:prSet presAssocID="{AC493D7B-2941-4C13-BDCC-528AAE025B71}" presName="connectorText" presStyleLbl="sibTrans2D1" presStyleIdx="5" presStyleCnt="7"/>
      <dgm:spPr/>
    </dgm:pt>
    <dgm:pt modelId="{A9DDCAAA-0987-45A5-A9CD-F7B9CF2E112E}" type="pres">
      <dgm:prSet presAssocID="{C88F70A4-2121-4121-8B62-D4C9C82857B9}" presName="node" presStyleLbl="node1" presStyleIdx="5" presStyleCnt="7" custScaleX="157782" custRadScaleRad="144261" custRadScaleInc="24861">
        <dgm:presLayoutVars>
          <dgm:bulletEnabled val="1"/>
        </dgm:presLayoutVars>
      </dgm:prSet>
      <dgm:spPr/>
    </dgm:pt>
    <dgm:pt modelId="{FF9272D2-E9BE-49CE-88D7-2ACFCA63CE6F}" type="pres">
      <dgm:prSet presAssocID="{35618B30-C814-4282-89FE-3BC55128F611}" presName="parTrans" presStyleLbl="sibTrans2D1" presStyleIdx="6" presStyleCnt="7"/>
      <dgm:spPr/>
    </dgm:pt>
    <dgm:pt modelId="{9668FCE8-DE05-4501-ADA6-A17982AD4C1D}" type="pres">
      <dgm:prSet presAssocID="{35618B30-C814-4282-89FE-3BC55128F611}" presName="connectorText" presStyleLbl="sibTrans2D1" presStyleIdx="6" presStyleCnt="7"/>
      <dgm:spPr/>
    </dgm:pt>
    <dgm:pt modelId="{95931632-2293-405D-9C9F-8361B3EA47EE}" type="pres">
      <dgm:prSet presAssocID="{73E5B036-580E-4B89-95EE-7AD5B77821C7}" presName="node" presStyleLbl="node1" presStyleIdx="6" presStyleCnt="7" custScaleX="161199" custRadScaleRad="126112" custRadScaleInc="-32192">
        <dgm:presLayoutVars>
          <dgm:bulletEnabled val="1"/>
        </dgm:presLayoutVars>
      </dgm:prSet>
      <dgm:spPr/>
    </dgm:pt>
  </dgm:ptLst>
  <dgm:cxnLst>
    <dgm:cxn modelId="{8F0BAAC5-30D8-49E9-B92F-CF4B36EEDB5A}" srcId="{727D2ABF-ECAD-4C66-BFA8-FFFCD3CFA844}" destId="{0D6B1CF9-0582-41FC-A7D9-437475A5A3EC}" srcOrd="0" destOrd="0" parTransId="{6CE885A7-6B4C-431A-9BE1-4DB8718207C4}" sibTransId="{1BDE6A3C-40BC-40E6-A57E-1D0C9FDB2F8D}"/>
    <dgm:cxn modelId="{3FB804AB-2E1C-4A88-BB13-228D31BC504E}" srcId="{0D6B1CF9-0582-41FC-A7D9-437475A5A3EC}" destId="{564D8275-D423-4EEA-AD63-1E6C799C7370}" srcOrd="1" destOrd="0" parTransId="{9439545F-FC33-4E78-B7F5-9D2C68103ACD}" sibTransId="{9E207608-6F89-4DCC-8F5D-8E48AC03F015}"/>
    <dgm:cxn modelId="{FCAC2570-D23E-4274-A913-F5A2C72BA473}" type="presOf" srcId="{0D6B1CF9-0582-41FC-A7D9-437475A5A3EC}" destId="{FBD5DB1C-8573-40F8-B22C-3537E7301A1A}" srcOrd="0" destOrd="0" presId="urn:microsoft.com/office/officeart/2005/8/layout/radial5"/>
    <dgm:cxn modelId="{C063148D-A539-4CB2-A241-345A635467B1}" type="presOf" srcId="{940AD172-A963-4C8C-B400-37822E15B526}" destId="{5A8445FC-A728-4A65-AE1A-524C6A41A06D}" srcOrd="0" destOrd="0" presId="urn:microsoft.com/office/officeart/2005/8/layout/radial5"/>
    <dgm:cxn modelId="{2AEC501D-782B-4510-94E1-0C69EEB623DE}" type="presOf" srcId="{F34D636D-36AC-43BE-8F76-591BEED0F4D6}" destId="{6E3F8358-3721-4228-8047-3A1313AF68B3}" srcOrd="0" destOrd="0" presId="urn:microsoft.com/office/officeart/2005/8/layout/radial5"/>
    <dgm:cxn modelId="{3F84BDBD-0DA8-4CCC-9234-C97BD4F28CD8}" type="presOf" srcId="{C88F70A4-2121-4121-8B62-D4C9C82857B9}" destId="{A9DDCAAA-0987-45A5-A9CD-F7B9CF2E112E}" srcOrd="0" destOrd="0" presId="urn:microsoft.com/office/officeart/2005/8/layout/radial5"/>
    <dgm:cxn modelId="{F3ED2A57-939C-45BE-8357-081AE1A1BFCD}" type="presOf" srcId="{698D8862-CC5B-42BC-A259-2FF4118B409A}" destId="{B33AE019-0C92-46A0-93C7-F771EB1896FB}" srcOrd="0" destOrd="0" presId="urn:microsoft.com/office/officeart/2005/8/layout/radial5"/>
    <dgm:cxn modelId="{2427B5B4-67E5-45BE-99EF-B3B7A78FE14B}" type="presOf" srcId="{35618B30-C814-4282-89FE-3BC55128F611}" destId="{9668FCE8-DE05-4501-ADA6-A17982AD4C1D}" srcOrd="1" destOrd="0" presId="urn:microsoft.com/office/officeart/2005/8/layout/radial5"/>
    <dgm:cxn modelId="{E8585FAE-2791-464D-A11C-1021AD45DF4E}" type="presOf" srcId="{35618B30-C814-4282-89FE-3BC55128F611}" destId="{FF9272D2-E9BE-49CE-88D7-2ACFCA63CE6F}" srcOrd="0" destOrd="0" presId="urn:microsoft.com/office/officeart/2005/8/layout/radial5"/>
    <dgm:cxn modelId="{BB1BAD29-1F7F-4560-AA16-9DC2C611C904}" type="presOf" srcId="{78856294-550E-4CBF-B309-250B0348AADD}" destId="{F18FDCB7-EA83-42AF-87D7-8A66C6BB353C}" srcOrd="0" destOrd="0" presId="urn:microsoft.com/office/officeart/2005/8/layout/radial5"/>
    <dgm:cxn modelId="{021874AB-314C-4953-9E87-1F181D39382E}" srcId="{0D6B1CF9-0582-41FC-A7D9-437475A5A3EC}" destId="{6CC41141-1DF0-4510-BB7E-D14757A32A48}" srcOrd="3" destOrd="0" parTransId="{AAC73E67-7504-416A-913E-6829F993F4DF}" sibTransId="{32530BA2-EEBD-45F8-85C0-F6FFDE71536A}"/>
    <dgm:cxn modelId="{1BA3C3A1-F0CC-4DCC-8EDC-250F7CAAB340}" type="presOf" srcId="{78856294-550E-4CBF-B309-250B0348AADD}" destId="{E37DC7EC-FDE1-4CF3-8EE7-CF6A0DD313EC}" srcOrd="1" destOrd="0" presId="urn:microsoft.com/office/officeart/2005/8/layout/radial5"/>
    <dgm:cxn modelId="{E8C96F97-3EE8-4C34-BDD0-376DE9141B0A}" type="presOf" srcId="{AAC73E67-7504-416A-913E-6829F993F4DF}" destId="{D51B28AC-6B75-47FE-961B-5312DEE601CA}" srcOrd="0" destOrd="0" presId="urn:microsoft.com/office/officeart/2005/8/layout/radial5"/>
    <dgm:cxn modelId="{3C433E02-1228-4646-92BD-62D0E6C2E682}" type="presOf" srcId="{1E1183EA-D98E-452D-A6B9-F740EAB93EA8}" destId="{7D3D0131-E852-4AEA-B121-0CECAEC0D33A}" srcOrd="0" destOrd="0" presId="urn:microsoft.com/office/officeart/2005/8/layout/radial5"/>
    <dgm:cxn modelId="{5D29671A-7180-4F3C-9069-424FBC3CFFAF}" type="presOf" srcId="{73E5B036-580E-4B89-95EE-7AD5B77821C7}" destId="{95931632-2293-405D-9C9F-8361B3EA47EE}" srcOrd="0" destOrd="0" presId="urn:microsoft.com/office/officeart/2005/8/layout/radial5"/>
    <dgm:cxn modelId="{468BA335-DA22-4093-9747-30DBF803EC4A}" type="presOf" srcId="{564D8275-D423-4EEA-AD63-1E6C799C7370}" destId="{801E6585-6B96-4381-9405-BFC4C8F76952}" srcOrd="0" destOrd="0" presId="urn:microsoft.com/office/officeart/2005/8/layout/radial5"/>
    <dgm:cxn modelId="{233A0D2D-E3CC-46B7-890B-0DA074A7AFD3}" type="presOf" srcId="{AC493D7B-2941-4C13-BDCC-528AAE025B71}" destId="{037A7D5D-C991-425C-9BBB-F230ED71EBCE}" srcOrd="1" destOrd="0" presId="urn:microsoft.com/office/officeart/2005/8/layout/radial5"/>
    <dgm:cxn modelId="{8449B358-C736-4CE5-AFBF-B4A82F19449E}" srcId="{0D6B1CF9-0582-41FC-A7D9-437475A5A3EC}" destId="{73E5B036-580E-4B89-95EE-7AD5B77821C7}" srcOrd="6" destOrd="0" parTransId="{35618B30-C814-4282-89FE-3BC55128F611}" sibTransId="{25D5F9C9-8AAB-40A8-9EB9-540B73377408}"/>
    <dgm:cxn modelId="{80D7E133-854D-4DCD-A458-4D1E76E86C4D}" type="presOf" srcId="{AAC73E67-7504-416A-913E-6829F993F4DF}" destId="{C7F5CFDE-F3D3-4378-8271-66D5EC96A9F5}" srcOrd="1" destOrd="0" presId="urn:microsoft.com/office/officeart/2005/8/layout/radial5"/>
    <dgm:cxn modelId="{DE43B114-6A0A-4884-AA25-5B09F6D4E399}" type="presOf" srcId="{F34D636D-36AC-43BE-8F76-591BEED0F4D6}" destId="{4D3707F9-640B-408A-B6AA-4B01FE7A5DDE}" srcOrd="1" destOrd="0" presId="urn:microsoft.com/office/officeart/2005/8/layout/radial5"/>
    <dgm:cxn modelId="{971D27F7-D9C4-4F47-A318-8B9B15676F60}" type="presOf" srcId="{9439545F-FC33-4E78-B7F5-9D2C68103ACD}" destId="{4F46CC64-12CB-44EE-85F5-78A359190CE7}" srcOrd="0" destOrd="0" presId="urn:microsoft.com/office/officeart/2005/8/layout/radial5"/>
    <dgm:cxn modelId="{E26D2D9F-E9F5-4C13-A8D8-AF6FD9FB45D3}" srcId="{0D6B1CF9-0582-41FC-A7D9-437475A5A3EC}" destId="{C88F70A4-2121-4121-8B62-D4C9C82857B9}" srcOrd="5" destOrd="0" parTransId="{AC493D7B-2941-4C13-BDCC-528AAE025B71}" sibTransId="{34A08115-7AA6-43AC-80F3-0E060E13A8A9}"/>
    <dgm:cxn modelId="{19033930-4759-4FA0-AF59-F0D576FEC152}" type="presOf" srcId="{5F105C22-E11F-4138-AF75-BA4CDD20E7BE}" destId="{46AFA816-DD75-4924-8EBE-9D58B0C1E7AF}" srcOrd="1" destOrd="0" presId="urn:microsoft.com/office/officeart/2005/8/layout/radial5"/>
    <dgm:cxn modelId="{364DF091-006D-421D-BDF2-940C0E04DDD8}" srcId="{0D6B1CF9-0582-41FC-A7D9-437475A5A3EC}" destId="{1E1183EA-D98E-452D-A6B9-F740EAB93EA8}" srcOrd="0" destOrd="0" parTransId="{5F105C22-E11F-4138-AF75-BA4CDD20E7BE}" sibTransId="{AEA3C2B6-574A-4DA8-AA62-4454F14155D1}"/>
    <dgm:cxn modelId="{FB8E2CDB-25AF-4CE4-8A0C-AF9E450F671E}" srcId="{0D6B1CF9-0582-41FC-A7D9-437475A5A3EC}" destId="{940AD172-A963-4C8C-B400-37822E15B526}" srcOrd="4" destOrd="0" parTransId="{78856294-550E-4CBF-B309-250B0348AADD}" sibTransId="{CD90F996-CF64-4DE2-A246-7AF63188BB58}"/>
    <dgm:cxn modelId="{25BF1BE2-52DE-4363-99CF-50A27FE5694C}" type="presOf" srcId="{727D2ABF-ECAD-4C66-BFA8-FFFCD3CFA844}" destId="{260A225F-98C1-4F16-B5A8-599C64F50EA7}" srcOrd="0" destOrd="0" presId="urn:microsoft.com/office/officeart/2005/8/layout/radial5"/>
    <dgm:cxn modelId="{675E4EF8-B4EA-422E-A0BA-50CFD4573A76}" type="presOf" srcId="{5F105C22-E11F-4138-AF75-BA4CDD20E7BE}" destId="{4A47019A-3587-4849-A205-F8F0475896AA}" srcOrd="0" destOrd="0" presId="urn:microsoft.com/office/officeart/2005/8/layout/radial5"/>
    <dgm:cxn modelId="{56433ABB-DC26-413A-A8AF-6EBAC574D288}" type="presOf" srcId="{AC493D7B-2941-4C13-BDCC-528AAE025B71}" destId="{FE6E5187-2650-4A68-B714-3A84E445BB0D}" srcOrd="0" destOrd="0" presId="urn:microsoft.com/office/officeart/2005/8/layout/radial5"/>
    <dgm:cxn modelId="{A0A7FC26-EA8A-4297-AEC4-8C154A67E8D7}" srcId="{0D6B1CF9-0582-41FC-A7D9-437475A5A3EC}" destId="{698D8862-CC5B-42BC-A259-2FF4118B409A}" srcOrd="2" destOrd="0" parTransId="{F34D636D-36AC-43BE-8F76-591BEED0F4D6}" sibTransId="{51716C44-278D-4026-B46E-0153D70CFC1D}"/>
    <dgm:cxn modelId="{510C6009-1729-4BEE-A04C-3D16182546B0}" type="presOf" srcId="{6CC41141-1DF0-4510-BB7E-D14757A32A48}" destId="{5258448D-F7CE-4F5E-A4C0-9EF408F7918E}" srcOrd="0" destOrd="0" presId="urn:microsoft.com/office/officeart/2005/8/layout/radial5"/>
    <dgm:cxn modelId="{1599F11B-75E8-4725-8D11-48ED8DFDC315}" srcId="{727D2ABF-ECAD-4C66-BFA8-FFFCD3CFA844}" destId="{B6B90E3B-2DAD-4B51-B2AA-D9B19CC30035}" srcOrd="1" destOrd="0" parTransId="{E95D235E-CA60-4951-B76D-ED584F190B29}" sibTransId="{1102933D-1EA0-442C-90B7-8E08C174AC82}"/>
    <dgm:cxn modelId="{9D0947EE-7C41-4CFA-9EE5-08B1933BA11E}" type="presOf" srcId="{9439545F-FC33-4E78-B7F5-9D2C68103ACD}" destId="{3E37E20E-3E88-4791-9153-5E9981EE01B1}" srcOrd="1" destOrd="0" presId="urn:microsoft.com/office/officeart/2005/8/layout/radial5"/>
    <dgm:cxn modelId="{1954465D-58B1-4155-BA9A-5D5EE8113E9E}" type="presParOf" srcId="{260A225F-98C1-4F16-B5A8-599C64F50EA7}" destId="{FBD5DB1C-8573-40F8-B22C-3537E7301A1A}" srcOrd="0" destOrd="0" presId="urn:microsoft.com/office/officeart/2005/8/layout/radial5"/>
    <dgm:cxn modelId="{8B12C064-460B-4F2A-9ACD-39D1ECAE782F}" type="presParOf" srcId="{260A225F-98C1-4F16-B5A8-599C64F50EA7}" destId="{4A47019A-3587-4849-A205-F8F0475896AA}" srcOrd="1" destOrd="0" presId="urn:microsoft.com/office/officeart/2005/8/layout/radial5"/>
    <dgm:cxn modelId="{A24A257C-64DE-4D4B-893C-99BC6423D1DE}" type="presParOf" srcId="{4A47019A-3587-4849-A205-F8F0475896AA}" destId="{46AFA816-DD75-4924-8EBE-9D58B0C1E7AF}" srcOrd="0" destOrd="0" presId="urn:microsoft.com/office/officeart/2005/8/layout/radial5"/>
    <dgm:cxn modelId="{36C7B02A-6251-4E39-B719-A49F2170FBAB}" type="presParOf" srcId="{260A225F-98C1-4F16-B5A8-599C64F50EA7}" destId="{7D3D0131-E852-4AEA-B121-0CECAEC0D33A}" srcOrd="2" destOrd="0" presId="urn:microsoft.com/office/officeart/2005/8/layout/radial5"/>
    <dgm:cxn modelId="{685A3CCB-EE0F-4347-B812-FEBB4A13CD83}" type="presParOf" srcId="{260A225F-98C1-4F16-B5A8-599C64F50EA7}" destId="{4F46CC64-12CB-44EE-85F5-78A359190CE7}" srcOrd="3" destOrd="0" presId="urn:microsoft.com/office/officeart/2005/8/layout/radial5"/>
    <dgm:cxn modelId="{56C9BE9B-58A3-4FF2-8A5A-98CF4C01695B}" type="presParOf" srcId="{4F46CC64-12CB-44EE-85F5-78A359190CE7}" destId="{3E37E20E-3E88-4791-9153-5E9981EE01B1}" srcOrd="0" destOrd="0" presId="urn:microsoft.com/office/officeart/2005/8/layout/radial5"/>
    <dgm:cxn modelId="{D52D1842-89F6-4D92-AA75-69C7D1E82DCE}" type="presParOf" srcId="{260A225F-98C1-4F16-B5A8-599C64F50EA7}" destId="{801E6585-6B96-4381-9405-BFC4C8F76952}" srcOrd="4" destOrd="0" presId="urn:microsoft.com/office/officeart/2005/8/layout/radial5"/>
    <dgm:cxn modelId="{8CBD215A-37B5-4C49-B0EF-7E593058BDC2}" type="presParOf" srcId="{260A225F-98C1-4F16-B5A8-599C64F50EA7}" destId="{6E3F8358-3721-4228-8047-3A1313AF68B3}" srcOrd="5" destOrd="0" presId="urn:microsoft.com/office/officeart/2005/8/layout/radial5"/>
    <dgm:cxn modelId="{8F3CEA98-8D02-45A4-96AC-C9A572008A3A}" type="presParOf" srcId="{6E3F8358-3721-4228-8047-3A1313AF68B3}" destId="{4D3707F9-640B-408A-B6AA-4B01FE7A5DDE}" srcOrd="0" destOrd="0" presId="urn:microsoft.com/office/officeart/2005/8/layout/radial5"/>
    <dgm:cxn modelId="{0F3A7EA6-409E-488C-A282-309995E02C3E}" type="presParOf" srcId="{260A225F-98C1-4F16-B5A8-599C64F50EA7}" destId="{B33AE019-0C92-46A0-93C7-F771EB1896FB}" srcOrd="6" destOrd="0" presId="urn:microsoft.com/office/officeart/2005/8/layout/radial5"/>
    <dgm:cxn modelId="{2B6BA0EB-8440-492C-96AC-8E4420CF329A}" type="presParOf" srcId="{260A225F-98C1-4F16-B5A8-599C64F50EA7}" destId="{D51B28AC-6B75-47FE-961B-5312DEE601CA}" srcOrd="7" destOrd="0" presId="urn:microsoft.com/office/officeart/2005/8/layout/radial5"/>
    <dgm:cxn modelId="{F0B667F1-8606-43AD-8F34-853347E303A2}" type="presParOf" srcId="{D51B28AC-6B75-47FE-961B-5312DEE601CA}" destId="{C7F5CFDE-F3D3-4378-8271-66D5EC96A9F5}" srcOrd="0" destOrd="0" presId="urn:microsoft.com/office/officeart/2005/8/layout/radial5"/>
    <dgm:cxn modelId="{1E7C2511-B097-4828-9C78-8CED8C837D78}" type="presParOf" srcId="{260A225F-98C1-4F16-B5A8-599C64F50EA7}" destId="{5258448D-F7CE-4F5E-A4C0-9EF408F7918E}" srcOrd="8" destOrd="0" presId="urn:microsoft.com/office/officeart/2005/8/layout/radial5"/>
    <dgm:cxn modelId="{FF78DBB4-E58A-45BA-A6C5-CCC3E2C11E88}" type="presParOf" srcId="{260A225F-98C1-4F16-B5A8-599C64F50EA7}" destId="{F18FDCB7-EA83-42AF-87D7-8A66C6BB353C}" srcOrd="9" destOrd="0" presId="urn:microsoft.com/office/officeart/2005/8/layout/radial5"/>
    <dgm:cxn modelId="{0BCB353C-4E58-4E81-9B0B-44E9DEA914F1}" type="presParOf" srcId="{F18FDCB7-EA83-42AF-87D7-8A66C6BB353C}" destId="{E37DC7EC-FDE1-4CF3-8EE7-CF6A0DD313EC}" srcOrd="0" destOrd="0" presId="urn:microsoft.com/office/officeart/2005/8/layout/radial5"/>
    <dgm:cxn modelId="{1279DFEA-B3B3-401C-A0B2-8B5FCD41927C}" type="presParOf" srcId="{260A225F-98C1-4F16-B5A8-599C64F50EA7}" destId="{5A8445FC-A728-4A65-AE1A-524C6A41A06D}" srcOrd="10" destOrd="0" presId="urn:microsoft.com/office/officeart/2005/8/layout/radial5"/>
    <dgm:cxn modelId="{7886144A-D8CB-4953-88BD-9EE8817C5085}" type="presParOf" srcId="{260A225F-98C1-4F16-B5A8-599C64F50EA7}" destId="{FE6E5187-2650-4A68-B714-3A84E445BB0D}" srcOrd="11" destOrd="0" presId="urn:microsoft.com/office/officeart/2005/8/layout/radial5"/>
    <dgm:cxn modelId="{A50B302A-FAA4-48A1-96E0-2D02BFD8519F}" type="presParOf" srcId="{FE6E5187-2650-4A68-B714-3A84E445BB0D}" destId="{037A7D5D-C991-425C-9BBB-F230ED71EBCE}" srcOrd="0" destOrd="0" presId="urn:microsoft.com/office/officeart/2005/8/layout/radial5"/>
    <dgm:cxn modelId="{ED003129-3E86-417D-94C7-F8627A7187C7}" type="presParOf" srcId="{260A225F-98C1-4F16-B5A8-599C64F50EA7}" destId="{A9DDCAAA-0987-45A5-A9CD-F7B9CF2E112E}" srcOrd="12" destOrd="0" presId="urn:microsoft.com/office/officeart/2005/8/layout/radial5"/>
    <dgm:cxn modelId="{23760AD8-7CB5-41A2-9C8C-CA7086E3B88F}" type="presParOf" srcId="{260A225F-98C1-4F16-B5A8-599C64F50EA7}" destId="{FF9272D2-E9BE-49CE-88D7-2ACFCA63CE6F}" srcOrd="13" destOrd="0" presId="urn:microsoft.com/office/officeart/2005/8/layout/radial5"/>
    <dgm:cxn modelId="{F2A03651-0D71-4FDF-97D0-CDF85866A828}" type="presParOf" srcId="{FF9272D2-E9BE-49CE-88D7-2ACFCA63CE6F}" destId="{9668FCE8-DE05-4501-ADA6-A17982AD4C1D}" srcOrd="0" destOrd="0" presId="urn:microsoft.com/office/officeart/2005/8/layout/radial5"/>
    <dgm:cxn modelId="{FC1208F6-490D-452C-89BE-2D123D0D5255}" type="presParOf" srcId="{260A225F-98C1-4F16-B5A8-599C64F50EA7}" destId="{95931632-2293-405D-9C9F-8361B3EA47EE}"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5DB1C-8573-40F8-B22C-3537E7301A1A}">
      <dsp:nvSpPr>
        <dsp:cNvPr id="0" name=""/>
        <dsp:cNvSpPr/>
      </dsp:nvSpPr>
      <dsp:spPr>
        <a:xfrm>
          <a:off x="3743016" y="2004988"/>
          <a:ext cx="1043379" cy="1043379"/>
        </a:xfrm>
        <a:prstGeom prst="ellipse">
          <a:avLst/>
        </a:prstGeom>
        <a:solidFill>
          <a:schemeClr val="accent1">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nl-BE" sz="2800" b="1" kern="1200"/>
            <a:t>ToC</a:t>
          </a:r>
        </a:p>
      </dsp:txBody>
      <dsp:txXfrm>
        <a:off x="3895815" y="2157787"/>
        <a:ext cx="737781" cy="737781"/>
      </dsp:txXfrm>
    </dsp:sp>
    <dsp:sp modelId="{4A47019A-3587-4849-A205-F8F0475896AA}">
      <dsp:nvSpPr>
        <dsp:cNvPr id="0" name=""/>
        <dsp:cNvSpPr/>
      </dsp:nvSpPr>
      <dsp:spPr>
        <a:xfrm rot="16200000">
          <a:off x="4079890" y="1489366"/>
          <a:ext cx="369631" cy="354749"/>
        </a:xfrm>
        <a:prstGeom prst="rightArrow">
          <a:avLst>
            <a:gd name="adj1" fmla="val 60000"/>
            <a:gd name="adj2" fmla="val 50000"/>
          </a:avLst>
        </a:prstGeom>
        <a:solidFill>
          <a:schemeClr val="accent1">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nl-BE" sz="1400" kern="1200"/>
        </a:p>
      </dsp:txBody>
      <dsp:txXfrm>
        <a:off x="4133103" y="1613529"/>
        <a:ext cx="263206" cy="212849"/>
      </dsp:txXfrm>
    </dsp:sp>
    <dsp:sp modelId="{7D3D0131-E852-4AEA-B121-0CECAEC0D33A}">
      <dsp:nvSpPr>
        <dsp:cNvPr id="0" name=""/>
        <dsp:cNvSpPr/>
      </dsp:nvSpPr>
      <dsp:spPr>
        <a:xfrm>
          <a:off x="3340656" y="3346"/>
          <a:ext cx="1848099" cy="1304224"/>
        </a:xfrm>
        <a:prstGeom prst="ellipse">
          <a:avLst/>
        </a:prstGeom>
        <a:solidFill>
          <a:schemeClr val="accent1">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l-BE" sz="1400" kern="1200" dirty="0">
              <a:latin typeface="Arial" charset="0"/>
              <a:cs typeface="Arial" charset="0"/>
            </a:rPr>
            <a:t>De weg(en) naar verandering</a:t>
          </a:r>
        </a:p>
      </dsp:txBody>
      <dsp:txXfrm>
        <a:off x="3611304" y="194345"/>
        <a:ext cx="1306803" cy="922226"/>
      </dsp:txXfrm>
    </dsp:sp>
    <dsp:sp modelId="{4F46CC64-12CB-44EE-85F5-78A359190CE7}">
      <dsp:nvSpPr>
        <dsp:cNvPr id="0" name=""/>
        <dsp:cNvSpPr/>
      </dsp:nvSpPr>
      <dsp:spPr>
        <a:xfrm rot="19246942">
          <a:off x="4786017" y="1695145"/>
          <a:ext cx="560524" cy="354749"/>
        </a:xfrm>
        <a:prstGeom prst="rightArrow">
          <a:avLst>
            <a:gd name="adj1" fmla="val 60000"/>
            <a:gd name="adj2" fmla="val 50000"/>
          </a:avLst>
        </a:prstGeom>
        <a:solidFill>
          <a:schemeClr val="accent1">
            <a:shade val="90000"/>
            <a:hueOff val="96153"/>
            <a:satOff val="-8097"/>
            <a:lumOff val="5725"/>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nl-BE" sz="1400" kern="1200"/>
        </a:p>
      </dsp:txBody>
      <dsp:txXfrm>
        <a:off x="4798003" y="1799740"/>
        <a:ext cx="454099" cy="212849"/>
      </dsp:txXfrm>
    </dsp:sp>
    <dsp:sp modelId="{801E6585-6B96-4381-9405-BFC4C8F76952}">
      <dsp:nvSpPr>
        <dsp:cNvPr id="0" name=""/>
        <dsp:cNvSpPr/>
      </dsp:nvSpPr>
      <dsp:spPr>
        <a:xfrm>
          <a:off x="5090441" y="360999"/>
          <a:ext cx="2057831" cy="1304224"/>
        </a:xfrm>
        <a:prstGeom prst="ellipse">
          <a:avLst/>
        </a:prstGeom>
        <a:solidFill>
          <a:schemeClr val="accent1">
            <a:shade val="80000"/>
            <a:hueOff val="95612"/>
            <a:satOff val="-8097"/>
            <a:lumOff val="60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l-BE" sz="1400" kern="1200" dirty="0">
              <a:latin typeface="Arial" charset="0"/>
              <a:cs typeface="Arial" charset="0"/>
            </a:rPr>
            <a:t>Hypothesen</a:t>
          </a:r>
        </a:p>
      </dsp:txBody>
      <dsp:txXfrm>
        <a:off x="5391803" y="551998"/>
        <a:ext cx="1455107" cy="922226"/>
      </dsp:txXfrm>
    </dsp:sp>
    <dsp:sp modelId="{6E3F8358-3721-4228-8047-3A1313AF68B3}">
      <dsp:nvSpPr>
        <dsp:cNvPr id="0" name=""/>
        <dsp:cNvSpPr/>
      </dsp:nvSpPr>
      <dsp:spPr>
        <a:xfrm rot="1349028">
          <a:off x="4932663" y="2737108"/>
          <a:ext cx="538070" cy="354749"/>
        </a:xfrm>
        <a:prstGeom prst="rightArrow">
          <a:avLst>
            <a:gd name="adj1" fmla="val 60000"/>
            <a:gd name="adj2" fmla="val 50000"/>
          </a:avLst>
        </a:prstGeom>
        <a:solidFill>
          <a:schemeClr val="accent1">
            <a:shade val="90000"/>
            <a:hueOff val="192306"/>
            <a:satOff val="-16195"/>
            <a:lumOff val="1145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nl-BE" sz="1400" kern="1200"/>
        </a:p>
      </dsp:txBody>
      <dsp:txXfrm>
        <a:off x="4936708" y="2787708"/>
        <a:ext cx="431645" cy="212849"/>
      </dsp:txXfrm>
    </dsp:sp>
    <dsp:sp modelId="{B33AE019-0C92-46A0-93C7-F771EB1896FB}">
      <dsp:nvSpPr>
        <dsp:cNvPr id="0" name=""/>
        <dsp:cNvSpPr/>
      </dsp:nvSpPr>
      <dsp:spPr>
        <a:xfrm>
          <a:off x="5517374" y="2818873"/>
          <a:ext cx="2057831" cy="1304224"/>
        </a:xfrm>
        <a:prstGeom prst="ellipse">
          <a:avLst/>
        </a:prstGeom>
        <a:solidFill>
          <a:schemeClr val="accent1">
            <a:shade val="80000"/>
            <a:hueOff val="191224"/>
            <a:satOff val="-16195"/>
            <a:lumOff val="1210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l-BE" sz="1400" kern="1200" dirty="0">
              <a:latin typeface="Arial" charset="0"/>
              <a:cs typeface="Arial" charset="0"/>
            </a:rPr>
            <a:t>Context</a:t>
          </a:r>
        </a:p>
      </dsp:txBody>
      <dsp:txXfrm>
        <a:off x="5818736" y="3009872"/>
        <a:ext cx="1455107" cy="922226"/>
      </dsp:txXfrm>
    </dsp:sp>
    <dsp:sp modelId="{D51B28AC-6B75-47FE-961B-5312DEE601CA}">
      <dsp:nvSpPr>
        <dsp:cNvPr id="0" name=""/>
        <dsp:cNvSpPr/>
      </dsp:nvSpPr>
      <dsp:spPr>
        <a:xfrm rot="4642456">
          <a:off x="4291682" y="3117522"/>
          <a:ext cx="290205" cy="354749"/>
        </a:xfrm>
        <a:prstGeom prst="rightArrow">
          <a:avLst>
            <a:gd name="adj1" fmla="val 60000"/>
            <a:gd name="adj2" fmla="val 50000"/>
          </a:avLst>
        </a:prstGeom>
        <a:solidFill>
          <a:schemeClr val="accent1">
            <a:shade val="90000"/>
            <a:hueOff val="288459"/>
            <a:satOff val="-24292"/>
            <a:lumOff val="17176"/>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nl-BE" sz="1400" kern="1200"/>
        </a:p>
      </dsp:txBody>
      <dsp:txXfrm>
        <a:off x="4325698" y="3145994"/>
        <a:ext cx="203144" cy="212849"/>
      </dsp:txXfrm>
    </dsp:sp>
    <dsp:sp modelId="{5258448D-F7CE-4F5E-A4C0-9EF408F7918E}">
      <dsp:nvSpPr>
        <dsp:cNvPr id="0" name=""/>
        <dsp:cNvSpPr/>
      </dsp:nvSpPr>
      <dsp:spPr>
        <a:xfrm>
          <a:off x="3595360" y="3563823"/>
          <a:ext cx="2095471" cy="1304224"/>
        </a:xfrm>
        <a:prstGeom prst="ellipse">
          <a:avLst/>
        </a:prstGeom>
        <a:solidFill>
          <a:schemeClr val="accent1">
            <a:shade val="80000"/>
            <a:hueOff val="286837"/>
            <a:satOff val="-24292"/>
            <a:lumOff val="1815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l-BE" sz="1400" kern="1200" dirty="0">
              <a:latin typeface="Arial" charset="0"/>
              <a:cs typeface="Arial" charset="0"/>
            </a:rPr>
            <a:t>Actoren</a:t>
          </a:r>
        </a:p>
      </dsp:txBody>
      <dsp:txXfrm>
        <a:off x="3902235" y="3754822"/>
        <a:ext cx="1481721" cy="922226"/>
      </dsp:txXfrm>
    </dsp:sp>
    <dsp:sp modelId="{F18FDCB7-EA83-42AF-87D7-8A66C6BB353C}">
      <dsp:nvSpPr>
        <dsp:cNvPr id="0" name=""/>
        <dsp:cNvSpPr/>
      </dsp:nvSpPr>
      <dsp:spPr>
        <a:xfrm rot="8378475">
          <a:off x="3055131" y="3089045"/>
          <a:ext cx="678226" cy="354749"/>
        </a:xfrm>
        <a:prstGeom prst="rightArrow">
          <a:avLst>
            <a:gd name="adj1" fmla="val 60000"/>
            <a:gd name="adj2" fmla="val 50000"/>
          </a:avLst>
        </a:prstGeom>
        <a:solidFill>
          <a:schemeClr val="accent1">
            <a:shade val="90000"/>
            <a:hueOff val="384612"/>
            <a:satOff val="-32389"/>
            <a:lumOff val="22901"/>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nl-BE" sz="1400" kern="1200"/>
        </a:p>
      </dsp:txBody>
      <dsp:txXfrm rot="10800000">
        <a:off x="3148892" y="3125536"/>
        <a:ext cx="571801" cy="212849"/>
      </dsp:txXfrm>
    </dsp:sp>
    <dsp:sp modelId="{5A8445FC-A728-4A65-AE1A-524C6A41A06D}">
      <dsp:nvSpPr>
        <dsp:cNvPr id="0" name=""/>
        <dsp:cNvSpPr/>
      </dsp:nvSpPr>
      <dsp:spPr>
        <a:xfrm>
          <a:off x="1248022" y="3563823"/>
          <a:ext cx="2057831" cy="1304224"/>
        </a:xfrm>
        <a:prstGeom prst="ellipse">
          <a:avLst/>
        </a:prstGeom>
        <a:solidFill>
          <a:schemeClr val="accent1">
            <a:shade val="80000"/>
            <a:hueOff val="382449"/>
            <a:satOff val="-32389"/>
            <a:lumOff val="2420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l-BE" sz="1400" kern="1200" dirty="0">
              <a:latin typeface="Arial" charset="0"/>
              <a:cs typeface="Arial" charset="0"/>
            </a:rPr>
            <a:t>Eigen bijdrage (</a:t>
          </a:r>
          <a:r>
            <a:rPr lang="nl-BE" sz="1400" kern="1200" dirty="0" err="1">
              <a:latin typeface="Arial" charset="0"/>
              <a:cs typeface="Arial" charset="0"/>
            </a:rPr>
            <a:t>sphere</a:t>
          </a:r>
          <a:r>
            <a:rPr lang="nl-BE" sz="1400" kern="1200" dirty="0">
              <a:latin typeface="Arial" charset="0"/>
              <a:cs typeface="Arial" charset="0"/>
            </a:rPr>
            <a:t> of control/</a:t>
          </a:r>
          <a:r>
            <a:rPr lang="nl-BE" sz="1400" kern="1200" dirty="0" err="1">
              <a:latin typeface="Arial" charset="0"/>
              <a:cs typeface="Arial" charset="0"/>
            </a:rPr>
            <a:t>influence</a:t>
          </a:r>
          <a:r>
            <a:rPr lang="nl-BE" sz="1400" kern="1200" dirty="0">
              <a:latin typeface="Arial" charset="0"/>
              <a:cs typeface="Arial" charset="0"/>
            </a:rPr>
            <a:t>)</a:t>
          </a:r>
        </a:p>
      </dsp:txBody>
      <dsp:txXfrm>
        <a:off x="1549384" y="3754822"/>
        <a:ext cx="1455107" cy="922226"/>
      </dsp:txXfrm>
    </dsp:sp>
    <dsp:sp modelId="{FE6E5187-2650-4A68-B714-3A84E445BB0D}">
      <dsp:nvSpPr>
        <dsp:cNvPr id="0" name=""/>
        <dsp:cNvSpPr/>
      </dsp:nvSpPr>
      <dsp:spPr>
        <a:xfrm rot="10412141">
          <a:off x="2881095" y="2471291"/>
          <a:ext cx="613958" cy="354749"/>
        </a:xfrm>
        <a:prstGeom prst="rightArrow">
          <a:avLst>
            <a:gd name="adj1" fmla="val 60000"/>
            <a:gd name="adj2" fmla="val 50000"/>
          </a:avLst>
        </a:prstGeom>
        <a:solidFill>
          <a:schemeClr val="accent1">
            <a:shade val="90000"/>
            <a:hueOff val="480765"/>
            <a:satOff val="-40487"/>
            <a:lumOff val="28626"/>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nl-BE" sz="1400" kern="1200"/>
        </a:p>
      </dsp:txBody>
      <dsp:txXfrm rot="10800000">
        <a:off x="2987182" y="2536250"/>
        <a:ext cx="507533" cy="212849"/>
      </dsp:txXfrm>
    </dsp:sp>
    <dsp:sp modelId="{A9DDCAAA-0987-45A5-A9CD-F7B9CF2E112E}">
      <dsp:nvSpPr>
        <dsp:cNvPr id="0" name=""/>
        <dsp:cNvSpPr/>
      </dsp:nvSpPr>
      <dsp:spPr>
        <a:xfrm>
          <a:off x="553512" y="2178480"/>
          <a:ext cx="2057831" cy="1304224"/>
        </a:xfrm>
        <a:prstGeom prst="ellipse">
          <a:avLst/>
        </a:prstGeom>
        <a:solidFill>
          <a:schemeClr val="accent1">
            <a:shade val="80000"/>
            <a:hueOff val="478061"/>
            <a:satOff val="-40487"/>
            <a:lumOff val="3025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l-BE" sz="1400" kern="1200" dirty="0">
              <a:latin typeface="Arial" charset="0"/>
              <a:cs typeface="Arial" charset="0"/>
            </a:rPr>
            <a:t>Gewenste situatie</a:t>
          </a:r>
        </a:p>
      </dsp:txBody>
      <dsp:txXfrm>
        <a:off x="854874" y="2369479"/>
        <a:ext cx="1455107" cy="922226"/>
      </dsp:txXfrm>
    </dsp:sp>
    <dsp:sp modelId="{FF9272D2-E9BE-49CE-88D7-2ACFCA63CE6F}">
      <dsp:nvSpPr>
        <dsp:cNvPr id="0" name=""/>
        <dsp:cNvSpPr/>
      </dsp:nvSpPr>
      <dsp:spPr>
        <a:xfrm rot="12617609">
          <a:off x="3163401" y="1853280"/>
          <a:ext cx="504479" cy="354749"/>
        </a:xfrm>
        <a:prstGeom prst="rightArrow">
          <a:avLst>
            <a:gd name="adj1" fmla="val 60000"/>
            <a:gd name="adj2" fmla="val 50000"/>
          </a:avLst>
        </a:prstGeom>
        <a:solidFill>
          <a:schemeClr val="accent1">
            <a:shade val="90000"/>
            <a:hueOff val="576919"/>
            <a:satOff val="-48584"/>
            <a:lumOff val="34351"/>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nl-BE" sz="1400" kern="1200"/>
        </a:p>
      </dsp:txBody>
      <dsp:txXfrm rot="10800000">
        <a:off x="3262560" y="1951072"/>
        <a:ext cx="398054" cy="212849"/>
      </dsp:txXfrm>
    </dsp:sp>
    <dsp:sp modelId="{95931632-2293-405D-9C9F-8361B3EA47EE}">
      <dsp:nvSpPr>
        <dsp:cNvPr id="0" name=""/>
        <dsp:cNvSpPr/>
      </dsp:nvSpPr>
      <dsp:spPr>
        <a:xfrm>
          <a:off x="1175903" y="684197"/>
          <a:ext cx="2102397" cy="1304224"/>
        </a:xfrm>
        <a:prstGeom prst="ellipse">
          <a:avLst/>
        </a:prstGeom>
        <a:solidFill>
          <a:schemeClr val="accent1">
            <a:shade val="80000"/>
            <a:hueOff val="573673"/>
            <a:satOff val="-48584"/>
            <a:lumOff val="3631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l-BE" sz="1400" kern="1200" dirty="0">
              <a:latin typeface="Arial" charset="0"/>
              <a:cs typeface="Arial" charset="0"/>
            </a:rPr>
            <a:t>Multi-actor samenwerking </a:t>
          </a:r>
        </a:p>
      </dsp:txBody>
      <dsp:txXfrm>
        <a:off x="1483792" y="875196"/>
        <a:ext cx="1486619" cy="922226"/>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1" y="1"/>
            <a:ext cx="2945184" cy="49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6" tIns="45628" rIns="91256" bIns="45628" numCol="1" anchor="t" anchorCtr="0" compatLnSpc="1">
            <a:prstTxWarp prst="textNoShape">
              <a:avLst/>
            </a:prstTxWarp>
          </a:bodyPr>
          <a:lstStyle>
            <a:lvl1pPr>
              <a:defRPr sz="1200">
                <a:latin typeface="Arial" charset="0"/>
              </a:defRPr>
            </a:lvl1pPr>
          </a:lstStyle>
          <a:p>
            <a:endParaRPr lang="en-GB" altLang="nl-BE"/>
          </a:p>
        </p:txBody>
      </p:sp>
      <p:sp>
        <p:nvSpPr>
          <p:cNvPr id="12291" name="Rectangle 3"/>
          <p:cNvSpPr>
            <a:spLocks noGrp="1" noChangeArrowheads="1"/>
          </p:cNvSpPr>
          <p:nvPr>
            <p:ph type="dt" sz="quarter" idx="1"/>
          </p:nvPr>
        </p:nvSpPr>
        <p:spPr bwMode="auto">
          <a:xfrm>
            <a:off x="3852491" y="1"/>
            <a:ext cx="2945184" cy="49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6" tIns="45628" rIns="91256" bIns="45628" numCol="1" anchor="t" anchorCtr="0" compatLnSpc="1">
            <a:prstTxWarp prst="textNoShape">
              <a:avLst/>
            </a:prstTxWarp>
          </a:bodyPr>
          <a:lstStyle>
            <a:lvl1pPr algn="r">
              <a:defRPr sz="1200"/>
            </a:lvl1pPr>
          </a:lstStyle>
          <a:p>
            <a:endParaRPr lang="en-GB" altLang="nl-BE"/>
          </a:p>
        </p:txBody>
      </p:sp>
      <p:sp>
        <p:nvSpPr>
          <p:cNvPr id="12292" name="Rectangle 4"/>
          <p:cNvSpPr>
            <a:spLocks noGrp="1" noChangeArrowheads="1"/>
          </p:cNvSpPr>
          <p:nvPr>
            <p:ph type="ftr" sz="quarter" idx="2"/>
          </p:nvPr>
        </p:nvSpPr>
        <p:spPr bwMode="auto">
          <a:xfrm>
            <a:off x="1" y="9380773"/>
            <a:ext cx="2945184" cy="49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6" tIns="45628" rIns="91256" bIns="45628" numCol="1" anchor="b" anchorCtr="0" compatLnSpc="1">
            <a:prstTxWarp prst="textNoShape">
              <a:avLst/>
            </a:prstTxWarp>
          </a:bodyPr>
          <a:lstStyle>
            <a:lvl1pPr>
              <a:defRPr sz="1200">
                <a:latin typeface="Arial" charset="0"/>
              </a:defRPr>
            </a:lvl1pPr>
          </a:lstStyle>
          <a:p>
            <a:endParaRPr lang="en-GB" altLang="nl-BE"/>
          </a:p>
        </p:txBody>
      </p:sp>
      <p:sp>
        <p:nvSpPr>
          <p:cNvPr id="12293" name="Rectangle 5"/>
          <p:cNvSpPr>
            <a:spLocks noGrp="1" noChangeArrowheads="1"/>
          </p:cNvSpPr>
          <p:nvPr>
            <p:ph type="sldNum" sz="quarter" idx="3"/>
          </p:nvPr>
        </p:nvSpPr>
        <p:spPr bwMode="auto">
          <a:xfrm>
            <a:off x="3852491" y="9380773"/>
            <a:ext cx="2945184" cy="49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6" tIns="45628" rIns="91256" bIns="45628" numCol="1" anchor="b" anchorCtr="0" compatLnSpc="1">
            <a:prstTxWarp prst="textNoShape">
              <a:avLst/>
            </a:prstTxWarp>
          </a:bodyPr>
          <a:lstStyle>
            <a:lvl1pPr algn="r">
              <a:defRPr sz="1200">
                <a:latin typeface="Arial" charset="0"/>
              </a:defRPr>
            </a:lvl1pPr>
          </a:lstStyle>
          <a:p>
            <a:fld id="{6FAF112F-F7BF-4847-96A8-F7A342B79BB3}" type="slidenum">
              <a:rPr lang="en-GB" altLang="nl-BE"/>
              <a:pPr/>
              <a:t>‹nr.›</a:t>
            </a:fld>
            <a:endParaRPr lang="en-GB" altLang="nl-BE"/>
          </a:p>
        </p:txBody>
      </p:sp>
    </p:spTree>
    <p:extLst>
      <p:ext uri="{BB962C8B-B14F-4D97-AF65-F5344CB8AC3E}">
        <p14:creationId xmlns:p14="http://schemas.microsoft.com/office/powerpoint/2010/main" val="3441823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1" y="1"/>
            <a:ext cx="2945184" cy="49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6" tIns="45628" rIns="91256" bIns="45628" numCol="1" anchor="t" anchorCtr="0" compatLnSpc="1">
            <a:prstTxWarp prst="textNoShape">
              <a:avLst/>
            </a:prstTxWarp>
          </a:bodyPr>
          <a:lstStyle>
            <a:lvl1pPr>
              <a:defRPr sz="1200">
                <a:latin typeface="Arial" charset="0"/>
              </a:defRPr>
            </a:lvl1pPr>
          </a:lstStyle>
          <a:p>
            <a:endParaRPr lang="en-GB" altLang="nl-BE"/>
          </a:p>
        </p:txBody>
      </p:sp>
      <p:sp>
        <p:nvSpPr>
          <p:cNvPr id="13315" name="Rectangle 3"/>
          <p:cNvSpPr>
            <a:spLocks noGrp="1" noChangeArrowheads="1"/>
          </p:cNvSpPr>
          <p:nvPr>
            <p:ph type="dt" idx="1"/>
          </p:nvPr>
        </p:nvSpPr>
        <p:spPr bwMode="auto">
          <a:xfrm>
            <a:off x="3852491" y="1"/>
            <a:ext cx="2945184" cy="49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6" tIns="45628" rIns="91256" bIns="45628" numCol="1" anchor="t" anchorCtr="0" compatLnSpc="1">
            <a:prstTxWarp prst="textNoShape">
              <a:avLst/>
            </a:prstTxWarp>
          </a:bodyPr>
          <a:lstStyle>
            <a:lvl1pPr algn="r">
              <a:defRPr sz="1200">
                <a:latin typeface="Arial" charset="0"/>
              </a:defRPr>
            </a:lvl1pPr>
          </a:lstStyle>
          <a:p>
            <a:endParaRPr lang="en-GB" altLang="nl-BE"/>
          </a:p>
        </p:txBody>
      </p:sp>
      <p:sp>
        <p:nvSpPr>
          <p:cNvPr id="13316" name="Rectangle 4"/>
          <p:cNvSpPr>
            <a:spLocks noGrp="1" noRot="1" noChangeAspect="1" noChangeArrowheads="1" noTextEdit="1"/>
          </p:cNvSpPr>
          <p:nvPr>
            <p:ph type="sldImg" idx="2"/>
          </p:nvPr>
        </p:nvSpPr>
        <p:spPr bwMode="auto">
          <a:xfrm>
            <a:off x="931863" y="739775"/>
            <a:ext cx="4937125" cy="37036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905724" y="4690388"/>
            <a:ext cx="4986228" cy="4442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6" tIns="45628" rIns="91256" bIns="45628" numCol="1" anchor="t" anchorCtr="0" compatLnSpc="1">
            <a:prstTxWarp prst="textNoShape">
              <a:avLst/>
            </a:prstTxWarp>
          </a:bodyPr>
          <a:lstStyle/>
          <a:p>
            <a:pPr lvl="0"/>
            <a:r>
              <a:rPr lang="en-GB" altLang="nl-BE"/>
              <a:t>Click to edit Master text styles</a:t>
            </a:r>
          </a:p>
          <a:p>
            <a:pPr lvl="1"/>
            <a:r>
              <a:rPr lang="en-GB" altLang="nl-BE"/>
              <a:t>Second level</a:t>
            </a:r>
          </a:p>
          <a:p>
            <a:pPr lvl="2"/>
            <a:r>
              <a:rPr lang="en-GB" altLang="nl-BE"/>
              <a:t>Third level</a:t>
            </a:r>
          </a:p>
          <a:p>
            <a:pPr lvl="3"/>
            <a:r>
              <a:rPr lang="en-GB" altLang="nl-BE"/>
              <a:t>Fourth level</a:t>
            </a:r>
          </a:p>
          <a:p>
            <a:pPr lvl="4"/>
            <a:r>
              <a:rPr lang="en-GB" altLang="nl-BE"/>
              <a:t>Fifth level</a:t>
            </a:r>
          </a:p>
        </p:txBody>
      </p:sp>
      <p:sp>
        <p:nvSpPr>
          <p:cNvPr id="13318" name="Rectangle 6"/>
          <p:cNvSpPr>
            <a:spLocks noGrp="1" noChangeArrowheads="1"/>
          </p:cNvSpPr>
          <p:nvPr>
            <p:ph type="ftr" sz="quarter" idx="4"/>
          </p:nvPr>
        </p:nvSpPr>
        <p:spPr bwMode="auto">
          <a:xfrm>
            <a:off x="1" y="9380773"/>
            <a:ext cx="2945184" cy="49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6" tIns="45628" rIns="91256" bIns="45628" numCol="1" anchor="b" anchorCtr="0" compatLnSpc="1">
            <a:prstTxWarp prst="textNoShape">
              <a:avLst/>
            </a:prstTxWarp>
          </a:bodyPr>
          <a:lstStyle>
            <a:lvl1pPr>
              <a:defRPr sz="1200">
                <a:latin typeface="Arial" charset="0"/>
              </a:defRPr>
            </a:lvl1pPr>
          </a:lstStyle>
          <a:p>
            <a:endParaRPr lang="en-GB" altLang="nl-BE"/>
          </a:p>
        </p:txBody>
      </p:sp>
      <p:sp>
        <p:nvSpPr>
          <p:cNvPr id="13319" name="Rectangle 7"/>
          <p:cNvSpPr>
            <a:spLocks noGrp="1" noChangeArrowheads="1"/>
          </p:cNvSpPr>
          <p:nvPr>
            <p:ph type="sldNum" sz="quarter" idx="5"/>
          </p:nvPr>
        </p:nvSpPr>
        <p:spPr bwMode="auto">
          <a:xfrm>
            <a:off x="3852491" y="9380773"/>
            <a:ext cx="2945184" cy="49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6" tIns="45628" rIns="91256" bIns="45628" numCol="1" anchor="b" anchorCtr="0" compatLnSpc="1">
            <a:prstTxWarp prst="textNoShape">
              <a:avLst/>
            </a:prstTxWarp>
          </a:bodyPr>
          <a:lstStyle>
            <a:lvl1pPr algn="r">
              <a:defRPr sz="1200">
                <a:latin typeface="Arial" charset="0"/>
              </a:defRPr>
            </a:lvl1pPr>
          </a:lstStyle>
          <a:p>
            <a:fld id="{A8C32ED6-FCF5-4C15-A008-8FB670DAF728}" type="slidenum">
              <a:rPr lang="en-GB" altLang="nl-BE"/>
              <a:pPr/>
              <a:t>‹nr.›</a:t>
            </a:fld>
            <a:endParaRPr lang="en-GB" altLang="nl-BE"/>
          </a:p>
        </p:txBody>
      </p:sp>
    </p:spTree>
    <p:extLst>
      <p:ext uri="{BB962C8B-B14F-4D97-AF65-F5344CB8AC3E}">
        <p14:creationId xmlns:p14="http://schemas.microsoft.com/office/powerpoint/2010/main" val="232339971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Times New Roman" pitchFamily="18" charset="0"/>
      </a:defRPr>
    </a:lvl1pPr>
    <a:lvl2pPr marL="457200" algn="l" rtl="0" fontAlgn="base">
      <a:spcBef>
        <a:spcPct val="30000"/>
      </a:spcBef>
      <a:spcAft>
        <a:spcPct val="0"/>
      </a:spcAft>
      <a:defRPr sz="1200" kern="1200">
        <a:solidFill>
          <a:schemeClr val="tx1"/>
        </a:solidFill>
        <a:latin typeface="Arial" charset="0"/>
        <a:ea typeface="+mn-ea"/>
        <a:cs typeface="Times New Roman" pitchFamily="18" charset="0"/>
      </a:defRPr>
    </a:lvl2pPr>
    <a:lvl3pPr marL="914400" algn="l" rtl="0" fontAlgn="base">
      <a:spcBef>
        <a:spcPct val="30000"/>
      </a:spcBef>
      <a:spcAft>
        <a:spcPct val="0"/>
      </a:spcAft>
      <a:defRPr sz="1200" kern="1200">
        <a:solidFill>
          <a:schemeClr val="tx1"/>
        </a:solidFill>
        <a:latin typeface="Arial" charset="0"/>
        <a:ea typeface="+mn-ea"/>
        <a:cs typeface="Times New Roman" pitchFamily="18" charset="0"/>
      </a:defRPr>
    </a:lvl3pPr>
    <a:lvl4pPr marL="1371600" algn="l" rtl="0" fontAlgn="base">
      <a:spcBef>
        <a:spcPct val="30000"/>
      </a:spcBef>
      <a:spcAft>
        <a:spcPct val="0"/>
      </a:spcAft>
      <a:defRPr sz="1200" kern="1200">
        <a:solidFill>
          <a:schemeClr val="tx1"/>
        </a:solidFill>
        <a:latin typeface="Arial" charset="0"/>
        <a:ea typeface="+mn-ea"/>
        <a:cs typeface="Times New Roman" pitchFamily="18" charset="0"/>
      </a:defRPr>
    </a:lvl4pPr>
    <a:lvl5pPr marL="1828800" algn="l" rtl="0" fontAlgn="base">
      <a:spcBef>
        <a:spcPct val="30000"/>
      </a:spcBef>
      <a:spcAft>
        <a:spcPct val="0"/>
      </a:spcAft>
      <a:defRPr sz="1200" kern="1200">
        <a:solidFill>
          <a:schemeClr val="tx1"/>
        </a:solidFill>
        <a:latin typeface="Arial"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Development thinking predicated on linear processes of change:</a:t>
            </a:r>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a:t>New health centres in rural areas, trained nurses, available medical equipment &amp; drugs lead to=&gt;Increased accessibility, and hence =&gt;Better health</a:t>
            </a:r>
          </a:p>
          <a:p>
            <a:endParaRPr lang="en-GB" dirty="0"/>
          </a:p>
          <a:p>
            <a:r>
              <a:rPr lang="en-GB" dirty="0"/>
              <a:t>Do we believe in this linearity?! </a:t>
            </a:r>
          </a:p>
        </p:txBody>
      </p:sp>
      <p:sp>
        <p:nvSpPr>
          <p:cNvPr id="4" name="Slide Number Placeholder 3"/>
          <p:cNvSpPr>
            <a:spLocks noGrp="1"/>
          </p:cNvSpPr>
          <p:nvPr>
            <p:ph type="sldNum" sz="quarter" idx="10"/>
          </p:nvPr>
        </p:nvSpPr>
        <p:spPr/>
        <p:txBody>
          <a:bodyPr/>
          <a:lstStyle/>
          <a:p>
            <a:fld id="{25DFFB13-E5FF-4B0A-BA75-8F58613243A2}" type="slidenum">
              <a:rPr lang="en-US" smtClean="0"/>
              <a:pPr/>
              <a:t>2</a:t>
            </a:fld>
            <a:endParaRPr lang="en-US"/>
          </a:p>
        </p:txBody>
      </p:sp>
    </p:spTree>
    <p:extLst>
      <p:ext uri="{BB962C8B-B14F-4D97-AF65-F5344CB8AC3E}">
        <p14:creationId xmlns:p14="http://schemas.microsoft.com/office/powerpoint/2010/main" val="3829863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A8C32ED6-FCF5-4C15-A008-8FB670DAF728}" type="slidenum">
              <a:rPr lang="en-GB" altLang="nl-BE" smtClean="0"/>
              <a:pPr/>
              <a:t>19</a:t>
            </a:fld>
            <a:endParaRPr lang="en-GB" altLang="nl-BE"/>
          </a:p>
        </p:txBody>
      </p:sp>
    </p:spTree>
    <p:extLst>
      <p:ext uri="{BB962C8B-B14F-4D97-AF65-F5344CB8AC3E}">
        <p14:creationId xmlns:p14="http://schemas.microsoft.com/office/powerpoint/2010/main" val="2832881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In KB wordt blijkbaar geen afzonderlijke contextanalyse meer gevraagd</a:t>
            </a:r>
            <a:r>
              <a:rPr lang="nl-BE" baseline="0" dirty="0"/>
              <a:t> maar die moet deel uitmaken van de GSK.</a:t>
            </a:r>
          </a:p>
          <a:p>
            <a:r>
              <a:rPr lang="nl-BE" baseline="0" dirty="0"/>
              <a:t>Bij de hoe vraag: rekening houden met limieten, bijv. GSK geeft idee van </a:t>
            </a:r>
            <a:r>
              <a:rPr lang="nl-BE" baseline="0" dirty="0" err="1"/>
              <a:t>NGO’s</a:t>
            </a:r>
            <a:r>
              <a:rPr lang="nl-BE" baseline="0" dirty="0"/>
              <a:t> die actief zijn in een land maar meestal in andere regio’s.</a:t>
            </a:r>
            <a:endParaRPr lang="nl-BE" dirty="0"/>
          </a:p>
        </p:txBody>
      </p:sp>
      <p:sp>
        <p:nvSpPr>
          <p:cNvPr id="4" name="Tijdelijke aanduiding voor dianummer 3"/>
          <p:cNvSpPr>
            <a:spLocks noGrp="1"/>
          </p:cNvSpPr>
          <p:nvPr>
            <p:ph type="sldNum" sz="quarter" idx="10"/>
          </p:nvPr>
        </p:nvSpPr>
        <p:spPr/>
        <p:txBody>
          <a:bodyPr/>
          <a:lstStyle/>
          <a:p>
            <a:fld id="{A8C32ED6-FCF5-4C15-A008-8FB670DAF728}" type="slidenum">
              <a:rPr lang="en-GB" altLang="nl-BE" smtClean="0"/>
              <a:pPr/>
              <a:t>20</a:t>
            </a:fld>
            <a:endParaRPr lang="en-GB" altLang="nl-BE"/>
          </a:p>
        </p:txBody>
      </p:sp>
    </p:spTree>
    <p:extLst>
      <p:ext uri="{BB962C8B-B14F-4D97-AF65-F5344CB8AC3E}">
        <p14:creationId xmlns:p14="http://schemas.microsoft.com/office/powerpoint/2010/main" val="1714448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err="1"/>
              <a:t>Ja</a:t>
            </a:r>
            <a:r>
              <a:rPr lang="en-GB" dirty="0"/>
              <a:t> </a:t>
            </a:r>
            <a:r>
              <a:rPr lang="en-GB" dirty="0" err="1"/>
              <a:t>en</a:t>
            </a:r>
            <a:r>
              <a:rPr lang="en-GB" dirty="0"/>
              <a:t> nee: </a:t>
            </a:r>
            <a:r>
              <a:rPr lang="en-GB" dirty="0" err="1"/>
              <a:t>gecontextualiseerd</a:t>
            </a:r>
            <a:r>
              <a:rPr lang="en-GB" dirty="0"/>
              <a:t>, </a:t>
            </a:r>
            <a:r>
              <a:rPr lang="en-GB" dirty="0" err="1"/>
              <a:t>actorgericht</a:t>
            </a:r>
            <a:r>
              <a:rPr lang="en-GB" dirty="0"/>
              <a:t>, </a:t>
            </a:r>
            <a:r>
              <a:rPr lang="en-GB" dirty="0" err="1"/>
              <a:t>hypothesen</a:t>
            </a:r>
            <a:r>
              <a:rPr lang="en-GB" dirty="0"/>
              <a:t> over </a:t>
            </a:r>
            <a:r>
              <a:rPr lang="en-GB" dirty="0" err="1"/>
              <a:t>causale</a:t>
            </a:r>
            <a:r>
              <a:rPr lang="en-GB" dirty="0"/>
              <a:t> </a:t>
            </a:r>
            <a:r>
              <a:rPr lang="en-GB" dirty="0" err="1"/>
              <a:t>relaties</a:t>
            </a:r>
            <a:r>
              <a:rPr lang="en-GB" dirty="0"/>
              <a:t>!</a:t>
            </a:r>
          </a:p>
          <a:p>
            <a:r>
              <a:rPr lang="en-GB" dirty="0"/>
              <a:t>Theory</a:t>
            </a:r>
            <a:r>
              <a:rPr lang="en-GB" baseline="0" dirty="0"/>
              <a:t> of change is used for many purposes. </a:t>
            </a:r>
          </a:p>
          <a:p>
            <a:r>
              <a:rPr lang="en-GB" baseline="0" dirty="0"/>
              <a:t>Originally as an analytical tool to map the pathway to the desired change.</a:t>
            </a:r>
          </a:p>
          <a:p>
            <a:r>
              <a:rPr lang="en-GB" baseline="0" dirty="0"/>
              <a:t>More and more as an instrument for planning, and framework of implementation.</a:t>
            </a:r>
          </a:p>
          <a:p>
            <a:r>
              <a:rPr lang="en-GB" baseline="0" dirty="0" err="1"/>
              <a:t>Bij</a:t>
            </a:r>
            <a:r>
              <a:rPr lang="en-GB" baseline="0" dirty="0"/>
              <a:t> </a:t>
            </a:r>
            <a:r>
              <a:rPr lang="en-GB" baseline="0" dirty="0" err="1"/>
              <a:t>strategische</a:t>
            </a:r>
            <a:r>
              <a:rPr lang="en-GB" baseline="0" dirty="0"/>
              <a:t> </a:t>
            </a:r>
            <a:r>
              <a:rPr lang="en-GB" baseline="0" dirty="0" err="1"/>
              <a:t>oefening</a:t>
            </a:r>
            <a:r>
              <a:rPr lang="en-GB" baseline="0" dirty="0"/>
              <a:t>: </a:t>
            </a:r>
            <a:r>
              <a:rPr lang="en-GB" baseline="0" dirty="0" err="1"/>
              <a:t>kan</a:t>
            </a:r>
            <a:r>
              <a:rPr lang="en-GB" baseline="0" dirty="0"/>
              <a:t> </a:t>
            </a:r>
            <a:r>
              <a:rPr lang="en-GB" baseline="0" dirty="0" err="1"/>
              <a:t>ruimer</a:t>
            </a:r>
            <a:r>
              <a:rPr lang="en-GB" baseline="0" dirty="0"/>
              <a:t> </a:t>
            </a:r>
            <a:r>
              <a:rPr lang="en-GB" baseline="0" dirty="0" err="1"/>
              <a:t>gaan</a:t>
            </a:r>
            <a:r>
              <a:rPr lang="en-GB" baseline="0" dirty="0"/>
              <a:t> </a:t>
            </a:r>
            <a:r>
              <a:rPr lang="en-GB" baseline="0" dirty="0" err="1"/>
              <a:t>dan</a:t>
            </a:r>
            <a:r>
              <a:rPr lang="en-GB" baseline="0" dirty="0"/>
              <a:t> </a:t>
            </a:r>
            <a:r>
              <a:rPr lang="en-GB" baseline="0" dirty="0" err="1"/>
              <a:t>eigen</a:t>
            </a:r>
            <a:r>
              <a:rPr lang="en-GB" baseline="0" dirty="0"/>
              <a:t> </a:t>
            </a:r>
            <a:r>
              <a:rPr lang="en-GB" baseline="0" dirty="0" err="1"/>
              <a:t>programma</a:t>
            </a:r>
            <a:r>
              <a:rPr lang="en-GB" baseline="0" dirty="0"/>
              <a:t>, </a:t>
            </a:r>
            <a:r>
              <a:rPr lang="en-GB" baseline="0" dirty="0" err="1"/>
              <a:t>helpt</a:t>
            </a:r>
            <a:r>
              <a:rPr lang="en-GB" baseline="0" dirty="0"/>
              <a:t> om </a:t>
            </a:r>
            <a:r>
              <a:rPr lang="en-GB" baseline="0" dirty="0" err="1"/>
              <a:t>goed</a:t>
            </a:r>
            <a:r>
              <a:rPr lang="en-GB" baseline="0" dirty="0"/>
              <a:t> </a:t>
            </a:r>
            <a:r>
              <a:rPr lang="en-GB" baseline="0" dirty="0" err="1"/>
              <a:t>strategie</a:t>
            </a:r>
            <a:r>
              <a:rPr lang="en-GB" baseline="0" dirty="0"/>
              <a:t> </a:t>
            </a:r>
            <a:r>
              <a:rPr lang="en-GB" baseline="0" dirty="0" err="1"/>
              <a:t>te</a:t>
            </a:r>
            <a:r>
              <a:rPr lang="en-GB" baseline="0" dirty="0"/>
              <a:t> </a:t>
            </a:r>
            <a:r>
              <a:rPr lang="en-GB" baseline="0" dirty="0" err="1"/>
              <a:t>kiezen</a:t>
            </a:r>
            <a:endParaRPr lang="en-GB" baseline="0" dirty="0"/>
          </a:p>
          <a:p>
            <a:r>
              <a:rPr lang="en-GB" baseline="0" dirty="0" err="1"/>
              <a:t>Bij</a:t>
            </a:r>
            <a:r>
              <a:rPr lang="en-GB" baseline="0" dirty="0"/>
              <a:t> </a:t>
            </a:r>
            <a:r>
              <a:rPr lang="en-GB" baseline="0" dirty="0" err="1"/>
              <a:t>gebruik</a:t>
            </a:r>
            <a:r>
              <a:rPr lang="en-GB" baseline="0" dirty="0"/>
              <a:t> in </a:t>
            </a:r>
            <a:r>
              <a:rPr lang="en-GB" baseline="0" dirty="0" err="1"/>
              <a:t>functie</a:t>
            </a:r>
            <a:r>
              <a:rPr lang="en-GB" baseline="0" dirty="0"/>
              <a:t> van </a:t>
            </a:r>
            <a:r>
              <a:rPr lang="en-GB" baseline="0" dirty="0" err="1"/>
              <a:t>beheer</a:t>
            </a:r>
            <a:r>
              <a:rPr lang="en-GB" baseline="0" dirty="0"/>
              <a:t>: </a:t>
            </a:r>
            <a:r>
              <a:rPr lang="en-GB" baseline="0" dirty="0" err="1"/>
              <a:t>meestal</a:t>
            </a:r>
            <a:r>
              <a:rPr lang="en-GB" baseline="0" dirty="0"/>
              <a:t> </a:t>
            </a:r>
            <a:r>
              <a:rPr lang="en-GB" baseline="0" dirty="0" err="1"/>
              <a:t>beperkt</a:t>
            </a:r>
            <a:r>
              <a:rPr lang="en-GB" baseline="0" dirty="0"/>
              <a:t> tot </a:t>
            </a:r>
            <a:r>
              <a:rPr lang="en-GB" baseline="0" dirty="0" err="1"/>
              <a:t>eigen</a:t>
            </a:r>
            <a:r>
              <a:rPr lang="en-GB" baseline="0" dirty="0"/>
              <a:t> </a:t>
            </a:r>
            <a:r>
              <a:rPr lang="en-GB" baseline="0" dirty="0" err="1"/>
              <a:t>programma</a:t>
            </a:r>
            <a:endParaRPr lang="en-GB" baseline="0" dirty="0"/>
          </a:p>
          <a:p>
            <a:endParaRPr lang="en-GB" baseline="0" dirty="0"/>
          </a:p>
          <a:p>
            <a:r>
              <a:rPr lang="en-GB" baseline="0" dirty="0" err="1"/>
              <a:t>Vragen</a:t>
            </a:r>
            <a:r>
              <a:rPr lang="en-GB" baseline="0" dirty="0"/>
              <a:t>:</a:t>
            </a:r>
          </a:p>
          <a:p>
            <a:r>
              <a:rPr lang="en-GB" baseline="0" dirty="0"/>
              <a:t>1, we </a:t>
            </a:r>
            <a:r>
              <a:rPr lang="en-GB" baseline="0" dirty="0" err="1"/>
              <a:t>voeren</a:t>
            </a:r>
            <a:r>
              <a:rPr lang="en-GB" baseline="0" dirty="0"/>
              <a:t> </a:t>
            </a:r>
            <a:r>
              <a:rPr lang="en-GB" baseline="0" dirty="0" err="1"/>
              <a:t>een</a:t>
            </a:r>
            <a:r>
              <a:rPr lang="en-GB" baseline="0" dirty="0"/>
              <a:t> </a:t>
            </a:r>
            <a:r>
              <a:rPr lang="en-GB" baseline="0" dirty="0" err="1"/>
              <a:t>gelijkaardig</a:t>
            </a:r>
            <a:r>
              <a:rPr lang="en-GB" baseline="0" dirty="0"/>
              <a:t> </a:t>
            </a:r>
            <a:r>
              <a:rPr lang="en-GB" baseline="0" dirty="0" err="1"/>
              <a:t>programma</a:t>
            </a:r>
            <a:r>
              <a:rPr lang="en-GB" baseline="0" dirty="0"/>
              <a:t> </a:t>
            </a:r>
            <a:r>
              <a:rPr lang="en-GB" baseline="0" dirty="0" err="1"/>
              <a:t>uit</a:t>
            </a:r>
            <a:r>
              <a:rPr lang="en-GB" baseline="0" dirty="0"/>
              <a:t> in </a:t>
            </a:r>
            <a:r>
              <a:rPr lang="en-GB" baseline="0" dirty="0" err="1"/>
              <a:t>verschillende</a:t>
            </a:r>
            <a:r>
              <a:rPr lang="en-GB" baseline="0" dirty="0"/>
              <a:t> </a:t>
            </a:r>
            <a:r>
              <a:rPr lang="en-GB" baseline="0" dirty="0" err="1"/>
              <a:t>landen</a:t>
            </a:r>
            <a:r>
              <a:rPr lang="en-GB" baseline="0" dirty="0"/>
              <a:t>: </a:t>
            </a:r>
            <a:r>
              <a:rPr lang="en-GB" baseline="0" dirty="0" err="1"/>
              <a:t>werken</a:t>
            </a:r>
            <a:r>
              <a:rPr lang="en-GB" baseline="0" dirty="0"/>
              <a:t> we </a:t>
            </a:r>
            <a:r>
              <a:rPr lang="en-GB" baseline="0" dirty="0" err="1"/>
              <a:t>dan</a:t>
            </a:r>
            <a:r>
              <a:rPr lang="en-GB" baseline="0" dirty="0"/>
              <a:t> met 1 TOC, die we </a:t>
            </a:r>
            <a:r>
              <a:rPr lang="en-GB" baseline="0" dirty="0" err="1"/>
              <a:t>contextualiseren</a:t>
            </a:r>
            <a:r>
              <a:rPr lang="en-GB" baseline="0" dirty="0"/>
              <a:t> per land? (</a:t>
            </a:r>
            <a:r>
              <a:rPr lang="en-GB" baseline="0" dirty="0" err="1"/>
              <a:t>startpunt</a:t>
            </a:r>
            <a:r>
              <a:rPr lang="en-GB" baseline="0" dirty="0"/>
              <a:t> is </a:t>
            </a:r>
            <a:r>
              <a:rPr lang="en-GB" baseline="0" dirty="0" err="1"/>
              <a:t>dan</a:t>
            </a:r>
            <a:r>
              <a:rPr lang="en-GB" baseline="0" dirty="0"/>
              <a:t> </a:t>
            </a:r>
            <a:r>
              <a:rPr lang="en-GB" baseline="0" dirty="0" err="1"/>
              <a:t>niet</a:t>
            </a:r>
            <a:r>
              <a:rPr lang="en-GB" baseline="0" dirty="0"/>
              <a:t> de context maar </a:t>
            </a:r>
            <a:r>
              <a:rPr lang="en-GB" baseline="0" dirty="0" err="1"/>
              <a:t>wel</a:t>
            </a:r>
            <a:r>
              <a:rPr lang="en-GB" baseline="0" dirty="0"/>
              <a:t> de </a:t>
            </a:r>
            <a:r>
              <a:rPr lang="en-GB" baseline="0" dirty="0" err="1"/>
              <a:t>benadering</a:t>
            </a:r>
            <a:r>
              <a:rPr lang="en-GB" baseline="0" dirty="0"/>
              <a:t> van de </a:t>
            </a:r>
            <a:r>
              <a:rPr lang="en-GB" baseline="0" dirty="0" err="1"/>
              <a:t>organisatie</a:t>
            </a:r>
            <a:r>
              <a:rPr lang="en-GB" baseline="0" dirty="0"/>
              <a:t>)</a:t>
            </a:r>
          </a:p>
          <a:p>
            <a:r>
              <a:rPr lang="en-GB" baseline="0" dirty="0"/>
              <a:t>2, we </a:t>
            </a:r>
            <a:r>
              <a:rPr lang="en-GB" baseline="0" dirty="0" err="1"/>
              <a:t>werken</a:t>
            </a:r>
            <a:r>
              <a:rPr lang="en-GB" baseline="0" dirty="0"/>
              <a:t> </a:t>
            </a:r>
            <a:r>
              <a:rPr lang="en-GB" baseline="0" dirty="0" err="1"/>
              <a:t>samen</a:t>
            </a:r>
            <a:r>
              <a:rPr lang="en-GB" baseline="0" dirty="0"/>
              <a:t> met </a:t>
            </a:r>
            <a:r>
              <a:rPr lang="en-GB" baseline="0" dirty="0" err="1"/>
              <a:t>een</a:t>
            </a:r>
            <a:r>
              <a:rPr lang="en-GB" baseline="0" dirty="0"/>
              <a:t> </a:t>
            </a:r>
            <a:r>
              <a:rPr lang="en-GB" baseline="0" dirty="0" err="1"/>
              <a:t>andere</a:t>
            </a:r>
            <a:r>
              <a:rPr lang="en-GB" baseline="0" dirty="0"/>
              <a:t> NGO (programmes </a:t>
            </a:r>
            <a:r>
              <a:rPr lang="en-GB" baseline="0" dirty="0" err="1"/>
              <a:t>communs</a:t>
            </a:r>
            <a:r>
              <a:rPr lang="en-GB" baseline="0" dirty="0"/>
              <a:t>): </a:t>
            </a:r>
            <a:r>
              <a:rPr lang="en-GB" baseline="0" dirty="0" err="1"/>
              <a:t>hebben</a:t>
            </a:r>
            <a:r>
              <a:rPr lang="en-GB" baseline="0" dirty="0"/>
              <a:t> we </a:t>
            </a:r>
            <a:r>
              <a:rPr lang="en-GB" baseline="0" dirty="0" err="1"/>
              <a:t>dan</a:t>
            </a:r>
            <a:r>
              <a:rPr lang="en-GB" baseline="0" dirty="0"/>
              <a:t> 1 TOC die wat </a:t>
            </a:r>
            <a:r>
              <a:rPr lang="en-GB" baseline="0" dirty="0" err="1"/>
              <a:t>algemeen</a:t>
            </a:r>
            <a:r>
              <a:rPr lang="en-GB" baseline="0" dirty="0"/>
              <a:t> </a:t>
            </a:r>
            <a:r>
              <a:rPr lang="en-GB" baseline="0" dirty="0" err="1"/>
              <a:t>blijft</a:t>
            </a:r>
            <a:r>
              <a:rPr lang="en-GB" baseline="0" dirty="0"/>
              <a:t> (</a:t>
            </a:r>
            <a:r>
              <a:rPr lang="en-GB" baseline="0" dirty="0" err="1"/>
              <a:t>zoals</a:t>
            </a:r>
            <a:r>
              <a:rPr lang="en-GB" baseline="0" dirty="0"/>
              <a:t> </a:t>
            </a:r>
            <a:r>
              <a:rPr lang="en-GB" baseline="0" dirty="0" err="1"/>
              <a:t>bijv</a:t>
            </a:r>
            <a:r>
              <a:rPr lang="en-GB" baseline="0" dirty="0"/>
              <a:t>. In </a:t>
            </a:r>
            <a:r>
              <a:rPr lang="en-GB" baseline="0" dirty="0" err="1"/>
              <a:t>een</a:t>
            </a:r>
            <a:r>
              <a:rPr lang="en-GB" baseline="0" dirty="0"/>
              <a:t> GSK het </a:t>
            </a:r>
            <a:r>
              <a:rPr lang="en-GB" baseline="0" dirty="0" err="1"/>
              <a:t>geval</a:t>
            </a:r>
            <a:r>
              <a:rPr lang="en-GB" baseline="0" dirty="0"/>
              <a:t> </a:t>
            </a:r>
            <a:r>
              <a:rPr lang="en-GB" baseline="0" dirty="0" err="1"/>
              <a:t>zou</a:t>
            </a:r>
            <a:r>
              <a:rPr lang="en-GB" baseline="0" dirty="0"/>
              <a:t> </a:t>
            </a:r>
            <a:r>
              <a:rPr lang="en-GB" baseline="0" dirty="0" err="1"/>
              <a:t>kunnen</a:t>
            </a:r>
            <a:r>
              <a:rPr lang="en-GB" baseline="0" dirty="0"/>
              <a:t> </a:t>
            </a:r>
            <a:r>
              <a:rPr lang="en-GB" baseline="0" dirty="0" err="1"/>
              <a:t>zijn</a:t>
            </a:r>
            <a:r>
              <a:rPr lang="en-GB" baseline="0" dirty="0"/>
              <a:t>) </a:t>
            </a:r>
            <a:r>
              <a:rPr lang="en-GB" baseline="0" dirty="0" err="1"/>
              <a:t>en</a:t>
            </a:r>
            <a:r>
              <a:rPr lang="en-GB" baseline="0" dirty="0"/>
              <a:t> </a:t>
            </a:r>
            <a:r>
              <a:rPr lang="en-GB" baseline="0" dirty="0" err="1"/>
              <a:t>waar</a:t>
            </a:r>
            <a:r>
              <a:rPr lang="en-GB" baseline="0" dirty="0"/>
              <a:t> we </a:t>
            </a:r>
            <a:r>
              <a:rPr lang="en-GB" baseline="0" dirty="0" err="1"/>
              <a:t>dan</a:t>
            </a:r>
            <a:r>
              <a:rPr lang="en-GB" baseline="0" dirty="0"/>
              <a:t> </a:t>
            </a:r>
            <a:r>
              <a:rPr lang="en-GB" baseline="0" dirty="0" err="1"/>
              <a:t>onze</a:t>
            </a:r>
            <a:r>
              <a:rPr lang="en-GB" baseline="0" dirty="0"/>
              <a:t> </a:t>
            </a:r>
            <a:r>
              <a:rPr lang="en-GB" baseline="0" dirty="0" err="1"/>
              <a:t>individuele</a:t>
            </a:r>
            <a:r>
              <a:rPr lang="en-GB" baseline="0" dirty="0"/>
              <a:t> </a:t>
            </a:r>
            <a:r>
              <a:rPr lang="en-GB" baseline="0" dirty="0" err="1"/>
              <a:t>ToC</a:t>
            </a:r>
            <a:r>
              <a:rPr lang="en-GB" baseline="0" dirty="0"/>
              <a:t> </a:t>
            </a:r>
            <a:r>
              <a:rPr lang="en-GB" baseline="0" dirty="0" err="1"/>
              <a:t>aanhangen</a:t>
            </a:r>
            <a:r>
              <a:rPr lang="en-GB" baseline="0" dirty="0"/>
              <a:t>?</a:t>
            </a:r>
          </a:p>
          <a:p>
            <a:r>
              <a:rPr lang="en-GB" baseline="0" dirty="0"/>
              <a:t>3, … (</a:t>
            </a:r>
            <a:r>
              <a:rPr lang="en-GB" baseline="0" dirty="0" err="1"/>
              <a:t>idee</a:t>
            </a:r>
            <a:r>
              <a:rPr lang="en-GB" baseline="0" dirty="0"/>
              <a:t> van </a:t>
            </a:r>
            <a:r>
              <a:rPr lang="en-GB" baseline="0" dirty="0" err="1"/>
              <a:t>russische</a:t>
            </a:r>
            <a:r>
              <a:rPr lang="en-GB" baseline="0" dirty="0"/>
              <a:t> </a:t>
            </a:r>
            <a:r>
              <a:rPr lang="en-GB" baseline="0" dirty="0" err="1"/>
              <a:t>poppetjes</a:t>
            </a:r>
            <a:r>
              <a:rPr lang="en-GB" baseline="0" dirty="0"/>
              <a:t>)</a:t>
            </a:r>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25DFFB13-E5FF-4B0A-BA75-8F58613243A2}" type="slidenum">
              <a:rPr lang="en-US" smtClean="0"/>
              <a:pPr/>
              <a:t>22</a:t>
            </a:fld>
            <a:endParaRPr lang="en-US"/>
          </a:p>
        </p:txBody>
      </p:sp>
    </p:spTree>
    <p:extLst>
      <p:ext uri="{BB962C8B-B14F-4D97-AF65-F5344CB8AC3E}">
        <p14:creationId xmlns:p14="http://schemas.microsoft.com/office/powerpoint/2010/main" val="3571795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a:t>lockframe</a:t>
            </a:r>
            <a:endParaRPr lang="nl-BE" dirty="0"/>
          </a:p>
        </p:txBody>
      </p:sp>
      <p:sp>
        <p:nvSpPr>
          <p:cNvPr id="4" name="Tijdelijke aanduiding voor dianummer 3"/>
          <p:cNvSpPr>
            <a:spLocks noGrp="1"/>
          </p:cNvSpPr>
          <p:nvPr>
            <p:ph type="sldNum" sz="quarter" idx="10"/>
          </p:nvPr>
        </p:nvSpPr>
        <p:spPr/>
        <p:txBody>
          <a:bodyPr/>
          <a:lstStyle/>
          <a:p>
            <a:fld id="{A8C32ED6-FCF5-4C15-A008-8FB670DAF728}" type="slidenum">
              <a:rPr lang="en-GB" altLang="nl-BE" smtClean="0"/>
              <a:pPr/>
              <a:t>23</a:t>
            </a:fld>
            <a:endParaRPr lang="en-GB" altLang="nl-BE"/>
          </a:p>
        </p:txBody>
      </p:sp>
    </p:spTree>
    <p:extLst>
      <p:ext uri="{BB962C8B-B14F-4D97-AF65-F5344CB8AC3E}">
        <p14:creationId xmlns:p14="http://schemas.microsoft.com/office/powerpoint/2010/main" val="3042168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Times New Roman" panose="02020603050405020304" pitchFamily="18" charset="0"/>
              </a:defRPr>
            </a:lvl1pPr>
            <a:lvl2pPr marL="742950" indent="-285750">
              <a:spcBef>
                <a:spcPct val="30000"/>
              </a:spcBef>
              <a:defRPr sz="1200">
                <a:solidFill>
                  <a:schemeClr val="tx1"/>
                </a:solidFill>
                <a:latin typeface="Arial" panose="020B0604020202020204" pitchFamily="34" charset="0"/>
                <a:cs typeface="Times New Roman" panose="02020603050405020304" pitchFamily="18" charset="0"/>
              </a:defRPr>
            </a:lvl2pPr>
            <a:lvl3pPr marL="1143000" indent="-228600">
              <a:spcBef>
                <a:spcPct val="30000"/>
              </a:spcBef>
              <a:defRPr sz="1200">
                <a:solidFill>
                  <a:schemeClr val="tx1"/>
                </a:solidFill>
                <a:latin typeface="Arial" panose="020B0604020202020204" pitchFamily="34" charset="0"/>
                <a:cs typeface="Times New Roman" panose="02020603050405020304" pitchFamily="18" charset="0"/>
              </a:defRPr>
            </a:lvl3pPr>
            <a:lvl4pPr marL="1600200" indent="-228600">
              <a:spcBef>
                <a:spcPct val="30000"/>
              </a:spcBef>
              <a:defRPr sz="1200">
                <a:solidFill>
                  <a:schemeClr val="tx1"/>
                </a:solidFill>
                <a:latin typeface="Arial" panose="020B0604020202020204" pitchFamily="34" charset="0"/>
                <a:cs typeface="Times New Roman" panose="02020603050405020304" pitchFamily="18" charset="0"/>
              </a:defRPr>
            </a:lvl4pPr>
            <a:lvl5pPr marL="2057400" indent="-228600">
              <a:spcBef>
                <a:spcPct val="30000"/>
              </a:spcBef>
              <a:defRPr sz="1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Times New Roman" panose="02020603050405020304" pitchFamily="18" charset="0"/>
              </a:defRPr>
            </a:lvl9pPr>
          </a:lstStyle>
          <a:p>
            <a:pPr>
              <a:spcBef>
                <a:spcPct val="0"/>
              </a:spcBef>
            </a:pPr>
            <a:fld id="{A01B11F3-114E-4453-9B39-3BE1E000BBBB}" type="slidenum">
              <a:rPr lang="nl-NL" altLang="nl-BE" smtClean="0"/>
              <a:pPr>
                <a:spcBef>
                  <a:spcPct val="0"/>
                </a:spcBef>
              </a:pPr>
              <a:t>24</a:t>
            </a:fld>
            <a:endParaRPr lang="nl-NL" altLang="nl-BE"/>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ltLang="nl-BE">
                <a:latin typeface="Arial" panose="020B0604020202020204" pitchFamily="34" charset="0"/>
              </a:rPr>
              <a:t>Resultaten ook output / outcome</a:t>
            </a:r>
          </a:p>
          <a:p>
            <a:pPr eaLnBrk="1" hangingPunct="1"/>
            <a:r>
              <a:rPr lang="nl-NL" altLang="nl-BE">
                <a:latin typeface="Arial" panose="020B0604020202020204" pitchFamily="34" charset="0"/>
              </a:rPr>
              <a:t>In principe</a:t>
            </a:r>
          </a:p>
          <a:p>
            <a:pPr eaLnBrk="1" hangingPunct="1"/>
            <a:r>
              <a:rPr lang="nl-NL" altLang="nl-BE">
                <a:latin typeface="Arial" panose="020B0604020202020204" pitchFamily="34" charset="0"/>
              </a:rPr>
              <a:t>1 specifieke doelstelling  en diverse algemene doelstellingen</a:t>
            </a:r>
          </a:p>
        </p:txBody>
      </p:sp>
    </p:spTree>
    <p:extLst>
      <p:ext uri="{BB962C8B-B14F-4D97-AF65-F5344CB8AC3E}">
        <p14:creationId xmlns:p14="http://schemas.microsoft.com/office/powerpoint/2010/main" val="3867182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Times New Roman" panose="02020603050405020304" pitchFamily="18" charset="0"/>
              </a:defRPr>
            </a:lvl1pPr>
            <a:lvl2pPr marL="742950" indent="-285750">
              <a:spcBef>
                <a:spcPct val="30000"/>
              </a:spcBef>
              <a:defRPr sz="1200">
                <a:solidFill>
                  <a:schemeClr val="tx1"/>
                </a:solidFill>
                <a:latin typeface="Arial" panose="020B0604020202020204" pitchFamily="34" charset="0"/>
                <a:cs typeface="Times New Roman" panose="02020603050405020304" pitchFamily="18" charset="0"/>
              </a:defRPr>
            </a:lvl2pPr>
            <a:lvl3pPr marL="1143000" indent="-228600">
              <a:spcBef>
                <a:spcPct val="30000"/>
              </a:spcBef>
              <a:defRPr sz="1200">
                <a:solidFill>
                  <a:schemeClr val="tx1"/>
                </a:solidFill>
                <a:latin typeface="Arial" panose="020B0604020202020204" pitchFamily="34" charset="0"/>
                <a:cs typeface="Times New Roman" panose="02020603050405020304" pitchFamily="18" charset="0"/>
              </a:defRPr>
            </a:lvl3pPr>
            <a:lvl4pPr marL="1600200" indent="-228600">
              <a:spcBef>
                <a:spcPct val="30000"/>
              </a:spcBef>
              <a:defRPr sz="1200">
                <a:solidFill>
                  <a:schemeClr val="tx1"/>
                </a:solidFill>
                <a:latin typeface="Arial" panose="020B0604020202020204" pitchFamily="34" charset="0"/>
                <a:cs typeface="Times New Roman" panose="02020603050405020304" pitchFamily="18" charset="0"/>
              </a:defRPr>
            </a:lvl4pPr>
            <a:lvl5pPr marL="2057400" indent="-228600">
              <a:spcBef>
                <a:spcPct val="30000"/>
              </a:spcBef>
              <a:defRPr sz="1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Times New Roman" panose="02020603050405020304" pitchFamily="18" charset="0"/>
              </a:defRPr>
            </a:lvl9pPr>
          </a:lstStyle>
          <a:p>
            <a:pPr>
              <a:spcBef>
                <a:spcPct val="0"/>
              </a:spcBef>
            </a:pPr>
            <a:fld id="{A01B11F3-114E-4453-9B39-3BE1E000BBBB}" type="slidenum">
              <a:rPr lang="nl-NL" altLang="nl-BE" smtClean="0"/>
              <a:pPr>
                <a:spcBef>
                  <a:spcPct val="0"/>
                </a:spcBef>
              </a:pPr>
              <a:t>25</a:t>
            </a:fld>
            <a:endParaRPr lang="nl-NL" altLang="nl-BE"/>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ltLang="nl-BE">
                <a:latin typeface="Arial" panose="020B0604020202020204" pitchFamily="34" charset="0"/>
              </a:rPr>
              <a:t>Resultaten ook output / outcome</a:t>
            </a:r>
          </a:p>
          <a:p>
            <a:pPr eaLnBrk="1" hangingPunct="1"/>
            <a:r>
              <a:rPr lang="nl-NL" altLang="nl-BE">
                <a:latin typeface="Arial" panose="020B0604020202020204" pitchFamily="34" charset="0"/>
              </a:rPr>
              <a:t>In principe</a:t>
            </a:r>
          </a:p>
          <a:p>
            <a:pPr eaLnBrk="1" hangingPunct="1"/>
            <a:r>
              <a:rPr lang="nl-NL" altLang="nl-BE">
                <a:latin typeface="Arial" panose="020B0604020202020204" pitchFamily="34" charset="0"/>
              </a:rPr>
              <a:t>1 specifieke doelstelling  en diverse algemene doelstellingen</a:t>
            </a:r>
          </a:p>
        </p:txBody>
      </p:sp>
    </p:spTree>
    <p:extLst>
      <p:ext uri="{BB962C8B-B14F-4D97-AF65-F5344CB8AC3E}">
        <p14:creationId xmlns:p14="http://schemas.microsoft.com/office/powerpoint/2010/main" val="3708435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0" y="747713"/>
            <a:ext cx="3748088" cy="2809875"/>
          </a:xfrm>
        </p:spPr>
      </p:sp>
      <p:sp>
        <p:nvSpPr>
          <p:cNvPr id="3" name="Notes Placeholder 2"/>
          <p:cNvSpPr>
            <a:spLocks noGrp="1"/>
          </p:cNvSpPr>
          <p:nvPr>
            <p:ph type="body" idx="1"/>
          </p:nvPr>
        </p:nvSpPr>
        <p:spPr/>
        <p:txBody>
          <a:bodyPr>
            <a:normAutofit/>
          </a:bodyPr>
          <a:lstStyle/>
          <a:p>
            <a:r>
              <a:rPr lang="nl-BE" dirty="0"/>
              <a:t>- Maar belangrijk om te signaleren dat grote verschillen zijn in hoe </a:t>
            </a:r>
            <a:r>
              <a:rPr lang="nl-BE" dirty="0" err="1"/>
              <a:t>orgs</a:t>
            </a:r>
            <a:r>
              <a:rPr lang="nl-BE" dirty="0"/>
              <a:t> </a:t>
            </a:r>
            <a:r>
              <a:rPr lang="nl-BE" dirty="0" err="1"/>
              <a:t>ToC</a:t>
            </a:r>
            <a:r>
              <a:rPr lang="nl-BE" dirty="0"/>
              <a:t> toepassen</a:t>
            </a:r>
          </a:p>
          <a:p>
            <a:pPr>
              <a:buFontTx/>
              <a:buChar char="-"/>
            </a:pPr>
            <a:r>
              <a:rPr lang="nl-BE" dirty="0"/>
              <a:t> In veel gevallen lijken deze 7 elementen terug te komen (deels eigen interpretatie):</a:t>
            </a:r>
          </a:p>
          <a:p>
            <a:pPr lvl="1">
              <a:buFontTx/>
              <a:buChar char="-"/>
            </a:pPr>
            <a:r>
              <a:rPr lang="nl-BE" dirty="0"/>
              <a:t>  </a:t>
            </a:r>
            <a:r>
              <a:rPr lang="nl-BE" dirty="0" err="1"/>
              <a:t>multi</a:t>
            </a:r>
            <a:r>
              <a:rPr lang="nl-BE" dirty="0"/>
              <a:t>-actor samenwerking (binnen een open-systeem perspectief)</a:t>
            </a:r>
          </a:p>
          <a:p>
            <a:pPr lvl="1">
              <a:buFontTx/>
              <a:buChar char="-"/>
            </a:pPr>
            <a:r>
              <a:rPr lang="nl-BE" dirty="0"/>
              <a:t>  assumpties: gelinkt</a:t>
            </a:r>
            <a:r>
              <a:rPr lang="nl-BE" baseline="0" dirty="0"/>
              <a:t> met de beruchte 4</a:t>
            </a:r>
            <a:r>
              <a:rPr lang="nl-BE" baseline="30000" dirty="0"/>
              <a:t>de</a:t>
            </a:r>
            <a:r>
              <a:rPr lang="nl-BE" baseline="0" dirty="0"/>
              <a:t> kolom in het logisch kader, maar hier veel centralere rol, we draaien de logica om – uitleggen dat wij rekening houden met drie soorten hypothesen</a:t>
            </a:r>
          </a:p>
          <a:p>
            <a:pPr lvl="1">
              <a:buFontTx/>
              <a:buChar char="-"/>
            </a:pPr>
            <a:r>
              <a:rPr lang="nl-BE" baseline="0" dirty="0"/>
              <a:t>  grondige analyses van de context + ‘</a:t>
            </a:r>
            <a:r>
              <a:rPr lang="nl-BE" baseline="0" dirty="0" err="1"/>
              <a:t>evidence</a:t>
            </a:r>
            <a:r>
              <a:rPr lang="nl-BE" baseline="0" dirty="0"/>
              <a:t>’ binnen </a:t>
            </a:r>
            <a:r>
              <a:rPr lang="nl-BE" baseline="0" dirty="0" err="1"/>
              <a:t>brenge</a:t>
            </a:r>
            <a:endParaRPr lang="nl-BE" baseline="0" dirty="0"/>
          </a:p>
          <a:p>
            <a:pPr lvl="1">
              <a:buFontTx/>
              <a:buChar char="-"/>
            </a:pPr>
            <a:r>
              <a:rPr lang="nl-BE" dirty="0"/>
              <a:t>  actoren centraal stellen, veel logische kaders zitten</a:t>
            </a:r>
            <a:r>
              <a:rPr lang="nl-BE" baseline="0" dirty="0"/>
              <a:t> teveel in het luchtledige</a:t>
            </a:r>
          </a:p>
          <a:p>
            <a:pPr lvl="1">
              <a:buFontTx/>
              <a:buChar char="-"/>
            </a:pPr>
            <a:r>
              <a:rPr lang="nl-BE" baseline="0" dirty="0"/>
              <a:t>  projecten niet meer zien als het centrum van het universum: denken in termen van sfeer van controle, invloed, interesse (rimpel model)</a:t>
            </a:r>
          </a:p>
          <a:p>
            <a:pPr lvl="1">
              <a:buFontTx/>
              <a:buChar char="-"/>
            </a:pPr>
            <a:r>
              <a:rPr lang="nl-BE" baseline="0" dirty="0"/>
              <a:t>  multiple </a:t>
            </a:r>
            <a:r>
              <a:rPr lang="nl-BE" baseline="0" dirty="0" err="1"/>
              <a:t>pathways</a:t>
            </a:r>
            <a:r>
              <a:rPr lang="nl-BE" baseline="0" dirty="0"/>
              <a:t> of change: </a:t>
            </a:r>
            <a:r>
              <a:rPr lang="nl-BE" baseline="0" dirty="0" err="1"/>
              <a:t>TOC</a:t>
            </a:r>
            <a:r>
              <a:rPr lang="nl-BE" b="1" baseline="0" dirty="0" err="1"/>
              <a:t>s</a:t>
            </a:r>
            <a:r>
              <a:rPr lang="nl-BE" b="1" baseline="0" dirty="0"/>
              <a:t>(!)</a:t>
            </a:r>
          </a:p>
          <a:p>
            <a:pPr lvl="1">
              <a:buFontTx/>
              <a:buChar char="-"/>
            </a:pPr>
            <a:r>
              <a:rPr lang="nl-BE" b="1" dirty="0"/>
              <a:t>  </a:t>
            </a:r>
            <a:r>
              <a:rPr lang="nl-BE" b="0" dirty="0"/>
              <a:t>sterke visuele</a:t>
            </a:r>
            <a:r>
              <a:rPr lang="nl-BE" b="0" baseline="0" dirty="0"/>
              <a:t> voorstelling en </a:t>
            </a:r>
            <a:r>
              <a:rPr lang="nl-BE" b="0" baseline="0" dirty="0" err="1"/>
              <a:t>narratieveb</a:t>
            </a:r>
            <a:r>
              <a:rPr lang="nl-BE" b="0" baseline="0" dirty="0"/>
              <a:t> </a:t>
            </a:r>
            <a:r>
              <a:rPr lang="nl-BE" b="0" baseline="0" dirty="0" err="1"/>
              <a:t>eschrijving</a:t>
            </a:r>
            <a:endParaRPr lang="nl-BE" b="0" dirty="0"/>
          </a:p>
        </p:txBody>
      </p:sp>
      <p:sp>
        <p:nvSpPr>
          <p:cNvPr id="4" name="Slide Number Placeholder 3"/>
          <p:cNvSpPr>
            <a:spLocks noGrp="1"/>
          </p:cNvSpPr>
          <p:nvPr>
            <p:ph type="sldNum" sz="quarter" idx="10"/>
          </p:nvPr>
        </p:nvSpPr>
        <p:spPr/>
        <p:txBody>
          <a:bodyPr/>
          <a:lstStyle/>
          <a:p>
            <a:fld id="{28EA585A-E2F7-4F86-B378-030C62B2B725}" type="slidenum">
              <a:rPr lang="nl-NL" smtClean="0"/>
              <a:pPr/>
              <a:t>27</a:t>
            </a:fld>
            <a:endParaRPr lang="nl-NL"/>
          </a:p>
        </p:txBody>
      </p:sp>
    </p:spTree>
    <p:extLst>
      <p:ext uri="{BB962C8B-B14F-4D97-AF65-F5344CB8AC3E}">
        <p14:creationId xmlns:p14="http://schemas.microsoft.com/office/powerpoint/2010/main" val="1074330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Je kan ook denken </a:t>
            </a:r>
            <a:r>
              <a:rPr lang="nl-BE" dirty="0" err="1"/>
              <a:t>so-what</a:t>
            </a:r>
            <a:r>
              <a:rPr lang="nl-BE" dirty="0"/>
              <a:t>: als ik die doe,</a:t>
            </a:r>
            <a:r>
              <a:rPr lang="nl-BE" baseline="0" dirty="0"/>
              <a:t> wat is dan het gevolg</a:t>
            </a:r>
            <a:endParaRPr lang="nl-BE" dirty="0"/>
          </a:p>
        </p:txBody>
      </p:sp>
      <p:sp>
        <p:nvSpPr>
          <p:cNvPr id="4" name="Tijdelijke aanduiding voor dianummer 3"/>
          <p:cNvSpPr>
            <a:spLocks noGrp="1"/>
          </p:cNvSpPr>
          <p:nvPr>
            <p:ph type="sldNum" sz="quarter" idx="10"/>
          </p:nvPr>
        </p:nvSpPr>
        <p:spPr/>
        <p:txBody>
          <a:bodyPr/>
          <a:lstStyle/>
          <a:p>
            <a:fld id="{A8C32ED6-FCF5-4C15-A008-8FB670DAF728}" type="slidenum">
              <a:rPr lang="en-GB" altLang="nl-BE" smtClean="0"/>
              <a:pPr/>
              <a:t>29</a:t>
            </a:fld>
            <a:endParaRPr lang="en-GB" altLang="nl-BE"/>
          </a:p>
        </p:txBody>
      </p:sp>
    </p:spTree>
    <p:extLst>
      <p:ext uri="{BB962C8B-B14F-4D97-AF65-F5344CB8AC3E}">
        <p14:creationId xmlns:p14="http://schemas.microsoft.com/office/powerpoint/2010/main" val="2659317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Instructie voor case Burkina: kies 3 verschillende </a:t>
            </a:r>
            <a:r>
              <a:rPr lang="nl-BE" dirty="0" err="1"/>
              <a:t>NGO’s</a:t>
            </a:r>
            <a:r>
              <a:rPr lang="nl-BE" dirty="0"/>
              <a:t> uit</a:t>
            </a:r>
          </a:p>
        </p:txBody>
      </p:sp>
      <p:sp>
        <p:nvSpPr>
          <p:cNvPr id="4" name="Tijdelijke aanduiding voor dianummer 3"/>
          <p:cNvSpPr>
            <a:spLocks noGrp="1"/>
          </p:cNvSpPr>
          <p:nvPr>
            <p:ph type="sldNum" sz="quarter" idx="10"/>
          </p:nvPr>
        </p:nvSpPr>
        <p:spPr/>
        <p:txBody>
          <a:bodyPr/>
          <a:lstStyle/>
          <a:p>
            <a:fld id="{A8C32ED6-FCF5-4C15-A008-8FB670DAF728}" type="slidenum">
              <a:rPr lang="en-GB" altLang="nl-BE" smtClean="0"/>
              <a:pPr/>
              <a:t>30</a:t>
            </a:fld>
            <a:endParaRPr lang="en-GB" altLang="nl-BE"/>
          </a:p>
        </p:txBody>
      </p:sp>
    </p:spTree>
    <p:extLst>
      <p:ext uri="{BB962C8B-B14F-4D97-AF65-F5344CB8AC3E}">
        <p14:creationId xmlns:p14="http://schemas.microsoft.com/office/powerpoint/2010/main" val="3704979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8C32ED6-FCF5-4C15-A008-8FB670DAF728}" type="slidenum">
              <a:rPr lang="en-GB" altLang="nl-BE" smtClean="0"/>
              <a:pPr/>
              <a:t>31</a:t>
            </a:fld>
            <a:endParaRPr lang="en-GB" altLang="nl-BE"/>
          </a:p>
        </p:txBody>
      </p:sp>
    </p:spTree>
    <p:extLst>
      <p:ext uri="{BB962C8B-B14F-4D97-AF65-F5344CB8AC3E}">
        <p14:creationId xmlns:p14="http://schemas.microsoft.com/office/powerpoint/2010/main" val="2540011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0" hangingPunct="0"/>
            <a:fld id="{918AAB35-D46F-4C53-8696-2EE05C72F96B}" type="slidenum">
              <a:rPr lang="nl-NL" altLang="nl-BE" sz="1200" smtClean="0">
                <a:latin typeface="Arial" panose="020B0604020202020204" pitchFamily="34" charset="0"/>
                <a:ea typeface="ヒラギノ角ゴ Pro W3" pitchFamily="-84" charset="-128"/>
              </a:rPr>
              <a:pPr eaLnBrk="0" hangingPunct="0"/>
              <a:t>3</a:t>
            </a:fld>
            <a:endParaRPr lang="nl-NL" altLang="nl-BE" sz="1200">
              <a:latin typeface="Arial" panose="020B0604020202020204" pitchFamily="34" charset="0"/>
              <a:ea typeface="ヒラギノ角ゴ Pro W3" pitchFamily="-84" charset="-128"/>
            </a:endParaRPr>
          </a:p>
        </p:txBody>
      </p:sp>
      <p:sp>
        <p:nvSpPr>
          <p:cNvPr id="24579" name="Slide Image Placeholder 1"/>
          <p:cNvSpPr>
            <a:spLocks noGrp="1" noRot="1" noChangeAspect="1" noTextEdit="1"/>
          </p:cNvSpPr>
          <p:nvPr>
            <p:ph type="sldImg"/>
          </p:nvPr>
        </p:nvSpPr>
        <p:spPr>
          <a:ln/>
        </p:spPr>
      </p:sp>
      <p:sp>
        <p:nvSpPr>
          <p:cNvPr id="2458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nl-BE" altLang="nl-BE">
              <a:latin typeface="Arial" panose="020B0604020202020204" pitchFamily="34" charset="0"/>
            </a:endParaRPr>
          </a:p>
        </p:txBody>
      </p:sp>
      <p:sp>
        <p:nvSpPr>
          <p:cNvPr id="24581" name="Slide Number Placeholder 3"/>
          <p:cNvSpPr txBox="1">
            <a:spLocks noGrp="1"/>
          </p:cNvSpPr>
          <p:nvPr/>
        </p:nvSpPr>
        <p:spPr bwMode="auto">
          <a:xfrm>
            <a:off x="5594351" y="6421263"/>
            <a:ext cx="4278313" cy="33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87" tIns="47444" rIns="94887" bIns="47444" anchor="b"/>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r" eaLnBrk="1" hangingPunct="1"/>
            <a:fld id="{6A291428-6AA0-43B7-92CC-12798FBB8697}" type="slidenum">
              <a:rPr lang="en-US" altLang="nl-BE" sz="1200">
                <a:latin typeface="Arial" panose="020B0604020202020204" pitchFamily="34" charset="0"/>
                <a:ea typeface="ヒラギノ角ゴ Pro W3" pitchFamily="-84" charset="-128"/>
              </a:rPr>
              <a:pPr algn="r" eaLnBrk="1" hangingPunct="1"/>
              <a:t>3</a:t>
            </a:fld>
            <a:endParaRPr lang="en-US" altLang="nl-BE" sz="1200">
              <a:latin typeface="Arial" panose="020B0604020202020204" pitchFamily="34" charset="0"/>
              <a:ea typeface="ヒラギノ角ゴ Pro W3" pitchFamily="-84" charset="-128"/>
            </a:endParaRPr>
          </a:p>
        </p:txBody>
      </p:sp>
    </p:spTree>
    <p:extLst>
      <p:ext uri="{BB962C8B-B14F-4D97-AF65-F5344CB8AC3E}">
        <p14:creationId xmlns:p14="http://schemas.microsoft.com/office/powerpoint/2010/main" val="4176026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a:t>Aandacht</a:t>
            </a:r>
            <a:r>
              <a:rPr lang="en-GB" dirty="0"/>
              <a:t> </a:t>
            </a:r>
            <a:r>
              <a:rPr lang="en-GB" dirty="0" err="1"/>
              <a:t>voor</a:t>
            </a:r>
            <a:r>
              <a:rPr lang="en-GB" dirty="0"/>
              <a:t> </a:t>
            </a:r>
            <a:r>
              <a:rPr lang="en-GB" dirty="0" err="1"/>
              <a:t>actoren</a:t>
            </a:r>
            <a:r>
              <a:rPr lang="en-GB" dirty="0"/>
              <a:t>,</a:t>
            </a:r>
            <a:r>
              <a:rPr lang="en-GB" baseline="0" dirty="0"/>
              <a:t> </a:t>
            </a:r>
            <a:r>
              <a:rPr lang="en-GB" baseline="0" dirty="0" err="1"/>
              <a:t>hun</a:t>
            </a:r>
            <a:r>
              <a:rPr lang="en-GB" baseline="0" dirty="0"/>
              <a:t> </a:t>
            </a:r>
            <a:r>
              <a:rPr lang="en-GB" baseline="0" dirty="0" err="1"/>
              <a:t>capaciteit</a:t>
            </a:r>
            <a:r>
              <a:rPr lang="en-GB" baseline="0" dirty="0"/>
              <a:t> </a:t>
            </a:r>
            <a:r>
              <a:rPr lang="en-GB" baseline="0" dirty="0" err="1"/>
              <a:t>en</a:t>
            </a:r>
            <a:r>
              <a:rPr lang="en-GB" baseline="0" dirty="0"/>
              <a:t> </a:t>
            </a:r>
            <a:r>
              <a:rPr lang="en-GB" baseline="0" dirty="0" err="1"/>
              <a:t>hun</a:t>
            </a:r>
            <a:r>
              <a:rPr lang="en-GB" baseline="0" dirty="0"/>
              <a:t> power</a:t>
            </a:r>
            <a:endParaRPr lang="en-GB" dirty="0"/>
          </a:p>
        </p:txBody>
      </p:sp>
      <p:sp>
        <p:nvSpPr>
          <p:cNvPr id="4" name="Slide Number Placeholder 3"/>
          <p:cNvSpPr>
            <a:spLocks noGrp="1"/>
          </p:cNvSpPr>
          <p:nvPr>
            <p:ph type="sldNum" sz="quarter" idx="10"/>
          </p:nvPr>
        </p:nvSpPr>
        <p:spPr/>
        <p:txBody>
          <a:bodyPr/>
          <a:lstStyle/>
          <a:p>
            <a:fld id="{25DFFB13-E5FF-4B0A-BA75-8F58613243A2}" type="slidenum">
              <a:rPr lang="en-US" smtClean="0"/>
              <a:pPr/>
              <a:t>34</a:t>
            </a:fld>
            <a:endParaRPr lang="en-US"/>
          </a:p>
        </p:txBody>
      </p:sp>
    </p:spTree>
    <p:extLst>
      <p:ext uri="{BB962C8B-B14F-4D97-AF65-F5344CB8AC3E}">
        <p14:creationId xmlns:p14="http://schemas.microsoft.com/office/powerpoint/2010/main" val="4174073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0" hangingPunct="0"/>
            <a:fld id="{968654FC-89A7-4DEE-BDB0-D84408158825}" type="slidenum">
              <a:rPr lang="nl-NL" altLang="nl-BE" sz="1200" smtClean="0">
                <a:latin typeface="Arial" panose="020B0604020202020204" pitchFamily="34" charset="0"/>
                <a:ea typeface="ヒラギノ角ゴ Pro W3" pitchFamily="-84" charset="-128"/>
              </a:rPr>
              <a:pPr eaLnBrk="0" hangingPunct="0"/>
              <a:t>4</a:t>
            </a:fld>
            <a:endParaRPr lang="nl-NL" altLang="nl-BE" sz="1200">
              <a:latin typeface="Arial" panose="020B0604020202020204" pitchFamily="34" charset="0"/>
              <a:ea typeface="ヒラギノ角ゴ Pro W3" pitchFamily="-84" charset="-128"/>
            </a:endParaRPr>
          </a:p>
        </p:txBody>
      </p:sp>
      <p:sp>
        <p:nvSpPr>
          <p:cNvPr id="26627" name="Slide Image Placeholder 1"/>
          <p:cNvSpPr>
            <a:spLocks noGrp="1" noRot="1" noChangeAspect="1" noTextEdit="1"/>
          </p:cNvSpPr>
          <p:nvPr>
            <p:ph type="sldImg"/>
          </p:nvPr>
        </p:nvSpPr>
        <p:spPr>
          <a:ln/>
        </p:spPr>
      </p:sp>
      <p:sp>
        <p:nvSpPr>
          <p:cNvPr id="2662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l-BE" i="1">
                <a:latin typeface="Arial" panose="020B0604020202020204" pitchFamily="34" charset="0"/>
              </a:rPr>
              <a:t>…looks like this. </a:t>
            </a:r>
            <a:r>
              <a:rPr lang="en-US" altLang="nl-BE">
                <a:latin typeface="Arial" panose="020B0604020202020204" pitchFamily="34" charset="0"/>
              </a:rPr>
              <a:t>You may have a plan for which you have obtained resources but as soon as you begin to implement it, the activities change and their outputs too. Some lead to outcomes and other do not. And outcomes emerge in the most unexpected places. So in these situations, one or more of the five types of Developmental Evaluation will be appropriate. </a:t>
            </a:r>
          </a:p>
        </p:txBody>
      </p:sp>
      <p:sp>
        <p:nvSpPr>
          <p:cNvPr id="26629" name="Slide Number Placeholder 3"/>
          <p:cNvSpPr txBox="1">
            <a:spLocks noGrp="1"/>
          </p:cNvSpPr>
          <p:nvPr/>
        </p:nvSpPr>
        <p:spPr bwMode="auto">
          <a:xfrm>
            <a:off x="5594351" y="6421263"/>
            <a:ext cx="4278313" cy="33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87" tIns="47444" rIns="94887" bIns="47444" anchor="b"/>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r" eaLnBrk="1" hangingPunct="1"/>
            <a:fld id="{6EDBFA1E-7DAE-4042-9C67-E872160991A0}" type="slidenum">
              <a:rPr lang="en-GB" altLang="nl-BE" sz="1200">
                <a:latin typeface="Arial" panose="020B0604020202020204" pitchFamily="34" charset="0"/>
                <a:ea typeface="ヒラギノ角ゴ Pro W3" pitchFamily="-84" charset="-128"/>
              </a:rPr>
              <a:pPr algn="r" eaLnBrk="1" hangingPunct="1"/>
              <a:t>4</a:t>
            </a:fld>
            <a:endParaRPr lang="en-GB" altLang="nl-BE" sz="1200">
              <a:latin typeface="Arial" panose="020B0604020202020204" pitchFamily="34" charset="0"/>
              <a:ea typeface="ヒラギノ角ゴ Pro W3" pitchFamily="-84" charset="-128"/>
            </a:endParaRPr>
          </a:p>
        </p:txBody>
      </p:sp>
    </p:spTree>
    <p:extLst>
      <p:ext uri="{BB962C8B-B14F-4D97-AF65-F5344CB8AC3E}">
        <p14:creationId xmlns:p14="http://schemas.microsoft.com/office/powerpoint/2010/main" val="1504127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Geen consensus rond definities</a:t>
            </a:r>
          </a:p>
        </p:txBody>
      </p:sp>
      <p:sp>
        <p:nvSpPr>
          <p:cNvPr id="4" name="Tijdelijke aanduiding voor dianummer 3"/>
          <p:cNvSpPr>
            <a:spLocks noGrp="1"/>
          </p:cNvSpPr>
          <p:nvPr>
            <p:ph type="sldNum" sz="quarter" idx="10"/>
          </p:nvPr>
        </p:nvSpPr>
        <p:spPr/>
        <p:txBody>
          <a:bodyPr/>
          <a:lstStyle/>
          <a:p>
            <a:fld id="{A8C32ED6-FCF5-4C15-A008-8FB670DAF728}" type="slidenum">
              <a:rPr lang="en-GB" altLang="nl-BE" smtClean="0"/>
              <a:pPr/>
              <a:t>9</a:t>
            </a:fld>
            <a:endParaRPr lang="en-GB" altLang="nl-BE"/>
          </a:p>
        </p:txBody>
      </p:sp>
    </p:spTree>
    <p:extLst>
      <p:ext uri="{BB962C8B-B14F-4D97-AF65-F5344CB8AC3E}">
        <p14:creationId xmlns:p14="http://schemas.microsoft.com/office/powerpoint/2010/main" val="1979622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Geen consensus rond definities</a:t>
            </a:r>
          </a:p>
        </p:txBody>
      </p:sp>
      <p:sp>
        <p:nvSpPr>
          <p:cNvPr id="4" name="Tijdelijke aanduiding voor dianummer 3"/>
          <p:cNvSpPr>
            <a:spLocks noGrp="1"/>
          </p:cNvSpPr>
          <p:nvPr>
            <p:ph type="sldNum" sz="quarter" idx="10"/>
          </p:nvPr>
        </p:nvSpPr>
        <p:spPr/>
        <p:txBody>
          <a:bodyPr/>
          <a:lstStyle/>
          <a:p>
            <a:fld id="{A8C32ED6-FCF5-4C15-A008-8FB670DAF728}" type="slidenum">
              <a:rPr lang="en-GB" altLang="nl-BE" smtClean="0"/>
              <a:pPr/>
              <a:t>10</a:t>
            </a:fld>
            <a:endParaRPr lang="en-GB" altLang="nl-BE"/>
          </a:p>
        </p:txBody>
      </p:sp>
    </p:spTree>
    <p:extLst>
      <p:ext uri="{BB962C8B-B14F-4D97-AF65-F5344CB8AC3E}">
        <p14:creationId xmlns:p14="http://schemas.microsoft.com/office/powerpoint/2010/main" val="1024597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5DFFB13-E5FF-4B0A-BA75-8F58613243A2}" type="slidenum">
              <a:rPr lang="en-US" smtClean="0"/>
              <a:pPr/>
              <a:t>11</a:t>
            </a:fld>
            <a:endParaRPr lang="en-US"/>
          </a:p>
        </p:txBody>
      </p:sp>
    </p:spTree>
    <p:extLst>
      <p:ext uri="{BB962C8B-B14F-4D97-AF65-F5344CB8AC3E}">
        <p14:creationId xmlns:p14="http://schemas.microsoft.com/office/powerpoint/2010/main" val="885321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8C32ED6-FCF5-4C15-A008-8FB670DAF728}" type="slidenum">
              <a:rPr lang="en-GB" altLang="nl-BE" smtClean="0"/>
              <a:pPr/>
              <a:t>12</a:t>
            </a:fld>
            <a:endParaRPr lang="en-GB" altLang="nl-BE"/>
          </a:p>
        </p:txBody>
      </p:sp>
    </p:spTree>
    <p:extLst>
      <p:ext uri="{BB962C8B-B14F-4D97-AF65-F5344CB8AC3E}">
        <p14:creationId xmlns:p14="http://schemas.microsoft.com/office/powerpoint/2010/main" val="3206963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5DFFB13-E5FF-4B0A-BA75-8F58613243A2}" type="slidenum">
              <a:rPr lang="en-US" smtClean="0"/>
              <a:pPr/>
              <a:t>15</a:t>
            </a:fld>
            <a:endParaRPr lang="en-US"/>
          </a:p>
        </p:txBody>
      </p:sp>
    </p:spTree>
    <p:extLst>
      <p:ext uri="{BB962C8B-B14F-4D97-AF65-F5344CB8AC3E}">
        <p14:creationId xmlns:p14="http://schemas.microsoft.com/office/powerpoint/2010/main" val="3646886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Uiteindelijke</a:t>
            </a:r>
            <a:r>
              <a:rPr lang="nl-BE" baseline="0" dirty="0"/>
              <a:t> doel = leerlingen capaciteitsversterking</a:t>
            </a:r>
          </a:p>
          <a:p>
            <a:r>
              <a:rPr lang="nl-BE" baseline="0" dirty="0"/>
              <a:t>Bereiken we via leerkrachten, maar ook via studenten</a:t>
            </a:r>
          </a:p>
          <a:p>
            <a:r>
              <a:rPr lang="nl-BE" baseline="0" dirty="0"/>
              <a:t>Studenten bereiken we ook via docenten</a:t>
            </a:r>
          </a:p>
          <a:p>
            <a:r>
              <a:rPr lang="nl-BE" baseline="0" dirty="0"/>
              <a:t>Steden &amp; gemeenten als intermediair</a:t>
            </a:r>
          </a:p>
          <a:p>
            <a:endParaRPr lang="nl-BE" baseline="0" dirty="0"/>
          </a:p>
          <a:p>
            <a:r>
              <a:rPr lang="nl-BE" baseline="0" dirty="0"/>
              <a:t>Waarom werken met tussenniveau? Doel = </a:t>
            </a:r>
            <a:r>
              <a:rPr lang="nl-BE" baseline="0" dirty="0" err="1"/>
              <a:t>edo</a:t>
            </a:r>
            <a:r>
              <a:rPr lang="nl-BE" baseline="0" dirty="0"/>
              <a:t> op duurzame en structurele manier integreren in (hoge)school</a:t>
            </a:r>
          </a:p>
          <a:p>
            <a:endParaRPr lang="nl-BE" baseline="0" dirty="0"/>
          </a:p>
          <a:p>
            <a:r>
              <a:rPr lang="nl-BE" baseline="0" dirty="0"/>
              <a:t>Hiervoor gebruiken we </a:t>
            </a:r>
            <a:r>
              <a:rPr lang="nl-BE" baseline="0" dirty="0" err="1"/>
              <a:t>djapo</a:t>
            </a:r>
            <a:r>
              <a:rPr lang="nl-BE" baseline="0" dirty="0"/>
              <a:t> aanbod: materiaal, nascholing, traject (zie verder)</a:t>
            </a:r>
          </a:p>
        </p:txBody>
      </p:sp>
      <p:sp>
        <p:nvSpPr>
          <p:cNvPr id="4" name="Tijdelijke aanduiding voor dianummer 3"/>
          <p:cNvSpPr>
            <a:spLocks noGrp="1"/>
          </p:cNvSpPr>
          <p:nvPr>
            <p:ph type="sldNum" sz="quarter" idx="10"/>
          </p:nvPr>
        </p:nvSpPr>
        <p:spPr/>
        <p:txBody>
          <a:bodyPr/>
          <a:lstStyle/>
          <a:p>
            <a:fld id="{FA2B1AC2-79C3-4EAC-AE2F-9B5AECA68D1F}" type="slidenum">
              <a:rPr lang="nl-BE" smtClean="0">
                <a:solidFill>
                  <a:prstClr val="black"/>
                </a:solidFill>
              </a:rPr>
              <a:pPr/>
              <a:t>16</a:t>
            </a:fld>
            <a:endParaRPr lang="nl-BE">
              <a:solidFill>
                <a:prstClr val="black"/>
              </a:solidFill>
            </a:endParaRPr>
          </a:p>
        </p:txBody>
      </p:sp>
    </p:spTree>
    <p:extLst>
      <p:ext uri="{BB962C8B-B14F-4D97-AF65-F5344CB8AC3E}">
        <p14:creationId xmlns:p14="http://schemas.microsoft.com/office/powerpoint/2010/main" val="16444648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rgbClr val="FFFFFF"/>
        </a:solidFill>
        <a:effectLst>
          <a:outerShdw dist="107763" dir="2700000" algn="ctr" rotWithShape="0">
            <a:srgbClr val="000000"/>
          </a:outerShdw>
        </a:effectLst>
      </p:bgPr>
    </p:bg>
    <p:spTree>
      <p:nvGrpSpPr>
        <p:cNvPr id="1" name=""/>
        <p:cNvGrpSpPr/>
        <p:nvPr/>
      </p:nvGrpSpPr>
      <p:grpSpPr>
        <a:xfrm>
          <a:off x="0" y="0"/>
          <a:ext cx="0" cy="0"/>
          <a:chOff x="0" y="0"/>
          <a:chExt cx="0" cy="0"/>
        </a:xfrm>
      </p:grpSpPr>
      <p:pic>
        <p:nvPicPr>
          <p:cNvPr id="5148" name="Picture 28" descr="Y:\___MD\MD_project\_20071109_meerwit_ace-e_templates\production\powerpoint_template\graphics\ace_ppt_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6350"/>
            <a:ext cx="9151938" cy="6870700"/>
          </a:xfrm>
          <a:prstGeom prst="rect">
            <a:avLst/>
          </a:prstGeom>
          <a:noFill/>
          <a:extLst>
            <a:ext uri="{909E8E84-426E-40DD-AFC4-6F175D3DCCD1}">
              <a14:hiddenFill xmlns:a14="http://schemas.microsoft.com/office/drawing/2010/main">
                <a:solidFill>
                  <a:srgbClr val="FFFFFF"/>
                </a:solidFill>
              </a14:hiddenFill>
            </a:ext>
          </a:extLst>
        </p:spPr>
      </p:pic>
      <p:sp>
        <p:nvSpPr>
          <p:cNvPr id="5131" name="Rectangle 11"/>
          <p:cNvSpPr>
            <a:spLocks noGrp="1" noChangeArrowheads="1"/>
          </p:cNvSpPr>
          <p:nvPr>
            <p:ph type="ctrTitle"/>
          </p:nvPr>
        </p:nvSpPr>
        <p:spPr>
          <a:xfrm>
            <a:off x="2362200" y="2438400"/>
            <a:ext cx="6553200" cy="685800"/>
          </a:xfrm>
        </p:spPr>
        <p:txBody>
          <a:bodyPr lIns="0" tIns="45720" rIns="0" bIns="45720"/>
          <a:lstStyle>
            <a:lvl1pPr>
              <a:defRPr sz="3500">
                <a:solidFill>
                  <a:schemeClr val="bg1"/>
                </a:solidFill>
              </a:defRPr>
            </a:lvl1pPr>
          </a:lstStyle>
          <a:p>
            <a:pPr lvl="0"/>
            <a:r>
              <a:rPr lang="nl-NL" altLang="nl-BE" noProof="0"/>
              <a:t>Klik om de stijl te bewerken</a:t>
            </a:r>
            <a:endParaRPr lang="en-US" altLang="nl-BE" noProof="0"/>
          </a:p>
        </p:txBody>
      </p:sp>
      <p:sp>
        <p:nvSpPr>
          <p:cNvPr id="5139" name="Rectangle 19"/>
          <p:cNvSpPr>
            <a:spLocks noGrp="1" noChangeArrowheads="1"/>
          </p:cNvSpPr>
          <p:nvPr>
            <p:ph type="dt" sz="half" idx="2"/>
          </p:nvPr>
        </p:nvSpPr>
        <p:spPr bwMode="auto">
          <a:xfrm>
            <a:off x="6934200" y="5791200"/>
            <a:ext cx="1828800" cy="30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0" bIns="45720" numCol="1" anchor="t" anchorCtr="0" compatLnSpc="1">
            <a:prstTxWarp prst="textNoShape">
              <a:avLst/>
            </a:prstTxWarp>
          </a:bodyPr>
          <a:lstStyle>
            <a:lvl1pPr algn="r">
              <a:defRPr sz="1000">
                <a:latin typeface="+mn-lt"/>
              </a:defRPr>
            </a:lvl1pPr>
          </a:lstStyle>
          <a:p>
            <a:endParaRPr lang="en-GB" altLang="nl-BE"/>
          </a:p>
        </p:txBody>
      </p:sp>
      <p:sp>
        <p:nvSpPr>
          <p:cNvPr id="5140" name="Rectangle 20"/>
          <p:cNvSpPr>
            <a:spLocks noGrp="1" noChangeArrowheads="1"/>
          </p:cNvSpPr>
          <p:nvPr>
            <p:ph type="ftr" sz="quarter" idx="3"/>
          </p:nvPr>
        </p:nvSpPr>
        <p:spPr bwMode="auto">
          <a:xfrm>
            <a:off x="6324600" y="5486400"/>
            <a:ext cx="2438400" cy="30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000" rIns="0" bIns="0" numCol="1" anchor="t" anchorCtr="0" compatLnSpc="1">
            <a:prstTxWarp prst="textNoShape">
              <a:avLst/>
            </a:prstTxWarp>
          </a:bodyPr>
          <a:lstStyle>
            <a:lvl1pPr algn="r">
              <a:defRPr sz="1000" b="1">
                <a:latin typeface="+mn-lt"/>
              </a:defRPr>
            </a:lvl1pPr>
          </a:lstStyle>
          <a:p>
            <a:endParaRPr lang="en-GB" altLang="nl-BE"/>
          </a:p>
        </p:txBody>
      </p:sp>
      <p:sp>
        <p:nvSpPr>
          <p:cNvPr id="5146" name="Rectangle 26"/>
          <p:cNvSpPr>
            <a:spLocks noGrp="1" noChangeArrowheads="1"/>
          </p:cNvSpPr>
          <p:nvPr>
            <p:ph type="subTitle" idx="1"/>
          </p:nvPr>
        </p:nvSpPr>
        <p:spPr>
          <a:xfrm>
            <a:off x="2362200" y="3200400"/>
            <a:ext cx="6553200" cy="533400"/>
          </a:xfrm>
        </p:spPr>
        <p:txBody>
          <a:bodyPr lIns="0" tIns="45720" rIns="0" bIns="45720" anchor="ctr"/>
          <a:lstStyle>
            <a:lvl1pPr marL="0" indent="0">
              <a:buFontTx/>
              <a:buNone/>
              <a:defRPr sz="1900" b="0">
                <a:solidFill>
                  <a:srgbClr val="005DAA"/>
                </a:solidFill>
              </a:defRPr>
            </a:lvl1pPr>
          </a:lstStyle>
          <a:p>
            <a:pPr lvl="0"/>
            <a:r>
              <a:rPr lang="nl-NL" altLang="nl-BE" noProof="0"/>
              <a:t>Klik om de ondertitelstijl van het model te bewerken</a:t>
            </a:r>
            <a:endParaRPr lang="en-US" altLang="nl-BE" noProof="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966694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010400" y="685800"/>
            <a:ext cx="1905000" cy="5638800"/>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1295400" y="685800"/>
            <a:ext cx="5562600" cy="56388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59710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endParaRPr lang="nl-BE"/>
          </a:p>
        </p:txBody>
      </p:sp>
    </p:spTree>
    <p:extLst>
      <p:ext uri="{BB962C8B-B14F-4D97-AF65-F5344CB8AC3E}">
        <p14:creationId xmlns:p14="http://schemas.microsoft.com/office/powerpoint/2010/main" val="2048633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694951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Tree>
    <p:extLst>
      <p:ext uri="{BB962C8B-B14F-4D97-AF65-F5344CB8AC3E}">
        <p14:creationId xmlns:p14="http://schemas.microsoft.com/office/powerpoint/2010/main" val="771333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685800" y="2362200"/>
            <a:ext cx="3162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000500" y="2362200"/>
            <a:ext cx="3162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262613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779840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Tree>
    <p:extLst>
      <p:ext uri="{BB962C8B-B14F-4D97-AF65-F5344CB8AC3E}">
        <p14:creationId xmlns:p14="http://schemas.microsoft.com/office/powerpoint/2010/main" val="2305510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9563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3157383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3473872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endParaRPr lang="nl-BE"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286669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636108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72250" y="990600"/>
            <a:ext cx="1962150" cy="5105400"/>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685800" y="990600"/>
            <a:ext cx="5734050" cy="51054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89672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Tree>
    <p:extLst>
      <p:ext uri="{BB962C8B-B14F-4D97-AF65-F5344CB8AC3E}">
        <p14:creationId xmlns:p14="http://schemas.microsoft.com/office/powerpoint/2010/main" val="3834860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1295400" y="1981200"/>
            <a:ext cx="367665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5124450" y="1981200"/>
            <a:ext cx="367665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075049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200572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Tree>
    <p:extLst>
      <p:ext uri="{BB962C8B-B14F-4D97-AF65-F5344CB8AC3E}">
        <p14:creationId xmlns:p14="http://schemas.microsoft.com/office/powerpoint/2010/main" val="378755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7451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1306856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3800056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solidFill>
          <a:srgbClr val="FFFFFF"/>
        </a:solidFill>
        <a:effectLst>
          <a:outerShdw dist="107763" dir="2700000" algn="ctr" rotWithShape="0">
            <a:srgbClr val="000000"/>
          </a:outerShdw>
        </a:effectLst>
      </p:bgPr>
    </p:bg>
    <p:spTree>
      <p:nvGrpSpPr>
        <p:cNvPr id="1" name=""/>
        <p:cNvGrpSpPr/>
        <p:nvPr/>
      </p:nvGrpSpPr>
      <p:grpSpPr>
        <a:xfrm>
          <a:off x="0" y="0"/>
          <a:ext cx="0" cy="0"/>
          <a:chOff x="0" y="0"/>
          <a:chExt cx="0" cy="0"/>
        </a:xfrm>
      </p:grpSpPr>
      <p:pic>
        <p:nvPicPr>
          <p:cNvPr id="4122" name="Picture 26" descr="Y:\___MD\MD_project\_20071109_meerwit_ace-e_templates\production\powerpoint_template\graphics\ace_ppt_p2.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6350"/>
            <a:ext cx="9151938" cy="6870700"/>
          </a:xfrm>
          <a:prstGeom prst="rect">
            <a:avLst/>
          </a:prstGeom>
          <a:noFill/>
          <a:extLst>
            <a:ext uri="{909E8E84-426E-40DD-AFC4-6F175D3DCCD1}">
              <a14:hiddenFill xmlns:a14="http://schemas.microsoft.com/office/drawing/2010/main">
                <a:solidFill>
                  <a:srgbClr val="FFFFFF"/>
                </a:solidFill>
              </a14:hiddenFill>
            </a:ext>
          </a:extLst>
        </p:spPr>
      </p:pic>
      <p:sp>
        <p:nvSpPr>
          <p:cNvPr id="4116" name="Rectangle 20"/>
          <p:cNvSpPr>
            <a:spLocks noGrp="1" noChangeArrowheads="1"/>
          </p:cNvSpPr>
          <p:nvPr>
            <p:ph type="title"/>
          </p:nvPr>
        </p:nvSpPr>
        <p:spPr bwMode="auto">
          <a:xfrm>
            <a:off x="2057400" y="685800"/>
            <a:ext cx="6858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b" anchorCtr="0" compatLnSpc="1">
            <a:prstTxWarp prst="textNoShape">
              <a:avLst/>
            </a:prstTxWarp>
          </a:bodyPr>
          <a:lstStyle/>
          <a:p>
            <a:pPr lvl="0"/>
            <a:r>
              <a:rPr lang="nl-NL" altLang="nl-BE"/>
              <a:t>Klik om de stijl te bewerken</a:t>
            </a:r>
            <a:endParaRPr lang="en-GB" altLang="nl-BE"/>
          </a:p>
        </p:txBody>
      </p:sp>
      <p:sp>
        <p:nvSpPr>
          <p:cNvPr id="4117" name="Rectangle 21"/>
          <p:cNvSpPr>
            <a:spLocks noGrp="1" noChangeArrowheads="1"/>
          </p:cNvSpPr>
          <p:nvPr>
            <p:ph type="body" idx="1"/>
          </p:nvPr>
        </p:nvSpPr>
        <p:spPr bwMode="auto">
          <a:xfrm>
            <a:off x="1295400" y="1981200"/>
            <a:ext cx="75057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t" anchorCtr="0" compatLnSpc="1">
            <a:prstTxWarp prst="textNoShape">
              <a:avLst/>
            </a:prstTxWarp>
          </a:bodyPr>
          <a:lstStyle/>
          <a:p>
            <a:pPr lvl="0"/>
            <a:r>
              <a:rPr lang="nl-NL" altLang="nl-BE"/>
              <a:t>Klik om de modelstijlen te bewerken</a:t>
            </a:r>
          </a:p>
          <a:p>
            <a:pPr lvl="1"/>
            <a:r>
              <a:rPr lang="nl-NL" altLang="nl-BE"/>
              <a:t>Tweede niveau</a:t>
            </a:r>
          </a:p>
          <a:p>
            <a:pPr lvl="2"/>
            <a:r>
              <a:rPr lang="nl-NL" altLang="nl-BE"/>
              <a:t>Derde niveau</a:t>
            </a:r>
          </a:p>
          <a:p>
            <a:pPr lvl="3"/>
            <a:r>
              <a:rPr lang="nl-NL" altLang="nl-BE"/>
              <a:t>Vierde niveau</a:t>
            </a:r>
          </a:p>
          <a:p>
            <a:pPr lvl="4"/>
            <a:r>
              <a:rPr lang="nl-NL" altLang="nl-BE"/>
              <a:t>Vijfde niveau</a:t>
            </a:r>
            <a:endParaRPr lang="en-GB" altLang="nl-BE"/>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eaLnBrk="1" fontAlgn="base" hangingPunct="1">
        <a:spcBef>
          <a:spcPct val="0"/>
        </a:spcBef>
        <a:spcAft>
          <a:spcPct val="0"/>
        </a:spcAft>
        <a:defRPr sz="3200" b="1">
          <a:solidFill>
            <a:srgbClr val="005DAA"/>
          </a:solidFill>
          <a:latin typeface="+mj-lt"/>
          <a:ea typeface="+mj-ea"/>
          <a:cs typeface="+mj-cs"/>
        </a:defRPr>
      </a:lvl1pPr>
      <a:lvl2pPr algn="l" rtl="0" eaLnBrk="1" fontAlgn="base" hangingPunct="1">
        <a:spcBef>
          <a:spcPct val="0"/>
        </a:spcBef>
        <a:spcAft>
          <a:spcPct val="0"/>
        </a:spcAft>
        <a:defRPr sz="3200" b="1">
          <a:solidFill>
            <a:srgbClr val="005DAA"/>
          </a:solidFill>
          <a:latin typeface="Arial" charset="0"/>
          <a:cs typeface="Times New Roman" pitchFamily="18" charset="0"/>
        </a:defRPr>
      </a:lvl2pPr>
      <a:lvl3pPr algn="l" rtl="0" eaLnBrk="1" fontAlgn="base" hangingPunct="1">
        <a:spcBef>
          <a:spcPct val="0"/>
        </a:spcBef>
        <a:spcAft>
          <a:spcPct val="0"/>
        </a:spcAft>
        <a:defRPr sz="3200" b="1">
          <a:solidFill>
            <a:srgbClr val="005DAA"/>
          </a:solidFill>
          <a:latin typeface="Arial" charset="0"/>
          <a:cs typeface="Times New Roman" pitchFamily="18" charset="0"/>
        </a:defRPr>
      </a:lvl3pPr>
      <a:lvl4pPr algn="l" rtl="0" eaLnBrk="1" fontAlgn="base" hangingPunct="1">
        <a:spcBef>
          <a:spcPct val="0"/>
        </a:spcBef>
        <a:spcAft>
          <a:spcPct val="0"/>
        </a:spcAft>
        <a:defRPr sz="3200" b="1">
          <a:solidFill>
            <a:srgbClr val="005DAA"/>
          </a:solidFill>
          <a:latin typeface="Arial" charset="0"/>
          <a:cs typeface="Times New Roman" pitchFamily="18" charset="0"/>
        </a:defRPr>
      </a:lvl4pPr>
      <a:lvl5pPr algn="l" rtl="0" eaLnBrk="1" fontAlgn="base" hangingPunct="1">
        <a:spcBef>
          <a:spcPct val="0"/>
        </a:spcBef>
        <a:spcAft>
          <a:spcPct val="0"/>
        </a:spcAft>
        <a:defRPr sz="3200" b="1">
          <a:solidFill>
            <a:srgbClr val="005DAA"/>
          </a:solidFill>
          <a:latin typeface="Arial" charset="0"/>
          <a:cs typeface="Times New Roman" pitchFamily="18" charset="0"/>
        </a:defRPr>
      </a:lvl5pPr>
      <a:lvl6pPr marL="457200" algn="l" rtl="0" eaLnBrk="1" fontAlgn="base" hangingPunct="1">
        <a:spcBef>
          <a:spcPct val="0"/>
        </a:spcBef>
        <a:spcAft>
          <a:spcPct val="0"/>
        </a:spcAft>
        <a:defRPr sz="3200" b="1">
          <a:solidFill>
            <a:srgbClr val="005DAA"/>
          </a:solidFill>
          <a:latin typeface="Arial" charset="0"/>
          <a:cs typeface="Times New Roman" pitchFamily="18" charset="0"/>
        </a:defRPr>
      </a:lvl6pPr>
      <a:lvl7pPr marL="914400" algn="l" rtl="0" eaLnBrk="1" fontAlgn="base" hangingPunct="1">
        <a:spcBef>
          <a:spcPct val="0"/>
        </a:spcBef>
        <a:spcAft>
          <a:spcPct val="0"/>
        </a:spcAft>
        <a:defRPr sz="3200" b="1">
          <a:solidFill>
            <a:srgbClr val="005DAA"/>
          </a:solidFill>
          <a:latin typeface="Arial" charset="0"/>
          <a:cs typeface="Times New Roman" pitchFamily="18" charset="0"/>
        </a:defRPr>
      </a:lvl7pPr>
      <a:lvl8pPr marL="1371600" algn="l" rtl="0" eaLnBrk="1" fontAlgn="base" hangingPunct="1">
        <a:spcBef>
          <a:spcPct val="0"/>
        </a:spcBef>
        <a:spcAft>
          <a:spcPct val="0"/>
        </a:spcAft>
        <a:defRPr sz="3200" b="1">
          <a:solidFill>
            <a:srgbClr val="005DAA"/>
          </a:solidFill>
          <a:latin typeface="Arial" charset="0"/>
          <a:cs typeface="Times New Roman" pitchFamily="18" charset="0"/>
        </a:defRPr>
      </a:lvl8pPr>
      <a:lvl9pPr marL="1828800" algn="l" rtl="0" eaLnBrk="1" fontAlgn="base" hangingPunct="1">
        <a:spcBef>
          <a:spcPct val="0"/>
        </a:spcBef>
        <a:spcAft>
          <a:spcPct val="0"/>
        </a:spcAft>
        <a:defRPr sz="3200" b="1">
          <a:solidFill>
            <a:srgbClr val="005DAA"/>
          </a:solidFill>
          <a:latin typeface="Arial" charset="0"/>
          <a:cs typeface="Times New Roman" pitchFamily="18" charset="0"/>
        </a:defRPr>
      </a:lvl9pPr>
    </p:titleStyle>
    <p:bodyStyle>
      <a:lvl1pPr marL="342900" indent="-342900" algn="l" rtl="0" eaLnBrk="1" fontAlgn="base" hangingPunct="1">
        <a:spcBef>
          <a:spcPct val="20000"/>
        </a:spcBef>
        <a:spcAft>
          <a:spcPct val="0"/>
        </a:spcAft>
        <a:buClr>
          <a:srgbClr val="9DCB3B"/>
        </a:buClr>
        <a:buChar char="&gt;"/>
        <a:defRPr sz="3000" b="1">
          <a:solidFill>
            <a:srgbClr val="444432"/>
          </a:solidFill>
          <a:latin typeface="+mn-lt"/>
          <a:ea typeface="+mn-ea"/>
          <a:cs typeface="+mn-cs"/>
        </a:defRPr>
      </a:lvl1pPr>
      <a:lvl2pPr marL="742950" indent="-285750" algn="l" rtl="0" eaLnBrk="1" fontAlgn="base" hangingPunct="1">
        <a:spcBef>
          <a:spcPct val="20000"/>
        </a:spcBef>
        <a:spcAft>
          <a:spcPct val="0"/>
        </a:spcAft>
        <a:buClr>
          <a:srgbClr val="A6A8AB"/>
        </a:buClr>
        <a:buSzPct val="150000"/>
        <a:buChar char="•"/>
        <a:defRPr sz="2400">
          <a:solidFill>
            <a:schemeClr val="bg2"/>
          </a:solidFill>
          <a:latin typeface="+mn-lt"/>
          <a:cs typeface="+mn-cs"/>
        </a:defRPr>
      </a:lvl2pPr>
      <a:lvl3pPr marL="1143000" indent="-228600" algn="l" rtl="0" eaLnBrk="1" fontAlgn="base" hangingPunct="1">
        <a:spcBef>
          <a:spcPct val="20000"/>
        </a:spcBef>
        <a:spcAft>
          <a:spcPct val="0"/>
        </a:spcAft>
        <a:buClr>
          <a:srgbClr val="0099CC"/>
        </a:buClr>
        <a:buFont typeface="Wingdings" pitchFamily="2" charset="2"/>
        <a:buChar char="§"/>
        <a:defRPr sz="2000">
          <a:solidFill>
            <a:schemeClr val="bg2"/>
          </a:solidFill>
          <a:latin typeface="+mn-lt"/>
          <a:cs typeface="+mn-cs"/>
        </a:defRPr>
      </a:lvl3pPr>
      <a:lvl4pPr marL="1600200" indent="-228600" algn="l" rtl="0" eaLnBrk="1" fontAlgn="base" hangingPunct="1">
        <a:spcBef>
          <a:spcPct val="20000"/>
        </a:spcBef>
        <a:spcAft>
          <a:spcPct val="0"/>
        </a:spcAft>
        <a:buClr>
          <a:srgbClr val="FF6600"/>
        </a:buClr>
        <a:buChar char="–"/>
        <a:defRPr>
          <a:solidFill>
            <a:schemeClr val="bg2"/>
          </a:solidFill>
          <a:latin typeface="+mn-lt"/>
          <a:cs typeface="+mn-cs"/>
        </a:defRPr>
      </a:lvl4pPr>
      <a:lvl5pPr marL="2057400" indent="-228600" algn="l" rtl="0" eaLnBrk="1" fontAlgn="base" hangingPunct="1">
        <a:spcBef>
          <a:spcPct val="20000"/>
        </a:spcBef>
        <a:spcAft>
          <a:spcPct val="0"/>
        </a:spcAft>
        <a:buClr>
          <a:srgbClr val="A6A8AB"/>
        </a:buClr>
        <a:buChar char="*"/>
        <a:defRPr sz="1600">
          <a:solidFill>
            <a:schemeClr val="bg2"/>
          </a:solidFill>
          <a:latin typeface="+mn-lt"/>
          <a:cs typeface="+mn-cs"/>
        </a:defRPr>
      </a:lvl5pPr>
      <a:lvl6pPr marL="2514600" indent="-228600" algn="l" rtl="0" eaLnBrk="1" fontAlgn="base" hangingPunct="1">
        <a:spcBef>
          <a:spcPct val="20000"/>
        </a:spcBef>
        <a:spcAft>
          <a:spcPct val="0"/>
        </a:spcAft>
        <a:buClr>
          <a:srgbClr val="A6A8AB"/>
        </a:buClr>
        <a:buChar char="*"/>
        <a:defRPr sz="1600">
          <a:solidFill>
            <a:schemeClr val="bg2"/>
          </a:solidFill>
          <a:latin typeface="+mn-lt"/>
          <a:cs typeface="+mn-cs"/>
        </a:defRPr>
      </a:lvl6pPr>
      <a:lvl7pPr marL="2971800" indent="-228600" algn="l" rtl="0" eaLnBrk="1" fontAlgn="base" hangingPunct="1">
        <a:spcBef>
          <a:spcPct val="20000"/>
        </a:spcBef>
        <a:spcAft>
          <a:spcPct val="0"/>
        </a:spcAft>
        <a:buClr>
          <a:srgbClr val="A6A8AB"/>
        </a:buClr>
        <a:buChar char="*"/>
        <a:defRPr sz="1600">
          <a:solidFill>
            <a:schemeClr val="bg2"/>
          </a:solidFill>
          <a:latin typeface="+mn-lt"/>
          <a:cs typeface="+mn-cs"/>
        </a:defRPr>
      </a:lvl7pPr>
      <a:lvl8pPr marL="3429000" indent="-228600" algn="l" rtl="0" eaLnBrk="1" fontAlgn="base" hangingPunct="1">
        <a:spcBef>
          <a:spcPct val="20000"/>
        </a:spcBef>
        <a:spcAft>
          <a:spcPct val="0"/>
        </a:spcAft>
        <a:buClr>
          <a:srgbClr val="A6A8AB"/>
        </a:buClr>
        <a:buChar char="*"/>
        <a:defRPr sz="1600">
          <a:solidFill>
            <a:schemeClr val="bg2"/>
          </a:solidFill>
          <a:latin typeface="+mn-lt"/>
          <a:cs typeface="+mn-cs"/>
        </a:defRPr>
      </a:lvl8pPr>
      <a:lvl9pPr marL="3886200" indent="-228600" algn="l" rtl="0" eaLnBrk="1" fontAlgn="base" hangingPunct="1">
        <a:spcBef>
          <a:spcPct val="20000"/>
        </a:spcBef>
        <a:spcAft>
          <a:spcPct val="0"/>
        </a:spcAft>
        <a:buClr>
          <a:srgbClr val="A6A8AB"/>
        </a:buClr>
        <a:buChar char="*"/>
        <a:defRPr sz="1600">
          <a:solidFill>
            <a:schemeClr val="bg2"/>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990600"/>
            <a:ext cx="7848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Titel Titel Titel Titel Titel Titel</a:t>
            </a:r>
          </a:p>
        </p:txBody>
      </p:sp>
      <p:sp>
        <p:nvSpPr>
          <p:cNvPr id="1027" name="Rectangle 3"/>
          <p:cNvSpPr>
            <a:spLocks noGrp="1" noChangeArrowheads="1"/>
          </p:cNvSpPr>
          <p:nvPr>
            <p:ph type="body" idx="1"/>
          </p:nvPr>
        </p:nvSpPr>
        <p:spPr bwMode="auto">
          <a:xfrm>
            <a:off x="685800" y="2362200"/>
            <a:ext cx="6477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pic>
        <p:nvPicPr>
          <p:cNvPr id="1028" name="Picture 7" descr="h kopie"/>
          <p:cNvPicPr>
            <a:picLocks noChangeAspect="1" noChangeArrowheads="1"/>
          </p:cNvPicPr>
          <p:nvPr/>
        </p:nvPicPr>
        <p:blipFill>
          <a:blip r:embed="rId13" cstate="print"/>
          <a:srcRect/>
          <a:stretch>
            <a:fillRect/>
          </a:stretch>
        </p:blipFill>
        <p:spPr bwMode="auto">
          <a:xfrm>
            <a:off x="5072063" y="0"/>
            <a:ext cx="4071937" cy="722313"/>
          </a:xfrm>
          <a:prstGeom prst="rect">
            <a:avLst/>
          </a:prstGeom>
          <a:noFill/>
          <a:ln w="9525">
            <a:noFill/>
            <a:miter lim="800000"/>
            <a:headEnd/>
            <a:tailEnd/>
          </a:ln>
        </p:spPr>
      </p:pic>
      <p:pic>
        <p:nvPicPr>
          <p:cNvPr id="1029" name="Picture 8" descr="h kopie 2"/>
          <p:cNvPicPr>
            <a:picLocks noChangeAspect="1" noChangeArrowheads="1"/>
          </p:cNvPicPr>
          <p:nvPr/>
        </p:nvPicPr>
        <p:blipFill>
          <a:blip r:embed="rId14" cstate="print"/>
          <a:srcRect/>
          <a:stretch>
            <a:fillRect/>
          </a:stretch>
        </p:blipFill>
        <p:spPr bwMode="auto">
          <a:xfrm>
            <a:off x="7239000" y="4724400"/>
            <a:ext cx="1660525" cy="1917700"/>
          </a:xfrm>
          <a:prstGeom prst="rect">
            <a:avLst/>
          </a:prstGeom>
          <a:noFill/>
          <a:ln w="9525">
            <a:noFill/>
            <a:miter lim="800000"/>
            <a:headEnd/>
            <a:tailEnd/>
          </a:ln>
        </p:spPr>
      </p:pic>
    </p:spTree>
    <p:extLst>
      <p:ext uri="{BB962C8B-B14F-4D97-AF65-F5344CB8AC3E}">
        <p14:creationId xmlns:p14="http://schemas.microsoft.com/office/powerpoint/2010/main" val="385272910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fontAlgn="base" hangingPunct="1">
        <a:spcBef>
          <a:spcPct val="0"/>
        </a:spcBef>
        <a:spcAft>
          <a:spcPct val="0"/>
        </a:spcAft>
        <a:defRPr sz="3000">
          <a:solidFill>
            <a:srgbClr val="CA0046"/>
          </a:solidFill>
          <a:latin typeface="+mj-lt"/>
          <a:ea typeface="+mj-ea"/>
          <a:cs typeface="+mj-cs"/>
        </a:defRPr>
      </a:lvl1pPr>
      <a:lvl2pPr algn="l" rtl="0" eaLnBrk="1" fontAlgn="base" hangingPunct="1">
        <a:spcBef>
          <a:spcPct val="0"/>
        </a:spcBef>
        <a:spcAft>
          <a:spcPct val="0"/>
        </a:spcAft>
        <a:defRPr sz="3000">
          <a:solidFill>
            <a:srgbClr val="CA0046"/>
          </a:solidFill>
          <a:latin typeface="Arial" charset="0"/>
          <a:ea typeface="ＭＳ Ｐゴシック" pitchFamily="28" charset="-128"/>
        </a:defRPr>
      </a:lvl2pPr>
      <a:lvl3pPr algn="l" rtl="0" eaLnBrk="1" fontAlgn="base" hangingPunct="1">
        <a:spcBef>
          <a:spcPct val="0"/>
        </a:spcBef>
        <a:spcAft>
          <a:spcPct val="0"/>
        </a:spcAft>
        <a:defRPr sz="3000">
          <a:solidFill>
            <a:srgbClr val="CA0046"/>
          </a:solidFill>
          <a:latin typeface="Arial" charset="0"/>
          <a:ea typeface="ＭＳ Ｐゴシック" pitchFamily="28" charset="-128"/>
        </a:defRPr>
      </a:lvl3pPr>
      <a:lvl4pPr algn="l" rtl="0" eaLnBrk="1" fontAlgn="base" hangingPunct="1">
        <a:spcBef>
          <a:spcPct val="0"/>
        </a:spcBef>
        <a:spcAft>
          <a:spcPct val="0"/>
        </a:spcAft>
        <a:defRPr sz="3000">
          <a:solidFill>
            <a:srgbClr val="CA0046"/>
          </a:solidFill>
          <a:latin typeface="Arial" charset="0"/>
          <a:ea typeface="ＭＳ Ｐゴシック" pitchFamily="28" charset="-128"/>
        </a:defRPr>
      </a:lvl4pPr>
      <a:lvl5pPr algn="l" rtl="0" eaLnBrk="1" fontAlgn="base" hangingPunct="1">
        <a:spcBef>
          <a:spcPct val="0"/>
        </a:spcBef>
        <a:spcAft>
          <a:spcPct val="0"/>
        </a:spcAft>
        <a:defRPr sz="3000">
          <a:solidFill>
            <a:srgbClr val="CA0046"/>
          </a:solidFill>
          <a:latin typeface="Arial" charset="0"/>
          <a:ea typeface="ＭＳ Ｐゴシック" pitchFamily="28" charset="-128"/>
        </a:defRPr>
      </a:lvl5pPr>
      <a:lvl6pPr marL="457200" algn="l" rtl="0" eaLnBrk="1" fontAlgn="base" hangingPunct="1">
        <a:spcBef>
          <a:spcPct val="0"/>
        </a:spcBef>
        <a:spcAft>
          <a:spcPct val="0"/>
        </a:spcAft>
        <a:defRPr sz="3000">
          <a:solidFill>
            <a:srgbClr val="CA0046"/>
          </a:solidFill>
          <a:latin typeface="Arial" charset="0"/>
          <a:ea typeface="ＭＳ Ｐゴシック" pitchFamily="28" charset="-128"/>
        </a:defRPr>
      </a:lvl6pPr>
      <a:lvl7pPr marL="914400" algn="l" rtl="0" eaLnBrk="1" fontAlgn="base" hangingPunct="1">
        <a:spcBef>
          <a:spcPct val="0"/>
        </a:spcBef>
        <a:spcAft>
          <a:spcPct val="0"/>
        </a:spcAft>
        <a:defRPr sz="3000">
          <a:solidFill>
            <a:srgbClr val="CA0046"/>
          </a:solidFill>
          <a:latin typeface="Arial" charset="0"/>
          <a:ea typeface="ＭＳ Ｐゴシック" pitchFamily="28" charset="-128"/>
        </a:defRPr>
      </a:lvl7pPr>
      <a:lvl8pPr marL="1371600" algn="l" rtl="0" eaLnBrk="1" fontAlgn="base" hangingPunct="1">
        <a:spcBef>
          <a:spcPct val="0"/>
        </a:spcBef>
        <a:spcAft>
          <a:spcPct val="0"/>
        </a:spcAft>
        <a:defRPr sz="3000">
          <a:solidFill>
            <a:srgbClr val="CA0046"/>
          </a:solidFill>
          <a:latin typeface="Arial" charset="0"/>
          <a:ea typeface="ＭＳ Ｐゴシック" pitchFamily="28" charset="-128"/>
        </a:defRPr>
      </a:lvl8pPr>
      <a:lvl9pPr marL="1828800" algn="l" rtl="0" eaLnBrk="1" fontAlgn="base" hangingPunct="1">
        <a:spcBef>
          <a:spcPct val="0"/>
        </a:spcBef>
        <a:spcAft>
          <a:spcPct val="0"/>
        </a:spcAft>
        <a:defRPr sz="3000">
          <a:solidFill>
            <a:srgbClr val="CA0046"/>
          </a:solidFill>
          <a:latin typeface="Arial" charset="0"/>
          <a:ea typeface="ＭＳ Ｐゴシック" pitchFamily="28"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subTitle" idx="1"/>
          </p:nvPr>
        </p:nvSpPr>
        <p:spPr>
          <a:xfrm>
            <a:off x="2362200" y="3200400"/>
            <a:ext cx="6553200" cy="1117178"/>
          </a:xfrm>
        </p:spPr>
        <p:txBody>
          <a:bodyPr/>
          <a:lstStyle/>
          <a:p>
            <a:r>
              <a:rPr lang="en-GB" altLang="nl-BE" dirty="0"/>
              <a:t>Corina Dhaene (ACE Europe)</a:t>
            </a:r>
          </a:p>
        </p:txBody>
      </p:sp>
      <p:sp>
        <p:nvSpPr>
          <p:cNvPr id="2" name="Titel 1"/>
          <p:cNvSpPr>
            <a:spLocks noGrp="1"/>
          </p:cNvSpPr>
          <p:nvPr>
            <p:ph type="ctrTitle"/>
          </p:nvPr>
        </p:nvSpPr>
        <p:spPr/>
        <p:txBody>
          <a:bodyPr/>
          <a:lstStyle/>
          <a:p>
            <a:r>
              <a:rPr lang="nl-BE" dirty="0" err="1"/>
              <a:t>Theory</a:t>
            </a:r>
            <a:r>
              <a:rPr lang="nl-BE" dirty="0"/>
              <a:t> of Change: introductie voor </a:t>
            </a:r>
            <a:r>
              <a:rPr lang="nl-BE"/>
              <a:t>NGO’s</a:t>
            </a:r>
            <a:endParaRPr lang="nl-B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35696" y="260648"/>
            <a:ext cx="6858000" cy="685800"/>
          </a:xfrm>
        </p:spPr>
        <p:txBody>
          <a:bodyPr/>
          <a:lstStyle/>
          <a:p>
            <a:r>
              <a:rPr lang="nl-BE" dirty="0"/>
              <a:t>Wat is een </a:t>
            </a:r>
            <a:r>
              <a:rPr lang="nl-BE" dirty="0" err="1"/>
              <a:t>theory</a:t>
            </a:r>
            <a:r>
              <a:rPr lang="nl-BE" dirty="0"/>
              <a:t> of change?</a:t>
            </a:r>
          </a:p>
        </p:txBody>
      </p:sp>
      <p:graphicFrame>
        <p:nvGraphicFramePr>
          <p:cNvPr id="5" name="Tabel 4"/>
          <p:cNvGraphicFramePr>
            <a:graphicFrameLocks noGrp="1"/>
          </p:cNvGraphicFramePr>
          <p:nvPr>
            <p:extLst>
              <p:ext uri="{D42A27DB-BD31-4B8C-83A1-F6EECF244321}">
                <p14:modId xmlns:p14="http://schemas.microsoft.com/office/powerpoint/2010/main" val="4189824144"/>
              </p:ext>
            </p:extLst>
          </p:nvPr>
        </p:nvGraphicFramePr>
        <p:xfrm>
          <a:off x="916832" y="1124744"/>
          <a:ext cx="7776864" cy="5136407"/>
        </p:xfrm>
        <a:graphic>
          <a:graphicData uri="http://schemas.openxmlformats.org/drawingml/2006/table">
            <a:tbl>
              <a:tblPr firstRow="1" firstCol="1" bandRow="1">
                <a:tableStyleId>{5C22544A-7EE6-4342-B048-85BDC9FD1C3A}</a:tableStyleId>
              </a:tblPr>
              <a:tblGrid>
                <a:gridCol w="7776864">
                  <a:extLst>
                    <a:ext uri="{9D8B030D-6E8A-4147-A177-3AD203B41FA5}">
                      <a16:colId xmlns:a16="http://schemas.microsoft.com/office/drawing/2014/main" val="20000"/>
                    </a:ext>
                  </a:extLst>
                </a:gridCol>
              </a:tblGrid>
              <a:tr h="548640">
                <a:tc>
                  <a:txBody>
                    <a:bodyPr/>
                    <a:lstStyle/>
                    <a:p>
                      <a:pPr>
                        <a:spcAft>
                          <a:spcPts val="0"/>
                        </a:spcAft>
                        <a:tabLst>
                          <a:tab pos="540385" algn="l"/>
                        </a:tabLst>
                      </a:pPr>
                      <a:r>
                        <a:rPr lang="nl-BE" sz="1800" dirty="0">
                          <a:solidFill>
                            <a:srgbClr val="0070C0"/>
                          </a:solidFill>
                          <a:effectLst/>
                        </a:rPr>
                        <a:t>Een </a:t>
                      </a:r>
                      <a:r>
                        <a:rPr lang="nl-BE" sz="1800" dirty="0" err="1">
                          <a:solidFill>
                            <a:srgbClr val="0070C0"/>
                          </a:solidFill>
                          <a:effectLst/>
                        </a:rPr>
                        <a:t>ToC</a:t>
                      </a:r>
                      <a:r>
                        <a:rPr lang="nl-BE" sz="1800" dirty="0">
                          <a:solidFill>
                            <a:srgbClr val="0070C0"/>
                          </a:solidFill>
                          <a:effectLst/>
                        </a:rPr>
                        <a:t>:</a:t>
                      </a:r>
                    </a:p>
                    <a:p>
                      <a:pPr>
                        <a:spcAft>
                          <a:spcPts val="0"/>
                        </a:spcAft>
                        <a:tabLst>
                          <a:tab pos="540385" algn="l"/>
                        </a:tabLst>
                      </a:pPr>
                      <a:endParaRPr lang="nl-BE"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000"/>
                  </a:ext>
                </a:extLst>
              </a:tr>
              <a:tr h="1148109">
                <a:tc>
                  <a:txBody>
                    <a:bodyPr/>
                    <a:lstStyle/>
                    <a:p>
                      <a:pPr marL="342900" lvl="0" indent="-342900">
                        <a:spcAft>
                          <a:spcPts val="0"/>
                        </a:spcAft>
                        <a:buFont typeface="Symbol" panose="05050102010706020507" pitchFamily="18" charset="2"/>
                        <a:buChar char=""/>
                        <a:tabLst>
                          <a:tab pos="540385" algn="l"/>
                        </a:tabLst>
                      </a:pPr>
                      <a:r>
                        <a:rPr lang="nl-BE" sz="1800" dirty="0">
                          <a:solidFill>
                            <a:srgbClr val="0070C0"/>
                          </a:solidFill>
                          <a:effectLst/>
                        </a:rPr>
                        <a:t>geeft aan hoe een organisatie denkt dat verandering binnen een bepaalde context en een bepaalde sector (of andere eenheid) kan gebeuren;</a:t>
                      </a:r>
                    </a:p>
                    <a:p>
                      <a:pPr>
                        <a:spcAft>
                          <a:spcPts val="0"/>
                        </a:spcAft>
                        <a:tabLst>
                          <a:tab pos="540385" algn="l"/>
                        </a:tabLst>
                      </a:pPr>
                      <a:r>
                        <a:rPr lang="nl-BE" sz="1800" dirty="0">
                          <a:solidFill>
                            <a:srgbClr val="0070C0"/>
                          </a:solidFill>
                          <a:effectLst/>
                        </a:rPr>
                        <a:t> </a:t>
                      </a:r>
                      <a:endParaRPr lang="nl-BE"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001"/>
                  </a:ext>
                </a:extLst>
              </a:tr>
              <a:tr h="607507">
                <a:tc>
                  <a:txBody>
                    <a:bodyPr/>
                    <a:lstStyle/>
                    <a:p>
                      <a:pPr marL="342900" lvl="0" indent="-342900">
                        <a:spcAft>
                          <a:spcPts val="0"/>
                        </a:spcAft>
                        <a:buFont typeface="Symbol" panose="05050102010706020507" pitchFamily="18" charset="2"/>
                        <a:buChar char=""/>
                        <a:tabLst>
                          <a:tab pos="540385" algn="l"/>
                        </a:tabLst>
                      </a:pPr>
                      <a:r>
                        <a:rPr lang="nl-BE" sz="1800" dirty="0">
                          <a:solidFill>
                            <a:srgbClr val="0070C0"/>
                          </a:solidFill>
                          <a:effectLst/>
                        </a:rPr>
                        <a:t>expliciteert de link tussen de verschillende fasen van verandering; </a:t>
                      </a:r>
                    </a:p>
                    <a:p>
                      <a:pPr>
                        <a:spcAft>
                          <a:spcPts val="0"/>
                        </a:spcAft>
                        <a:tabLst>
                          <a:tab pos="540385" algn="l"/>
                        </a:tabLst>
                      </a:pPr>
                      <a:r>
                        <a:rPr lang="nl-BE" sz="1800" dirty="0">
                          <a:solidFill>
                            <a:srgbClr val="0070C0"/>
                          </a:solidFill>
                          <a:effectLst/>
                        </a:rPr>
                        <a:t> </a:t>
                      </a:r>
                      <a:endParaRPr lang="nl-BE"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002"/>
                  </a:ext>
                </a:extLst>
              </a:tr>
              <a:tr h="861082">
                <a:tc>
                  <a:txBody>
                    <a:bodyPr/>
                    <a:lstStyle/>
                    <a:p>
                      <a:pPr marL="342900" lvl="0" indent="-342900">
                        <a:spcAft>
                          <a:spcPts val="0"/>
                        </a:spcAft>
                        <a:buFont typeface="Symbol" panose="05050102010706020507" pitchFamily="18" charset="2"/>
                        <a:buChar char=""/>
                        <a:tabLst>
                          <a:tab pos="540385" algn="l"/>
                        </a:tabLst>
                      </a:pPr>
                      <a:r>
                        <a:rPr lang="nl-BE" sz="1800" dirty="0">
                          <a:solidFill>
                            <a:srgbClr val="0070C0"/>
                          </a:solidFill>
                          <a:effectLst/>
                        </a:rPr>
                        <a:t>maakt duidelijk waarom de organisatie denkt dat dit zo zal werken (hypothesen over causale relaties);</a:t>
                      </a:r>
                    </a:p>
                    <a:p>
                      <a:pPr>
                        <a:spcAft>
                          <a:spcPts val="0"/>
                        </a:spcAft>
                        <a:tabLst>
                          <a:tab pos="540385" algn="l"/>
                        </a:tabLst>
                      </a:pPr>
                      <a:r>
                        <a:rPr lang="nl-BE" sz="1800" dirty="0">
                          <a:solidFill>
                            <a:srgbClr val="0070C0"/>
                          </a:solidFill>
                          <a:effectLst/>
                        </a:rPr>
                        <a:t> </a:t>
                      </a:r>
                      <a:endParaRPr lang="nl-BE"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003"/>
                  </a:ext>
                </a:extLst>
              </a:tr>
              <a:tr h="1148109">
                <a:tc>
                  <a:txBody>
                    <a:bodyPr/>
                    <a:lstStyle/>
                    <a:p>
                      <a:pPr marL="342900" lvl="0" indent="-342900">
                        <a:spcAft>
                          <a:spcPts val="0"/>
                        </a:spcAft>
                        <a:buFont typeface="Symbol" panose="05050102010706020507" pitchFamily="18" charset="2"/>
                        <a:buChar char=""/>
                        <a:tabLst>
                          <a:tab pos="540385" algn="l"/>
                        </a:tabLst>
                      </a:pPr>
                      <a:r>
                        <a:rPr lang="nl-BE" sz="1800" dirty="0">
                          <a:solidFill>
                            <a:srgbClr val="0070C0"/>
                          </a:solidFill>
                          <a:effectLst/>
                        </a:rPr>
                        <a:t>verduidelijkt waarop de organisatie zich baseert (welke overtuigingen, waarden, ervaringen, </a:t>
                      </a:r>
                      <a:r>
                        <a:rPr lang="nl-BE" sz="1800" dirty="0" err="1">
                          <a:solidFill>
                            <a:srgbClr val="0070C0"/>
                          </a:solidFill>
                          <a:effectLst/>
                        </a:rPr>
                        <a:t>theoriën</a:t>
                      </a:r>
                      <a:r>
                        <a:rPr lang="nl-BE" sz="1800" dirty="0">
                          <a:solidFill>
                            <a:srgbClr val="0070C0"/>
                          </a:solidFill>
                          <a:effectLst/>
                        </a:rPr>
                        <a:t>, wetenschappelijk onderzoek, </a:t>
                      </a:r>
                      <a:r>
                        <a:rPr lang="nl-BE" sz="1800" dirty="0" err="1">
                          <a:solidFill>
                            <a:srgbClr val="0070C0"/>
                          </a:solidFill>
                          <a:effectLst/>
                        </a:rPr>
                        <a:t>enz</a:t>
                      </a:r>
                      <a:r>
                        <a:rPr lang="nl-BE" sz="1800" dirty="0">
                          <a:solidFill>
                            <a:srgbClr val="0070C0"/>
                          </a:solidFill>
                          <a:effectLst/>
                        </a:rPr>
                        <a:t>) om dit aannemelijk te maken</a:t>
                      </a:r>
                    </a:p>
                    <a:p>
                      <a:pPr>
                        <a:spcAft>
                          <a:spcPts val="0"/>
                        </a:spcAft>
                        <a:tabLst>
                          <a:tab pos="540385" algn="l"/>
                        </a:tabLst>
                      </a:pPr>
                      <a:r>
                        <a:rPr lang="nl-BE" sz="1800" dirty="0">
                          <a:solidFill>
                            <a:srgbClr val="0070C0"/>
                          </a:solidFill>
                          <a:effectLst/>
                        </a:rPr>
                        <a:t> </a:t>
                      </a:r>
                      <a:endParaRPr lang="nl-BE"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004"/>
                  </a:ext>
                </a:extLst>
              </a:tr>
              <a:tr h="822960">
                <a:tc>
                  <a:txBody>
                    <a:bodyPr/>
                    <a:lstStyle/>
                    <a:p>
                      <a:pPr marL="342900" lvl="0" indent="-342900">
                        <a:spcAft>
                          <a:spcPts val="0"/>
                        </a:spcAft>
                        <a:buFont typeface="Symbol" panose="05050102010706020507" pitchFamily="18" charset="2"/>
                        <a:buChar char=""/>
                        <a:tabLst>
                          <a:tab pos="540385" algn="l"/>
                        </a:tabLst>
                      </a:pPr>
                      <a:r>
                        <a:rPr lang="nl-BE" sz="1800" dirty="0">
                          <a:solidFill>
                            <a:srgbClr val="0070C0"/>
                          </a:solidFill>
                          <a:effectLst/>
                        </a:rPr>
                        <a:t>Gaat uit van een actorenbenadering</a:t>
                      </a:r>
                    </a:p>
                    <a:p>
                      <a:pPr marL="342900" lvl="0" indent="-342900">
                        <a:spcAft>
                          <a:spcPts val="0"/>
                        </a:spcAft>
                        <a:buFont typeface="Symbol" panose="05050102010706020507" pitchFamily="18" charset="2"/>
                        <a:buChar char=""/>
                        <a:tabLst>
                          <a:tab pos="540385" algn="l"/>
                        </a:tabLst>
                      </a:pPr>
                      <a:endParaRPr lang="nl-BE" sz="1800" dirty="0">
                        <a:solidFill>
                          <a:srgbClr val="0070C0"/>
                        </a:solidFill>
                        <a:effectLst/>
                      </a:endParaRPr>
                    </a:p>
                    <a:p>
                      <a:pPr marL="342900" lvl="0" indent="-342900">
                        <a:spcAft>
                          <a:spcPts val="0"/>
                        </a:spcAft>
                        <a:buFont typeface="Symbol" panose="05050102010706020507" pitchFamily="18" charset="2"/>
                        <a:buChar char=""/>
                        <a:tabLst>
                          <a:tab pos="540385" algn="l"/>
                        </a:tabLst>
                      </a:pPr>
                      <a:r>
                        <a:rPr lang="nl-BE" sz="1800" dirty="0">
                          <a:solidFill>
                            <a:srgbClr val="0070C0"/>
                          </a:solidFill>
                          <a:effectLst/>
                        </a:rPr>
                        <a:t>is een continu</a:t>
                      </a:r>
                      <a:r>
                        <a:rPr lang="nl-BE" sz="1800" baseline="0" dirty="0">
                          <a:solidFill>
                            <a:srgbClr val="0070C0"/>
                          </a:solidFill>
                          <a:effectLst/>
                        </a:rPr>
                        <a:t> reflectieproces</a:t>
                      </a:r>
                      <a:endParaRPr lang="nl-BE"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08456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5906" y="188640"/>
            <a:ext cx="6858000" cy="685800"/>
          </a:xfrm>
        </p:spPr>
        <p:txBody>
          <a:bodyPr/>
          <a:lstStyle/>
          <a:p>
            <a:r>
              <a:rPr lang="en-GB" dirty="0" err="1"/>
              <a:t>Definities</a:t>
            </a:r>
            <a:endParaRPr lang="en-GB" dirty="0"/>
          </a:p>
        </p:txBody>
      </p:sp>
      <p:sp>
        <p:nvSpPr>
          <p:cNvPr id="3" name="Content Placeholder 2"/>
          <p:cNvSpPr>
            <a:spLocks noGrp="1"/>
          </p:cNvSpPr>
          <p:nvPr>
            <p:ph idx="1"/>
          </p:nvPr>
        </p:nvSpPr>
        <p:spPr>
          <a:xfrm>
            <a:off x="1010106" y="1124744"/>
            <a:ext cx="8229600" cy="4525963"/>
          </a:xfrm>
        </p:spPr>
        <p:txBody>
          <a:bodyPr/>
          <a:lstStyle/>
          <a:p>
            <a:r>
              <a:rPr lang="en-GB" dirty="0" err="1"/>
              <a:t>Een</a:t>
            </a:r>
            <a:r>
              <a:rPr lang="en-GB" dirty="0"/>
              <a:t> </a:t>
            </a:r>
            <a:r>
              <a:rPr lang="en-GB" i="1" u="sng" dirty="0"/>
              <a:t>continue</a:t>
            </a:r>
            <a:r>
              <a:rPr lang="en-GB" dirty="0"/>
              <a:t> </a:t>
            </a:r>
            <a:r>
              <a:rPr lang="en-GB" i="1" u="sng" dirty="0" err="1"/>
              <a:t>proces</a:t>
            </a:r>
            <a:r>
              <a:rPr lang="en-GB" i="1" dirty="0"/>
              <a:t> van </a:t>
            </a:r>
            <a:r>
              <a:rPr lang="en-GB" i="1" u="sng" dirty="0" err="1"/>
              <a:t>reflectie</a:t>
            </a:r>
            <a:r>
              <a:rPr lang="en-GB" i="1" dirty="0"/>
              <a:t> </a:t>
            </a:r>
            <a:r>
              <a:rPr lang="en-GB" dirty="0" err="1"/>
              <a:t>dat</a:t>
            </a:r>
            <a:r>
              <a:rPr lang="en-GB" dirty="0"/>
              <a:t> </a:t>
            </a:r>
            <a:r>
              <a:rPr lang="en-GB" dirty="0" err="1"/>
              <a:t>onderzoekt</a:t>
            </a:r>
            <a:r>
              <a:rPr lang="en-GB" dirty="0"/>
              <a:t> wat </a:t>
            </a:r>
            <a:r>
              <a:rPr lang="en-GB" dirty="0" err="1"/>
              <a:t>verandering</a:t>
            </a:r>
            <a:r>
              <a:rPr lang="en-GB" dirty="0"/>
              <a:t> is </a:t>
            </a:r>
            <a:r>
              <a:rPr lang="en-GB" dirty="0" err="1"/>
              <a:t>en</a:t>
            </a:r>
            <a:r>
              <a:rPr lang="en-GB" dirty="0"/>
              <a:t> hoe het </a:t>
            </a:r>
            <a:r>
              <a:rPr lang="en-GB" dirty="0" err="1"/>
              <a:t>gebeurt</a:t>
            </a:r>
            <a:r>
              <a:rPr lang="en-GB" dirty="0"/>
              <a:t> (</a:t>
            </a:r>
            <a:r>
              <a:rPr lang="en-GB" dirty="0" err="1"/>
              <a:t>en</a:t>
            </a:r>
            <a:r>
              <a:rPr lang="en-GB" dirty="0"/>
              <a:t> wat het </a:t>
            </a:r>
            <a:r>
              <a:rPr lang="en-GB" dirty="0" err="1"/>
              <a:t>gevolg</a:t>
            </a:r>
            <a:r>
              <a:rPr lang="en-GB" dirty="0"/>
              <a:t> </a:t>
            </a:r>
            <a:r>
              <a:rPr lang="en-GB" dirty="0" err="1"/>
              <a:t>daarvan</a:t>
            </a:r>
            <a:r>
              <a:rPr lang="en-GB" dirty="0"/>
              <a:t> is </a:t>
            </a:r>
            <a:r>
              <a:rPr lang="en-GB" dirty="0" err="1"/>
              <a:t>voor</a:t>
            </a:r>
            <a:r>
              <a:rPr lang="en-GB" dirty="0"/>
              <a:t> de </a:t>
            </a:r>
            <a:r>
              <a:rPr lang="en-GB" dirty="0" err="1"/>
              <a:t>rol</a:t>
            </a:r>
            <a:r>
              <a:rPr lang="en-GB" dirty="0"/>
              <a:t> die </a:t>
            </a:r>
            <a:r>
              <a:rPr lang="en-GB" dirty="0" err="1"/>
              <a:t>wij</a:t>
            </a:r>
            <a:r>
              <a:rPr lang="en-GB" dirty="0"/>
              <a:t> </a:t>
            </a:r>
            <a:r>
              <a:rPr lang="en-GB" dirty="0" err="1"/>
              <a:t>spelen</a:t>
            </a:r>
            <a:r>
              <a:rPr lang="en-GB" dirty="0"/>
              <a:t>) </a:t>
            </a:r>
            <a:r>
              <a:rPr lang="en-GB" dirty="0" err="1"/>
              <a:t>en</a:t>
            </a:r>
            <a:r>
              <a:rPr lang="en-GB" dirty="0"/>
              <a:t>: </a:t>
            </a:r>
            <a:endParaRPr lang="en-GB" sz="2800" dirty="0"/>
          </a:p>
          <a:p>
            <a:pPr lvl="1"/>
            <a:r>
              <a:rPr lang="en-GB" sz="2200" dirty="0" err="1"/>
              <a:t>Dat</a:t>
            </a:r>
            <a:r>
              <a:rPr lang="en-GB" sz="2200" dirty="0"/>
              <a:t> </a:t>
            </a:r>
            <a:r>
              <a:rPr lang="en-GB" sz="2200" dirty="0" err="1"/>
              <a:t>ertoe</a:t>
            </a:r>
            <a:r>
              <a:rPr lang="en-GB" sz="2200" dirty="0"/>
              <a:t> </a:t>
            </a:r>
            <a:r>
              <a:rPr lang="en-GB" sz="2200" dirty="0" err="1"/>
              <a:t>bijdraagt</a:t>
            </a:r>
            <a:r>
              <a:rPr lang="en-GB" sz="2200" dirty="0"/>
              <a:t> om </a:t>
            </a:r>
            <a:r>
              <a:rPr lang="en-GB" sz="2200" dirty="0" err="1"/>
              <a:t>een</a:t>
            </a:r>
            <a:r>
              <a:rPr lang="en-GB" sz="2200" dirty="0"/>
              <a:t> </a:t>
            </a:r>
            <a:r>
              <a:rPr lang="en-GB" sz="2200" dirty="0" err="1"/>
              <a:t>programma</a:t>
            </a:r>
            <a:r>
              <a:rPr lang="en-GB" sz="2200" dirty="0"/>
              <a:t> </a:t>
            </a:r>
            <a:r>
              <a:rPr lang="en-GB" sz="2200" dirty="0" err="1"/>
              <a:t>te</a:t>
            </a:r>
            <a:r>
              <a:rPr lang="en-GB" sz="2200" dirty="0"/>
              <a:t> </a:t>
            </a:r>
            <a:r>
              <a:rPr lang="en-GB" sz="2200" dirty="0" err="1"/>
              <a:t>situeren</a:t>
            </a:r>
            <a:r>
              <a:rPr lang="en-GB" sz="2200" dirty="0"/>
              <a:t> </a:t>
            </a:r>
            <a:r>
              <a:rPr lang="en-GB" sz="2200" dirty="0" err="1"/>
              <a:t>binnen</a:t>
            </a:r>
            <a:r>
              <a:rPr lang="en-GB" sz="2200" dirty="0"/>
              <a:t> </a:t>
            </a:r>
            <a:r>
              <a:rPr lang="en-GB" sz="2200" dirty="0" err="1"/>
              <a:t>een</a:t>
            </a:r>
            <a:r>
              <a:rPr lang="en-GB" sz="2200" dirty="0"/>
              <a:t> </a:t>
            </a:r>
            <a:r>
              <a:rPr lang="en-GB" sz="2200" dirty="0" err="1"/>
              <a:t>ruimere</a:t>
            </a:r>
            <a:r>
              <a:rPr lang="en-GB" sz="2200" dirty="0"/>
              <a:t> analyse van hoe </a:t>
            </a:r>
            <a:r>
              <a:rPr lang="en-GB" sz="2200" dirty="0" err="1"/>
              <a:t>verandering</a:t>
            </a:r>
            <a:r>
              <a:rPr lang="en-GB" sz="2200" dirty="0"/>
              <a:t> </a:t>
            </a:r>
            <a:r>
              <a:rPr lang="en-GB" sz="2200" dirty="0" err="1"/>
              <a:t>gebeurt</a:t>
            </a:r>
            <a:r>
              <a:rPr lang="en-GB" sz="2200" dirty="0"/>
              <a:t>;</a:t>
            </a:r>
          </a:p>
          <a:p>
            <a:pPr lvl="1"/>
            <a:r>
              <a:rPr lang="en-GB" sz="2200" dirty="0" err="1"/>
              <a:t>Dat</a:t>
            </a:r>
            <a:r>
              <a:rPr lang="en-GB" sz="2200" dirty="0"/>
              <a:t> </a:t>
            </a:r>
            <a:r>
              <a:rPr lang="en-GB" sz="2200" dirty="0" err="1"/>
              <a:t>gebaseerd</a:t>
            </a:r>
            <a:r>
              <a:rPr lang="en-GB" sz="2200" dirty="0"/>
              <a:t> is op </a:t>
            </a:r>
            <a:r>
              <a:rPr lang="en-GB" sz="2200" dirty="0" err="1"/>
              <a:t>leren</a:t>
            </a:r>
            <a:r>
              <a:rPr lang="en-GB" sz="2200" dirty="0"/>
              <a:t> over </a:t>
            </a:r>
            <a:r>
              <a:rPr lang="en-GB" sz="2200" dirty="0" err="1"/>
              <a:t>ontwikkeling</a:t>
            </a:r>
            <a:r>
              <a:rPr lang="en-GB" sz="2200" dirty="0"/>
              <a:t>;</a:t>
            </a:r>
          </a:p>
          <a:p>
            <a:pPr lvl="1"/>
            <a:r>
              <a:rPr lang="en-GB" sz="2200" dirty="0" err="1"/>
              <a:t>Dat</a:t>
            </a:r>
            <a:r>
              <a:rPr lang="en-GB" sz="2200" dirty="0"/>
              <a:t> </a:t>
            </a:r>
            <a:r>
              <a:rPr lang="en-GB" sz="2200" dirty="0" err="1"/>
              <a:t>onze</a:t>
            </a:r>
            <a:r>
              <a:rPr lang="en-GB" sz="2200" dirty="0"/>
              <a:t> </a:t>
            </a:r>
            <a:r>
              <a:rPr lang="en-GB" sz="2200" dirty="0" err="1"/>
              <a:t>visie</a:t>
            </a:r>
            <a:r>
              <a:rPr lang="en-GB" sz="2200" dirty="0"/>
              <a:t> op </a:t>
            </a:r>
            <a:r>
              <a:rPr lang="en-GB" sz="2200" dirty="0" err="1"/>
              <a:t>verandering</a:t>
            </a:r>
            <a:r>
              <a:rPr lang="en-GB" sz="2200" dirty="0"/>
              <a:t> </a:t>
            </a:r>
            <a:r>
              <a:rPr lang="en-GB" sz="2200" dirty="0" err="1"/>
              <a:t>expliciteert</a:t>
            </a:r>
            <a:r>
              <a:rPr lang="en-GB" sz="2200" dirty="0"/>
              <a:t>;</a:t>
            </a:r>
          </a:p>
          <a:p>
            <a:pPr lvl="1"/>
            <a:r>
              <a:rPr lang="en-GB" sz="2200" dirty="0" err="1"/>
              <a:t>Dat</a:t>
            </a:r>
            <a:r>
              <a:rPr lang="en-GB" sz="2200" dirty="0"/>
              <a:t> </a:t>
            </a:r>
            <a:r>
              <a:rPr lang="en-GB" sz="2200" dirty="0" err="1"/>
              <a:t>werkt</a:t>
            </a:r>
            <a:r>
              <a:rPr lang="en-GB" sz="2200" dirty="0"/>
              <a:t> </a:t>
            </a:r>
            <a:r>
              <a:rPr lang="en-GB" sz="2200" dirty="0" err="1"/>
              <a:t>vanuit</a:t>
            </a:r>
            <a:r>
              <a:rPr lang="en-GB" sz="2200" dirty="0"/>
              <a:t> </a:t>
            </a:r>
            <a:r>
              <a:rPr lang="en-GB" sz="2200" dirty="0" err="1"/>
              <a:t>systeemdenken</a:t>
            </a:r>
            <a:r>
              <a:rPr lang="en-GB" sz="2200" dirty="0"/>
              <a:t> </a:t>
            </a:r>
            <a:r>
              <a:rPr lang="en-GB" sz="2200" dirty="0" err="1"/>
              <a:t>en</a:t>
            </a:r>
            <a:r>
              <a:rPr lang="en-GB" sz="2200" dirty="0"/>
              <a:t> </a:t>
            </a:r>
            <a:r>
              <a:rPr lang="en-GB" sz="2200" dirty="0" err="1"/>
              <a:t>erkenning</a:t>
            </a:r>
            <a:r>
              <a:rPr lang="en-GB" sz="2200" dirty="0"/>
              <a:t> </a:t>
            </a:r>
            <a:r>
              <a:rPr lang="en-GB" sz="2200" dirty="0" err="1"/>
              <a:t>dat</a:t>
            </a:r>
            <a:r>
              <a:rPr lang="en-GB" sz="2200" dirty="0"/>
              <a:t> diverse </a:t>
            </a:r>
            <a:r>
              <a:rPr lang="en-GB" sz="2200" dirty="0" err="1"/>
              <a:t>factoren</a:t>
            </a:r>
            <a:r>
              <a:rPr lang="en-GB" sz="2200" dirty="0"/>
              <a:t> </a:t>
            </a:r>
            <a:r>
              <a:rPr lang="en-GB" sz="2200" dirty="0" err="1"/>
              <a:t>en</a:t>
            </a:r>
            <a:r>
              <a:rPr lang="en-GB" sz="2200" dirty="0"/>
              <a:t> </a:t>
            </a:r>
            <a:r>
              <a:rPr lang="en-GB" sz="2200" dirty="0" err="1"/>
              <a:t>actoren</a:t>
            </a:r>
            <a:r>
              <a:rPr lang="en-GB" sz="2200" dirty="0"/>
              <a:t> de </a:t>
            </a:r>
            <a:r>
              <a:rPr lang="en-GB" sz="2200" dirty="0" err="1"/>
              <a:t>verandering</a:t>
            </a:r>
            <a:r>
              <a:rPr lang="en-GB" sz="2200" dirty="0"/>
              <a:t> </a:t>
            </a:r>
            <a:r>
              <a:rPr lang="en-GB" sz="2200" dirty="0" err="1"/>
              <a:t>beïnvloeden</a:t>
            </a:r>
            <a:endParaRPr lang="en-GB" sz="2200" dirty="0"/>
          </a:p>
          <a:p>
            <a:pPr lvl="1"/>
            <a:endParaRPr lang="nl-NL" sz="2800" dirty="0"/>
          </a:p>
          <a:p>
            <a:pPr lvl="1" algn="r">
              <a:buNone/>
            </a:pPr>
            <a:r>
              <a:rPr lang="nl-NL" sz="1000" dirty="0"/>
              <a:t>Bron: Comic </a:t>
            </a:r>
            <a:r>
              <a:rPr lang="nl-NL" sz="1000" dirty="0" err="1"/>
              <a:t>Relief</a:t>
            </a:r>
            <a:r>
              <a:rPr lang="nl-NL" sz="1000" dirty="0"/>
              <a:t>, 2011</a:t>
            </a:r>
            <a:endParaRPr lang="en-GB" sz="1000" dirty="0"/>
          </a:p>
          <a:p>
            <a:pPr>
              <a:buNone/>
            </a:pPr>
            <a:endParaRPr lang="en-GB" dirty="0">
              <a:solidFill>
                <a:schemeClr val="tx1">
                  <a:lumMod val="50000"/>
                </a:schemeClr>
              </a:solidFill>
            </a:endParaRPr>
          </a:p>
        </p:txBody>
      </p:sp>
      <p:pic>
        <p:nvPicPr>
          <p:cNvPr id="4"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645" y="4853614"/>
            <a:ext cx="1757832" cy="17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087577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16276" y="548680"/>
            <a:ext cx="6858000" cy="685800"/>
          </a:xfrm>
        </p:spPr>
        <p:txBody>
          <a:bodyPr/>
          <a:lstStyle/>
          <a:p>
            <a:r>
              <a:rPr lang="nl-BE" dirty="0"/>
              <a:t>Hoe ziet een </a:t>
            </a:r>
            <a:r>
              <a:rPr lang="nl-BE" dirty="0" err="1"/>
              <a:t>ToC</a:t>
            </a:r>
            <a:r>
              <a:rPr lang="nl-BE" dirty="0"/>
              <a:t> er uit?</a:t>
            </a:r>
          </a:p>
        </p:txBody>
      </p:sp>
      <p:sp>
        <p:nvSpPr>
          <p:cNvPr id="3" name="Tijdelijke aanduiding voor inhoud 2"/>
          <p:cNvSpPr>
            <a:spLocks noGrp="1"/>
          </p:cNvSpPr>
          <p:nvPr>
            <p:ph idx="1"/>
          </p:nvPr>
        </p:nvSpPr>
        <p:spPr>
          <a:xfrm>
            <a:off x="1294175" y="1916832"/>
            <a:ext cx="7505700" cy="5127848"/>
          </a:xfrm>
        </p:spPr>
        <p:txBody>
          <a:bodyPr/>
          <a:lstStyle/>
          <a:p>
            <a:r>
              <a:rPr lang="nl-BE" dirty="0"/>
              <a:t>4 voorbeelden van een </a:t>
            </a:r>
            <a:r>
              <a:rPr lang="nl-BE" dirty="0" err="1"/>
              <a:t>ToC</a:t>
            </a:r>
            <a:r>
              <a:rPr lang="nl-BE" dirty="0"/>
              <a:t>:</a:t>
            </a:r>
          </a:p>
          <a:p>
            <a:pPr lvl="1"/>
            <a:r>
              <a:rPr lang="nl-BE" dirty="0"/>
              <a:t>FLOW (Ministerie, beleid rond gender)</a:t>
            </a:r>
          </a:p>
          <a:p>
            <a:pPr lvl="1"/>
            <a:r>
              <a:rPr lang="nl-BE" dirty="0"/>
              <a:t>Girl effect (programma in verschillende landen)</a:t>
            </a:r>
          </a:p>
          <a:p>
            <a:pPr lvl="1"/>
            <a:r>
              <a:rPr lang="nl-BE" dirty="0"/>
              <a:t>Scholenwerking (DJAPO, deel van een programma)</a:t>
            </a:r>
          </a:p>
          <a:p>
            <a:pPr lvl="1"/>
            <a:r>
              <a:rPr lang="nl-BE" dirty="0"/>
              <a:t>Concern Universal (organisatie niveau)</a:t>
            </a:r>
          </a:p>
          <a:p>
            <a:r>
              <a:rPr lang="nl-BE" dirty="0"/>
              <a:t>Grote diversiteit</a:t>
            </a:r>
          </a:p>
          <a:p>
            <a:r>
              <a:rPr lang="nl-BE" dirty="0"/>
              <a:t>Waar gaat de voorkeur naar?</a:t>
            </a:r>
          </a:p>
          <a:p>
            <a:pPr marL="0" indent="0">
              <a:buNone/>
            </a:pPr>
            <a:endParaRPr lang="nl-BE" dirty="0"/>
          </a:p>
          <a:p>
            <a:endParaRPr lang="nl-BE" dirty="0"/>
          </a:p>
          <a:p>
            <a:pPr lvl="1"/>
            <a:endParaRPr lang="nl-BE" dirty="0"/>
          </a:p>
          <a:p>
            <a:endParaRPr lang="nl-BE" dirty="0"/>
          </a:p>
        </p:txBody>
      </p:sp>
    </p:spTree>
    <p:extLst>
      <p:ext uri="{BB962C8B-B14F-4D97-AF65-F5344CB8AC3E}">
        <p14:creationId xmlns:p14="http://schemas.microsoft.com/office/powerpoint/2010/main" val="2027466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z.ad.minbuza.local\data\Users\mourik.gerard\My Documents\5312-BUZA Infogr Womens rightsv6 afbeelding zonder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8724" y="0"/>
            <a:ext cx="538655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787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stretch>
            <a:fillRect/>
          </a:stretch>
        </p:blipFill>
        <p:spPr>
          <a:xfrm>
            <a:off x="1475656" y="404664"/>
            <a:ext cx="6624736" cy="6120679"/>
          </a:xfrm>
          <a:prstGeom prst="rect">
            <a:avLst/>
          </a:prstGeom>
        </p:spPr>
      </p:pic>
    </p:spTree>
    <p:extLst>
      <p:ext uri="{BB962C8B-B14F-4D97-AF65-F5344CB8AC3E}">
        <p14:creationId xmlns:p14="http://schemas.microsoft.com/office/powerpoint/2010/main" val="3886412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2"/>
          <p:cNvSpPr>
            <a:spLocks/>
          </p:cNvSpPr>
          <p:nvPr/>
        </p:nvSpPr>
        <p:spPr bwMode="auto">
          <a:xfrm>
            <a:off x="4318000" y="0"/>
            <a:ext cx="4826000" cy="6858000"/>
          </a:xfrm>
          <a:prstGeom prst="rect">
            <a:avLst/>
          </a:prstGeom>
          <a:gradFill rotWithShape="0">
            <a:gsLst>
              <a:gs pos="0">
                <a:srgbClr val="FFFFFF"/>
              </a:gs>
              <a:gs pos="100000">
                <a:srgbClr val="99CC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sp>
        <p:nvSpPr>
          <p:cNvPr id="81" name="Freeform 3"/>
          <p:cNvSpPr>
            <a:spLocks/>
          </p:cNvSpPr>
          <p:nvPr/>
        </p:nvSpPr>
        <p:spPr bwMode="auto">
          <a:xfrm>
            <a:off x="1835150" y="7938"/>
            <a:ext cx="4752975" cy="6850062"/>
          </a:xfrm>
          <a:custGeom>
            <a:avLst/>
            <a:gdLst>
              <a:gd name="T0" fmla="*/ 0 w 21600"/>
              <a:gd name="T1" fmla="*/ 0 h 21600"/>
              <a:gd name="T2" fmla="*/ 522934632 w 21600"/>
              <a:gd name="T3" fmla="*/ 0 h 21600"/>
              <a:gd name="T4" fmla="*/ 1045869044 w 21600"/>
              <a:gd name="T5" fmla="*/ 1086188644 h 21600"/>
              <a:gd name="T6" fmla="*/ 522934632 w 21600"/>
              <a:gd name="T7" fmla="*/ 2147483647 h 21600"/>
              <a:gd name="T8" fmla="*/ 0 w 21600"/>
              <a:gd name="T9" fmla="*/ 2147483647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10800" y="0"/>
                </a:lnTo>
                <a:cubicBezTo>
                  <a:pt x="16765" y="0"/>
                  <a:pt x="21600" y="4835"/>
                  <a:pt x="21600" y="10800"/>
                </a:cubicBezTo>
                <a:cubicBezTo>
                  <a:pt x="21600" y="16765"/>
                  <a:pt x="16765" y="21600"/>
                  <a:pt x="10800" y="21600"/>
                </a:cubicBezTo>
                <a:lnTo>
                  <a:pt x="0" y="21600"/>
                </a:lnTo>
                <a:lnTo>
                  <a:pt x="0" y="0"/>
                </a:lnTo>
                <a:close/>
                <a:moveTo>
                  <a:pt x="0" y="0"/>
                </a:moveTo>
              </a:path>
            </a:pathLst>
          </a:custGeom>
          <a:gradFill rotWithShape="0">
            <a:gsLst>
              <a:gs pos="0">
                <a:srgbClr val="FFFFFF"/>
              </a:gs>
              <a:gs pos="100000">
                <a:srgbClr val="FFCF01"/>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76" name="Freeform 4"/>
          <p:cNvSpPr>
            <a:spLocks/>
          </p:cNvSpPr>
          <p:nvPr/>
        </p:nvSpPr>
        <p:spPr bwMode="auto">
          <a:xfrm>
            <a:off x="0" y="0"/>
            <a:ext cx="3276600" cy="6858000"/>
          </a:xfrm>
          <a:custGeom>
            <a:avLst/>
            <a:gdLst>
              <a:gd name="T0" fmla="*/ 0 w 21600"/>
              <a:gd name="T1" fmla="*/ 0 h 21600"/>
              <a:gd name="T2" fmla="*/ 248521008 w 21600"/>
              <a:gd name="T3" fmla="*/ 0 h 21600"/>
              <a:gd name="T4" fmla="*/ 497042017 w 21600"/>
              <a:gd name="T5" fmla="*/ 1088707500 h 21600"/>
              <a:gd name="T6" fmla="*/ 248521008 w 21600"/>
              <a:gd name="T7" fmla="*/ 2147483647 h 21600"/>
              <a:gd name="T8" fmla="*/ 0 w 21600"/>
              <a:gd name="T9" fmla="*/ 2147483647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10800" y="0"/>
                </a:lnTo>
                <a:cubicBezTo>
                  <a:pt x="16765" y="0"/>
                  <a:pt x="21600" y="4835"/>
                  <a:pt x="21600" y="10800"/>
                </a:cubicBezTo>
                <a:cubicBezTo>
                  <a:pt x="21600" y="16765"/>
                  <a:pt x="16765" y="21600"/>
                  <a:pt x="10800" y="21600"/>
                </a:cubicBezTo>
                <a:lnTo>
                  <a:pt x="0" y="21600"/>
                </a:lnTo>
                <a:lnTo>
                  <a:pt x="0" y="0"/>
                </a:lnTo>
                <a:close/>
                <a:moveTo>
                  <a:pt x="0" y="0"/>
                </a:moveTo>
              </a:path>
            </a:pathLst>
          </a:custGeom>
          <a:gradFill rotWithShape="0">
            <a:gsLst>
              <a:gs pos="0">
                <a:srgbClr val="FFFFFF"/>
              </a:gs>
              <a:gs pos="100000">
                <a:srgbClr val="FF0000"/>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50181" name="Rectangle 5"/>
          <p:cNvSpPr>
            <a:spLocks/>
          </p:cNvSpPr>
          <p:nvPr/>
        </p:nvSpPr>
        <p:spPr bwMode="auto">
          <a:xfrm>
            <a:off x="1588" y="6415088"/>
            <a:ext cx="2743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25400" tIns="25400" rIns="25400" bIns="25400"/>
          <a:lstStyle/>
          <a:p>
            <a:r>
              <a:rPr lang="en-US" sz="2400">
                <a:solidFill>
                  <a:srgbClr val="FFFFFF"/>
                </a:solidFill>
                <a:sym typeface="Comic Sans MS" charset="0"/>
              </a:rPr>
              <a:t>Sphere of Control</a:t>
            </a:r>
          </a:p>
        </p:txBody>
      </p:sp>
      <p:sp>
        <p:nvSpPr>
          <p:cNvPr id="50182" name="Rectangle 6"/>
          <p:cNvSpPr>
            <a:spLocks/>
          </p:cNvSpPr>
          <p:nvPr/>
        </p:nvSpPr>
        <p:spPr bwMode="auto">
          <a:xfrm>
            <a:off x="2771775" y="6388100"/>
            <a:ext cx="30607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25400" tIns="25400" rIns="25400" bIns="25400"/>
          <a:lstStyle/>
          <a:p>
            <a:r>
              <a:rPr lang="en-US" sz="2400" dirty="0">
                <a:solidFill>
                  <a:srgbClr val="FFFFFF"/>
                </a:solidFill>
                <a:sym typeface="Comic Sans MS" charset="0"/>
              </a:rPr>
              <a:t>Sphere of Influence</a:t>
            </a:r>
          </a:p>
        </p:txBody>
      </p:sp>
      <p:sp>
        <p:nvSpPr>
          <p:cNvPr id="50183" name="Rectangle 7"/>
          <p:cNvSpPr>
            <a:spLocks/>
          </p:cNvSpPr>
          <p:nvPr/>
        </p:nvSpPr>
        <p:spPr bwMode="auto">
          <a:xfrm>
            <a:off x="6011863" y="6381750"/>
            <a:ext cx="28956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25400" tIns="25400" rIns="25400" bIns="25400"/>
          <a:lstStyle/>
          <a:p>
            <a:r>
              <a:rPr lang="en-US" sz="2400" dirty="0">
                <a:solidFill>
                  <a:srgbClr val="FFFFFF"/>
                </a:solidFill>
                <a:sym typeface="Comic Sans MS" charset="0"/>
              </a:rPr>
              <a:t>Sphere of Concern</a:t>
            </a:r>
          </a:p>
        </p:txBody>
      </p:sp>
      <p:sp>
        <p:nvSpPr>
          <p:cNvPr id="37905" name="Rectangle 31"/>
          <p:cNvSpPr>
            <a:spLocks/>
          </p:cNvSpPr>
          <p:nvPr/>
        </p:nvSpPr>
        <p:spPr bwMode="auto">
          <a:xfrm rot="5400000">
            <a:off x="5981700" y="3255391"/>
            <a:ext cx="53721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spcBef>
                <a:spcPts val="1200"/>
              </a:spcBef>
            </a:pPr>
            <a:r>
              <a:rPr lang="en-US" sz="2000" dirty="0">
                <a:latin typeface="Lucida Grande" charset="0"/>
                <a:sym typeface="Lucida Grande" charset="0"/>
              </a:rPr>
              <a:t>Healthy and self-sufficient women that are members of their family and community in a equal and sustainable way</a:t>
            </a:r>
          </a:p>
        </p:txBody>
      </p:sp>
      <p:sp>
        <p:nvSpPr>
          <p:cNvPr id="69" name="Rectangle 2"/>
          <p:cNvSpPr>
            <a:spLocks noGrp="1" noChangeArrowheads="1"/>
          </p:cNvSpPr>
          <p:nvPr>
            <p:ph type="title"/>
          </p:nvPr>
        </p:nvSpPr>
        <p:spPr>
          <a:xfrm>
            <a:off x="1455738" y="85725"/>
            <a:ext cx="7653337" cy="679450"/>
          </a:xfrm>
        </p:spPr>
        <p:txBody>
          <a:bodyPr/>
          <a:lstStyle/>
          <a:p>
            <a:pPr>
              <a:defRPr/>
            </a:pPr>
            <a:r>
              <a:rPr lang="en-US" b="1" dirty="0">
                <a:sym typeface="Lucida Grande" charset="0"/>
              </a:rPr>
              <a:t>Girl effect</a:t>
            </a:r>
            <a:endParaRPr lang="en-GB" b="1" dirty="0">
              <a:cs typeface="+mj-cs"/>
            </a:endParaRPr>
          </a:p>
        </p:txBody>
      </p:sp>
      <p:grpSp>
        <p:nvGrpSpPr>
          <p:cNvPr id="136" name="Group 14"/>
          <p:cNvGrpSpPr>
            <a:grpSpLocks/>
          </p:cNvGrpSpPr>
          <p:nvPr/>
        </p:nvGrpSpPr>
        <p:grpSpPr bwMode="auto">
          <a:xfrm>
            <a:off x="2102886" y="2254283"/>
            <a:ext cx="1728788" cy="1366838"/>
            <a:chOff x="212" y="47"/>
            <a:chExt cx="1089" cy="861"/>
          </a:xfrm>
        </p:grpSpPr>
        <p:sp>
          <p:nvSpPr>
            <p:cNvPr id="137" name="Oval 12"/>
            <p:cNvSpPr>
              <a:spLocks/>
            </p:cNvSpPr>
            <p:nvPr/>
          </p:nvSpPr>
          <p:spPr bwMode="auto">
            <a:xfrm>
              <a:off x="212" y="47"/>
              <a:ext cx="1089" cy="861"/>
            </a:xfrm>
            <a:prstGeom prst="ellipse">
              <a:avLst/>
            </a:prstGeom>
            <a:solidFill>
              <a:srgbClr val="FFFFFF"/>
            </a:solidFill>
            <a:ln w="9525">
              <a:solidFill>
                <a:srgbClr val="000000"/>
              </a:solidFill>
              <a:round/>
              <a:headEnd/>
              <a:tailEnd/>
            </a:ln>
          </p:spPr>
          <p:txBody>
            <a:bodyPr lIns="0" tIns="0" rIns="0" bIns="0"/>
            <a:lstStyle/>
            <a:p>
              <a:endParaRPr lang="en-GB"/>
            </a:p>
          </p:txBody>
        </p:sp>
        <p:sp>
          <p:nvSpPr>
            <p:cNvPr id="138" name="Rectangle 13"/>
            <p:cNvSpPr>
              <a:spLocks/>
            </p:cNvSpPr>
            <p:nvPr/>
          </p:nvSpPr>
          <p:spPr bwMode="auto">
            <a:xfrm>
              <a:off x="323" y="195"/>
              <a:ext cx="880"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5400" tIns="25400" rIns="25400" bIns="25400"/>
            <a:lstStyle/>
            <a:p>
              <a:pPr algn="ctr"/>
              <a:r>
                <a:rPr lang="en-US" sz="1400" dirty="0">
                  <a:solidFill>
                    <a:srgbClr val="000000"/>
                  </a:solidFill>
                  <a:latin typeface="Arial Unicode MS" charset="0"/>
                  <a:sym typeface="Arial Unicode MS" charset="0"/>
                </a:rPr>
                <a:t>Parents ensure that gender roles don</a:t>
              </a:r>
              <a:r>
                <a:rPr lang="ja-JP" altLang="en-US" sz="1400" dirty="0">
                  <a:solidFill>
                    <a:srgbClr val="000000"/>
                  </a:solidFill>
                  <a:latin typeface="Lucida Grande" charset="0"/>
                  <a:sym typeface="Lucida Grande" charset="0"/>
                </a:rPr>
                <a:t>’</a:t>
              </a:r>
              <a:r>
                <a:rPr lang="en-US" altLang="ja-JP" sz="1400" dirty="0">
                  <a:solidFill>
                    <a:srgbClr val="000000"/>
                  </a:solidFill>
                  <a:latin typeface="Arial Unicode MS" charset="0"/>
                  <a:cs typeface="Arial Unicode MS" charset="0"/>
                  <a:sym typeface="Arial Unicode MS" charset="0"/>
                </a:rPr>
                <a:t>t interfere with education </a:t>
              </a:r>
              <a:endParaRPr lang="en-US" sz="1400" dirty="0">
                <a:solidFill>
                  <a:srgbClr val="000000"/>
                </a:solidFill>
                <a:latin typeface="Arial Unicode MS" charset="0"/>
                <a:cs typeface="Arial Unicode MS" charset="0"/>
                <a:sym typeface="Arial Unicode MS" charset="0"/>
              </a:endParaRPr>
            </a:p>
          </p:txBody>
        </p:sp>
      </p:grpSp>
      <p:grpSp>
        <p:nvGrpSpPr>
          <p:cNvPr id="139" name="Group 17"/>
          <p:cNvGrpSpPr>
            <a:grpSpLocks/>
          </p:cNvGrpSpPr>
          <p:nvPr/>
        </p:nvGrpSpPr>
        <p:grpSpPr bwMode="auto">
          <a:xfrm>
            <a:off x="627646" y="941617"/>
            <a:ext cx="1742800" cy="1495424"/>
            <a:chOff x="-399" y="-413"/>
            <a:chExt cx="955" cy="942"/>
          </a:xfrm>
        </p:grpSpPr>
        <p:sp>
          <p:nvSpPr>
            <p:cNvPr id="140" name="Oval 15"/>
            <p:cNvSpPr>
              <a:spLocks/>
            </p:cNvSpPr>
            <p:nvPr/>
          </p:nvSpPr>
          <p:spPr bwMode="auto">
            <a:xfrm>
              <a:off x="-399" y="-413"/>
              <a:ext cx="955" cy="942"/>
            </a:xfrm>
            <a:prstGeom prst="ellipse">
              <a:avLst/>
            </a:prstGeom>
            <a:solidFill>
              <a:srgbClr val="FFFFFF"/>
            </a:solidFill>
            <a:ln w="9525">
              <a:solidFill>
                <a:srgbClr val="000000"/>
              </a:solidFill>
              <a:round/>
              <a:headEnd/>
              <a:tailEnd/>
            </a:ln>
          </p:spPr>
          <p:txBody>
            <a:bodyPr lIns="0" tIns="0" rIns="0" bIns="0"/>
            <a:lstStyle/>
            <a:p>
              <a:endParaRPr lang="en-GB"/>
            </a:p>
          </p:txBody>
        </p:sp>
        <p:sp>
          <p:nvSpPr>
            <p:cNvPr id="141" name="Rectangle 16"/>
            <p:cNvSpPr>
              <a:spLocks/>
            </p:cNvSpPr>
            <p:nvPr/>
          </p:nvSpPr>
          <p:spPr bwMode="auto">
            <a:xfrm>
              <a:off x="-308" y="-256"/>
              <a:ext cx="808" cy="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5400" tIns="25400" rIns="25400" bIns="25400"/>
            <a:lstStyle/>
            <a:p>
              <a:pPr algn="ctr"/>
              <a:r>
                <a:rPr lang="en-US" sz="1400" dirty="0">
                  <a:solidFill>
                    <a:srgbClr val="000000"/>
                  </a:solidFill>
                  <a:latin typeface="Arial Unicode MS" charset="0"/>
                  <a:sym typeface="Arial Unicode MS" charset="0"/>
                </a:rPr>
                <a:t>Reproductive health issues are discussed among community members </a:t>
              </a:r>
            </a:p>
          </p:txBody>
        </p:sp>
      </p:grpSp>
      <p:grpSp>
        <p:nvGrpSpPr>
          <p:cNvPr id="142" name="Group 20"/>
          <p:cNvGrpSpPr>
            <a:grpSpLocks/>
          </p:cNvGrpSpPr>
          <p:nvPr/>
        </p:nvGrpSpPr>
        <p:grpSpPr bwMode="auto">
          <a:xfrm>
            <a:off x="0" y="2586653"/>
            <a:ext cx="1584325" cy="1368425"/>
            <a:chOff x="0" y="0"/>
            <a:chExt cx="998" cy="862"/>
          </a:xfrm>
        </p:grpSpPr>
        <p:sp>
          <p:nvSpPr>
            <p:cNvPr id="143" name="Oval 18"/>
            <p:cNvSpPr>
              <a:spLocks/>
            </p:cNvSpPr>
            <p:nvPr/>
          </p:nvSpPr>
          <p:spPr bwMode="auto">
            <a:xfrm>
              <a:off x="0" y="0"/>
              <a:ext cx="998" cy="862"/>
            </a:xfrm>
            <a:prstGeom prst="ellipse">
              <a:avLst/>
            </a:prstGeom>
            <a:solidFill>
              <a:srgbClr val="FFFFFF"/>
            </a:solidFill>
            <a:ln w="9525">
              <a:solidFill>
                <a:srgbClr val="000000"/>
              </a:solidFill>
              <a:round/>
              <a:headEnd/>
              <a:tailEnd/>
            </a:ln>
          </p:spPr>
          <p:txBody>
            <a:bodyPr lIns="0" tIns="0" rIns="0" bIns="0"/>
            <a:lstStyle/>
            <a:p>
              <a:endParaRPr lang="en-GB"/>
            </a:p>
          </p:txBody>
        </p:sp>
        <p:sp>
          <p:nvSpPr>
            <p:cNvPr id="144" name="Rectangle 19"/>
            <p:cNvSpPr>
              <a:spLocks/>
            </p:cNvSpPr>
            <p:nvPr/>
          </p:nvSpPr>
          <p:spPr bwMode="auto">
            <a:xfrm>
              <a:off x="53" y="45"/>
              <a:ext cx="904" cy="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5400" tIns="25400" rIns="25400" bIns="25400"/>
            <a:lstStyle/>
            <a:p>
              <a:pPr algn="ctr"/>
              <a:endParaRPr lang="en-US" sz="1400" dirty="0">
                <a:solidFill>
                  <a:srgbClr val="000000"/>
                </a:solidFill>
                <a:latin typeface="Arial Unicode MS" charset="0"/>
                <a:sym typeface="Arial Unicode MS" charset="0"/>
              </a:endParaRPr>
            </a:p>
            <a:p>
              <a:pPr algn="ctr"/>
              <a:r>
                <a:rPr lang="en-US" sz="1400" dirty="0">
                  <a:solidFill>
                    <a:srgbClr val="000000"/>
                  </a:solidFill>
                  <a:latin typeface="Arial Unicode MS" charset="0"/>
                  <a:sym typeface="Arial Unicode MS" charset="0"/>
                </a:rPr>
                <a:t>Community members are aware on gender roles</a:t>
              </a:r>
            </a:p>
          </p:txBody>
        </p:sp>
      </p:grpSp>
      <p:grpSp>
        <p:nvGrpSpPr>
          <p:cNvPr id="145" name="Group 23"/>
          <p:cNvGrpSpPr>
            <a:grpSpLocks/>
          </p:cNvGrpSpPr>
          <p:nvPr/>
        </p:nvGrpSpPr>
        <p:grpSpPr bwMode="auto">
          <a:xfrm>
            <a:off x="4091897" y="5257801"/>
            <a:ext cx="2101085" cy="997526"/>
            <a:chOff x="0" y="0"/>
            <a:chExt cx="998" cy="680"/>
          </a:xfrm>
        </p:grpSpPr>
        <p:sp>
          <p:nvSpPr>
            <p:cNvPr id="146" name="Oval 21"/>
            <p:cNvSpPr>
              <a:spLocks/>
            </p:cNvSpPr>
            <p:nvPr/>
          </p:nvSpPr>
          <p:spPr bwMode="auto">
            <a:xfrm>
              <a:off x="0" y="0"/>
              <a:ext cx="998" cy="680"/>
            </a:xfrm>
            <a:prstGeom prst="ellipse">
              <a:avLst/>
            </a:prstGeom>
            <a:solidFill>
              <a:srgbClr val="FFFFFF"/>
            </a:solidFill>
            <a:ln w="9525">
              <a:solidFill>
                <a:srgbClr val="000000"/>
              </a:solidFill>
              <a:round/>
              <a:headEnd/>
              <a:tailEnd/>
            </a:ln>
          </p:spPr>
          <p:txBody>
            <a:bodyPr lIns="0" tIns="0" rIns="0" bIns="0"/>
            <a:lstStyle/>
            <a:p>
              <a:endParaRPr lang="en-GB"/>
            </a:p>
          </p:txBody>
        </p:sp>
        <p:sp>
          <p:nvSpPr>
            <p:cNvPr id="147" name="Rectangle 22"/>
            <p:cNvSpPr>
              <a:spLocks/>
            </p:cNvSpPr>
            <p:nvPr/>
          </p:nvSpPr>
          <p:spPr bwMode="auto">
            <a:xfrm>
              <a:off x="125" y="111"/>
              <a:ext cx="847"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5400" tIns="25400" rIns="25400" bIns="25400"/>
            <a:lstStyle/>
            <a:p>
              <a:pPr algn="ctr"/>
              <a:r>
                <a:rPr lang="en-US" sz="1400" dirty="0">
                  <a:solidFill>
                    <a:srgbClr val="000000"/>
                  </a:solidFill>
                  <a:latin typeface="Arial Unicode MS" charset="0"/>
                  <a:sym typeface="Arial Unicode MS" charset="0"/>
                </a:rPr>
                <a:t>Schools actively seek cooperation with private sector </a:t>
              </a:r>
            </a:p>
          </p:txBody>
        </p:sp>
      </p:grpSp>
      <p:grpSp>
        <p:nvGrpSpPr>
          <p:cNvPr id="148" name="Group 26"/>
          <p:cNvGrpSpPr>
            <a:grpSpLocks/>
          </p:cNvGrpSpPr>
          <p:nvPr/>
        </p:nvGrpSpPr>
        <p:grpSpPr bwMode="auto">
          <a:xfrm>
            <a:off x="2946374" y="961369"/>
            <a:ext cx="1763458" cy="1384430"/>
            <a:chOff x="946" y="12"/>
            <a:chExt cx="1225" cy="893"/>
          </a:xfrm>
        </p:grpSpPr>
        <p:sp>
          <p:nvSpPr>
            <p:cNvPr id="149" name="Oval 24"/>
            <p:cNvSpPr>
              <a:spLocks/>
            </p:cNvSpPr>
            <p:nvPr/>
          </p:nvSpPr>
          <p:spPr bwMode="auto">
            <a:xfrm>
              <a:off x="946" y="12"/>
              <a:ext cx="1225" cy="862"/>
            </a:xfrm>
            <a:prstGeom prst="ellipse">
              <a:avLst/>
            </a:prstGeom>
            <a:solidFill>
              <a:srgbClr val="FFFFFF"/>
            </a:solidFill>
            <a:ln w="9525">
              <a:solidFill>
                <a:srgbClr val="000000"/>
              </a:solidFill>
              <a:round/>
              <a:headEnd/>
              <a:tailEnd/>
            </a:ln>
          </p:spPr>
          <p:txBody>
            <a:bodyPr lIns="0" tIns="0" rIns="0" bIns="0"/>
            <a:lstStyle/>
            <a:p>
              <a:endParaRPr lang="en-GB"/>
            </a:p>
          </p:txBody>
        </p:sp>
        <p:sp>
          <p:nvSpPr>
            <p:cNvPr id="150" name="Rectangle 25"/>
            <p:cNvSpPr>
              <a:spLocks/>
            </p:cNvSpPr>
            <p:nvPr/>
          </p:nvSpPr>
          <p:spPr bwMode="auto">
            <a:xfrm>
              <a:off x="1145" y="79"/>
              <a:ext cx="880"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5400" tIns="25400" rIns="25400" bIns="25400"/>
            <a:lstStyle/>
            <a:p>
              <a:pPr algn="ctr"/>
              <a:r>
                <a:rPr lang="en-US" sz="1400" dirty="0">
                  <a:solidFill>
                    <a:srgbClr val="000000"/>
                  </a:solidFill>
                  <a:latin typeface="Arial Unicode MS" charset="0"/>
                  <a:sym typeface="Arial Unicode MS" charset="0"/>
                </a:rPr>
                <a:t>Community and family encourage education and healthy lifestyle</a:t>
              </a:r>
            </a:p>
          </p:txBody>
        </p:sp>
      </p:grpSp>
      <p:grpSp>
        <p:nvGrpSpPr>
          <p:cNvPr id="151" name="Group 29"/>
          <p:cNvGrpSpPr>
            <a:grpSpLocks/>
          </p:cNvGrpSpPr>
          <p:nvPr/>
        </p:nvGrpSpPr>
        <p:grpSpPr bwMode="auto">
          <a:xfrm>
            <a:off x="6559421" y="858416"/>
            <a:ext cx="1604865" cy="1296955"/>
            <a:chOff x="71" y="-112"/>
            <a:chExt cx="816" cy="590"/>
          </a:xfrm>
        </p:grpSpPr>
        <p:sp>
          <p:nvSpPr>
            <p:cNvPr id="152" name="Oval 27"/>
            <p:cNvSpPr>
              <a:spLocks/>
            </p:cNvSpPr>
            <p:nvPr/>
          </p:nvSpPr>
          <p:spPr bwMode="auto">
            <a:xfrm>
              <a:off x="71" y="-112"/>
              <a:ext cx="816" cy="590"/>
            </a:xfrm>
            <a:prstGeom prst="ellipse">
              <a:avLst/>
            </a:prstGeom>
            <a:solidFill>
              <a:srgbClr val="FFFFFF"/>
            </a:solidFill>
            <a:ln w="9525">
              <a:solidFill>
                <a:srgbClr val="000000"/>
              </a:solidFill>
              <a:round/>
              <a:headEnd/>
              <a:tailEnd/>
            </a:ln>
          </p:spPr>
          <p:txBody>
            <a:bodyPr lIns="0" tIns="0" rIns="0" bIns="0"/>
            <a:lstStyle/>
            <a:p>
              <a:pPr algn="ctr"/>
              <a:r>
                <a:rPr lang="en-GB" sz="1400" u="sng" dirty="0">
                  <a:solidFill>
                    <a:srgbClr val="000000"/>
                  </a:solidFill>
                  <a:latin typeface="Arial Unicode MS" charset="0"/>
                  <a:sym typeface="Arial Unicode MS" charset="0"/>
                </a:rPr>
                <a:t>Medical staff treat all girls and women with quality care </a:t>
              </a:r>
            </a:p>
          </p:txBody>
        </p:sp>
        <p:sp>
          <p:nvSpPr>
            <p:cNvPr id="153" name="Rectangle 28"/>
            <p:cNvSpPr>
              <a:spLocks/>
            </p:cNvSpPr>
            <p:nvPr/>
          </p:nvSpPr>
          <p:spPr bwMode="auto">
            <a:xfrm>
              <a:off x="206" y="-37"/>
              <a:ext cx="592"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5400" tIns="25400" rIns="25400" bIns="25400"/>
            <a:lstStyle/>
            <a:p>
              <a:pPr algn="ctr"/>
              <a:endParaRPr lang="en-US" sz="1400" dirty="0">
                <a:solidFill>
                  <a:srgbClr val="000000"/>
                </a:solidFill>
                <a:latin typeface="Arial Unicode MS" charset="0"/>
                <a:sym typeface="Arial Unicode MS" charset="0"/>
              </a:endParaRPr>
            </a:p>
          </p:txBody>
        </p:sp>
      </p:grpSp>
      <p:grpSp>
        <p:nvGrpSpPr>
          <p:cNvPr id="154" name="Group 65"/>
          <p:cNvGrpSpPr>
            <a:grpSpLocks/>
          </p:cNvGrpSpPr>
          <p:nvPr/>
        </p:nvGrpSpPr>
        <p:grpSpPr bwMode="auto">
          <a:xfrm>
            <a:off x="4028459" y="2857889"/>
            <a:ext cx="1821834" cy="1284902"/>
            <a:chOff x="0" y="0"/>
            <a:chExt cx="816" cy="738"/>
          </a:xfrm>
        </p:grpSpPr>
        <p:sp>
          <p:nvSpPr>
            <p:cNvPr id="155" name="Oval 63"/>
            <p:cNvSpPr>
              <a:spLocks/>
            </p:cNvSpPr>
            <p:nvPr/>
          </p:nvSpPr>
          <p:spPr bwMode="auto">
            <a:xfrm>
              <a:off x="0" y="0"/>
              <a:ext cx="816" cy="680"/>
            </a:xfrm>
            <a:prstGeom prst="ellipse">
              <a:avLst/>
            </a:prstGeom>
            <a:solidFill>
              <a:srgbClr val="FFFFFF"/>
            </a:solidFill>
            <a:ln w="9525">
              <a:solidFill>
                <a:srgbClr val="000000"/>
              </a:solidFill>
              <a:round/>
              <a:headEnd/>
              <a:tailEnd/>
            </a:ln>
          </p:spPr>
          <p:txBody>
            <a:bodyPr lIns="0" tIns="0" rIns="0" bIns="0"/>
            <a:lstStyle/>
            <a:p>
              <a:endParaRPr lang="en-GB"/>
            </a:p>
          </p:txBody>
        </p:sp>
        <p:sp>
          <p:nvSpPr>
            <p:cNvPr id="156" name="Rectangle 64"/>
            <p:cNvSpPr>
              <a:spLocks/>
            </p:cNvSpPr>
            <p:nvPr/>
          </p:nvSpPr>
          <p:spPr bwMode="auto">
            <a:xfrm>
              <a:off x="120" y="45"/>
              <a:ext cx="592" cy="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5400" tIns="25400" rIns="25400" bIns="25400"/>
            <a:lstStyle/>
            <a:p>
              <a:pPr algn="ctr"/>
              <a:r>
                <a:rPr lang="en-US" sz="1400" dirty="0">
                  <a:solidFill>
                    <a:srgbClr val="000000"/>
                  </a:solidFill>
                  <a:latin typeface="Arial Unicode MS" charset="0"/>
                  <a:sym typeface="Arial Unicode MS" charset="0"/>
                </a:rPr>
                <a:t>Teachers are motivated and deliver quality education</a:t>
              </a:r>
            </a:p>
          </p:txBody>
        </p:sp>
      </p:grpSp>
      <p:grpSp>
        <p:nvGrpSpPr>
          <p:cNvPr id="157" name="Group 11"/>
          <p:cNvGrpSpPr>
            <a:grpSpLocks/>
          </p:cNvGrpSpPr>
          <p:nvPr/>
        </p:nvGrpSpPr>
        <p:grpSpPr bwMode="auto">
          <a:xfrm>
            <a:off x="1566016" y="4431655"/>
            <a:ext cx="2153930" cy="1553509"/>
            <a:chOff x="-208" y="389"/>
            <a:chExt cx="816" cy="647"/>
          </a:xfrm>
        </p:grpSpPr>
        <p:sp>
          <p:nvSpPr>
            <p:cNvPr id="158" name="Oval 9"/>
            <p:cNvSpPr>
              <a:spLocks/>
            </p:cNvSpPr>
            <p:nvPr/>
          </p:nvSpPr>
          <p:spPr bwMode="auto">
            <a:xfrm>
              <a:off x="-208" y="389"/>
              <a:ext cx="816" cy="635"/>
            </a:xfrm>
            <a:prstGeom prst="ellipse">
              <a:avLst/>
            </a:prstGeom>
            <a:solidFill>
              <a:srgbClr val="FFFFFF"/>
            </a:solidFill>
            <a:ln w="9525">
              <a:solidFill>
                <a:srgbClr val="000000"/>
              </a:solidFill>
              <a:round/>
              <a:headEnd/>
              <a:tailEnd/>
            </a:ln>
          </p:spPr>
          <p:txBody>
            <a:bodyPr lIns="0" tIns="0" rIns="0" bIns="0"/>
            <a:lstStyle/>
            <a:p>
              <a:endParaRPr lang="en-GB"/>
            </a:p>
          </p:txBody>
        </p:sp>
        <p:sp>
          <p:nvSpPr>
            <p:cNvPr id="159" name="Rectangle 10"/>
            <p:cNvSpPr>
              <a:spLocks/>
            </p:cNvSpPr>
            <p:nvPr/>
          </p:nvSpPr>
          <p:spPr bwMode="auto">
            <a:xfrm>
              <a:off x="-77" y="459"/>
              <a:ext cx="636"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5400" tIns="25400" rIns="25400" bIns="25400"/>
            <a:lstStyle/>
            <a:p>
              <a:pPr algn="ctr"/>
              <a:r>
                <a:rPr lang="en-US" sz="1400" dirty="0">
                  <a:solidFill>
                    <a:srgbClr val="000000"/>
                  </a:solidFill>
                  <a:latin typeface="Arial Unicode MS" charset="0"/>
                  <a:sym typeface="Arial Unicode MS" charset="0"/>
                </a:rPr>
                <a:t>Religious leaders cooperate with communities, parents, school-teachers</a:t>
              </a:r>
            </a:p>
          </p:txBody>
        </p:sp>
      </p:grpSp>
      <p:grpSp>
        <p:nvGrpSpPr>
          <p:cNvPr id="160" name="Group 42"/>
          <p:cNvGrpSpPr>
            <a:grpSpLocks/>
          </p:cNvGrpSpPr>
          <p:nvPr/>
        </p:nvGrpSpPr>
        <p:grpSpPr bwMode="auto">
          <a:xfrm>
            <a:off x="6410212" y="4963886"/>
            <a:ext cx="1702987" cy="1437400"/>
            <a:chOff x="-76" y="0"/>
            <a:chExt cx="771" cy="700"/>
          </a:xfrm>
        </p:grpSpPr>
        <p:sp>
          <p:nvSpPr>
            <p:cNvPr id="161" name="Oval 40"/>
            <p:cNvSpPr>
              <a:spLocks/>
            </p:cNvSpPr>
            <p:nvPr/>
          </p:nvSpPr>
          <p:spPr bwMode="auto">
            <a:xfrm>
              <a:off x="-76" y="31"/>
              <a:ext cx="771" cy="619"/>
            </a:xfrm>
            <a:prstGeom prst="ellipse">
              <a:avLst/>
            </a:prstGeom>
            <a:solidFill>
              <a:srgbClr val="FFFFFF"/>
            </a:solidFill>
            <a:ln w="9525">
              <a:solidFill>
                <a:srgbClr val="000000"/>
              </a:solidFill>
              <a:miter lim="800000"/>
              <a:headEnd/>
              <a:tailEnd/>
            </a:ln>
          </p:spPr>
          <p:txBody>
            <a:bodyPr lIns="0" tIns="0" rIns="0" bIns="0"/>
            <a:lstStyle/>
            <a:p>
              <a:endParaRPr lang="en-GB"/>
            </a:p>
          </p:txBody>
        </p:sp>
        <p:sp>
          <p:nvSpPr>
            <p:cNvPr id="162" name="Rectangle 41"/>
            <p:cNvSpPr>
              <a:spLocks/>
            </p:cNvSpPr>
            <p:nvPr/>
          </p:nvSpPr>
          <p:spPr bwMode="auto">
            <a:xfrm>
              <a:off x="-76" y="0"/>
              <a:ext cx="769" cy="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ctr"/>
            <a:lstStyle/>
            <a:p>
              <a:pPr algn="ctr"/>
              <a:r>
                <a:rPr lang="en-US" sz="1400" u="sng" dirty="0">
                  <a:solidFill>
                    <a:srgbClr val="000000"/>
                  </a:solidFill>
                  <a:latin typeface="Arial Unicode MS" charset="0"/>
                  <a:sym typeface="Arial Unicode MS" charset="0"/>
                </a:rPr>
                <a:t> Communities prioritize and support women  to continue working after marriage</a:t>
              </a:r>
            </a:p>
          </p:txBody>
        </p:sp>
      </p:grpSp>
      <p:grpSp>
        <p:nvGrpSpPr>
          <p:cNvPr id="163" name="Group 48"/>
          <p:cNvGrpSpPr>
            <a:grpSpLocks/>
          </p:cNvGrpSpPr>
          <p:nvPr/>
        </p:nvGrpSpPr>
        <p:grpSpPr bwMode="auto">
          <a:xfrm>
            <a:off x="6120805" y="2108718"/>
            <a:ext cx="2024819" cy="1511486"/>
            <a:chOff x="-32" y="-95"/>
            <a:chExt cx="705" cy="823"/>
          </a:xfrm>
        </p:grpSpPr>
        <p:sp>
          <p:nvSpPr>
            <p:cNvPr id="164" name="Oval 46"/>
            <p:cNvSpPr>
              <a:spLocks/>
            </p:cNvSpPr>
            <p:nvPr/>
          </p:nvSpPr>
          <p:spPr bwMode="auto">
            <a:xfrm>
              <a:off x="-32" y="0"/>
              <a:ext cx="705" cy="728"/>
            </a:xfrm>
            <a:prstGeom prst="ellipse">
              <a:avLst/>
            </a:prstGeom>
            <a:solidFill>
              <a:srgbClr val="FFFFFF"/>
            </a:solidFill>
            <a:ln w="9525">
              <a:solidFill>
                <a:srgbClr val="000000"/>
              </a:solidFill>
              <a:miter lim="800000"/>
              <a:headEnd/>
              <a:tailEnd/>
            </a:ln>
          </p:spPr>
          <p:txBody>
            <a:bodyPr lIns="0" tIns="0" rIns="0" bIns="0"/>
            <a:lstStyle/>
            <a:p>
              <a:endParaRPr lang="en-GB"/>
            </a:p>
          </p:txBody>
        </p:sp>
        <p:sp>
          <p:nvSpPr>
            <p:cNvPr id="165" name="Rectangle 47"/>
            <p:cNvSpPr>
              <a:spLocks/>
            </p:cNvSpPr>
            <p:nvPr/>
          </p:nvSpPr>
          <p:spPr bwMode="auto">
            <a:xfrm>
              <a:off x="-22" y="-95"/>
              <a:ext cx="695" cy="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ctr"/>
            <a:lstStyle/>
            <a:p>
              <a:pPr algn="ctr"/>
              <a:endParaRPr lang="en-US" sz="1400" u="sng" dirty="0">
                <a:solidFill>
                  <a:srgbClr val="000000"/>
                </a:solidFill>
                <a:latin typeface="Arial Unicode MS" charset="0"/>
                <a:sym typeface="Arial Unicode MS" charset="0"/>
              </a:endParaRPr>
            </a:p>
            <a:p>
              <a:pPr algn="ctr"/>
              <a:r>
                <a:rPr lang="en-US" sz="1400" u="sng" dirty="0">
                  <a:solidFill>
                    <a:srgbClr val="000000"/>
                  </a:solidFill>
                  <a:latin typeface="Arial Unicode MS" charset="0"/>
                  <a:sym typeface="Arial Unicode MS" charset="0"/>
                </a:rPr>
                <a:t>Policy makers endorse supportive health, employment and education policies </a:t>
              </a:r>
            </a:p>
          </p:txBody>
        </p:sp>
      </p:grpSp>
      <p:grpSp>
        <p:nvGrpSpPr>
          <p:cNvPr id="166" name="Group 42"/>
          <p:cNvGrpSpPr>
            <a:grpSpLocks/>
          </p:cNvGrpSpPr>
          <p:nvPr/>
        </p:nvGrpSpPr>
        <p:grpSpPr bwMode="auto">
          <a:xfrm>
            <a:off x="6366587" y="3659232"/>
            <a:ext cx="1702987" cy="1349102"/>
            <a:chOff x="0" y="22"/>
            <a:chExt cx="771" cy="657"/>
          </a:xfrm>
        </p:grpSpPr>
        <p:sp>
          <p:nvSpPr>
            <p:cNvPr id="167" name="Oval 40"/>
            <p:cNvSpPr>
              <a:spLocks/>
            </p:cNvSpPr>
            <p:nvPr/>
          </p:nvSpPr>
          <p:spPr bwMode="auto">
            <a:xfrm>
              <a:off x="0" y="22"/>
              <a:ext cx="771" cy="619"/>
            </a:xfrm>
            <a:prstGeom prst="ellipse">
              <a:avLst/>
            </a:prstGeom>
            <a:solidFill>
              <a:srgbClr val="FFFFFF"/>
            </a:solidFill>
            <a:ln w="9525">
              <a:solidFill>
                <a:srgbClr val="000000"/>
              </a:solidFill>
              <a:miter lim="800000"/>
              <a:headEnd/>
              <a:tailEnd/>
            </a:ln>
          </p:spPr>
          <p:txBody>
            <a:bodyPr lIns="0" tIns="0" rIns="0" bIns="0"/>
            <a:lstStyle/>
            <a:p>
              <a:endParaRPr lang="en-GB"/>
            </a:p>
          </p:txBody>
        </p:sp>
        <p:sp>
          <p:nvSpPr>
            <p:cNvPr id="168" name="Rectangle 41"/>
            <p:cNvSpPr>
              <a:spLocks/>
            </p:cNvSpPr>
            <p:nvPr/>
          </p:nvSpPr>
          <p:spPr bwMode="auto">
            <a:xfrm>
              <a:off x="34" y="23"/>
              <a:ext cx="689" cy="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ctr"/>
            <a:lstStyle/>
            <a:p>
              <a:pPr algn="ctr"/>
              <a:r>
                <a:rPr lang="en-US" sz="1400" u="sng" dirty="0">
                  <a:solidFill>
                    <a:srgbClr val="000000"/>
                  </a:solidFill>
                  <a:latin typeface="Arial Unicode MS" charset="0"/>
                  <a:sym typeface="Arial Unicode MS" charset="0"/>
                </a:rPr>
                <a:t> Schools and universities educate women in market based competencies</a:t>
              </a:r>
            </a:p>
          </p:txBody>
        </p:sp>
      </p:grpSp>
      <p:sp>
        <p:nvSpPr>
          <p:cNvPr id="169" name="Oval 63"/>
          <p:cNvSpPr>
            <a:spLocks/>
          </p:cNvSpPr>
          <p:nvPr/>
        </p:nvSpPr>
        <p:spPr bwMode="auto">
          <a:xfrm>
            <a:off x="4195703" y="4356652"/>
            <a:ext cx="1594789" cy="824595"/>
          </a:xfrm>
          <a:prstGeom prst="ellipse">
            <a:avLst/>
          </a:prstGeom>
          <a:solidFill>
            <a:srgbClr val="FFFFFF"/>
          </a:solidFill>
          <a:ln w="9525">
            <a:solidFill>
              <a:srgbClr val="000000"/>
            </a:solidFill>
            <a:round/>
            <a:headEnd/>
            <a:tailEnd/>
          </a:ln>
        </p:spPr>
        <p:txBody>
          <a:bodyPr lIns="0" tIns="0" rIns="0" bIns="0"/>
          <a:lstStyle/>
          <a:p>
            <a:pPr algn="ctr"/>
            <a:r>
              <a:rPr lang="en-GB" sz="1400" dirty="0">
                <a:solidFill>
                  <a:srgbClr val="000000"/>
                </a:solidFill>
                <a:latin typeface="Arial Unicode MS" charset="0"/>
                <a:sym typeface="Arial Unicode MS" charset="0"/>
              </a:rPr>
              <a:t>Girls go to school</a:t>
            </a:r>
          </a:p>
        </p:txBody>
      </p:sp>
      <p:cxnSp>
        <p:nvCxnSpPr>
          <p:cNvPr id="170" name="Curved Connector 169"/>
          <p:cNvCxnSpPr>
            <a:stCxn id="169" idx="6"/>
          </p:cNvCxnSpPr>
          <p:nvPr/>
        </p:nvCxnSpPr>
        <p:spPr bwMode="auto">
          <a:xfrm flipV="1">
            <a:off x="5790492" y="4627986"/>
            <a:ext cx="619639" cy="140964"/>
          </a:xfrm>
          <a:prstGeom prst="curvedConnector3">
            <a:avLst>
              <a:gd name="adj1" fmla="val 50000"/>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71" name="Curved Connector 170"/>
          <p:cNvCxnSpPr/>
          <p:nvPr/>
        </p:nvCxnSpPr>
        <p:spPr bwMode="auto">
          <a:xfrm flipV="1">
            <a:off x="3667991" y="5091546"/>
            <a:ext cx="623454" cy="374072"/>
          </a:xfrm>
          <a:prstGeom prst="curvedConnector3">
            <a:avLst>
              <a:gd name="adj1" fmla="val 50000"/>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72" name="Curved Connector 171"/>
          <p:cNvCxnSpPr/>
          <p:nvPr/>
        </p:nvCxnSpPr>
        <p:spPr bwMode="auto">
          <a:xfrm rot="16200000" flipH="1">
            <a:off x="6134877" y="3475653"/>
            <a:ext cx="578498" cy="233265"/>
          </a:xfrm>
          <a:prstGeom prst="curvedConnector3">
            <a:avLst>
              <a:gd name="adj1" fmla="val 50000"/>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73" name="Curved Connector 77"/>
          <p:cNvCxnSpPr>
            <a:stCxn id="146" idx="7"/>
          </p:cNvCxnSpPr>
          <p:nvPr/>
        </p:nvCxnSpPr>
        <p:spPr bwMode="auto">
          <a:xfrm rot="5400000" flipH="1" flipV="1">
            <a:off x="5974362" y="4753514"/>
            <a:ext cx="561295" cy="739449"/>
          </a:xfrm>
          <a:prstGeom prst="curvedConnector2">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74" name="Curved Connector 173"/>
          <p:cNvCxnSpPr/>
          <p:nvPr/>
        </p:nvCxnSpPr>
        <p:spPr bwMode="auto">
          <a:xfrm flipV="1">
            <a:off x="1614196" y="3387012"/>
            <a:ext cx="503853" cy="139959"/>
          </a:xfrm>
          <a:prstGeom prst="curvedConnector3">
            <a:avLst>
              <a:gd name="adj1" fmla="val 50000"/>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75" name="Curved Connector 174"/>
          <p:cNvCxnSpPr>
            <a:endCxn id="137" idx="4"/>
          </p:cNvCxnSpPr>
          <p:nvPr/>
        </p:nvCxnSpPr>
        <p:spPr bwMode="auto">
          <a:xfrm rot="5400000" flipH="1" flipV="1">
            <a:off x="2188524" y="3643956"/>
            <a:ext cx="801591" cy="755922"/>
          </a:xfrm>
          <a:prstGeom prst="curvedConnector3">
            <a:avLst>
              <a:gd name="adj1" fmla="val 50000"/>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76" name="Curved Connector 175"/>
          <p:cNvCxnSpPr/>
          <p:nvPr/>
        </p:nvCxnSpPr>
        <p:spPr bwMode="auto">
          <a:xfrm flipV="1">
            <a:off x="2397967" y="1828800"/>
            <a:ext cx="541176" cy="46653"/>
          </a:xfrm>
          <a:prstGeom prst="curvedConnector3">
            <a:avLst>
              <a:gd name="adj1" fmla="val 50000"/>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grpSp>
        <p:nvGrpSpPr>
          <p:cNvPr id="177" name="Group 29"/>
          <p:cNvGrpSpPr>
            <a:grpSpLocks/>
          </p:cNvGrpSpPr>
          <p:nvPr/>
        </p:nvGrpSpPr>
        <p:grpSpPr bwMode="auto">
          <a:xfrm>
            <a:off x="5050971" y="534955"/>
            <a:ext cx="1461796" cy="1153886"/>
            <a:chOff x="71" y="-112"/>
            <a:chExt cx="816" cy="590"/>
          </a:xfrm>
        </p:grpSpPr>
        <p:sp>
          <p:nvSpPr>
            <p:cNvPr id="178" name="Oval 27"/>
            <p:cNvSpPr>
              <a:spLocks/>
            </p:cNvSpPr>
            <p:nvPr/>
          </p:nvSpPr>
          <p:spPr bwMode="auto">
            <a:xfrm>
              <a:off x="71" y="-112"/>
              <a:ext cx="816" cy="590"/>
            </a:xfrm>
            <a:prstGeom prst="ellipse">
              <a:avLst/>
            </a:prstGeom>
            <a:solidFill>
              <a:srgbClr val="FFFFFF"/>
            </a:solidFill>
            <a:ln w="9525">
              <a:solidFill>
                <a:srgbClr val="000000"/>
              </a:solidFill>
              <a:round/>
              <a:headEnd/>
              <a:tailEnd/>
            </a:ln>
          </p:spPr>
          <p:txBody>
            <a:bodyPr lIns="0" tIns="0" rIns="0" bIns="0"/>
            <a:lstStyle/>
            <a:p>
              <a:endParaRPr lang="en-GB"/>
            </a:p>
          </p:txBody>
        </p:sp>
        <p:sp>
          <p:nvSpPr>
            <p:cNvPr id="179" name="Rectangle 28"/>
            <p:cNvSpPr>
              <a:spLocks/>
            </p:cNvSpPr>
            <p:nvPr/>
          </p:nvSpPr>
          <p:spPr bwMode="auto">
            <a:xfrm>
              <a:off x="206" y="-37"/>
              <a:ext cx="592"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5400" tIns="25400" rIns="25400" bIns="25400"/>
            <a:lstStyle/>
            <a:p>
              <a:pPr algn="ctr"/>
              <a:r>
                <a:rPr lang="en-US" sz="1400" dirty="0">
                  <a:solidFill>
                    <a:srgbClr val="000000"/>
                  </a:solidFill>
                  <a:latin typeface="Arial Unicode MS" charset="0"/>
                  <a:sym typeface="Arial Unicode MS" charset="0"/>
                </a:rPr>
                <a:t>Girls and women visit doctor regularly </a:t>
              </a:r>
            </a:p>
          </p:txBody>
        </p:sp>
      </p:grpSp>
      <p:cxnSp>
        <p:nvCxnSpPr>
          <p:cNvPr id="180" name="Curved Connector 179"/>
          <p:cNvCxnSpPr/>
          <p:nvPr/>
        </p:nvCxnSpPr>
        <p:spPr bwMode="auto">
          <a:xfrm>
            <a:off x="4422710" y="1091682"/>
            <a:ext cx="727788" cy="373224"/>
          </a:xfrm>
          <a:prstGeom prst="curvedConnector3">
            <a:avLst>
              <a:gd name="adj1" fmla="val 50000"/>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181" name="Oval 27"/>
          <p:cNvSpPr>
            <a:spLocks/>
          </p:cNvSpPr>
          <p:nvPr/>
        </p:nvSpPr>
        <p:spPr bwMode="auto">
          <a:xfrm>
            <a:off x="4572001" y="1679509"/>
            <a:ext cx="1782146" cy="1129003"/>
          </a:xfrm>
          <a:prstGeom prst="ellipse">
            <a:avLst/>
          </a:prstGeom>
          <a:solidFill>
            <a:srgbClr val="FFFFFF"/>
          </a:solidFill>
          <a:ln w="9525">
            <a:solidFill>
              <a:srgbClr val="000000"/>
            </a:solidFill>
            <a:round/>
            <a:headEnd/>
            <a:tailEnd/>
          </a:ln>
        </p:spPr>
        <p:txBody>
          <a:bodyPr lIns="0" tIns="0" rIns="0" bIns="0"/>
          <a:lstStyle/>
          <a:p>
            <a:pPr algn="ctr"/>
            <a:r>
              <a:rPr lang="en-GB" sz="1400" dirty="0">
                <a:solidFill>
                  <a:srgbClr val="000000"/>
                </a:solidFill>
                <a:latin typeface="Arial Unicode MS" charset="0"/>
                <a:sym typeface="Arial Unicode MS" charset="0"/>
              </a:rPr>
              <a:t>Medical staff is encouraging women to visit doctor</a:t>
            </a:r>
          </a:p>
        </p:txBody>
      </p:sp>
      <p:cxnSp>
        <p:nvCxnSpPr>
          <p:cNvPr id="182" name="Curved Connector 181"/>
          <p:cNvCxnSpPr/>
          <p:nvPr/>
        </p:nvCxnSpPr>
        <p:spPr bwMode="auto">
          <a:xfrm flipV="1">
            <a:off x="6419461" y="2080727"/>
            <a:ext cx="541176" cy="55983"/>
          </a:xfrm>
          <a:prstGeom prst="curvedConnector3">
            <a:avLst>
              <a:gd name="adj1" fmla="val 50000"/>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84" name="Straight Arrow Connector 183"/>
          <p:cNvCxnSpPr/>
          <p:nvPr/>
        </p:nvCxnSpPr>
        <p:spPr bwMode="auto">
          <a:xfrm flipV="1">
            <a:off x="3041780" y="2140527"/>
            <a:ext cx="1374356" cy="2328837"/>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85" name="Curved Connector 184"/>
          <p:cNvCxnSpPr/>
          <p:nvPr/>
        </p:nvCxnSpPr>
        <p:spPr bwMode="auto">
          <a:xfrm>
            <a:off x="5600700" y="3906982"/>
            <a:ext cx="758536" cy="207818"/>
          </a:xfrm>
          <a:prstGeom prst="curvedConnector3">
            <a:avLst>
              <a:gd name="adj1" fmla="val 50000"/>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86" name="Curved Connector 185"/>
          <p:cNvCxnSpPr>
            <a:endCxn id="169" idx="1"/>
          </p:cNvCxnSpPr>
          <p:nvPr/>
        </p:nvCxnSpPr>
        <p:spPr bwMode="auto">
          <a:xfrm rot="16200000" flipH="1">
            <a:off x="3514030" y="3562185"/>
            <a:ext cx="1214663" cy="615788"/>
          </a:xfrm>
          <a:prstGeom prst="curvedConnector3">
            <a:avLst>
              <a:gd name="adj1" fmla="val 50000"/>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88" name="Shape 187"/>
          <p:cNvCxnSpPr/>
          <p:nvPr/>
        </p:nvCxnSpPr>
        <p:spPr bwMode="auto">
          <a:xfrm flipV="1">
            <a:off x="4987636" y="1537855"/>
            <a:ext cx="218209" cy="187037"/>
          </a:xfrm>
          <a:prstGeom prst="curvedConnector3">
            <a:avLst>
              <a:gd name="adj1" fmla="val 50000"/>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410708087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160"/>
                                        </p:tgtEl>
                                        <p:attrNameLst>
                                          <p:attrName>style.visibility</p:attrName>
                                        </p:attrNameLst>
                                      </p:cBhvr>
                                      <p:to>
                                        <p:strVal val="visible"/>
                                      </p:to>
                                    </p:set>
                                    <p:animEffect transition="in" filter="wipe(left)">
                                      <p:cBhvr>
                                        <p:cTn id="7" dur="500"/>
                                        <p:tgtEl>
                                          <p:spTgt spid="160"/>
                                        </p:tgtEl>
                                      </p:cBhvr>
                                    </p:animEffect>
                                  </p:childTnLst>
                                </p:cTn>
                              </p:par>
                            </p:childTnLst>
                          </p:cTn>
                        </p:par>
                        <p:par>
                          <p:cTn id="8" fill="hold">
                            <p:stCondLst>
                              <p:cond delay="1000"/>
                            </p:stCondLst>
                            <p:childTnLst>
                              <p:par>
                                <p:cTn id="9" presetID="22" presetClass="entr" presetSubtype="8" fill="hold" nodeType="afterEffect">
                                  <p:stCondLst>
                                    <p:cond delay="500"/>
                                  </p:stCondLst>
                                  <p:childTnLst>
                                    <p:set>
                                      <p:cBhvr>
                                        <p:cTn id="10" dur="1" fill="hold">
                                          <p:stCondLst>
                                            <p:cond delay="0"/>
                                          </p:stCondLst>
                                        </p:cTn>
                                        <p:tgtEl>
                                          <p:spTgt spid="163"/>
                                        </p:tgtEl>
                                        <p:attrNameLst>
                                          <p:attrName>style.visibility</p:attrName>
                                        </p:attrNameLst>
                                      </p:cBhvr>
                                      <p:to>
                                        <p:strVal val="visible"/>
                                      </p:to>
                                    </p:set>
                                    <p:animEffect transition="in" filter="wipe(left)">
                                      <p:cBhvr>
                                        <p:cTn id="11" dur="500"/>
                                        <p:tgtEl>
                                          <p:spTgt spid="163"/>
                                        </p:tgtEl>
                                      </p:cBhvr>
                                    </p:animEffect>
                                  </p:childTnLst>
                                </p:cTn>
                              </p:par>
                            </p:childTnLst>
                          </p:cTn>
                        </p:par>
                        <p:par>
                          <p:cTn id="12" fill="hold">
                            <p:stCondLst>
                              <p:cond delay="2000"/>
                            </p:stCondLst>
                            <p:childTnLst>
                              <p:par>
                                <p:cTn id="13" presetID="22" presetClass="entr" presetSubtype="8" fill="hold" nodeType="afterEffect">
                                  <p:stCondLst>
                                    <p:cond delay="500"/>
                                  </p:stCondLst>
                                  <p:childTnLst>
                                    <p:set>
                                      <p:cBhvr>
                                        <p:cTn id="14" dur="1" fill="hold">
                                          <p:stCondLst>
                                            <p:cond delay="0"/>
                                          </p:stCondLst>
                                        </p:cTn>
                                        <p:tgtEl>
                                          <p:spTgt spid="166"/>
                                        </p:tgtEl>
                                        <p:attrNameLst>
                                          <p:attrName>style.visibility</p:attrName>
                                        </p:attrNameLst>
                                      </p:cBhvr>
                                      <p:to>
                                        <p:strVal val="visible"/>
                                      </p:to>
                                    </p:set>
                                    <p:animEffect transition="in" filter="wipe(left)">
                                      <p:cBhvr>
                                        <p:cTn id="15"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Rechthoek 133"/>
          <p:cNvSpPr/>
          <p:nvPr/>
        </p:nvSpPr>
        <p:spPr bwMode="auto">
          <a:xfrm>
            <a:off x="4788184" y="6453376"/>
            <a:ext cx="1440000" cy="36000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1400" dirty="0">
                <a:solidFill>
                  <a:prstClr val="white"/>
                </a:solidFill>
                <a:latin typeface="Open Sans Light" pitchFamily="34" charset="0"/>
                <a:ea typeface="Open Sans Light" pitchFamily="34" charset="0"/>
                <a:cs typeface="Open Sans Light" pitchFamily="34" charset="0"/>
              </a:rPr>
              <a:t>workshop</a:t>
            </a:r>
            <a:endParaRPr lang="nl-BE" sz="1200" dirty="0">
              <a:solidFill>
                <a:prstClr val="white"/>
              </a:solidFill>
              <a:latin typeface="Open Sans Light" pitchFamily="34" charset="0"/>
              <a:ea typeface="Open Sans Light" pitchFamily="34" charset="0"/>
              <a:cs typeface="Open Sans Light" pitchFamily="34" charset="0"/>
            </a:endParaRPr>
          </a:p>
        </p:txBody>
      </p:sp>
      <p:sp>
        <p:nvSpPr>
          <p:cNvPr id="9" name="Rechthoek 8"/>
          <p:cNvSpPr/>
          <p:nvPr/>
        </p:nvSpPr>
        <p:spPr bwMode="auto">
          <a:xfrm>
            <a:off x="45818" y="620688"/>
            <a:ext cx="1764000" cy="36004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1800" dirty="0">
                <a:solidFill>
                  <a:prstClr val="white"/>
                </a:solidFill>
                <a:latin typeface="Open Sans Light" pitchFamily="34" charset="0"/>
                <a:ea typeface="Open Sans Light" pitchFamily="34" charset="0"/>
                <a:cs typeface="Open Sans Light" pitchFamily="34" charset="0"/>
              </a:rPr>
              <a:t>leerlingen</a:t>
            </a:r>
            <a:endParaRPr lang="nl-BE" dirty="0">
              <a:solidFill>
                <a:prstClr val="white"/>
              </a:solidFill>
              <a:latin typeface="Open Sans Light" pitchFamily="34" charset="0"/>
              <a:ea typeface="Open Sans Light" pitchFamily="34" charset="0"/>
              <a:cs typeface="Open Sans Light" pitchFamily="34" charset="0"/>
            </a:endParaRPr>
          </a:p>
        </p:txBody>
      </p:sp>
      <p:sp>
        <p:nvSpPr>
          <p:cNvPr id="10" name="Rechthoek 9"/>
          <p:cNvSpPr/>
          <p:nvPr/>
        </p:nvSpPr>
        <p:spPr bwMode="auto">
          <a:xfrm>
            <a:off x="35496" y="2636913"/>
            <a:ext cx="468000" cy="3600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800" dirty="0" err="1">
                <a:solidFill>
                  <a:prstClr val="white"/>
                </a:solidFill>
                <a:latin typeface="Open Sans Light" pitchFamily="34" charset="0"/>
                <a:ea typeface="Open Sans Light" pitchFamily="34" charset="0"/>
                <a:cs typeface="Open Sans Light" pitchFamily="34" charset="0"/>
              </a:rPr>
              <a:t>leer-kracht</a:t>
            </a:r>
            <a:endParaRPr lang="nl-BE" sz="900" dirty="0">
              <a:solidFill>
                <a:prstClr val="white"/>
              </a:solidFill>
              <a:latin typeface="Open Sans Light" pitchFamily="34" charset="0"/>
              <a:ea typeface="Open Sans Light" pitchFamily="34" charset="0"/>
              <a:cs typeface="Open Sans Light" pitchFamily="34" charset="0"/>
            </a:endParaRPr>
          </a:p>
        </p:txBody>
      </p:sp>
      <p:sp>
        <p:nvSpPr>
          <p:cNvPr id="11" name="Rechthoek 10"/>
          <p:cNvSpPr/>
          <p:nvPr/>
        </p:nvSpPr>
        <p:spPr bwMode="auto">
          <a:xfrm>
            <a:off x="575608" y="2636913"/>
            <a:ext cx="468000" cy="3600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800" dirty="0" err="1">
                <a:solidFill>
                  <a:prstClr val="white"/>
                </a:solidFill>
                <a:latin typeface="Open Sans Light" pitchFamily="34" charset="0"/>
                <a:ea typeface="Open Sans Light" pitchFamily="34" charset="0"/>
                <a:cs typeface="Open Sans Light" pitchFamily="34" charset="0"/>
              </a:rPr>
              <a:t>stu-dent</a:t>
            </a:r>
            <a:endParaRPr lang="nl-BE" sz="900" dirty="0">
              <a:solidFill>
                <a:prstClr val="white"/>
              </a:solidFill>
              <a:latin typeface="Open Sans Light" pitchFamily="34" charset="0"/>
              <a:ea typeface="Open Sans Light" pitchFamily="34" charset="0"/>
              <a:cs typeface="Open Sans Light" pitchFamily="34" charset="0"/>
            </a:endParaRPr>
          </a:p>
        </p:txBody>
      </p:sp>
      <p:sp>
        <p:nvSpPr>
          <p:cNvPr id="12" name="Rechthoek 11"/>
          <p:cNvSpPr/>
          <p:nvPr/>
        </p:nvSpPr>
        <p:spPr bwMode="auto">
          <a:xfrm>
            <a:off x="1331640" y="2636913"/>
            <a:ext cx="468000" cy="3600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800" dirty="0" err="1">
                <a:solidFill>
                  <a:prstClr val="white"/>
                </a:solidFill>
                <a:latin typeface="Open Sans Light" pitchFamily="34" charset="0"/>
                <a:ea typeface="Open Sans Light" pitchFamily="34" charset="0"/>
                <a:cs typeface="Open Sans Light" pitchFamily="34" charset="0"/>
              </a:rPr>
              <a:t>do-cent</a:t>
            </a:r>
            <a:endParaRPr lang="nl-BE" sz="900" dirty="0">
              <a:solidFill>
                <a:prstClr val="white"/>
              </a:solidFill>
              <a:latin typeface="Open Sans Light" pitchFamily="34" charset="0"/>
              <a:ea typeface="Open Sans Light" pitchFamily="34" charset="0"/>
              <a:cs typeface="Open Sans Light" pitchFamily="34" charset="0"/>
            </a:endParaRPr>
          </a:p>
        </p:txBody>
      </p:sp>
      <p:sp>
        <p:nvSpPr>
          <p:cNvPr id="13" name="Rechthoek 12"/>
          <p:cNvSpPr/>
          <p:nvPr/>
        </p:nvSpPr>
        <p:spPr bwMode="auto">
          <a:xfrm>
            <a:off x="35496" y="6453376"/>
            <a:ext cx="1764000" cy="3600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1800" dirty="0">
                <a:solidFill>
                  <a:prstClr val="white"/>
                </a:solidFill>
                <a:latin typeface="Open Sans Light" pitchFamily="34" charset="0"/>
                <a:ea typeface="Open Sans Light" pitchFamily="34" charset="0"/>
                <a:cs typeface="Open Sans Light" pitchFamily="34" charset="0"/>
              </a:rPr>
              <a:t>Djapo</a:t>
            </a:r>
            <a:endParaRPr lang="nl-BE" sz="2000" dirty="0">
              <a:solidFill>
                <a:prstClr val="white"/>
              </a:solidFill>
              <a:latin typeface="Open Sans Light" pitchFamily="34" charset="0"/>
              <a:ea typeface="Open Sans Light" pitchFamily="34" charset="0"/>
              <a:cs typeface="Open Sans Light" pitchFamily="34" charset="0"/>
            </a:endParaRPr>
          </a:p>
        </p:txBody>
      </p:sp>
      <p:sp>
        <p:nvSpPr>
          <p:cNvPr id="14" name="Rechthoek 13"/>
          <p:cNvSpPr/>
          <p:nvPr/>
        </p:nvSpPr>
        <p:spPr bwMode="auto">
          <a:xfrm>
            <a:off x="1835696" y="6453376"/>
            <a:ext cx="2880320" cy="36000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1400" dirty="0">
                <a:solidFill>
                  <a:prstClr val="white"/>
                </a:solidFill>
                <a:latin typeface="Open Sans Light" pitchFamily="34" charset="0"/>
                <a:ea typeface="Open Sans Light" pitchFamily="34" charset="0"/>
                <a:cs typeface="Open Sans Light" pitchFamily="34" charset="0"/>
              </a:rPr>
              <a:t>materiaal</a:t>
            </a:r>
            <a:endParaRPr lang="nl-BE" sz="1200" dirty="0">
              <a:solidFill>
                <a:prstClr val="white"/>
              </a:solidFill>
              <a:latin typeface="Open Sans Light" pitchFamily="34" charset="0"/>
              <a:ea typeface="Open Sans Light" pitchFamily="34" charset="0"/>
              <a:cs typeface="Open Sans Light" pitchFamily="34" charset="0"/>
            </a:endParaRPr>
          </a:p>
        </p:txBody>
      </p:sp>
      <p:sp>
        <p:nvSpPr>
          <p:cNvPr id="18" name="Linkeraccolade 17"/>
          <p:cNvSpPr/>
          <p:nvPr/>
        </p:nvSpPr>
        <p:spPr bwMode="auto">
          <a:xfrm rot="16200000">
            <a:off x="827496" y="2312984"/>
            <a:ext cx="180000" cy="1764000"/>
          </a:xfrm>
          <a:prstGeom prst="leftBrace">
            <a:avLst>
              <a:gd name="adj1" fmla="val 8333"/>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21" name="PIJL-OMHOOG 20"/>
          <p:cNvSpPr/>
          <p:nvPr/>
        </p:nvSpPr>
        <p:spPr bwMode="auto">
          <a:xfrm>
            <a:off x="853462" y="3429000"/>
            <a:ext cx="144000" cy="2628072"/>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22" name="PIJL-OMHOOG 21"/>
          <p:cNvSpPr/>
          <p:nvPr/>
        </p:nvSpPr>
        <p:spPr bwMode="auto">
          <a:xfrm>
            <a:off x="179512" y="1124744"/>
            <a:ext cx="144000" cy="1296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23" name="PIJL-OMHOOG 22"/>
          <p:cNvSpPr/>
          <p:nvPr/>
        </p:nvSpPr>
        <p:spPr bwMode="auto">
          <a:xfrm>
            <a:off x="755576" y="1124744"/>
            <a:ext cx="144000" cy="1296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24" name="PIJL-LINKS 23"/>
          <p:cNvSpPr/>
          <p:nvPr/>
        </p:nvSpPr>
        <p:spPr bwMode="auto">
          <a:xfrm>
            <a:off x="1069486" y="2744945"/>
            <a:ext cx="216000" cy="180000"/>
          </a:xfrm>
          <a:prstGeom prst="lef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27" name="Rechthoek 26"/>
          <p:cNvSpPr/>
          <p:nvPr/>
        </p:nvSpPr>
        <p:spPr bwMode="auto">
          <a:xfrm>
            <a:off x="1873584" y="620688"/>
            <a:ext cx="7200800" cy="36004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1050" dirty="0">
                <a:solidFill>
                  <a:prstClr val="white"/>
                </a:solidFill>
                <a:latin typeface="Open Sans Light" pitchFamily="34" charset="0"/>
                <a:ea typeface="Open Sans Light" pitchFamily="34" charset="0"/>
                <a:cs typeface="Open Sans Light" pitchFamily="34" charset="0"/>
              </a:rPr>
              <a:t>oordeelkundig keuzes maken </a:t>
            </a:r>
            <a:r>
              <a:rPr lang="nl-BE" sz="1050" dirty="0" err="1">
                <a:solidFill>
                  <a:prstClr val="white"/>
                </a:solidFill>
                <a:latin typeface="Open Sans Light" pitchFamily="34" charset="0"/>
                <a:ea typeface="Open Sans Light" pitchFamily="34" charset="0"/>
                <a:cs typeface="Open Sans Light" pitchFamily="34" charset="0"/>
              </a:rPr>
              <a:t>i.k.v</a:t>
            </a:r>
            <a:r>
              <a:rPr lang="nl-BE" sz="1050" dirty="0">
                <a:solidFill>
                  <a:prstClr val="white"/>
                </a:solidFill>
                <a:latin typeface="Open Sans Light" pitchFamily="34" charset="0"/>
                <a:ea typeface="Open Sans Light" pitchFamily="34" charset="0"/>
                <a:cs typeface="Open Sans Light" pitchFamily="34" charset="0"/>
              </a:rPr>
              <a:t>. een verschuiving naar een duurzame samenleving</a:t>
            </a:r>
          </a:p>
        </p:txBody>
      </p:sp>
      <p:sp>
        <p:nvSpPr>
          <p:cNvPr id="17" name="Rechthoek 16"/>
          <p:cNvSpPr/>
          <p:nvPr/>
        </p:nvSpPr>
        <p:spPr bwMode="auto">
          <a:xfrm>
            <a:off x="1868749" y="2636912"/>
            <a:ext cx="7200000" cy="36003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1400" dirty="0" err="1">
                <a:solidFill>
                  <a:prstClr val="white"/>
                </a:solidFill>
                <a:latin typeface="Open Sans Light" pitchFamily="34" charset="0"/>
                <a:ea typeface="Open Sans Light" pitchFamily="34" charset="0"/>
                <a:cs typeface="Open Sans Light" pitchFamily="34" charset="0"/>
              </a:rPr>
              <a:t>EDO-vaardigheden</a:t>
            </a:r>
            <a:r>
              <a:rPr lang="nl-BE" sz="1400" dirty="0">
                <a:solidFill>
                  <a:prstClr val="white"/>
                </a:solidFill>
                <a:latin typeface="Open Sans Light" pitchFamily="34" charset="0"/>
                <a:ea typeface="Open Sans Light" pitchFamily="34" charset="0"/>
                <a:cs typeface="Open Sans Light" pitchFamily="34" charset="0"/>
              </a:rPr>
              <a:t> toepassen op </a:t>
            </a:r>
            <a:r>
              <a:rPr lang="nl-BE" sz="1400" dirty="0" err="1">
                <a:solidFill>
                  <a:prstClr val="white"/>
                </a:solidFill>
                <a:latin typeface="Open Sans Light" pitchFamily="34" charset="0"/>
                <a:ea typeface="Open Sans Light" pitchFamily="34" charset="0"/>
                <a:cs typeface="Open Sans Light" pitchFamily="34" charset="0"/>
              </a:rPr>
              <a:t>DO-thema’s</a:t>
            </a:r>
            <a:endParaRPr lang="nl-BE" sz="1200" dirty="0">
              <a:solidFill>
                <a:prstClr val="white"/>
              </a:solidFill>
              <a:latin typeface="Open Sans Light" pitchFamily="34" charset="0"/>
              <a:ea typeface="Open Sans Light" pitchFamily="34" charset="0"/>
              <a:cs typeface="Open Sans Light" pitchFamily="34" charset="0"/>
            </a:endParaRPr>
          </a:p>
        </p:txBody>
      </p:sp>
      <p:sp>
        <p:nvSpPr>
          <p:cNvPr id="19" name="Rechthoek 18"/>
          <p:cNvSpPr/>
          <p:nvPr/>
        </p:nvSpPr>
        <p:spPr bwMode="auto">
          <a:xfrm>
            <a:off x="3491880" y="3140968"/>
            <a:ext cx="1800000" cy="72000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800" dirty="0">
                <a:solidFill>
                  <a:prstClr val="white"/>
                </a:solidFill>
                <a:latin typeface="Open Sans Light" pitchFamily="34" charset="0"/>
                <a:ea typeface="Open Sans Light" pitchFamily="34" charset="0"/>
                <a:cs typeface="Open Sans Light" pitchFamily="34" charset="0"/>
              </a:rPr>
              <a:t>Niveau 1</a:t>
            </a:r>
          </a:p>
          <a:p>
            <a:pPr algn="ctr" eaLnBrk="0" hangingPunct="0"/>
            <a:endParaRPr lang="nl-BE" sz="800" dirty="0">
              <a:solidFill>
                <a:prstClr val="white"/>
              </a:solidFill>
              <a:latin typeface="Open Sans Light" pitchFamily="34" charset="0"/>
              <a:ea typeface="Open Sans Light" pitchFamily="34" charset="0"/>
              <a:cs typeface="Open Sans Light" pitchFamily="34" charset="0"/>
            </a:endParaRPr>
          </a:p>
          <a:p>
            <a:pPr algn="ctr" eaLnBrk="0" hangingPunct="0"/>
            <a:r>
              <a:rPr lang="nl-BE" sz="800" dirty="0">
                <a:solidFill>
                  <a:prstClr val="white"/>
                </a:solidFill>
                <a:latin typeface="Open Sans Light" pitchFamily="34" charset="0"/>
                <a:ea typeface="Open Sans Light" pitchFamily="34" charset="0"/>
                <a:cs typeface="Open Sans Light" pitchFamily="34" charset="0"/>
              </a:rPr>
              <a:t>Een leerkracht past de VH toe op een </a:t>
            </a:r>
            <a:r>
              <a:rPr lang="nl-BE" sz="800" dirty="0" err="1">
                <a:solidFill>
                  <a:prstClr val="white"/>
                </a:solidFill>
                <a:latin typeface="Open Sans Light" pitchFamily="34" charset="0"/>
                <a:ea typeface="Open Sans Light" pitchFamily="34" charset="0"/>
                <a:cs typeface="Open Sans Light" pitchFamily="34" charset="0"/>
              </a:rPr>
              <a:t>DO-thema</a:t>
            </a:r>
            <a:r>
              <a:rPr lang="nl-BE" sz="800" dirty="0">
                <a:solidFill>
                  <a:prstClr val="white"/>
                </a:solidFill>
                <a:latin typeface="Open Sans Light" pitchFamily="34" charset="0"/>
                <a:ea typeface="Open Sans Light" pitchFamily="34" charset="0"/>
                <a:cs typeface="Open Sans Light" pitchFamily="34" charset="0"/>
              </a:rPr>
              <a:t> d.m.v. kant en klaar Djapo materiaal</a:t>
            </a:r>
          </a:p>
        </p:txBody>
      </p:sp>
      <p:sp>
        <p:nvSpPr>
          <p:cNvPr id="26" name="Rechthoek 25"/>
          <p:cNvSpPr/>
          <p:nvPr/>
        </p:nvSpPr>
        <p:spPr bwMode="auto">
          <a:xfrm>
            <a:off x="5975929" y="2348904"/>
            <a:ext cx="3096000" cy="216000"/>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800" dirty="0" err="1">
                <a:solidFill>
                  <a:prstClr val="white"/>
                </a:solidFill>
                <a:latin typeface="Open Sans Light" pitchFamily="34" charset="0"/>
                <a:ea typeface="Open Sans Light" pitchFamily="34" charset="0"/>
                <a:cs typeface="Open Sans Light" pitchFamily="34" charset="0"/>
              </a:rPr>
              <a:t>People</a:t>
            </a:r>
            <a:r>
              <a:rPr lang="nl-BE" sz="800" dirty="0">
                <a:solidFill>
                  <a:prstClr val="white"/>
                </a:solidFill>
                <a:latin typeface="Open Sans Light" pitchFamily="34" charset="0"/>
                <a:ea typeface="Open Sans Light" pitchFamily="34" charset="0"/>
                <a:cs typeface="Open Sans Light" pitchFamily="34" charset="0"/>
              </a:rPr>
              <a:t>, </a:t>
            </a:r>
            <a:r>
              <a:rPr lang="nl-BE" sz="800" dirty="0" err="1">
                <a:solidFill>
                  <a:prstClr val="white"/>
                </a:solidFill>
                <a:latin typeface="Open Sans Light" pitchFamily="34" charset="0"/>
                <a:ea typeface="Open Sans Light" pitchFamily="34" charset="0"/>
                <a:cs typeface="Open Sans Light" pitchFamily="34" charset="0"/>
              </a:rPr>
              <a:t>Planet</a:t>
            </a:r>
            <a:r>
              <a:rPr lang="nl-BE" sz="800" dirty="0">
                <a:solidFill>
                  <a:prstClr val="white"/>
                </a:solidFill>
                <a:latin typeface="Open Sans Light" pitchFamily="34" charset="0"/>
                <a:ea typeface="Open Sans Light" pitchFamily="34" charset="0"/>
                <a:cs typeface="Open Sans Light" pitchFamily="34" charset="0"/>
              </a:rPr>
              <a:t>, </a:t>
            </a:r>
            <a:r>
              <a:rPr lang="nl-BE" sz="800" dirty="0" err="1">
                <a:solidFill>
                  <a:prstClr val="white"/>
                </a:solidFill>
                <a:latin typeface="Open Sans Light" pitchFamily="34" charset="0"/>
                <a:ea typeface="Open Sans Light" pitchFamily="34" charset="0"/>
                <a:cs typeface="Open Sans Light" pitchFamily="34" charset="0"/>
              </a:rPr>
              <a:t>Profit</a:t>
            </a:r>
            <a:r>
              <a:rPr lang="nl-BE" sz="800" dirty="0">
                <a:solidFill>
                  <a:prstClr val="white"/>
                </a:solidFill>
                <a:latin typeface="Open Sans Light" pitchFamily="34" charset="0"/>
                <a:ea typeface="Open Sans Light" pitchFamily="34" charset="0"/>
                <a:cs typeface="Open Sans Light" pitchFamily="34" charset="0"/>
              </a:rPr>
              <a:t>, Tijd &amp; Ruimte</a:t>
            </a:r>
          </a:p>
        </p:txBody>
      </p:sp>
      <p:sp>
        <p:nvSpPr>
          <p:cNvPr id="28" name="Rechthoek 27"/>
          <p:cNvSpPr/>
          <p:nvPr/>
        </p:nvSpPr>
        <p:spPr bwMode="auto">
          <a:xfrm>
            <a:off x="1871824" y="2348880"/>
            <a:ext cx="1116000" cy="216000"/>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800" dirty="0">
                <a:solidFill>
                  <a:prstClr val="white"/>
                </a:solidFill>
                <a:latin typeface="Open Sans Light" pitchFamily="34" charset="0"/>
                <a:ea typeface="Open Sans Light" pitchFamily="34" charset="0"/>
                <a:cs typeface="Open Sans Light" pitchFamily="34" charset="0"/>
              </a:rPr>
              <a:t>systeemdenken</a:t>
            </a:r>
          </a:p>
        </p:txBody>
      </p:sp>
      <p:sp>
        <p:nvSpPr>
          <p:cNvPr id="29" name="Rechthoek 28"/>
          <p:cNvSpPr/>
          <p:nvPr/>
        </p:nvSpPr>
        <p:spPr bwMode="auto">
          <a:xfrm>
            <a:off x="3059832" y="2348880"/>
            <a:ext cx="1116000" cy="216000"/>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800" dirty="0">
                <a:solidFill>
                  <a:prstClr val="white"/>
                </a:solidFill>
                <a:latin typeface="Open Sans Light" pitchFamily="34" charset="0"/>
                <a:ea typeface="Open Sans Light" pitchFamily="34" charset="0"/>
                <a:cs typeface="Open Sans Light" pitchFamily="34" charset="0"/>
              </a:rPr>
              <a:t>filosoferen</a:t>
            </a:r>
          </a:p>
        </p:txBody>
      </p:sp>
      <p:sp>
        <p:nvSpPr>
          <p:cNvPr id="30" name="Rechthoek 29"/>
          <p:cNvSpPr/>
          <p:nvPr/>
        </p:nvSpPr>
        <p:spPr bwMode="auto">
          <a:xfrm>
            <a:off x="4248088" y="2348880"/>
            <a:ext cx="1116000" cy="216000"/>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800" dirty="0">
                <a:solidFill>
                  <a:prstClr val="white"/>
                </a:solidFill>
                <a:latin typeface="Open Sans Light" pitchFamily="34" charset="0"/>
                <a:ea typeface="Open Sans Light" pitchFamily="34" charset="0"/>
                <a:cs typeface="Open Sans Light" pitchFamily="34" charset="0"/>
              </a:rPr>
              <a:t>creatief denken</a:t>
            </a:r>
          </a:p>
        </p:txBody>
      </p:sp>
      <p:sp>
        <p:nvSpPr>
          <p:cNvPr id="32" name="Rechthoek 31"/>
          <p:cNvSpPr/>
          <p:nvPr/>
        </p:nvSpPr>
        <p:spPr bwMode="auto">
          <a:xfrm>
            <a:off x="1879586" y="1052736"/>
            <a:ext cx="2160000" cy="936000"/>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800" dirty="0">
                <a:solidFill>
                  <a:prstClr val="white"/>
                </a:solidFill>
                <a:latin typeface="Open Sans Light" pitchFamily="34" charset="0"/>
                <a:ea typeface="Open Sans Light" pitchFamily="34" charset="0"/>
                <a:cs typeface="Open Sans Light" pitchFamily="34" charset="0"/>
              </a:rPr>
              <a:t>Zicht krijgen op: </a:t>
            </a:r>
          </a:p>
          <a:p>
            <a:pPr algn="ctr" eaLnBrk="0" hangingPunct="0"/>
            <a:endParaRPr lang="nl-BE" sz="800" dirty="0">
              <a:solidFill>
                <a:prstClr val="white"/>
              </a:solidFill>
              <a:latin typeface="Open Sans Light" pitchFamily="34" charset="0"/>
              <a:ea typeface="Open Sans Light" pitchFamily="34" charset="0"/>
              <a:cs typeface="Open Sans Light" pitchFamily="34" charset="0"/>
            </a:endParaRPr>
          </a:p>
          <a:p>
            <a:pPr algn="ctr" eaLnBrk="0" hangingPunct="0"/>
            <a:r>
              <a:rPr lang="nl-BE" sz="800" dirty="0">
                <a:solidFill>
                  <a:prstClr val="white"/>
                </a:solidFill>
                <a:latin typeface="Open Sans Light" pitchFamily="34" charset="0"/>
                <a:ea typeface="Open Sans Light" pitchFamily="34" charset="0"/>
                <a:cs typeface="Open Sans Light" pitchFamily="34" charset="0"/>
              </a:rPr>
              <a:t>oorzaak–gevolg</a:t>
            </a:r>
          </a:p>
          <a:p>
            <a:pPr algn="ctr" eaLnBrk="0" hangingPunct="0"/>
            <a:r>
              <a:rPr lang="nl-BE" sz="800" dirty="0" err="1">
                <a:solidFill>
                  <a:prstClr val="white"/>
                </a:solidFill>
                <a:latin typeface="Open Sans Light" pitchFamily="34" charset="0"/>
                <a:ea typeface="Open Sans Light" pitchFamily="34" charset="0"/>
                <a:cs typeface="Open Sans Light" pitchFamily="34" charset="0"/>
              </a:rPr>
              <a:t>onderdeel-geheel</a:t>
            </a:r>
            <a:endParaRPr lang="nl-BE" sz="800" dirty="0">
              <a:solidFill>
                <a:prstClr val="white"/>
              </a:solidFill>
              <a:latin typeface="Open Sans Light" pitchFamily="34" charset="0"/>
              <a:ea typeface="Open Sans Light" pitchFamily="34" charset="0"/>
              <a:cs typeface="Open Sans Light" pitchFamily="34" charset="0"/>
            </a:endParaRPr>
          </a:p>
          <a:p>
            <a:pPr algn="ctr" eaLnBrk="0" hangingPunct="0"/>
            <a:r>
              <a:rPr lang="nl-BE" sz="800" dirty="0">
                <a:solidFill>
                  <a:prstClr val="white"/>
                </a:solidFill>
                <a:latin typeface="Open Sans Light" pitchFamily="34" charset="0"/>
                <a:ea typeface="Open Sans Light" pitchFamily="34" charset="0"/>
                <a:cs typeface="Open Sans Light" pitchFamily="34" charset="0"/>
              </a:rPr>
              <a:t>perspectieven</a:t>
            </a:r>
          </a:p>
          <a:p>
            <a:pPr algn="ctr" eaLnBrk="0" hangingPunct="0"/>
            <a:endParaRPr lang="nl-BE" sz="800" dirty="0">
              <a:solidFill>
                <a:prstClr val="white"/>
              </a:solidFill>
              <a:latin typeface="Open Sans Light" pitchFamily="34" charset="0"/>
              <a:ea typeface="Open Sans Light" pitchFamily="34" charset="0"/>
              <a:cs typeface="Open Sans Light" pitchFamily="34" charset="0"/>
            </a:endParaRPr>
          </a:p>
          <a:p>
            <a:pPr algn="ctr" eaLnBrk="0" hangingPunct="0"/>
            <a:r>
              <a:rPr lang="nl-BE" sz="800" dirty="0">
                <a:solidFill>
                  <a:prstClr val="white"/>
                </a:solidFill>
                <a:latin typeface="Open Sans Light" pitchFamily="34" charset="0"/>
                <a:ea typeface="Open Sans Light" pitchFamily="34" charset="0"/>
                <a:cs typeface="Open Sans Light" pitchFamily="34" charset="0"/>
              </a:rPr>
              <a:t>m.b.t. een </a:t>
            </a:r>
            <a:r>
              <a:rPr lang="nl-BE" sz="800" dirty="0" err="1">
                <a:solidFill>
                  <a:prstClr val="white"/>
                </a:solidFill>
                <a:latin typeface="Open Sans Light" pitchFamily="34" charset="0"/>
                <a:ea typeface="Open Sans Light" pitchFamily="34" charset="0"/>
                <a:cs typeface="Open Sans Light" pitchFamily="34" charset="0"/>
              </a:rPr>
              <a:t>DO-thema</a:t>
            </a:r>
            <a:endParaRPr lang="nl-BE" sz="800" dirty="0">
              <a:solidFill>
                <a:prstClr val="white"/>
              </a:solidFill>
              <a:latin typeface="Open Sans Light" pitchFamily="34" charset="0"/>
              <a:ea typeface="Open Sans Light" pitchFamily="34" charset="0"/>
              <a:cs typeface="Open Sans Light" pitchFamily="34" charset="0"/>
            </a:endParaRPr>
          </a:p>
        </p:txBody>
      </p:sp>
      <p:sp>
        <p:nvSpPr>
          <p:cNvPr id="33" name="Rechthoek 32"/>
          <p:cNvSpPr/>
          <p:nvPr/>
        </p:nvSpPr>
        <p:spPr bwMode="auto">
          <a:xfrm>
            <a:off x="4427984" y="1052736"/>
            <a:ext cx="2160000" cy="936000"/>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endParaRPr lang="nl-BE" sz="800" dirty="0">
              <a:solidFill>
                <a:prstClr val="white"/>
              </a:solidFill>
              <a:latin typeface="Open Sans Light" pitchFamily="34" charset="0"/>
              <a:ea typeface="Open Sans Light" pitchFamily="34" charset="0"/>
              <a:cs typeface="Open Sans Light" pitchFamily="34" charset="0"/>
            </a:endParaRPr>
          </a:p>
          <a:p>
            <a:pPr algn="ctr" eaLnBrk="0" hangingPunct="0"/>
            <a:endParaRPr lang="nl-BE" sz="800" dirty="0">
              <a:solidFill>
                <a:prstClr val="white"/>
              </a:solidFill>
              <a:latin typeface="Open Sans Light" pitchFamily="34" charset="0"/>
              <a:ea typeface="Open Sans Light" pitchFamily="34" charset="0"/>
              <a:cs typeface="Open Sans Light" pitchFamily="34" charset="0"/>
            </a:endParaRPr>
          </a:p>
          <a:p>
            <a:pPr algn="ctr" eaLnBrk="0" hangingPunct="0"/>
            <a:r>
              <a:rPr lang="nl-BE" sz="800" dirty="0">
                <a:solidFill>
                  <a:prstClr val="white"/>
                </a:solidFill>
                <a:latin typeface="Open Sans Light" pitchFamily="34" charset="0"/>
                <a:ea typeface="Open Sans Light" pitchFamily="34" charset="0"/>
                <a:cs typeface="Open Sans Light" pitchFamily="34" charset="0"/>
              </a:rPr>
              <a:t>kritisch denken</a:t>
            </a:r>
          </a:p>
          <a:p>
            <a:pPr algn="ctr" eaLnBrk="0" hangingPunct="0"/>
            <a:r>
              <a:rPr lang="nl-BE" sz="800" dirty="0">
                <a:solidFill>
                  <a:prstClr val="white"/>
                </a:solidFill>
                <a:latin typeface="Open Sans Light" pitchFamily="34" charset="0"/>
                <a:ea typeface="Open Sans Light" pitchFamily="34" charset="0"/>
                <a:cs typeface="Open Sans Light" pitchFamily="34" charset="0"/>
              </a:rPr>
              <a:t>waardenkader </a:t>
            </a:r>
          </a:p>
          <a:p>
            <a:pPr algn="ctr" eaLnBrk="0" hangingPunct="0"/>
            <a:endParaRPr lang="nl-BE" sz="800" dirty="0">
              <a:solidFill>
                <a:prstClr val="white"/>
              </a:solidFill>
              <a:latin typeface="Open Sans Light" pitchFamily="34" charset="0"/>
              <a:ea typeface="Open Sans Light" pitchFamily="34" charset="0"/>
              <a:cs typeface="Open Sans Light" pitchFamily="34" charset="0"/>
            </a:endParaRPr>
          </a:p>
          <a:p>
            <a:pPr algn="ctr" eaLnBrk="0" hangingPunct="0"/>
            <a:endParaRPr lang="nl-BE" sz="800" dirty="0">
              <a:solidFill>
                <a:prstClr val="white"/>
              </a:solidFill>
              <a:latin typeface="Open Sans Light" pitchFamily="34" charset="0"/>
              <a:ea typeface="Open Sans Light" pitchFamily="34" charset="0"/>
              <a:cs typeface="Open Sans Light" pitchFamily="34" charset="0"/>
            </a:endParaRPr>
          </a:p>
          <a:p>
            <a:pPr algn="ctr" eaLnBrk="0" hangingPunct="0"/>
            <a:r>
              <a:rPr lang="nl-BE" sz="800" dirty="0">
                <a:solidFill>
                  <a:prstClr val="white"/>
                </a:solidFill>
                <a:latin typeface="Open Sans Light" pitchFamily="34" charset="0"/>
                <a:ea typeface="Open Sans Light" pitchFamily="34" charset="0"/>
                <a:cs typeface="Open Sans Light" pitchFamily="34" charset="0"/>
              </a:rPr>
              <a:t>m.b.t. een </a:t>
            </a:r>
            <a:r>
              <a:rPr lang="nl-BE" sz="800" dirty="0" err="1">
                <a:solidFill>
                  <a:prstClr val="white"/>
                </a:solidFill>
                <a:latin typeface="Open Sans Light" pitchFamily="34" charset="0"/>
                <a:ea typeface="Open Sans Light" pitchFamily="34" charset="0"/>
                <a:cs typeface="Open Sans Light" pitchFamily="34" charset="0"/>
              </a:rPr>
              <a:t>DO-thema</a:t>
            </a:r>
            <a:endParaRPr lang="nl-BE" sz="800" dirty="0">
              <a:solidFill>
                <a:prstClr val="white"/>
              </a:solidFill>
              <a:latin typeface="Open Sans Light" pitchFamily="34" charset="0"/>
              <a:ea typeface="Open Sans Light" pitchFamily="34" charset="0"/>
              <a:cs typeface="Open Sans Light" pitchFamily="34" charset="0"/>
            </a:endParaRPr>
          </a:p>
        </p:txBody>
      </p:sp>
      <p:sp>
        <p:nvSpPr>
          <p:cNvPr id="34" name="Rechthoek 33"/>
          <p:cNvSpPr/>
          <p:nvPr/>
        </p:nvSpPr>
        <p:spPr bwMode="auto">
          <a:xfrm>
            <a:off x="6898201" y="1052736"/>
            <a:ext cx="2160000" cy="936000"/>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endParaRPr lang="nl-BE" sz="800" dirty="0">
              <a:solidFill>
                <a:prstClr val="white"/>
              </a:solidFill>
              <a:latin typeface="Open Sans Light" pitchFamily="34" charset="0"/>
              <a:ea typeface="Open Sans Light" pitchFamily="34" charset="0"/>
              <a:cs typeface="Open Sans Light" pitchFamily="34" charset="0"/>
            </a:endParaRPr>
          </a:p>
          <a:p>
            <a:pPr algn="ctr" eaLnBrk="0" hangingPunct="0"/>
            <a:endParaRPr lang="nl-BE" sz="800" dirty="0">
              <a:solidFill>
                <a:prstClr val="white"/>
              </a:solidFill>
              <a:latin typeface="Open Sans Light" pitchFamily="34" charset="0"/>
              <a:ea typeface="Open Sans Light" pitchFamily="34" charset="0"/>
              <a:cs typeface="Open Sans Light" pitchFamily="34" charset="0"/>
            </a:endParaRPr>
          </a:p>
          <a:p>
            <a:pPr algn="ctr" eaLnBrk="0" hangingPunct="0"/>
            <a:r>
              <a:rPr lang="nl-BE" sz="800" dirty="0">
                <a:solidFill>
                  <a:prstClr val="white"/>
                </a:solidFill>
                <a:latin typeface="Open Sans Light" pitchFamily="34" charset="0"/>
                <a:ea typeface="Open Sans Light" pitchFamily="34" charset="0"/>
                <a:cs typeface="Open Sans Light" pitchFamily="34" charset="0"/>
              </a:rPr>
              <a:t>creatief denken</a:t>
            </a:r>
          </a:p>
          <a:p>
            <a:pPr algn="ctr" eaLnBrk="0" hangingPunct="0"/>
            <a:endParaRPr lang="nl-BE" sz="800" dirty="0">
              <a:solidFill>
                <a:prstClr val="white"/>
              </a:solidFill>
              <a:latin typeface="Open Sans Light" pitchFamily="34" charset="0"/>
              <a:ea typeface="Open Sans Light" pitchFamily="34" charset="0"/>
              <a:cs typeface="Open Sans Light" pitchFamily="34" charset="0"/>
            </a:endParaRPr>
          </a:p>
          <a:p>
            <a:pPr algn="ctr" eaLnBrk="0" hangingPunct="0"/>
            <a:endParaRPr lang="nl-BE" sz="800" dirty="0">
              <a:solidFill>
                <a:prstClr val="white"/>
              </a:solidFill>
              <a:latin typeface="Open Sans Light" pitchFamily="34" charset="0"/>
              <a:ea typeface="Open Sans Light" pitchFamily="34" charset="0"/>
              <a:cs typeface="Open Sans Light" pitchFamily="34" charset="0"/>
            </a:endParaRPr>
          </a:p>
          <a:p>
            <a:pPr algn="ctr" eaLnBrk="0" hangingPunct="0"/>
            <a:endParaRPr lang="nl-BE" sz="800" dirty="0">
              <a:solidFill>
                <a:prstClr val="white"/>
              </a:solidFill>
              <a:latin typeface="Open Sans Light" pitchFamily="34" charset="0"/>
              <a:ea typeface="Open Sans Light" pitchFamily="34" charset="0"/>
              <a:cs typeface="Open Sans Light" pitchFamily="34" charset="0"/>
            </a:endParaRPr>
          </a:p>
          <a:p>
            <a:pPr algn="ctr" eaLnBrk="0" hangingPunct="0"/>
            <a:r>
              <a:rPr lang="nl-BE" sz="800" dirty="0">
                <a:solidFill>
                  <a:prstClr val="white"/>
                </a:solidFill>
                <a:latin typeface="Open Sans Light" pitchFamily="34" charset="0"/>
                <a:ea typeface="Open Sans Light" pitchFamily="34" charset="0"/>
                <a:cs typeface="Open Sans Light" pitchFamily="34" charset="0"/>
              </a:rPr>
              <a:t>m.b.t. een </a:t>
            </a:r>
            <a:r>
              <a:rPr lang="nl-BE" sz="800" dirty="0" err="1">
                <a:solidFill>
                  <a:prstClr val="white"/>
                </a:solidFill>
                <a:latin typeface="Open Sans Light" pitchFamily="34" charset="0"/>
                <a:ea typeface="Open Sans Light" pitchFamily="34" charset="0"/>
                <a:cs typeface="Open Sans Light" pitchFamily="34" charset="0"/>
              </a:rPr>
              <a:t>DO-thema</a:t>
            </a:r>
            <a:endParaRPr lang="nl-BE" sz="800" dirty="0">
              <a:solidFill>
                <a:prstClr val="white"/>
              </a:solidFill>
              <a:latin typeface="Open Sans Light" pitchFamily="34" charset="0"/>
              <a:ea typeface="Open Sans Light" pitchFamily="34" charset="0"/>
              <a:cs typeface="Open Sans Light" pitchFamily="34" charset="0"/>
            </a:endParaRPr>
          </a:p>
        </p:txBody>
      </p:sp>
      <p:sp>
        <p:nvSpPr>
          <p:cNvPr id="2" name="Tekstvak 1"/>
          <p:cNvSpPr txBox="1"/>
          <p:nvPr/>
        </p:nvSpPr>
        <p:spPr>
          <a:xfrm>
            <a:off x="8888802" y="5661248"/>
            <a:ext cx="255198" cy="246221"/>
          </a:xfrm>
          <a:prstGeom prst="rect">
            <a:avLst/>
          </a:prstGeom>
          <a:noFill/>
        </p:spPr>
        <p:txBody>
          <a:bodyPr wrap="none" rtlCol="0">
            <a:spAutoFit/>
          </a:bodyPr>
          <a:lstStyle/>
          <a:p>
            <a:pPr fontAlgn="auto">
              <a:spcBef>
                <a:spcPts val="0"/>
              </a:spcBef>
              <a:spcAft>
                <a:spcPts val="0"/>
              </a:spcAft>
            </a:pPr>
            <a:r>
              <a:rPr lang="nl-BE" sz="1000" dirty="0">
                <a:solidFill>
                  <a:prstClr val="black"/>
                </a:solidFill>
                <a:latin typeface="Open Sans Light"/>
              </a:rPr>
              <a:t>1</a:t>
            </a:r>
          </a:p>
        </p:txBody>
      </p:sp>
      <p:sp>
        <p:nvSpPr>
          <p:cNvPr id="4" name="Text Box 3"/>
          <p:cNvSpPr txBox="1">
            <a:spLocks noChangeArrowheads="1"/>
          </p:cNvSpPr>
          <p:nvPr/>
        </p:nvSpPr>
        <p:spPr bwMode="auto">
          <a:xfrm>
            <a:off x="2555776" y="5589240"/>
            <a:ext cx="1440000" cy="360000"/>
          </a:xfrm>
          <a:prstGeom prst="rect">
            <a:avLst/>
          </a:prstGeom>
          <a:solidFill>
            <a:srgbClr val="FFFFFF"/>
          </a:solidFill>
          <a:ln w="6350">
            <a:solidFill>
              <a:srgbClr val="993F98"/>
            </a:solidFill>
            <a:miter lim="800000"/>
            <a:headEnd/>
            <a:tailEnd/>
          </a:ln>
        </p:spPr>
        <p:txBody>
          <a:bodyPr vert="horz" wrap="square" lIns="91440" tIns="45720" rIns="91440" bIns="45720" numCol="1" anchor="t" anchorCtr="0" compatLnSpc="1">
            <a:prstTxWarp prst="textNoShape">
              <a:avLst/>
            </a:prstTxWarp>
          </a:bodyPr>
          <a:lstStyle/>
          <a:p>
            <a:pPr>
              <a:spcAft>
                <a:spcPts val="0"/>
              </a:spcAft>
            </a:pPr>
            <a:r>
              <a:rPr lang="nl-NL" altLang="nl-BE" sz="800" dirty="0">
                <a:solidFill>
                  <a:prstClr val="black"/>
                </a:solidFill>
                <a:latin typeface="Open Sans Light"/>
                <a:cs typeface="Arial" pitchFamily="34" charset="0"/>
              </a:rPr>
              <a:t>Gebruiken</a:t>
            </a:r>
          </a:p>
          <a:p>
            <a:pPr>
              <a:spcAft>
                <a:spcPts val="0"/>
              </a:spcAft>
            </a:pPr>
            <a:r>
              <a:rPr lang="nl-NL" altLang="nl-BE" sz="800" dirty="0">
                <a:solidFill>
                  <a:prstClr val="black"/>
                </a:solidFill>
                <a:latin typeface="Open Sans Light"/>
                <a:cs typeface="Arial" pitchFamily="34" charset="0"/>
              </a:rPr>
              <a:t>bv kaartenset, wereldkaart</a:t>
            </a:r>
            <a:endParaRPr lang="nl-BE" altLang="nl-BE" sz="800" dirty="0">
              <a:solidFill>
                <a:prstClr val="black"/>
              </a:solidFill>
              <a:latin typeface="Open Sans Light"/>
              <a:cs typeface="Arial" pitchFamily="34" charset="0"/>
            </a:endParaRPr>
          </a:p>
        </p:txBody>
      </p:sp>
      <p:sp>
        <p:nvSpPr>
          <p:cNvPr id="5" name="Rechthoek 4"/>
          <p:cNvSpPr/>
          <p:nvPr/>
        </p:nvSpPr>
        <p:spPr bwMode="auto">
          <a:xfrm>
            <a:off x="7164288" y="4797152"/>
            <a:ext cx="1728192" cy="172815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41" name="Rechthoek 40"/>
          <p:cNvSpPr/>
          <p:nvPr/>
        </p:nvSpPr>
        <p:spPr bwMode="auto">
          <a:xfrm>
            <a:off x="5364088" y="3140968"/>
            <a:ext cx="1800000" cy="72000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800" dirty="0">
                <a:solidFill>
                  <a:prstClr val="white"/>
                </a:solidFill>
                <a:latin typeface="Open Sans Light" pitchFamily="34" charset="0"/>
                <a:ea typeface="Open Sans Light" pitchFamily="34" charset="0"/>
                <a:cs typeface="Open Sans Light" pitchFamily="34" charset="0"/>
              </a:rPr>
              <a:t>Niveau 2</a:t>
            </a:r>
          </a:p>
          <a:p>
            <a:pPr algn="ctr" eaLnBrk="0" hangingPunct="0"/>
            <a:endParaRPr lang="nl-BE" sz="800" dirty="0">
              <a:solidFill>
                <a:prstClr val="white"/>
              </a:solidFill>
              <a:latin typeface="Open Sans Light" pitchFamily="34" charset="0"/>
              <a:ea typeface="Open Sans Light" pitchFamily="34" charset="0"/>
              <a:cs typeface="Open Sans Light" pitchFamily="34" charset="0"/>
            </a:endParaRPr>
          </a:p>
          <a:p>
            <a:pPr algn="ctr" eaLnBrk="0" hangingPunct="0"/>
            <a:r>
              <a:rPr lang="nl-BE" sz="800" dirty="0">
                <a:solidFill>
                  <a:prstClr val="white"/>
                </a:solidFill>
                <a:latin typeface="Open Sans Light" pitchFamily="34" charset="0"/>
                <a:ea typeface="Open Sans Light" pitchFamily="34" charset="0"/>
                <a:cs typeface="Open Sans Light" pitchFamily="34" charset="0"/>
              </a:rPr>
              <a:t>Een leerkracht past de VH toe op andere </a:t>
            </a:r>
            <a:r>
              <a:rPr lang="nl-BE" sz="800" dirty="0" err="1">
                <a:solidFill>
                  <a:prstClr val="white"/>
                </a:solidFill>
                <a:latin typeface="Open Sans Light" pitchFamily="34" charset="0"/>
                <a:ea typeface="Open Sans Light" pitchFamily="34" charset="0"/>
                <a:cs typeface="Open Sans Light" pitchFamily="34" charset="0"/>
              </a:rPr>
              <a:t>DO-thema’s</a:t>
            </a:r>
            <a:r>
              <a:rPr lang="nl-BE" sz="800" dirty="0">
                <a:solidFill>
                  <a:prstClr val="white"/>
                </a:solidFill>
                <a:latin typeface="Open Sans Light" pitchFamily="34" charset="0"/>
                <a:ea typeface="Open Sans Light" pitchFamily="34" charset="0"/>
                <a:cs typeface="Open Sans Light" pitchFamily="34" charset="0"/>
              </a:rPr>
              <a:t> (dan kant en klaar Djapo materiaal)</a:t>
            </a:r>
          </a:p>
        </p:txBody>
      </p:sp>
      <p:sp>
        <p:nvSpPr>
          <p:cNvPr id="42" name="Rechthoek 41"/>
          <p:cNvSpPr/>
          <p:nvPr/>
        </p:nvSpPr>
        <p:spPr bwMode="auto">
          <a:xfrm>
            <a:off x="7236296" y="3140968"/>
            <a:ext cx="1800000" cy="72000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800" dirty="0">
                <a:solidFill>
                  <a:prstClr val="white"/>
                </a:solidFill>
                <a:latin typeface="Open Sans Light" pitchFamily="34" charset="0"/>
                <a:ea typeface="Open Sans Light" pitchFamily="34" charset="0"/>
                <a:cs typeface="Open Sans Light" pitchFamily="34" charset="0"/>
              </a:rPr>
              <a:t>Niveau 3</a:t>
            </a:r>
          </a:p>
          <a:p>
            <a:pPr algn="ctr" eaLnBrk="0" hangingPunct="0"/>
            <a:endParaRPr lang="nl-BE" sz="800" dirty="0">
              <a:solidFill>
                <a:prstClr val="white"/>
              </a:solidFill>
              <a:latin typeface="Open Sans Light" pitchFamily="34" charset="0"/>
              <a:ea typeface="Open Sans Light" pitchFamily="34" charset="0"/>
              <a:cs typeface="Open Sans Light" pitchFamily="34" charset="0"/>
            </a:endParaRPr>
          </a:p>
          <a:p>
            <a:pPr algn="ctr" eaLnBrk="0" hangingPunct="0"/>
            <a:r>
              <a:rPr lang="nl-BE" sz="800" dirty="0">
                <a:solidFill>
                  <a:prstClr val="white"/>
                </a:solidFill>
                <a:latin typeface="Open Sans Light" pitchFamily="34" charset="0"/>
                <a:ea typeface="Open Sans Light" pitchFamily="34" charset="0"/>
                <a:cs typeface="Open Sans Light" pitchFamily="34" charset="0"/>
              </a:rPr>
              <a:t>Een leerkracht ontwikkelt zelf lessen/projecten </a:t>
            </a:r>
            <a:r>
              <a:rPr lang="nl-BE" sz="800" dirty="0" err="1">
                <a:solidFill>
                  <a:prstClr val="white"/>
                </a:solidFill>
                <a:latin typeface="Open Sans Light" pitchFamily="34" charset="0"/>
                <a:ea typeface="Open Sans Light" pitchFamily="34" charset="0"/>
                <a:cs typeface="Open Sans Light" pitchFamily="34" charset="0"/>
              </a:rPr>
              <a:t>o.b.v</a:t>
            </a:r>
            <a:r>
              <a:rPr lang="nl-BE" sz="800" dirty="0">
                <a:solidFill>
                  <a:prstClr val="white"/>
                </a:solidFill>
                <a:latin typeface="Open Sans Light" pitchFamily="34" charset="0"/>
                <a:ea typeface="Open Sans Light" pitchFamily="34" charset="0"/>
                <a:cs typeface="Open Sans Light" pitchFamily="34" charset="0"/>
              </a:rPr>
              <a:t>. de VH toegepast op een </a:t>
            </a:r>
            <a:r>
              <a:rPr lang="nl-BE" sz="800" dirty="0" err="1">
                <a:solidFill>
                  <a:prstClr val="white"/>
                </a:solidFill>
                <a:latin typeface="Open Sans Light" pitchFamily="34" charset="0"/>
                <a:ea typeface="Open Sans Light" pitchFamily="34" charset="0"/>
                <a:cs typeface="Open Sans Light" pitchFamily="34" charset="0"/>
              </a:rPr>
              <a:t>DO-thema</a:t>
            </a:r>
            <a:endParaRPr lang="nl-BE" sz="800" dirty="0">
              <a:solidFill>
                <a:prstClr val="white"/>
              </a:solidFill>
              <a:latin typeface="Open Sans Light" pitchFamily="34" charset="0"/>
              <a:ea typeface="Open Sans Light" pitchFamily="34" charset="0"/>
              <a:cs typeface="Open Sans Light" pitchFamily="34" charset="0"/>
            </a:endParaRPr>
          </a:p>
        </p:txBody>
      </p:sp>
      <p:sp>
        <p:nvSpPr>
          <p:cNvPr id="16" name="Rechthoek 15"/>
          <p:cNvSpPr/>
          <p:nvPr/>
        </p:nvSpPr>
        <p:spPr bwMode="auto">
          <a:xfrm>
            <a:off x="7668504" y="5589240"/>
            <a:ext cx="1440000" cy="36000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1400" dirty="0">
                <a:solidFill>
                  <a:prstClr val="white"/>
                </a:solidFill>
                <a:latin typeface="Open Sans Light" pitchFamily="34" charset="0"/>
                <a:ea typeface="Open Sans Light" pitchFamily="34" charset="0"/>
                <a:cs typeface="Open Sans Light" pitchFamily="34" charset="0"/>
              </a:rPr>
              <a:t>traject</a:t>
            </a:r>
            <a:endParaRPr lang="nl-BE" sz="1200" dirty="0">
              <a:solidFill>
                <a:prstClr val="white"/>
              </a:solidFill>
              <a:latin typeface="Open Sans Light" pitchFamily="34" charset="0"/>
              <a:ea typeface="Open Sans Light" pitchFamily="34" charset="0"/>
              <a:cs typeface="Open Sans Light" pitchFamily="34" charset="0"/>
            </a:endParaRPr>
          </a:p>
        </p:txBody>
      </p:sp>
      <p:sp>
        <p:nvSpPr>
          <p:cNvPr id="15" name="Rechthoek 14"/>
          <p:cNvSpPr/>
          <p:nvPr/>
        </p:nvSpPr>
        <p:spPr bwMode="auto">
          <a:xfrm>
            <a:off x="6228344" y="6021288"/>
            <a:ext cx="1440000" cy="36000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1400" dirty="0">
                <a:solidFill>
                  <a:prstClr val="white"/>
                </a:solidFill>
                <a:latin typeface="Open Sans Light" pitchFamily="34" charset="0"/>
                <a:ea typeface="Open Sans Light" pitchFamily="34" charset="0"/>
                <a:cs typeface="Open Sans Light" pitchFamily="34" charset="0"/>
              </a:rPr>
              <a:t>nascholing</a:t>
            </a:r>
            <a:endParaRPr lang="nl-BE" sz="1200" dirty="0">
              <a:solidFill>
                <a:prstClr val="white"/>
              </a:solidFill>
              <a:latin typeface="Open Sans Light" pitchFamily="34" charset="0"/>
              <a:ea typeface="Open Sans Light" pitchFamily="34" charset="0"/>
              <a:cs typeface="Open Sans Light" pitchFamily="34" charset="0"/>
            </a:endParaRPr>
          </a:p>
        </p:txBody>
      </p:sp>
      <p:sp>
        <p:nvSpPr>
          <p:cNvPr id="6" name="Text Box 4"/>
          <p:cNvSpPr txBox="1">
            <a:spLocks noChangeArrowheads="1"/>
          </p:cNvSpPr>
          <p:nvPr/>
        </p:nvSpPr>
        <p:spPr bwMode="auto">
          <a:xfrm>
            <a:off x="1835696" y="5157192"/>
            <a:ext cx="1440088" cy="360000"/>
          </a:xfrm>
          <a:prstGeom prst="rect">
            <a:avLst/>
          </a:prstGeom>
          <a:solidFill>
            <a:srgbClr val="FFFFFF"/>
          </a:solidFill>
          <a:ln w="6350">
            <a:solidFill>
              <a:srgbClr val="993F98"/>
            </a:solidFill>
            <a:miter lim="800000"/>
            <a:headEnd/>
            <a:tailEnd/>
          </a:ln>
        </p:spPr>
        <p:txBody>
          <a:bodyPr vert="horz" wrap="square" lIns="91440" tIns="45720" rIns="91440" bIns="45720" numCol="1" anchor="t" anchorCtr="0" compatLnSpc="1">
            <a:prstTxWarp prst="textNoShape">
              <a:avLst/>
            </a:prstTxWarp>
          </a:bodyPr>
          <a:lstStyle/>
          <a:p>
            <a:pPr>
              <a:spcAft>
                <a:spcPts val="0"/>
              </a:spcAft>
            </a:pPr>
            <a:r>
              <a:rPr lang="nl-NL" altLang="nl-BE" sz="800" dirty="0">
                <a:solidFill>
                  <a:prstClr val="black"/>
                </a:solidFill>
                <a:latin typeface="Open Sans Light"/>
                <a:cs typeface="Arial" pitchFamily="34" charset="0"/>
              </a:rPr>
              <a:t>Uitvinden</a:t>
            </a:r>
          </a:p>
          <a:p>
            <a:pPr>
              <a:spcAft>
                <a:spcPts val="0"/>
              </a:spcAft>
            </a:pPr>
            <a:r>
              <a:rPr lang="nl-NL" altLang="nl-BE" sz="800" dirty="0">
                <a:solidFill>
                  <a:prstClr val="black"/>
                </a:solidFill>
                <a:latin typeface="Open Sans Light"/>
                <a:cs typeface="Arial" pitchFamily="34" charset="0"/>
              </a:rPr>
              <a:t>bv methode</a:t>
            </a:r>
            <a:endParaRPr lang="nl-BE" altLang="nl-BE" sz="800" dirty="0">
              <a:solidFill>
                <a:prstClr val="black"/>
              </a:solidFill>
              <a:latin typeface="Open Sans Light"/>
              <a:cs typeface="Arial" pitchFamily="34" charset="0"/>
            </a:endParaRPr>
          </a:p>
        </p:txBody>
      </p:sp>
      <p:sp>
        <p:nvSpPr>
          <p:cNvPr id="88" name="Text Box 3"/>
          <p:cNvSpPr txBox="1">
            <a:spLocks noChangeArrowheads="1"/>
          </p:cNvSpPr>
          <p:nvPr/>
        </p:nvSpPr>
        <p:spPr bwMode="auto">
          <a:xfrm>
            <a:off x="3276016" y="6021288"/>
            <a:ext cx="1440000" cy="360000"/>
          </a:xfrm>
          <a:prstGeom prst="rect">
            <a:avLst/>
          </a:prstGeom>
          <a:solidFill>
            <a:srgbClr val="FFFFFF"/>
          </a:solidFill>
          <a:ln w="6350">
            <a:solidFill>
              <a:srgbClr val="993F98"/>
            </a:solidFill>
            <a:miter lim="800000"/>
            <a:headEnd/>
            <a:tailEnd/>
          </a:ln>
        </p:spPr>
        <p:txBody>
          <a:bodyPr vert="horz" wrap="square" lIns="91440" tIns="45720" rIns="91440" bIns="45720" numCol="1" anchor="t" anchorCtr="0" compatLnSpc="1">
            <a:prstTxWarp prst="textNoShape">
              <a:avLst/>
            </a:prstTxWarp>
          </a:bodyPr>
          <a:lstStyle/>
          <a:p>
            <a:pPr>
              <a:spcAft>
                <a:spcPts val="0"/>
              </a:spcAft>
            </a:pPr>
            <a:r>
              <a:rPr lang="nl-NL" altLang="nl-BE" sz="800" dirty="0">
                <a:solidFill>
                  <a:prstClr val="black"/>
                </a:solidFill>
                <a:latin typeface="Open Sans Light"/>
                <a:cs typeface="Arial" pitchFamily="34" charset="0"/>
              </a:rPr>
              <a:t>Ontdekken</a:t>
            </a:r>
          </a:p>
          <a:p>
            <a:pPr>
              <a:spcAft>
                <a:spcPts val="0"/>
              </a:spcAft>
            </a:pPr>
            <a:r>
              <a:rPr lang="nl-NL" altLang="nl-BE" sz="800" dirty="0">
                <a:solidFill>
                  <a:prstClr val="black"/>
                </a:solidFill>
                <a:latin typeface="Open Sans Light"/>
                <a:cs typeface="Arial" pitchFamily="34" charset="0"/>
              </a:rPr>
              <a:t>bv boekjes, theater</a:t>
            </a:r>
            <a:endParaRPr lang="nl-BE" altLang="nl-BE" sz="800" dirty="0">
              <a:solidFill>
                <a:prstClr val="black"/>
              </a:solidFill>
              <a:latin typeface="Open Sans Light"/>
              <a:cs typeface="Arial" pitchFamily="34" charset="0"/>
            </a:endParaRPr>
          </a:p>
        </p:txBody>
      </p:sp>
      <p:sp>
        <p:nvSpPr>
          <p:cNvPr id="150" name="Text Box 50"/>
          <p:cNvSpPr txBox="1">
            <a:spLocks noChangeArrowheads="1"/>
          </p:cNvSpPr>
          <p:nvPr/>
        </p:nvSpPr>
        <p:spPr bwMode="auto">
          <a:xfrm>
            <a:off x="4428224" y="4653136"/>
            <a:ext cx="2160000" cy="720000"/>
          </a:xfrm>
          <a:prstGeom prst="rect">
            <a:avLst/>
          </a:prstGeom>
          <a:solidFill>
            <a:srgbClr val="993F98"/>
          </a:solidFill>
          <a:ln w="15875">
            <a:noFill/>
            <a:miter lim="800000"/>
            <a:headEnd/>
            <a:tailEnd/>
          </a:ln>
        </p:spPr>
        <p:txBody>
          <a:bodyPr vert="horz" wrap="square" lIns="91440" tIns="45720" rIns="91440" bIns="45720" numCol="1" anchor="t" anchorCtr="0" compatLnSpc="1">
            <a:prstTxWarp prst="textNoShape">
              <a:avLst/>
            </a:prstTxWarp>
          </a:bodyPr>
          <a:lstStyle/>
          <a:p>
            <a:pPr algn="ctr">
              <a:spcAft>
                <a:spcPts val="0"/>
              </a:spcAft>
            </a:pPr>
            <a:r>
              <a:rPr lang="nl-NL" altLang="nl-BE" sz="600" dirty="0">
                <a:solidFill>
                  <a:prstClr val="white"/>
                </a:solidFill>
                <a:latin typeface="Open Sans Light"/>
                <a:cs typeface="Arial" pitchFamily="34" charset="0"/>
              </a:rPr>
              <a:t>Niveau 0</a:t>
            </a:r>
          </a:p>
          <a:p>
            <a:pPr algn="ctr">
              <a:spcAft>
                <a:spcPts val="0"/>
              </a:spcAft>
            </a:pPr>
            <a:endParaRPr lang="nl-NL" altLang="nl-BE" sz="600" dirty="0">
              <a:solidFill>
                <a:prstClr val="white"/>
              </a:solidFill>
              <a:latin typeface="Open Sans Light"/>
              <a:cs typeface="Arial" pitchFamily="34" charset="0"/>
            </a:endParaRPr>
          </a:p>
          <a:p>
            <a:pPr algn="ctr">
              <a:spcAft>
                <a:spcPts val="0"/>
              </a:spcAft>
            </a:pPr>
            <a:r>
              <a:rPr lang="nl-NL" altLang="nl-BE" sz="600" dirty="0">
                <a:solidFill>
                  <a:prstClr val="white"/>
                </a:solidFill>
                <a:latin typeface="Open Sans Light"/>
                <a:cs typeface="Arial" pitchFamily="34" charset="0"/>
              </a:rPr>
              <a:t>Een leerkracht maakt op een toegankelijke manier kennis met een </a:t>
            </a:r>
            <a:r>
              <a:rPr lang="nl-NL" altLang="nl-BE" sz="600" dirty="0" err="1">
                <a:solidFill>
                  <a:prstClr val="white"/>
                </a:solidFill>
                <a:latin typeface="Open Sans Light"/>
                <a:cs typeface="Arial" pitchFamily="34" charset="0"/>
              </a:rPr>
              <a:t>DO-thema</a:t>
            </a:r>
            <a:r>
              <a:rPr lang="nl-NL" altLang="nl-BE" sz="600" dirty="0">
                <a:solidFill>
                  <a:prstClr val="white"/>
                </a:solidFill>
                <a:latin typeface="Open Sans Light"/>
                <a:cs typeface="Arial" pitchFamily="34" charset="0"/>
              </a:rPr>
              <a:t> en met een VH </a:t>
            </a:r>
          </a:p>
          <a:p>
            <a:pPr algn="ctr">
              <a:spcAft>
                <a:spcPts val="0"/>
              </a:spcAft>
            </a:pPr>
            <a:r>
              <a:rPr lang="nl-NL" altLang="nl-BE" sz="600" dirty="0">
                <a:solidFill>
                  <a:prstClr val="white"/>
                </a:solidFill>
                <a:latin typeface="Open Sans Light"/>
                <a:cs typeface="Arial" pitchFamily="34" charset="0"/>
              </a:rPr>
              <a:t>en wordt </a:t>
            </a:r>
            <a:r>
              <a:rPr lang="nl-NL" altLang="nl-BE" sz="600" dirty="0" err="1">
                <a:solidFill>
                  <a:prstClr val="white"/>
                </a:solidFill>
                <a:latin typeface="Open Sans Light"/>
                <a:cs typeface="Arial" pitchFamily="34" charset="0"/>
              </a:rPr>
              <a:t>toegeleid</a:t>
            </a:r>
            <a:r>
              <a:rPr lang="nl-NL" altLang="nl-BE" sz="600" dirty="0">
                <a:solidFill>
                  <a:prstClr val="white"/>
                </a:solidFill>
                <a:latin typeface="Open Sans Light"/>
                <a:cs typeface="Arial" pitchFamily="34" charset="0"/>
              </a:rPr>
              <a:t> naar ander Djapo aanbod waarin een VH centraal staat.</a:t>
            </a:r>
          </a:p>
        </p:txBody>
      </p:sp>
      <p:sp>
        <p:nvSpPr>
          <p:cNvPr id="166" name="PIJL-OMHOOG 165"/>
          <p:cNvSpPr/>
          <p:nvPr/>
        </p:nvSpPr>
        <p:spPr bwMode="auto">
          <a:xfrm>
            <a:off x="5580128" y="2017030"/>
            <a:ext cx="144000" cy="576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169" name="PIJL-OMHOOG 168"/>
          <p:cNvSpPr/>
          <p:nvPr/>
        </p:nvSpPr>
        <p:spPr bwMode="auto">
          <a:xfrm>
            <a:off x="5436096" y="5409320"/>
            <a:ext cx="144000" cy="1008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170" name="PIJL-OMHOOG 169"/>
          <p:cNvSpPr/>
          <p:nvPr/>
        </p:nvSpPr>
        <p:spPr bwMode="auto">
          <a:xfrm>
            <a:off x="4572016" y="5409312"/>
            <a:ext cx="144000" cy="576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171" name="PIJL-OMHOOG 170"/>
          <p:cNvSpPr/>
          <p:nvPr/>
        </p:nvSpPr>
        <p:spPr bwMode="auto">
          <a:xfrm>
            <a:off x="6300208" y="5413538"/>
            <a:ext cx="144000" cy="576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173" name="PIJL-OMHOOG 172"/>
          <p:cNvSpPr/>
          <p:nvPr/>
        </p:nvSpPr>
        <p:spPr bwMode="auto">
          <a:xfrm rot="5400000">
            <a:off x="3761976" y="4675458"/>
            <a:ext cx="144000" cy="1044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175" name="PIJL-OMHOOG 174"/>
          <p:cNvSpPr/>
          <p:nvPr/>
        </p:nvSpPr>
        <p:spPr bwMode="auto">
          <a:xfrm>
            <a:off x="8204204" y="3933056"/>
            <a:ext cx="144000" cy="972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177" name="PIJL-OMHOOG 176"/>
          <p:cNvSpPr/>
          <p:nvPr/>
        </p:nvSpPr>
        <p:spPr bwMode="auto">
          <a:xfrm>
            <a:off x="6732240" y="3933056"/>
            <a:ext cx="144000" cy="2052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grpSp>
        <p:nvGrpSpPr>
          <p:cNvPr id="202" name="Groep 201"/>
          <p:cNvGrpSpPr/>
          <p:nvPr/>
        </p:nvGrpSpPr>
        <p:grpSpPr>
          <a:xfrm>
            <a:off x="3851920" y="2003470"/>
            <a:ext cx="1652576" cy="576016"/>
            <a:chOff x="3851920" y="2003470"/>
            <a:chExt cx="1652576" cy="576016"/>
          </a:xfrm>
        </p:grpSpPr>
        <p:sp>
          <p:nvSpPr>
            <p:cNvPr id="167" name="PIJL-OMHOOG 166"/>
            <p:cNvSpPr/>
            <p:nvPr/>
          </p:nvSpPr>
          <p:spPr bwMode="auto">
            <a:xfrm>
              <a:off x="3851920" y="2003470"/>
              <a:ext cx="144000" cy="216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180" name="Rechthoek 179"/>
            <p:cNvSpPr/>
            <p:nvPr/>
          </p:nvSpPr>
          <p:spPr bwMode="auto">
            <a:xfrm rot="5400000">
              <a:off x="4626096" y="1409486"/>
              <a:ext cx="72000" cy="1548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181" name="Rechthoek 180"/>
            <p:cNvSpPr/>
            <p:nvPr/>
          </p:nvSpPr>
          <p:spPr bwMode="auto">
            <a:xfrm>
              <a:off x="5436096" y="2147486"/>
              <a:ext cx="68400" cy="432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grpSp>
      <p:grpSp>
        <p:nvGrpSpPr>
          <p:cNvPr id="203" name="Groep 202"/>
          <p:cNvGrpSpPr/>
          <p:nvPr/>
        </p:nvGrpSpPr>
        <p:grpSpPr>
          <a:xfrm>
            <a:off x="5796136" y="1988840"/>
            <a:ext cx="1296128" cy="590646"/>
            <a:chOff x="5796136" y="1988840"/>
            <a:chExt cx="1296128" cy="590646"/>
          </a:xfrm>
        </p:grpSpPr>
        <p:sp>
          <p:nvSpPr>
            <p:cNvPr id="182" name="Rechthoek 181"/>
            <p:cNvSpPr/>
            <p:nvPr/>
          </p:nvSpPr>
          <p:spPr bwMode="auto">
            <a:xfrm>
              <a:off x="5796136" y="2147486"/>
              <a:ext cx="68400" cy="432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183" name="Rechthoek 182"/>
            <p:cNvSpPr/>
            <p:nvPr/>
          </p:nvSpPr>
          <p:spPr bwMode="auto">
            <a:xfrm rot="5400000">
              <a:off x="6372136" y="1556856"/>
              <a:ext cx="72000" cy="1224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184" name="PIJL-OMHOOG 183"/>
            <p:cNvSpPr/>
            <p:nvPr/>
          </p:nvSpPr>
          <p:spPr bwMode="auto">
            <a:xfrm>
              <a:off x="6948264" y="1988840"/>
              <a:ext cx="144000" cy="216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grpSp>
      <p:grpSp>
        <p:nvGrpSpPr>
          <p:cNvPr id="94" name="Groep 93"/>
          <p:cNvGrpSpPr/>
          <p:nvPr/>
        </p:nvGrpSpPr>
        <p:grpSpPr>
          <a:xfrm>
            <a:off x="6876256" y="3933056"/>
            <a:ext cx="1440160" cy="1332128"/>
            <a:chOff x="6876256" y="3933056"/>
            <a:chExt cx="1440160" cy="1332128"/>
          </a:xfrm>
        </p:grpSpPr>
        <p:sp>
          <p:nvSpPr>
            <p:cNvPr id="185" name="PIJL-OMHOOG 184"/>
            <p:cNvSpPr/>
            <p:nvPr/>
          </p:nvSpPr>
          <p:spPr bwMode="auto">
            <a:xfrm>
              <a:off x="6876256" y="3933056"/>
              <a:ext cx="144000" cy="972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186" name="Rechthoek 185"/>
            <p:cNvSpPr/>
            <p:nvPr/>
          </p:nvSpPr>
          <p:spPr bwMode="auto">
            <a:xfrm>
              <a:off x="8244416" y="4869184"/>
              <a:ext cx="72000" cy="396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187" name="Rechthoek 186"/>
            <p:cNvSpPr/>
            <p:nvPr/>
          </p:nvSpPr>
          <p:spPr bwMode="auto">
            <a:xfrm rot="5400000">
              <a:off x="7578415" y="4203168"/>
              <a:ext cx="72000" cy="1404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grpSp>
      <p:grpSp>
        <p:nvGrpSpPr>
          <p:cNvPr id="200" name="Groep 199"/>
          <p:cNvGrpSpPr/>
          <p:nvPr/>
        </p:nvGrpSpPr>
        <p:grpSpPr>
          <a:xfrm>
            <a:off x="4031896" y="5402476"/>
            <a:ext cx="468080" cy="258764"/>
            <a:chOff x="4031896" y="5402476"/>
            <a:chExt cx="468080" cy="258764"/>
          </a:xfrm>
        </p:grpSpPr>
        <p:sp>
          <p:nvSpPr>
            <p:cNvPr id="188" name="PIJL-OMHOOG 187"/>
            <p:cNvSpPr/>
            <p:nvPr/>
          </p:nvSpPr>
          <p:spPr bwMode="auto">
            <a:xfrm>
              <a:off x="4355976" y="5402476"/>
              <a:ext cx="144000" cy="216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189" name="Rechthoek 188"/>
            <p:cNvSpPr/>
            <p:nvPr/>
          </p:nvSpPr>
          <p:spPr bwMode="auto">
            <a:xfrm rot="5400000">
              <a:off x="4211896" y="5409240"/>
              <a:ext cx="72000" cy="432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grpSp>
      <p:grpSp>
        <p:nvGrpSpPr>
          <p:cNvPr id="103" name="Groep 102"/>
          <p:cNvGrpSpPr/>
          <p:nvPr/>
        </p:nvGrpSpPr>
        <p:grpSpPr>
          <a:xfrm>
            <a:off x="4982782" y="3933056"/>
            <a:ext cx="1717181" cy="2051657"/>
            <a:chOff x="4982782" y="3933056"/>
            <a:chExt cx="1717181" cy="2051657"/>
          </a:xfrm>
        </p:grpSpPr>
        <p:sp>
          <p:nvSpPr>
            <p:cNvPr id="190" name="PIJL-OMHOOG 189"/>
            <p:cNvSpPr/>
            <p:nvPr/>
          </p:nvSpPr>
          <p:spPr bwMode="auto">
            <a:xfrm>
              <a:off x="4982782" y="3933056"/>
              <a:ext cx="144000" cy="324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191" name="Rechthoek 190"/>
            <p:cNvSpPr/>
            <p:nvPr/>
          </p:nvSpPr>
          <p:spPr bwMode="auto">
            <a:xfrm>
              <a:off x="6627963" y="4184713"/>
              <a:ext cx="72000" cy="1800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192" name="Rechthoek 191"/>
            <p:cNvSpPr/>
            <p:nvPr/>
          </p:nvSpPr>
          <p:spPr bwMode="auto">
            <a:xfrm rot="5400000">
              <a:off x="5817875" y="3411655"/>
              <a:ext cx="72000" cy="1620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grpSp>
      <p:grpSp>
        <p:nvGrpSpPr>
          <p:cNvPr id="198" name="Groep 197"/>
          <p:cNvGrpSpPr/>
          <p:nvPr/>
        </p:nvGrpSpPr>
        <p:grpSpPr>
          <a:xfrm>
            <a:off x="3203848" y="3933056"/>
            <a:ext cx="1368136" cy="1152032"/>
            <a:chOff x="3203848" y="3933056"/>
            <a:chExt cx="1368136" cy="1152032"/>
          </a:xfrm>
        </p:grpSpPr>
        <p:sp>
          <p:nvSpPr>
            <p:cNvPr id="174" name="PIJL-OMHOOG 173"/>
            <p:cNvSpPr/>
            <p:nvPr/>
          </p:nvSpPr>
          <p:spPr bwMode="auto">
            <a:xfrm>
              <a:off x="4427984" y="3933056"/>
              <a:ext cx="144000" cy="324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179" name="Rechthoek 178"/>
            <p:cNvSpPr/>
            <p:nvPr/>
          </p:nvSpPr>
          <p:spPr bwMode="auto">
            <a:xfrm>
              <a:off x="3203848" y="4221088"/>
              <a:ext cx="68400" cy="864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193" name="Rechthoek 192"/>
            <p:cNvSpPr/>
            <p:nvPr/>
          </p:nvSpPr>
          <p:spPr bwMode="auto">
            <a:xfrm rot="5400000">
              <a:off x="3815992" y="3572521"/>
              <a:ext cx="72000" cy="1296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grpSp>
      <p:grpSp>
        <p:nvGrpSpPr>
          <p:cNvPr id="105" name="Groep 104"/>
          <p:cNvGrpSpPr/>
          <p:nvPr/>
        </p:nvGrpSpPr>
        <p:grpSpPr>
          <a:xfrm>
            <a:off x="3898561" y="3933056"/>
            <a:ext cx="857548" cy="1584064"/>
            <a:chOff x="3909194" y="3933056"/>
            <a:chExt cx="857548" cy="1584064"/>
          </a:xfrm>
        </p:grpSpPr>
        <p:sp>
          <p:nvSpPr>
            <p:cNvPr id="194" name="PIJL-OMHOOG 193"/>
            <p:cNvSpPr/>
            <p:nvPr/>
          </p:nvSpPr>
          <p:spPr bwMode="auto">
            <a:xfrm>
              <a:off x="4622742" y="3933056"/>
              <a:ext cx="144000" cy="540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195" name="Rechthoek 194"/>
            <p:cNvSpPr/>
            <p:nvPr/>
          </p:nvSpPr>
          <p:spPr bwMode="auto">
            <a:xfrm rot="5400000">
              <a:off x="4287194" y="4059120"/>
              <a:ext cx="72000" cy="828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196" name="Rechthoek 195"/>
            <p:cNvSpPr/>
            <p:nvPr/>
          </p:nvSpPr>
          <p:spPr bwMode="auto">
            <a:xfrm>
              <a:off x="3913295" y="4509120"/>
              <a:ext cx="68400" cy="1008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grpSp>
      <p:sp>
        <p:nvSpPr>
          <p:cNvPr id="206" name="Ovaal 205"/>
          <p:cNvSpPr/>
          <p:nvPr/>
        </p:nvSpPr>
        <p:spPr bwMode="auto">
          <a:xfrm>
            <a:off x="1835696" y="6597376"/>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1</a:t>
            </a:r>
          </a:p>
        </p:txBody>
      </p:sp>
      <p:sp>
        <p:nvSpPr>
          <p:cNvPr id="207" name="Ovaal 206"/>
          <p:cNvSpPr/>
          <p:nvPr/>
        </p:nvSpPr>
        <p:spPr bwMode="auto">
          <a:xfrm>
            <a:off x="2051720" y="6597376"/>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2</a:t>
            </a:r>
          </a:p>
        </p:txBody>
      </p:sp>
      <p:sp>
        <p:nvSpPr>
          <p:cNvPr id="208" name="Ovaal 207"/>
          <p:cNvSpPr/>
          <p:nvPr/>
        </p:nvSpPr>
        <p:spPr bwMode="auto">
          <a:xfrm>
            <a:off x="2267744" y="6597376"/>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3</a:t>
            </a:r>
          </a:p>
        </p:txBody>
      </p:sp>
      <p:sp>
        <p:nvSpPr>
          <p:cNvPr id="209" name="Ovaal 208"/>
          <p:cNvSpPr/>
          <p:nvPr/>
        </p:nvSpPr>
        <p:spPr bwMode="auto">
          <a:xfrm>
            <a:off x="7668344" y="5733256"/>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4</a:t>
            </a:r>
          </a:p>
        </p:txBody>
      </p:sp>
      <p:sp>
        <p:nvSpPr>
          <p:cNvPr id="210" name="Ovaal 209"/>
          <p:cNvSpPr/>
          <p:nvPr/>
        </p:nvSpPr>
        <p:spPr bwMode="auto">
          <a:xfrm>
            <a:off x="4139952" y="4109349"/>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4</a:t>
            </a:r>
          </a:p>
        </p:txBody>
      </p:sp>
      <p:sp>
        <p:nvSpPr>
          <p:cNvPr id="211" name="Ovaal 210"/>
          <p:cNvSpPr/>
          <p:nvPr/>
        </p:nvSpPr>
        <p:spPr bwMode="auto">
          <a:xfrm>
            <a:off x="4377242" y="4365104"/>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4</a:t>
            </a:r>
          </a:p>
        </p:txBody>
      </p:sp>
      <p:sp>
        <p:nvSpPr>
          <p:cNvPr id="212" name="Ovaal 211"/>
          <p:cNvSpPr/>
          <p:nvPr/>
        </p:nvSpPr>
        <p:spPr bwMode="auto">
          <a:xfrm>
            <a:off x="6228184" y="6165304"/>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4</a:t>
            </a:r>
          </a:p>
        </p:txBody>
      </p:sp>
      <p:sp>
        <p:nvSpPr>
          <p:cNvPr id="214" name="Text Box 3"/>
          <p:cNvSpPr txBox="1">
            <a:spLocks noChangeArrowheads="1"/>
          </p:cNvSpPr>
          <p:nvPr/>
        </p:nvSpPr>
        <p:spPr bwMode="auto">
          <a:xfrm>
            <a:off x="7668344" y="5337232"/>
            <a:ext cx="612000" cy="180000"/>
          </a:xfrm>
          <a:prstGeom prst="rect">
            <a:avLst/>
          </a:prstGeom>
          <a:solidFill>
            <a:srgbClr val="FFFFFF"/>
          </a:solidFill>
          <a:ln w="6350">
            <a:solidFill>
              <a:srgbClr val="993F98"/>
            </a:solidFill>
            <a:miter lim="800000"/>
            <a:headEnd/>
            <a:tailEnd/>
          </a:ln>
        </p:spPr>
        <p:txBody>
          <a:bodyPr vert="horz" wrap="square" lIns="91440" tIns="45720" rIns="91440" bIns="45720" numCol="1" anchor="t" anchorCtr="0" compatLnSpc="1">
            <a:prstTxWarp prst="textNoShape">
              <a:avLst/>
            </a:prstTxWarp>
          </a:bodyPr>
          <a:lstStyle/>
          <a:p>
            <a:pPr>
              <a:spcAft>
                <a:spcPts val="0"/>
              </a:spcAft>
            </a:pPr>
            <a:r>
              <a:rPr lang="nl-NL" altLang="nl-BE" sz="600" dirty="0">
                <a:solidFill>
                  <a:prstClr val="black"/>
                </a:solidFill>
                <a:latin typeface="Open Sans Light"/>
                <a:cs typeface="Arial" pitchFamily="34" charset="0"/>
              </a:rPr>
              <a:t>Coaching</a:t>
            </a:r>
            <a:endParaRPr lang="nl-BE" altLang="nl-BE" sz="600" dirty="0">
              <a:solidFill>
                <a:prstClr val="black"/>
              </a:solidFill>
              <a:latin typeface="Open Sans Light"/>
              <a:cs typeface="Arial" pitchFamily="34" charset="0"/>
            </a:endParaRPr>
          </a:p>
        </p:txBody>
      </p:sp>
      <p:sp>
        <p:nvSpPr>
          <p:cNvPr id="215" name="Text Box 3"/>
          <p:cNvSpPr txBox="1">
            <a:spLocks noChangeArrowheads="1"/>
          </p:cNvSpPr>
          <p:nvPr/>
        </p:nvSpPr>
        <p:spPr bwMode="auto">
          <a:xfrm>
            <a:off x="8316504" y="5337232"/>
            <a:ext cx="792000" cy="180000"/>
          </a:xfrm>
          <a:prstGeom prst="rect">
            <a:avLst/>
          </a:prstGeom>
          <a:solidFill>
            <a:srgbClr val="FFFFFF"/>
          </a:solidFill>
          <a:ln w="6350">
            <a:solidFill>
              <a:srgbClr val="993F98"/>
            </a:solidFill>
            <a:miter lim="800000"/>
            <a:headEnd/>
            <a:tailEnd/>
          </a:ln>
        </p:spPr>
        <p:txBody>
          <a:bodyPr vert="horz" wrap="square" lIns="91440" tIns="45720" rIns="91440" bIns="45720" numCol="1" anchor="t" anchorCtr="0" compatLnSpc="1">
            <a:prstTxWarp prst="textNoShape">
              <a:avLst/>
            </a:prstTxWarp>
          </a:bodyPr>
          <a:lstStyle/>
          <a:p>
            <a:pPr>
              <a:spcAft>
                <a:spcPts val="0"/>
              </a:spcAft>
            </a:pPr>
            <a:r>
              <a:rPr lang="nl-NL" altLang="nl-BE" sz="600" dirty="0">
                <a:solidFill>
                  <a:prstClr val="black"/>
                </a:solidFill>
                <a:latin typeface="Open Sans Light"/>
                <a:cs typeface="Arial" pitchFamily="34" charset="0"/>
              </a:rPr>
              <a:t>Coaching i/d klas</a:t>
            </a:r>
            <a:endParaRPr lang="nl-BE" altLang="nl-BE" sz="600" dirty="0">
              <a:solidFill>
                <a:prstClr val="black"/>
              </a:solidFill>
              <a:latin typeface="Open Sans Light"/>
              <a:cs typeface="Arial" pitchFamily="34" charset="0"/>
            </a:endParaRPr>
          </a:p>
        </p:txBody>
      </p:sp>
      <p:sp>
        <p:nvSpPr>
          <p:cNvPr id="213" name="Ovaal 212"/>
          <p:cNvSpPr/>
          <p:nvPr/>
        </p:nvSpPr>
        <p:spPr bwMode="auto">
          <a:xfrm>
            <a:off x="8924757" y="5445248"/>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5</a:t>
            </a:r>
          </a:p>
        </p:txBody>
      </p:sp>
      <p:sp>
        <p:nvSpPr>
          <p:cNvPr id="216" name="Ovaal 215"/>
          <p:cNvSpPr/>
          <p:nvPr/>
        </p:nvSpPr>
        <p:spPr bwMode="auto">
          <a:xfrm>
            <a:off x="4788024" y="6597376"/>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5</a:t>
            </a:r>
          </a:p>
        </p:txBody>
      </p:sp>
      <p:sp>
        <p:nvSpPr>
          <p:cNvPr id="217" name="Ovaal 216"/>
          <p:cNvSpPr/>
          <p:nvPr/>
        </p:nvSpPr>
        <p:spPr bwMode="auto">
          <a:xfrm>
            <a:off x="3131864" y="4797152"/>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6</a:t>
            </a:r>
          </a:p>
        </p:txBody>
      </p:sp>
      <p:sp>
        <p:nvSpPr>
          <p:cNvPr id="218" name="Ovaal 217"/>
          <p:cNvSpPr/>
          <p:nvPr/>
        </p:nvSpPr>
        <p:spPr bwMode="auto">
          <a:xfrm>
            <a:off x="7020272" y="6309320"/>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1</a:t>
            </a:r>
          </a:p>
        </p:txBody>
      </p:sp>
      <p:sp>
        <p:nvSpPr>
          <p:cNvPr id="219" name="Ovaal 218"/>
          <p:cNvSpPr/>
          <p:nvPr/>
        </p:nvSpPr>
        <p:spPr bwMode="auto">
          <a:xfrm>
            <a:off x="7236296" y="6309320"/>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8</a:t>
            </a:r>
          </a:p>
        </p:txBody>
      </p:sp>
      <p:sp>
        <p:nvSpPr>
          <p:cNvPr id="220" name="Ovaal 219"/>
          <p:cNvSpPr/>
          <p:nvPr/>
        </p:nvSpPr>
        <p:spPr bwMode="auto">
          <a:xfrm>
            <a:off x="7452320" y="6309320"/>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9</a:t>
            </a:r>
          </a:p>
        </p:txBody>
      </p:sp>
      <p:sp>
        <p:nvSpPr>
          <p:cNvPr id="227" name="Ovaal 226"/>
          <p:cNvSpPr/>
          <p:nvPr/>
        </p:nvSpPr>
        <p:spPr bwMode="auto">
          <a:xfrm>
            <a:off x="8460432" y="5877272"/>
            <a:ext cx="396000" cy="39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11</a:t>
            </a:r>
          </a:p>
        </p:txBody>
      </p:sp>
      <p:sp>
        <p:nvSpPr>
          <p:cNvPr id="230" name="Ovaal 229"/>
          <p:cNvSpPr/>
          <p:nvPr/>
        </p:nvSpPr>
        <p:spPr bwMode="auto">
          <a:xfrm>
            <a:off x="6048208" y="3788513"/>
            <a:ext cx="396000" cy="39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14</a:t>
            </a:r>
          </a:p>
        </p:txBody>
      </p:sp>
      <p:sp>
        <p:nvSpPr>
          <p:cNvPr id="231" name="Ovaal 230"/>
          <p:cNvSpPr/>
          <p:nvPr/>
        </p:nvSpPr>
        <p:spPr bwMode="auto">
          <a:xfrm>
            <a:off x="5112104" y="3782340"/>
            <a:ext cx="396000" cy="39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15</a:t>
            </a:r>
          </a:p>
        </p:txBody>
      </p:sp>
      <p:sp>
        <p:nvSpPr>
          <p:cNvPr id="232" name="Ovaal 231"/>
          <p:cNvSpPr/>
          <p:nvPr/>
        </p:nvSpPr>
        <p:spPr bwMode="auto">
          <a:xfrm>
            <a:off x="7008614" y="3789655"/>
            <a:ext cx="396000" cy="39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15</a:t>
            </a:r>
          </a:p>
        </p:txBody>
      </p:sp>
      <p:sp>
        <p:nvSpPr>
          <p:cNvPr id="233" name="PIJL-OMHOOG 232"/>
          <p:cNvSpPr/>
          <p:nvPr/>
        </p:nvSpPr>
        <p:spPr bwMode="auto">
          <a:xfrm rot="5400000">
            <a:off x="5221705" y="3050976"/>
            <a:ext cx="144000" cy="468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234" name="PIJL-OMHOOG 233"/>
          <p:cNvSpPr/>
          <p:nvPr/>
        </p:nvSpPr>
        <p:spPr bwMode="auto">
          <a:xfrm rot="5400000">
            <a:off x="7130418" y="3050976"/>
            <a:ext cx="144000" cy="468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235" name="PIJL-OMHOOG 234"/>
          <p:cNvSpPr/>
          <p:nvPr/>
        </p:nvSpPr>
        <p:spPr bwMode="auto">
          <a:xfrm rot="5400000">
            <a:off x="6184794" y="1952968"/>
            <a:ext cx="144016" cy="2376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236" name="Ovaal 235"/>
          <p:cNvSpPr/>
          <p:nvPr/>
        </p:nvSpPr>
        <p:spPr bwMode="auto">
          <a:xfrm>
            <a:off x="5451998" y="2276872"/>
            <a:ext cx="396000" cy="39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16</a:t>
            </a:r>
          </a:p>
          <a:p>
            <a:pPr eaLnBrk="0" hangingPunct="0"/>
            <a:r>
              <a:rPr lang="nl-BE" sz="600" dirty="0">
                <a:solidFill>
                  <a:prstClr val="black"/>
                </a:solidFill>
                <a:latin typeface="Open Sans Light" pitchFamily="34" charset="0"/>
                <a:ea typeface="Open Sans Light" pitchFamily="34" charset="0"/>
                <a:cs typeface="Open Sans Light" pitchFamily="34" charset="0"/>
              </a:rPr>
              <a:t>17</a:t>
            </a:r>
          </a:p>
        </p:txBody>
      </p:sp>
      <p:sp>
        <p:nvSpPr>
          <p:cNvPr id="238" name="Ovaal 237"/>
          <p:cNvSpPr/>
          <p:nvPr/>
        </p:nvSpPr>
        <p:spPr bwMode="auto">
          <a:xfrm>
            <a:off x="4780097" y="6381328"/>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1</a:t>
            </a:r>
          </a:p>
        </p:txBody>
      </p:sp>
      <p:sp>
        <p:nvSpPr>
          <p:cNvPr id="239" name="Ovaal 238"/>
          <p:cNvSpPr/>
          <p:nvPr/>
        </p:nvSpPr>
        <p:spPr bwMode="auto">
          <a:xfrm>
            <a:off x="7836686" y="5589264"/>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1</a:t>
            </a:r>
          </a:p>
        </p:txBody>
      </p:sp>
      <p:sp>
        <p:nvSpPr>
          <p:cNvPr id="97" name="Ovaal 96"/>
          <p:cNvSpPr/>
          <p:nvPr/>
        </p:nvSpPr>
        <p:spPr bwMode="auto">
          <a:xfrm>
            <a:off x="6552264" y="5481272"/>
            <a:ext cx="396000" cy="39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12</a:t>
            </a:r>
          </a:p>
        </p:txBody>
      </p:sp>
      <p:sp>
        <p:nvSpPr>
          <p:cNvPr id="98" name="Ovaal 97"/>
          <p:cNvSpPr/>
          <p:nvPr/>
        </p:nvSpPr>
        <p:spPr bwMode="auto">
          <a:xfrm>
            <a:off x="8243881" y="4905208"/>
            <a:ext cx="396000" cy="39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13</a:t>
            </a:r>
          </a:p>
        </p:txBody>
      </p:sp>
      <p:sp>
        <p:nvSpPr>
          <p:cNvPr id="96" name="Ovaal 95"/>
          <p:cNvSpPr/>
          <p:nvPr/>
        </p:nvSpPr>
        <p:spPr bwMode="auto">
          <a:xfrm>
            <a:off x="8748488" y="5576564"/>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9</a:t>
            </a:r>
          </a:p>
        </p:txBody>
      </p:sp>
      <p:sp>
        <p:nvSpPr>
          <p:cNvPr id="99" name="Ovaal 98"/>
          <p:cNvSpPr/>
          <p:nvPr/>
        </p:nvSpPr>
        <p:spPr bwMode="auto">
          <a:xfrm>
            <a:off x="6012160" y="6597376"/>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7</a:t>
            </a:r>
          </a:p>
        </p:txBody>
      </p:sp>
      <p:sp>
        <p:nvSpPr>
          <p:cNvPr id="100" name="Ovaal 99"/>
          <p:cNvSpPr/>
          <p:nvPr/>
        </p:nvSpPr>
        <p:spPr bwMode="auto">
          <a:xfrm>
            <a:off x="8749533" y="5780881"/>
            <a:ext cx="396000" cy="39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10</a:t>
            </a:r>
          </a:p>
        </p:txBody>
      </p:sp>
      <p:sp>
        <p:nvSpPr>
          <p:cNvPr id="101" name="Ovaal 100"/>
          <p:cNvSpPr/>
          <p:nvPr/>
        </p:nvSpPr>
        <p:spPr bwMode="auto">
          <a:xfrm>
            <a:off x="8712504" y="3796513"/>
            <a:ext cx="396000" cy="39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14</a:t>
            </a:r>
          </a:p>
        </p:txBody>
      </p:sp>
      <p:sp>
        <p:nvSpPr>
          <p:cNvPr id="104" name="PIJL-OMHOOG 103"/>
          <p:cNvSpPr/>
          <p:nvPr/>
        </p:nvSpPr>
        <p:spPr bwMode="auto">
          <a:xfrm>
            <a:off x="4817500" y="3933056"/>
            <a:ext cx="144000" cy="648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Tree>
    <p:extLst>
      <p:ext uri="{BB962C8B-B14F-4D97-AF65-F5344CB8AC3E}">
        <p14:creationId xmlns:p14="http://schemas.microsoft.com/office/powerpoint/2010/main" val="2962917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p:cNvSpPr>
            <a:spLocks noGrp="1"/>
          </p:cNvSpPr>
          <p:nvPr>
            <p:ph sz="half" idx="1"/>
          </p:nvPr>
        </p:nvSpPr>
        <p:spPr>
          <a:xfrm>
            <a:off x="539552" y="188640"/>
            <a:ext cx="8604448" cy="5976664"/>
          </a:xfrm>
        </p:spPr>
        <p:txBody>
          <a:bodyPr/>
          <a:lstStyle/>
          <a:p>
            <a:pPr marL="0" indent="0">
              <a:buNone/>
            </a:pPr>
            <a:r>
              <a:rPr lang="nl-BE" sz="1400" dirty="0">
                <a:latin typeface="Open Sans Light" pitchFamily="34" charset="0"/>
                <a:ea typeface="Open Sans Light" pitchFamily="34" charset="0"/>
                <a:cs typeface="Open Sans Light" pitchFamily="34" charset="0"/>
              </a:rPr>
              <a:t>Aannames (wat buiten controle van Djapo valt):</a:t>
            </a:r>
          </a:p>
          <a:p>
            <a:pPr marL="0" indent="0">
              <a:buNone/>
            </a:pPr>
            <a:endParaRPr lang="nl-BE" sz="1400" dirty="0">
              <a:latin typeface="Open Sans Light" pitchFamily="34" charset="0"/>
              <a:ea typeface="Open Sans Light" pitchFamily="34" charset="0"/>
              <a:cs typeface="Open Sans Light" pitchFamily="34" charset="0"/>
            </a:endParaRPr>
          </a:p>
          <a:p>
            <a:pPr marL="0" indent="0">
              <a:buNone/>
            </a:pPr>
            <a:r>
              <a:rPr lang="nl-BE" sz="1400" dirty="0">
                <a:latin typeface="Open Sans Light" pitchFamily="34" charset="0"/>
                <a:ea typeface="Open Sans Light" pitchFamily="34" charset="0"/>
                <a:cs typeface="Open Sans Light" pitchFamily="34" charset="0"/>
              </a:rPr>
              <a:t>1 </a:t>
            </a:r>
            <a:r>
              <a:rPr lang="nl-NL" sz="1400" dirty="0">
                <a:latin typeface="Open Sans Light" pitchFamily="34" charset="0"/>
                <a:ea typeface="Open Sans Light" pitchFamily="34" charset="0"/>
                <a:cs typeface="Open Sans Light" pitchFamily="34" charset="0"/>
              </a:rPr>
              <a:t>Contextfactoren (tijd, budget, W.O.-methode, …) hebben weinig invloed op het gebruik van Djapo materiaal.</a:t>
            </a:r>
          </a:p>
          <a:p>
            <a:pPr marL="0" indent="0">
              <a:buNone/>
            </a:pPr>
            <a:r>
              <a:rPr lang="nl-NL" sz="1400" dirty="0">
                <a:latin typeface="Open Sans Light" pitchFamily="34" charset="0"/>
                <a:ea typeface="Open Sans Light" pitchFamily="34" charset="0"/>
                <a:cs typeface="Open Sans Light" pitchFamily="34" charset="0"/>
              </a:rPr>
              <a:t>2 Leerkrachten leren door te doen.</a:t>
            </a:r>
          </a:p>
          <a:p>
            <a:pPr marL="0" indent="0">
              <a:buNone/>
            </a:pPr>
            <a:r>
              <a:rPr lang="nl-NL" sz="1400" dirty="0">
                <a:latin typeface="Open Sans Light" pitchFamily="34" charset="0"/>
                <a:ea typeface="Open Sans Light" pitchFamily="34" charset="0"/>
                <a:cs typeface="Open Sans Light" pitchFamily="34" charset="0"/>
              </a:rPr>
              <a:t>3 Leerkrachten leren door observatie en imitatie.</a:t>
            </a:r>
            <a:endParaRPr lang="nl-BE" sz="1400" dirty="0">
              <a:latin typeface="Open Sans Light" pitchFamily="34" charset="0"/>
              <a:ea typeface="Open Sans Light" pitchFamily="34" charset="0"/>
              <a:cs typeface="Open Sans Light" pitchFamily="34" charset="0"/>
            </a:endParaRPr>
          </a:p>
          <a:p>
            <a:pPr marL="0" indent="0">
              <a:buNone/>
            </a:pPr>
            <a:r>
              <a:rPr lang="nl-BE" sz="1400" dirty="0">
                <a:latin typeface="Open Sans Light" pitchFamily="34" charset="0"/>
                <a:ea typeface="Open Sans Light" pitchFamily="34" charset="0"/>
                <a:cs typeface="Open Sans Light" pitchFamily="34" charset="0"/>
              </a:rPr>
              <a:t>4 </a:t>
            </a:r>
            <a:r>
              <a:rPr lang="nl-NL" sz="1400" dirty="0">
                <a:latin typeface="Open Sans Light" pitchFamily="34" charset="0"/>
                <a:ea typeface="Open Sans Light" pitchFamily="34" charset="0"/>
                <a:cs typeface="Open Sans Light" pitchFamily="34" charset="0"/>
              </a:rPr>
              <a:t>De individuele leerkracht heeft voldoende vrijheid om in zijn klas met de methode te werken.</a:t>
            </a:r>
          </a:p>
          <a:p>
            <a:pPr marL="0" indent="0">
              <a:buNone/>
            </a:pPr>
            <a:r>
              <a:rPr lang="nl-BE" sz="1400" dirty="0">
                <a:latin typeface="Open Sans Light" pitchFamily="34" charset="0"/>
                <a:ea typeface="Open Sans Light" pitchFamily="34" charset="0"/>
                <a:cs typeface="Open Sans Light" pitchFamily="34" charset="0"/>
              </a:rPr>
              <a:t>5 De directie creëert ruimte.</a:t>
            </a:r>
          </a:p>
          <a:p>
            <a:pPr marL="0" indent="0">
              <a:buNone/>
            </a:pPr>
            <a:r>
              <a:rPr lang="nl-NL" sz="1400" dirty="0">
                <a:latin typeface="Open Sans Light" pitchFamily="34" charset="0"/>
                <a:ea typeface="Open Sans Light" pitchFamily="34" charset="0"/>
                <a:cs typeface="Open Sans Light" pitchFamily="34" charset="0"/>
              </a:rPr>
              <a:t>6 De leerkracht is na een nascholing bereid om de vaardigheid toe te passen op kant en klaar Djapo materiaal en/of op ander </a:t>
            </a:r>
            <a:r>
              <a:rPr lang="nl-NL" sz="1400" dirty="0" err="1">
                <a:latin typeface="Open Sans Light" pitchFamily="34" charset="0"/>
                <a:ea typeface="Open Sans Light" pitchFamily="34" charset="0"/>
                <a:cs typeface="Open Sans Light" pitchFamily="34" charset="0"/>
              </a:rPr>
              <a:t>DO-thema’s</a:t>
            </a:r>
            <a:r>
              <a:rPr lang="nl-NL" sz="1400" dirty="0">
                <a:latin typeface="Open Sans Light" pitchFamily="34" charset="0"/>
                <a:ea typeface="Open Sans Light" pitchFamily="34" charset="0"/>
                <a:cs typeface="Open Sans Light" pitchFamily="34" charset="0"/>
              </a:rPr>
              <a:t>.</a:t>
            </a:r>
          </a:p>
          <a:p>
            <a:pPr marL="0" indent="0">
              <a:buNone/>
            </a:pPr>
            <a:r>
              <a:rPr lang="nl-NL" sz="1400" dirty="0">
                <a:latin typeface="Open Sans Light" pitchFamily="34" charset="0"/>
                <a:ea typeface="Open Sans Light" pitchFamily="34" charset="0"/>
                <a:cs typeface="Open Sans Light" pitchFamily="34" charset="0"/>
              </a:rPr>
              <a:t>7 De leerkracht is na een coaching bereid om de vaardigheid toe te passen op andere </a:t>
            </a:r>
            <a:r>
              <a:rPr lang="nl-NL" sz="1400" dirty="0" err="1">
                <a:latin typeface="Open Sans Light" pitchFamily="34" charset="0"/>
                <a:ea typeface="Open Sans Light" pitchFamily="34" charset="0"/>
                <a:cs typeface="Open Sans Light" pitchFamily="34" charset="0"/>
              </a:rPr>
              <a:t>DO-thema’s</a:t>
            </a:r>
            <a:r>
              <a:rPr lang="nl-NL" sz="1400" dirty="0">
                <a:latin typeface="Open Sans Light" pitchFamily="34" charset="0"/>
                <a:ea typeface="Open Sans Light" pitchFamily="34" charset="0"/>
                <a:cs typeface="Open Sans Light" pitchFamily="34" charset="0"/>
              </a:rPr>
              <a:t> en/of om zelf lessen/projecten te ontwikkelen </a:t>
            </a:r>
            <a:r>
              <a:rPr lang="nl-NL" sz="1400" dirty="0" err="1">
                <a:latin typeface="Open Sans Light" pitchFamily="34" charset="0"/>
                <a:ea typeface="Open Sans Light" pitchFamily="34" charset="0"/>
                <a:cs typeface="Open Sans Light" pitchFamily="34" charset="0"/>
              </a:rPr>
              <a:t>o.b.v</a:t>
            </a:r>
            <a:r>
              <a:rPr lang="nl-NL" sz="1400" dirty="0">
                <a:latin typeface="Open Sans Light" pitchFamily="34" charset="0"/>
                <a:ea typeface="Open Sans Light" pitchFamily="34" charset="0"/>
                <a:cs typeface="Open Sans Light" pitchFamily="34" charset="0"/>
              </a:rPr>
              <a:t>. de vaardigheid toegepast op een </a:t>
            </a:r>
            <a:r>
              <a:rPr lang="nl-NL" sz="1400" dirty="0" err="1">
                <a:latin typeface="Open Sans Light" pitchFamily="34" charset="0"/>
                <a:ea typeface="Open Sans Light" pitchFamily="34" charset="0"/>
                <a:cs typeface="Open Sans Light" pitchFamily="34" charset="0"/>
              </a:rPr>
              <a:t>DO-thema</a:t>
            </a:r>
            <a:r>
              <a:rPr lang="nl-NL" sz="1400" dirty="0">
                <a:latin typeface="Open Sans Light" pitchFamily="34" charset="0"/>
                <a:ea typeface="Open Sans Light" pitchFamily="34" charset="0"/>
                <a:cs typeface="Open Sans Light" pitchFamily="34" charset="0"/>
              </a:rPr>
              <a:t>.</a:t>
            </a:r>
            <a:endParaRPr lang="nl-BE" sz="1400" dirty="0">
              <a:latin typeface="Open Sans Light" pitchFamily="34" charset="0"/>
              <a:ea typeface="Open Sans Light" pitchFamily="34" charset="0"/>
              <a:cs typeface="Open Sans Light" pitchFamily="34" charset="0"/>
            </a:endParaRPr>
          </a:p>
          <a:p>
            <a:pPr marL="0" indent="0">
              <a:buNone/>
            </a:pPr>
            <a:r>
              <a:rPr lang="nl-BE" sz="1400" dirty="0">
                <a:latin typeface="Open Sans Light" pitchFamily="34" charset="0"/>
                <a:ea typeface="Open Sans Light" pitchFamily="34" charset="0"/>
                <a:cs typeface="Open Sans Light" pitchFamily="34" charset="0"/>
              </a:rPr>
              <a:t>8 </a:t>
            </a:r>
            <a:r>
              <a:rPr lang="nl-NL" sz="1400" dirty="0">
                <a:latin typeface="Open Sans Light" pitchFamily="34" charset="0"/>
                <a:ea typeface="Open Sans Light" pitchFamily="34" charset="0"/>
                <a:cs typeface="Open Sans Light" pitchFamily="34" charset="0"/>
              </a:rPr>
              <a:t>Leerkrachten hebben voldoende kennis over een ander </a:t>
            </a:r>
            <a:r>
              <a:rPr lang="nl-NL" sz="1400" dirty="0" err="1">
                <a:latin typeface="Open Sans Light" pitchFamily="34" charset="0"/>
                <a:ea typeface="Open Sans Light" pitchFamily="34" charset="0"/>
                <a:cs typeface="Open Sans Light" pitchFamily="34" charset="0"/>
              </a:rPr>
              <a:t>DO-thema</a:t>
            </a:r>
            <a:r>
              <a:rPr lang="nl-NL" sz="1400" dirty="0">
                <a:latin typeface="Open Sans Light" pitchFamily="34" charset="0"/>
                <a:ea typeface="Open Sans Light" pitchFamily="34" charset="0"/>
                <a:cs typeface="Open Sans Light" pitchFamily="34" charset="0"/>
              </a:rPr>
              <a:t> (dan kant en klaar Djapo materiaal) om de VH op toe te passen.</a:t>
            </a:r>
            <a:endParaRPr lang="nl-BE" sz="1400" dirty="0">
              <a:latin typeface="Open Sans Light" pitchFamily="34" charset="0"/>
              <a:ea typeface="Open Sans Light" pitchFamily="34" charset="0"/>
              <a:cs typeface="Open Sans Light" pitchFamily="34" charset="0"/>
            </a:endParaRPr>
          </a:p>
          <a:p>
            <a:pPr marL="0" indent="0">
              <a:buNone/>
            </a:pPr>
            <a:r>
              <a:rPr lang="nl-BE" sz="1400" dirty="0">
                <a:latin typeface="Open Sans Light" pitchFamily="34" charset="0"/>
                <a:ea typeface="Open Sans Light" pitchFamily="34" charset="0"/>
                <a:cs typeface="Open Sans Light" pitchFamily="34" charset="0"/>
              </a:rPr>
              <a:t>9 De VH toepassen op Djapo materiaal zorgt voor een succeservaring waardoor de bereidheid ontstaat om de VH toe te passen op andere DO-thema's (o.b.v. methode, nascholing of traject) of om zelf lessen/projecten te ontwikkelen (</a:t>
            </a:r>
            <a:r>
              <a:rPr lang="nl-BE" sz="1400" dirty="0" err="1">
                <a:latin typeface="Open Sans Light" pitchFamily="34" charset="0"/>
                <a:ea typeface="Open Sans Light" pitchFamily="34" charset="0"/>
                <a:cs typeface="Open Sans Light" pitchFamily="34" charset="0"/>
              </a:rPr>
              <a:t>o.b.v</a:t>
            </a:r>
            <a:r>
              <a:rPr lang="nl-BE" sz="1400" dirty="0">
                <a:latin typeface="Open Sans Light" pitchFamily="34" charset="0"/>
                <a:ea typeface="Open Sans Light" pitchFamily="34" charset="0"/>
                <a:cs typeface="Open Sans Light" pitchFamily="34" charset="0"/>
              </a:rPr>
              <a:t>. een traject). De VH toepassen op andere </a:t>
            </a:r>
            <a:r>
              <a:rPr lang="nl-BE" sz="1400" dirty="0" err="1">
                <a:latin typeface="Open Sans Light" pitchFamily="34" charset="0"/>
                <a:ea typeface="Open Sans Light" pitchFamily="34" charset="0"/>
                <a:cs typeface="Open Sans Light" pitchFamily="34" charset="0"/>
              </a:rPr>
              <a:t>DO-thema's</a:t>
            </a:r>
            <a:r>
              <a:rPr lang="nl-BE" sz="1400" dirty="0">
                <a:latin typeface="Open Sans Light" pitchFamily="34" charset="0"/>
                <a:ea typeface="Open Sans Light" pitchFamily="34" charset="0"/>
                <a:cs typeface="Open Sans Light" pitchFamily="34" charset="0"/>
              </a:rPr>
              <a:t> zorgt voor een succeservaring waardoor de bereidheid ontstaat om zelf lessen/projecten te ontwikkelen (</a:t>
            </a:r>
            <a:r>
              <a:rPr lang="nl-BE" sz="1400" dirty="0" err="1">
                <a:latin typeface="Open Sans Light" pitchFamily="34" charset="0"/>
                <a:ea typeface="Open Sans Light" pitchFamily="34" charset="0"/>
                <a:cs typeface="Open Sans Light" pitchFamily="34" charset="0"/>
              </a:rPr>
              <a:t>o.b.v</a:t>
            </a:r>
            <a:r>
              <a:rPr lang="nl-BE" sz="1400" dirty="0">
                <a:latin typeface="Open Sans Light" pitchFamily="34" charset="0"/>
                <a:ea typeface="Open Sans Light" pitchFamily="34" charset="0"/>
                <a:cs typeface="Open Sans Light" pitchFamily="34" charset="0"/>
              </a:rPr>
              <a:t>. een traject).</a:t>
            </a:r>
          </a:p>
          <a:p>
            <a:pPr marL="0" indent="0">
              <a:buNone/>
            </a:pPr>
            <a:r>
              <a:rPr lang="nl-BE" sz="1400" dirty="0">
                <a:latin typeface="Open Sans Light" pitchFamily="34" charset="0"/>
                <a:ea typeface="Open Sans Light" pitchFamily="34" charset="0"/>
                <a:cs typeface="Open Sans Light" pitchFamily="34" charset="0"/>
              </a:rPr>
              <a:t>10 </a:t>
            </a:r>
            <a:r>
              <a:rPr lang="nl-NL" sz="1400" dirty="0">
                <a:latin typeface="Open Sans Light" pitchFamily="34" charset="0"/>
                <a:ea typeface="Open Sans Light" pitchFamily="34" charset="0"/>
                <a:cs typeface="Open Sans Light" pitchFamily="34" charset="0"/>
              </a:rPr>
              <a:t>Als de leerkracht de vaardigheden toepast op een </a:t>
            </a:r>
            <a:r>
              <a:rPr lang="nl-NL" sz="1400" dirty="0" err="1">
                <a:latin typeface="Open Sans Light" pitchFamily="34" charset="0"/>
                <a:ea typeface="Open Sans Light" pitchFamily="34" charset="0"/>
                <a:cs typeface="Open Sans Light" pitchFamily="34" charset="0"/>
              </a:rPr>
              <a:t>DO-thema</a:t>
            </a:r>
            <a:r>
              <a:rPr lang="nl-NL" sz="1400" dirty="0">
                <a:latin typeface="Open Sans Light" pitchFamily="34" charset="0"/>
                <a:ea typeface="Open Sans Light" pitchFamily="34" charset="0"/>
                <a:cs typeface="Open Sans Light" pitchFamily="34" charset="0"/>
              </a:rPr>
              <a:t>, </a:t>
            </a:r>
            <a:endParaRPr lang="nl-BE" sz="1400" dirty="0">
              <a:latin typeface="Open Sans Light" pitchFamily="34" charset="0"/>
              <a:ea typeface="Open Sans Light" pitchFamily="34" charset="0"/>
              <a:cs typeface="Open Sans Light" pitchFamily="34" charset="0"/>
            </a:endParaRPr>
          </a:p>
          <a:p>
            <a:pPr>
              <a:buFontTx/>
              <a:buChar char="-"/>
            </a:pPr>
            <a:r>
              <a:rPr lang="nl-NL" sz="1400" dirty="0">
                <a:latin typeface="Open Sans Light" pitchFamily="34" charset="0"/>
                <a:ea typeface="Open Sans Light" pitchFamily="34" charset="0"/>
                <a:cs typeface="Open Sans Light" pitchFamily="34" charset="0"/>
              </a:rPr>
              <a:t>krijgen leerlingen zicht op de oorzaken - gevolgen, onderdelen - geheel, perspectieven van dat </a:t>
            </a:r>
            <a:r>
              <a:rPr lang="nl-NL" sz="1400" dirty="0" err="1">
                <a:latin typeface="Open Sans Light" pitchFamily="34" charset="0"/>
                <a:ea typeface="Open Sans Light" pitchFamily="34" charset="0"/>
                <a:cs typeface="Open Sans Light" pitchFamily="34" charset="0"/>
              </a:rPr>
              <a:t>DO-thema</a:t>
            </a:r>
            <a:r>
              <a:rPr lang="nl-NL" sz="1400" dirty="0">
                <a:latin typeface="Open Sans Light" pitchFamily="34" charset="0"/>
                <a:ea typeface="Open Sans Light" pitchFamily="34" charset="0"/>
                <a:cs typeface="Open Sans Light" pitchFamily="34" charset="0"/>
              </a:rPr>
              <a:t>;</a:t>
            </a:r>
            <a:endParaRPr lang="nl-BE" sz="1400" dirty="0">
              <a:latin typeface="Open Sans Light" pitchFamily="34" charset="0"/>
              <a:ea typeface="Open Sans Light" pitchFamily="34" charset="0"/>
              <a:cs typeface="Open Sans Light" pitchFamily="34" charset="0"/>
            </a:endParaRPr>
          </a:p>
          <a:p>
            <a:pPr>
              <a:buFontTx/>
              <a:buChar char="-"/>
            </a:pPr>
            <a:r>
              <a:rPr lang="nl-NL" sz="1400" dirty="0">
                <a:latin typeface="Open Sans Light" pitchFamily="34" charset="0"/>
                <a:ea typeface="Open Sans Light" pitchFamily="34" charset="0"/>
                <a:cs typeface="Open Sans Light" pitchFamily="34" charset="0"/>
              </a:rPr>
              <a:t>leren leerlingen kritisch denken en een waardenkader ontwikkelen over dat </a:t>
            </a:r>
            <a:r>
              <a:rPr lang="nl-NL" sz="1400" dirty="0" err="1">
                <a:latin typeface="Open Sans Light" pitchFamily="34" charset="0"/>
                <a:ea typeface="Open Sans Light" pitchFamily="34" charset="0"/>
                <a:cs typeface="Open Sans Light" pitchFamily="34" charset="0"/>
              </a:rPr>
              <a:t>DO-thema</a:t>
            </a:r>
            <a:r>
              <a:rPr lang="nl-NL" sz="1400" dirty="0">
                <a:latin typeface="Open Sans Light" pitchFamily="34" charset="0"/>
                <a:ea typeface="Open Sans Light" pitchFamily="34" charset="0"/>
                <a:cs typeface="Open Sans Light" pitchFamily="34" charset="0"/>
              </a:rPr>
              <a:t>;</a:t>
            </a:r>
          </a:p>
          <a:p>
            <a:pPr>
              <a:buFontTx/>
              <a:buChar char="-"/>
            </a:pPr>
            <a:r>
              <a:rPr lang="nl-BE" sz="1400" dirty="0">
                <a:latin typeface="Open Sans Light" pitchFamily="34" charset="0"/>
                <a:ea typeface="Open Sans Light" pitchFamily="34" charset="0"/>
                <a:cs typeface="Open Sans Light" pitchFamily="34" charset="0"/>
              </a:rPr>
              <a:t>l</a:t>
            </a:r>
            <a:r>
              <a:rPr lang="nl-NL" sz="1400" dirty="0">
                <a:latin typeface="Open Sans Light" pitchFamily="34" charset="0"/>
                <a:ea typeface="Open Sans Light" pitchFamily="34" charset="0"/>
                <a:cs typeface="Open Sans Light" pitchFamily="34" charset="0"/>
              </a:rPr>
              <a:t>eren leerlingen creatief denken over dat </a:t>
            </a:r>
            <a:r>
              <a:rPr lang="nl-NL" sz="1400" dirty="0" err="1">
                <a:latin typeface="Open Sans Light" pitchFamily="34" charset="0"/>
                <a:ea typeface="Open Sans Light" pitchFamily="34" charset="0"/>
                <a:cs typeface="Open Sans Light" pitchFamily="34" charset="0"/>
              </a:rPr>
              <a:t>DO-thema</a:t>
            </a:r>
            <a:r>
              <a:rPr lang="nl-NL" sz="1400" dirty="0">
                <a:latin typeface="Open Sans Light" pitchFamily="34" charset="0"/>
                <a:ea typeface="Open Sans Light" pitchFamily="34" charset="0"/>
                <a:cs typeface="Open Sans Light" pitchFamily="34" charset="0"/>
              </a:rPr>
              <a:t>.</a:t>
            </a:r>
            <a:endParaRPr lang="nl-BE" sz="1400" dirty="0">
              <a:latin typeface="Open Sans Light" pitchFamily="34" charset="0"/>
              <a:ea typeface="Open Sans Light" pitchFamily="34" charset="0"/>
              <a:cs typeface="Open Sans Light" pitchFamily="34" charset="0"/>
            </a:endParaRPr>
          </a:p>
          <a:p>
            <a:pPr marL="0" indent="0">
              <a:buNone/>
            </a:pPr>
            <a:r>
              <a:rPr lang="nl-BE" sz="1400" dirty="0">
                <a:latin typeface="Open Sans Light" pitchFamily="34" charset="0"/>
                <a:ea typeface="Open Sans Light" pitchFamily="34" charset="0"/>
                <a:cs typeface="Open Sans Light" pitchFamily="34" charset="0"/>
              </a:rPr>
              <a:t>11 </a:t>
            </a:r>
            <a:r>
              <a:rPr lang="nl-NL" sz="1400" dirty="0">
                <a:latin typeface="Open Sans Light" pitchFamily="34" charset="0"/>
                <a:ea typeface="Open Sans Light" pitchFamily="34" charset="0"/>
                <a:cs typeface="Open Sans Light" pitchFamily="34" charset="0"/>
              </a:rPr>
              <a:t>De leerkracht past de vaardigheden effectief toe op een </a:t>
            </a:r>
            <a:r>
              <a:rPr lang="nl-NL" sz="1400" dirty="0" err="1">
                <a:latin typeface="Open Sans Light" pitchFamily="34" charset="0"/>
                <a:ea typeface="Open Sans Light" pitchFamily="34" charset="0"/>
                <a:cs typeface="Open Sans Light" pitchFamily="34" charset="0"/>
              </a:rPr>
              <a:t>DO-thema</a:t>
            </a:r>
            <a:r>
              <a:rPr lang="nl-NL" sz="1400" dirty="0">
                <a:latin typeface="Open Sans Light" pitchFamily="34" charset="0"/>
                <a:ea typeface="Open Sans Light" pitchFamily="34" charset="0"/>
                <a:cs typeface="Open Sans Light" pitchFamily="34" charset="0"/>
              </a:rPr>
              <a:t>.</a:t>
            </a:r>
          </a:p>
          <a:p>
            <a:pPr marL="0" indent="0">
              <a:buNone/>
            </a:pPr>
            <a:endParaRPr lang="nl-NL" sz="1400" dirty="0">
              <a:latin typeface="Open Sans Light" pitchFamily="34" charset="0"/>
              <a:ea typeface="Open Sans Light" pitchFamily="34" charset="0"/>
              <a:cs typeface="Open Sans Light" pitchFamily="34" charset="0"/>
            </a:endParaRPr>
          </a:p>
          <a:p>
            <a:pPr marL="0" indent="0">
              <a:buNone/>
            </a:pPr>
            <a:endParaRPr lang="nl-BE" sz="1100" dirty="0"/>
          </a:p>
          <a:p>
            <a:pPr marL="0" indent="0">
              <a:buNone/>
            </a:pPr>
            <a:endParaRPr lang="nl-BE" sz="1100" dirty="0">
              <a:latin typeface="Open Sans Light"/>
            </a:endParaRPr>
          </a:p>
          <a:p>
            <a:pPr marL="0" indent="0">
              <a:buNone/>
            </a:pPr>
            <a:endParaRPr lang="nl-BE" sz="1100" dirty="0"/>
          </a:p>
          <a:p>
            <a:pPr marL="0" indent="0">
              <a:buNone/>
            </a:pPr>
            <a:endParaRPr lang="nl-BE" sz="1100" dirty="0"/>
          </a:p>
          <a:p>
            <a:pPr marL="0" indent="0">
              <a:buNone/>
            </a:pPr>
            <a:endParaRPr lang="nl-BE" sz="1100" dirty="0">
              <a:latin typeface="Open Sans Light"/>
            </a:endParaRPr>
          </a:p>
        </p:txBody>
      </p:sp>
    </p:spTree>
    <p:extLst>
      <p:ext uri="{BB962C8B-B14F-4D97-AF65-F5344CB8AC3E}">
        <p14:creationId xmlns:p14="http://schemas.microsoft.com/office/powerpoint/2010/main" val="1960515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jdelijke aanduiding voor inhoud 2"/>
          <p:cNvSpPr>
            <a:spLocks noGrp="1"/>
          </p:cNvSpPr>
          <p:nvPr>
            <p:ph idx="1"/>
          </p:nvPr>
        </p:nvSpPr>
        <p:spPr/>
        <p:txBody>
          <a:bodyPr/>
          <a:lstStyle/>
          <a:p>
            <a:endParaRPr lang="nl-BE" altLang="nl-BE"/>
          </a:p>
        </p:txBody>
      </p:sp>
      <p:pic>
        <p:nvPicPr>
          <p:cNvPr id="307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3" y="1124744"/>
            <a:ext cx="8713787" cy="5400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0451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a:xfrm>
            <a:off x="827088" y="404813"/>
            <a:ext cx="6858000" cy="685800"/>
          </a:xfrm>
        </p:spPr>
        <p:txBody>
          <a:bodyPr/>
          <a:lstStyle/>
          <a:p>
            <a:r>
              <a:rPr lang="nl-BE" altLang="nl-BE" dirty="0" err="1"/>
              <a:t>ToC</a:t>
            </a:r>
            <a:r>
              <a:rPr lang="nl-BE" altLang="nl-BE" dirty="0"/>
              <a:t> – waarom?</a:t>
            </a:r>
          </a:p>
        </p:txBody>
      </p:sp>
      <p:pic>
        <p:nvPicPr>
          <p:cNvPr id="225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975170"/>
            <a:ext cx="7482392" cy="347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819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35280" y="939165"/>
            <a:ext cx="8408035" cy="679450"/>
          </a:xfrm>
        </p:spPr>
        <p:txBody>
          <a:bodyPr/>
          <a:lstStyle/>
          <a:p>
            <a:r>
              <a:rPr lang="en-GB" sz="3200" dirty="0"/>
              <a:t>Hoe </a:t>
            </a:r>
            <a:r>
              <a:rPr lang="en-GB" sz="3200" dirty="0" err="1"/>
              <a:t>wij</a:t>
            </a:r>
            <a:r>
              <a:rPr lang="en-GB" sz="3200" dirty="0"/>
              <a:t> de </a:t>
            </a:r>
            <a:r>
              <a:rPr lang="en-GB" sz="3200" dirty="0" err="1"/>
              <a:t>wereld</a:t>
            </a:r>
            <a:r>
              <a:rPr lang="en-GB" sz="3200" dirty="0"/>
              <a:t> </a:t>
            </a:r>
            <a:r>
              <a:rPr lang="en-GB" sz="3200" dirty="0" err="1"/>
              <a:t>zien</a:t>
            </a:r>
            <a:r>
              <a:rPr lang="en-GB" dirty="0"/>
              <a:t> </a:t>
            </a:r>
            <a:r>
              <a:rPr lang="en-GB" dirty="0" err="1"/>
              <a:t>volgens</a:t>
            </a:r>
            <a:r>
              <a:rPr lang="en-GB" dirty="0"/>
              <a:t> </a:t>
            </a:r>
            <a:r>
              <a:rPr lang="en-GB" dirty="0" err="1"/>
              <a:t>onze</a:t>
            </a:r>
            <a:r>
              <a:rPr lang="en-GB" dirty="0"/>
              <a:t> </a:t>
            </a:r>
            <a:r>
              <a:rPr lang="en-GB" dirty="0" err="1"/>
              <a:t>planningsprocessen</a:t>
            </a:r>
            <a:endParaRPr lang="en-GB" sz="3200" dirty="0"/>
          </a:p>
        </p:txBody>
      </p:sp>
      <p:pic>
        <p:nvPicPr>
          <p:cNvPr id="5123" name="Picture 2" descr="newton's cradle.jpg"/>
          <p:cNvPicPr>
            <a:picLocks noChangeAspect="1"/>
          </p:cNvPicPr>
          <p:nvPr/>
        </p:nvPicPr>
        <p:blipFill>
          <a:blip r:embed="rId3" cstate="print"/>
          <a:srcRect/>
          <a:stretch>
            <a:fillRect/>
          </a:stretch>
        </p:blipFill>
        <p:spPr bwMode="auto">
          <a:xfrm>
            <a:off x="1835150" y="1700213"/>
            <a:ext cx="4787900" cy="4694237"/>
          </a:xfrm>
          <a:prstGeom prst="rect">
            <a:avLst/>
          </a:prstGeom>
          <a:noFill/>
          <a:ln w="9525">
            <a:noFill/>
            <a:miter lim="800000"/>
            <a:headEnd/>
            <a:tailEnd/>
          </a:ln>
        </p:spPr>
      </p:pic>
    </p:spTree>
    <p:extLst>
      <p:ext uri="{BB962C8B-B14F-4D97-AF65-F5344CB8AC3E}">
        <p14:creationId xmlns:p14="http://schemas.microsoft.com/office/powerpoint/2010/main" val="3037952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35324" y="332656"/>
            <a:ext cx="6858000" cy="685800"/>
          </a:xfrm>
        </p:spPr>
        <p:txBody>
          <a:bodyPr/>
          <a:lstStyle/>
          <a:p>
            <a:r>
              <a:rPr lang="nl-BE" dirty="0"/>
              <a:t>TOC waarom?</a:t>
            </a:r>
          </a:p>
        </p:txBody>
      </p:sp>
      <p:sp>
        <p:nvSpPr>
          <p:cNvPr id="3" name="Tijdelijke aanduiding voor inhoud 2"/>
          <p:cNvSpPr>
            <a:spLocks noGrp="1"/>
          </p:cNvSpPr>
          <p:nvPr>
            <p:ph idx="1"/>
          </p:nvPr>
        </p:nvSpPr>
        <p:spPr>
          <a:xfrm>
            <a:off x="827584" y="1018456"/>
            <a:ext cx="8064896" cy="4343400"/>
          </a:xfrm>
        </p:spPr>
        <p:txBody>
          <a:bodyPr/>
          <a:lstStyle/>
          <a:p>
            <a:r>
              <a:rPr lang="nl-BE" dirty="0"/>
              <a:t>KB</a:t>
            </a:r>
          </a:p>
          <a:p>
            <a:pPr lvl="1"/>
            <a:r>
              <a:rPr lang="nl-BE" dirty="0"/>
              <a:t>Erkenning: geleerde lessen op vlak van veranderingstheorie (art. 11)</a:t>
            </a:r>
          </a:p>
          <a:p>
            <a:pPr lvl="1"/>
            <a:r>
              <a:rPr lang="nl-BE" dirty="0"/>
              <a:t>GSK:</a:t>
            </a:r>
          </a:p>
          <a:p>
            <a:pPr lvl="2"/>
            <a:r>
              <a:rPr lang="nl-BE" dirty="0"/>
              <a:t>Welke zijn de veranderingstheorieën voor elk weerhouden strategisch doel? (art. 13)</a:t>
            </a:r>
          </a:p>
          <a:p>
            <a:pPr lvl="2"/>
            <a:r>
              <a:rPr lang="nl-BE" dirty="0"/>
              <a:t>Strategische dialoog: lessen uit de uitvoering voor de veranderingstheorieën (art. 15)</a:t>
            </a:r>
          </a:p>
          <a:p>
            <a:pPr lvl="1"/>
            <a:r>
              <a:rPr lang="nl-BE" dirty="0" err="1"/>
              <a:t>Programmma</a:t>
            </a:r>
            <a:r>
              <a:rPr lang="nl-BE" dirty="0"/>
              <a:t>: aantonen van resultaatsgericht benadering door (o.a.) een veranderingstheorie die schematisch toelicht hoe de verwachtte resultaten werkelijkheid zullen worden (art.18)</a:t>
            </a:r>
          </a:p>
          <a:p>
            <a:pPr lvl="1"/>
            <a:r>
              <a:rPr lang="nl-BE" b="1" dirty="0"/>
              <a:t>Dus</a:t>
            </a:r>
            <a:r>
              <a:rPr lang="nl-BE" dirty="0"/>
              <a:t>: verschillende toepassingen, belang leren</a:t>
            </a:r>
          </a:p>
          <a:p>
            <a:pPr lvl="1"/>
            <a:r>
              <a:rPr lang="nl-BE" b="1" dirty="0"/>
              <a:t>Hoe</a:t>
            </a:r>
            <a:r>
              <a:rPr lang="nl-BE" dirty="0"/>
              <a:t>: ?</a:t>
            </a:r>
          </a:p>
        </p:txBody>
      </p:sp>
    </p:spTree>
    <p:extLst>
      <p:ext uri="{BB962C8B-B14F-4D97-AF65-F5344CB8AC3E}">
        <p14:creationId xmlns:p14="http://schemas.microsoft.com/office/powerpoint/2010/main" val="435208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a:xfrm>
            <a:off x="827088" y="404813"/>
            <a:ext cx="6858000" cy="685800"/>
          </a:xfrm>
        </p:spPr>
        <p:txBody>
          <a:bodyPr/>
          <a:lstStyle/>
          <a:p>
            <a:r>
              <a:rPr lang="nl-BE" altLang="nl-BE"/>
              <a:t>ToC – daarom!</a:t>
            </a:r>
          </a:p>
        </p:txBody>
      </p:sp>
      <p:sp>
        <p:nvSpPr>
          <p:cNvPr id="27651" name="Tijdelijke aanduiding voor inhoud 2"/>
          <p:cNvSpPr>
            <a:spLocks noGrp="1"/>
          </p:cNvSpPr>
          <p:nvPr>
            <p:ph idx="1"/>
          </p:nvPr>
        </p:nvSpPr>
        <p:spPr>
          <a:xfrm>
            <a:off x="1295400" y="1484313"/>
            <a:ext cx="7505700" cy="4840287"/>
          </a:xfrm>
        </p:spPr>
        <p:txBody>
          <a:bodyPr/>
          <a:lstStyle/>
          <a:p>
            <a:r>
              <a:rPr lang="nl-BE" altLang="nl-BE" sz="2800" dirty="0"/>
              <a:t>Zorgt voor meer realistische programma’s</a:t>
            </a:r>
          </a:p>
          <a:p>
            <a:r>
              <a:rPr lang="nl-BE" altLang="nl-BE" sz="2800" dirty="0"/>
              <a:t>Aanvaarden en integreren van complexiteit </a:t>
            </a:r>
          </a:p>
          <a:p>
            <a:r>
              <a:rPr lang="nl-BE" altLang="nl-BE" sz="2800" dirty="0"/>
              <a:t>Maakt eigen organisatie en 3-en bewust van aannames en waarden</a:t>
            </a:r>
          </a:p>
          <a:p>
            <a:pPr lvl="1"/>
            <a:r>
              <a:rPr lang="nl-BE" altLang="nl-BE" sz="2000" dirty="0"/>
              <a:t>Is belangrijk voor samenwerking</a:t>
            </a:r>
          </a:p>
          <a:p>
            <a:r>
              <a:rPr lang="nl-BE" altLang="nl-BE" sz="2800" dirty="0"/>
              <a:t>Stuurt M&amp;E aan op strategisch niveau (inclusief het formuleren van leervragen)</a:t>
            </a:r>
          </a:p>
          <a:p>
            <a:endParaRPr lang="nl-BE" altLang="nl-BE" sz="2800" dirty="0"/>
          </a:p>
          <a:p>
            <a:endParaRPr lang="nl-BE" altLang="nl-BE" sz="2800" dirty="0"/>
          </a:p>
          <a:p>
            <a:pPr lvl="1"/>
            <a:endParaRPr lang="nl-BE" altLang="nl-BE" sz="2000" dirty="0"/>
          </a:p>
          <a:p>
            <a:endParaRPr lang="nl-BE" altLang="nl-BE" sz="2800" dirty="0"/>
          </a:p>
        </p:txBody>
      </p:sp>
    </p:spTree>
    <p:extLst>
      <p:ext uri="{BB962C8B-B14F-4D97-AF65-F5344CB8AC3E}">
        <p14:creationId xmlns:p14="http://schemas.microsoft.com/office/powerpoint/2010/main" val="3592942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0"/>
            <a:ext cx="6858000" cy="685800"/>
          </a:xfrm>
        </p:spPr>
        <p:txBody>
          <a:bodyPr/>
          <a:lstStyle/>
          <a:p>
            <a:r>
              <a:rPr lang="en-GB" dirty="0"/>
              <a:t>Hoe </a:t>
            </a:r>
            <a:r>
              <a:rPr lang="en-GB" dirty="0" err="1"/>
              <a:t>wordt</a:t>
            </a:r>
            <a:r>
              <a:rPr lang="en-GB" dirty="0"/>
              <a:t> </a:t>
            </a:r>
            <a:r>
              <a:rPr lang="en-GB" dirty="0" err="1"/>
              <a:t>ToC</a:t>
            </a:r>
            <a:r>
              <a:rPr lang="en-GB" dirty="0"/>
              <a:t> </a:t>
            </a:r>
            <a:r>
              <a:rPr lang="en-GB" dirty="0" err="1"/>
              <a:t>gebruikt</a:t>
            </a:r>
            <a:r>
              <a:rPr lang="en-GB" dirty="0"/>
              <a:t>?</a:t>
            </a:r>
          </a:p>
        </p:txBody>
      </p:sp>
      <p:sp>
        <p:nvSpPr>
          <p:cNvPr id="6" name="Content Placeholder 5"/>
          <p:cNvSpPr>
            <a:spLocks noGrp="1"/>
          </p:cNvSpPr>
          <p:nvPr>
            <p:ph idx="1"/>
          </p:nvPr>
        </p:nvSpPr>
        <p:spPr>
          <a:xfrm>
            <a:off x="755576" y="1124744"/>
            <a:ext cx="8229600" cy="4525963"/>
          </a:xfrm>
        </p:spPr>
        <p:txBody>
          <a:bodyPr/>
          <a:lstStyle/>
          <a:p>
            <a:r>
              <a:rPr lang="en-GB" dirty="0"/>
              <a:t>Elke </a:t>
            </a:r>
            <a:r>
              <a:rPr lang="en-GB" dirty="0" err="1"/>
              <a:t>ToC</a:t>
            </a:r>
            <a:r>
              <a:rPr lang="en-GB" dirty="0"/>
              <a:t> is </a:t>
            </a:r>
            <a:r>
              <a:rPr lang="en-GB" dirty="0" err="1"/>
              <a:t>goed</a:t>
            </a:r>
            <a:r>
              <a:rPr lang="en-GB" dirty="0"/>
              <a:t>!?</a:t>
            </a:r>
          </a:p>
          <a:p>
            <a:r>
              <a:rPr lang="en-GB" dirty="0" err="1"/>
              <a:t>Verschillende</a:t>
            </a:r>
            <a:r>
              <a:rPr lang="en-GB" dirty="0"/>
              <a:t> </a:t>
            </a:r>
            <a:r>
              <a:rPr lang="en-GB" dirty="0" err="1"/>
              <a:t>toepassingen</a:t>
            </a:r>
            <a:r>
              <a:rPr lang="en-GB" dirty="0"/>
              <a:t>:</a:t>
            </a:r>
          </a:p>
          <a:p>
            <a:pPr lvl="1"/>
            <a:r>
              <a:rPr lang="en-GB" dirty="0"/>
              <a:t>Instrument </a:t>
            </a:r>
            <a:r>
              <a:rPr lang="en-GB" dirty="0" err="1"/>
              <a:t>voor</a:t>
            </a:r>
            <a:r>
              <a:rPr lang="en-GB" dirty="0"/>
              <a:t> analyse </a:t>
            </a:r>
            <a:r>
              <a:rPr lang="en-GB" dirty="0" err="1"/>
              <a:t>en</a:t>
            </a:r>
            <a:r>
              <a:rPr lang="en-GB" dirty="0"/>
              <a:t> basis </a:t>
            </a:r>
            <a:r>
              <a:rPr lang="en-GB" dirty="0" err="1"/>
              <a:t>voor</a:t>
            </a:r>
            <a:r>
              <a:rPr lang="en-GB" dirty="0"/>
              <a:t> </a:t>
            </a:r>
            <a:r>
              <a:rPr lang="en-GB" dirty="0" err="1"/>
              <a:t>programmaformulering</a:t>
            </a:r>
            <a:r>
              <a:rPr lang="en-GB" dirty="0"/>
              <a:t> (was de </a:t>
            </a:r>
            <a:r>
              <a:rPr lang="en-GB" dirty="0" err="1"/>
              <a:t>originele</a:t>
            </a:r>
            <a:r>
              <a:rPr lang="en-GB" dirty="0"/>
              <a:t> </a:t>
            </a:r>
            <a:r>
              <a:rPr lang="en-GB" dirty="0" err="1"/>
              <a:t>opzet</a:t>
            </a:r>
            <a:r>
              <a:rPr lang="en-GB" dirty="0"/>
              <a:t>)</a:t>
            </a:r>
          </a:p>
          <a:p>
            <a:pPr lvl="1"/>
            <a:r>
              <a:rPr lang="en-GB" dirty="0" err="1"/>
              <a:t>Kritische</a:t>
            </a:r>
            <a:r>
              <a:rPr lang="en-GB" dirty="0"/>
              <a:t> </a:t>
            </a:r>
            <a:r>
              <a:rPr lang="en-GB" dirty="0" err="1"/>
              <a:t>bevraging</a:t>
            </a:r>
            <a:r>
              <a:rPr lang="en-GB" dirty="0"/>
              <a:t> (</a:t>
            </a:r>
            <a:r>
              <a:rPr lang="en-GB" dirty="0" err="1"/>
              <a:t>en</a:t>
            </a:r>
            <a:r>
              <a:rPr lang="en-GB" dirty="0"/>
              <a:t> </a:t>
            </a:r>
            <a:r>
              <a:rPr lang="en-GB" dirty="0" err="1"/>
              <a:t>onderbouwing</a:t>
            </a:r>
            <a:r>
              <a:rPr lang="en-GB" dirty="0"/>
              <a:t>) van </a:t>
            </a:r>
            <a:r>
              <a:rPr lang="en-GB" dirty="0" err="1"/>
              <a:t>bestaand</a:t>
            </a:r>
            <a:r>
              <a:rPr lang="en-GB" dirty="0"/>
              <a:t> </a:t>
            </a:r>
            <a:r>
              <a:rPr lang="en-GB" dirty="0" err="1"/>
              <a:t>logisch</a:t>
            </a:r>
            <a:r>
              <a:rPr lang="en-GB" dirty="0"/>
              <a:t> </a:t>
            </a:r>
            <a:r>
              <a:rPr lang="en-GB" dirty="0" err="1"/>
              <a:t>kader</a:t>
            </a:r>
            <a:endParaRPr lang="en-GB" dirty="0"/>
          </a:p>
          <a:p>
            <a:pPr lvl="1"/>
            <a:r>
              <a:rPr lang="en-GB" dirty="0" err="1"/>
              <a:t>Als</a:t>
            </a:r>
            <a:r>
              <a:rPr lang="en-GB" dirty="0"/>
              <a:t> instrument om </a:t>
            </a:r>
            <a:r>
              <a:rPr lang="en-GB" dirty="0" err="1"/>
              <a:t>te</a:t>
            </a:r>
            <a:r>
              <a:rPr lang="en-GB" dirty="0"/>
              <a:t> </a:t>
            </a:r>
            <a:r>
              <a:rPr lang="en-GB" dirty="0" err="1"/>
              <a:t>plannen</a:t>
            </a:r>
            <a:r>
              <a:rPr lang="en-GB" dirty="0"/>
              <a:t> (</a:t>
            </a:r>
            <a:r>
              <a:rPr lang="en-GB" i="1" dirty="0"/>
              <a:t>agile approach to planning</a:t>
            </a:r>
            <a:r>
              <a:rPr lang="en-GB" dirty="0"/>
              <a:t>) </a:t>
            </a:r>
            <a:r>
              <a:rPr lang="en-GB" dirty="0" err="1"/>
              <a:t>en</a:t>
            </a:r>
            <a:r>
              <a:rPr lang="en-GB" dirty="0"/>
              <a:t> </a:t>
            </a:r>
            <a:r>
              <a:rPr lang="en-GB" dirty="0" err="1"/>
              <a:t>uit</a:t>
            </a:r>
            <a:r>
              <a:rPr lang="en-GB" dirty="0"/>
              <a:t> </a:t>
            </a:r>
            <a:r>
              <a:rPr lang="en-GB" dirty="0" err="1"/>
              <a:t>te</a:t>
            </a:r>
            <a:r>
              <a:rPr lang="en-GB" dirty="0"/>
              <a:t> </a:t>
            </a:r>
            <a:r>
              <a:rPr lang="en-GB" dirty="0" err="1"/>
              <a:t>voeren</a:t>
            </a:r>
            <a:r>
              <a:rPr lang="en-GB" dirty="0"/>
              <a:t> (</a:t>
            </a:r>
            <a:r>
              <a:rPr lang="en-GB" dirty="0" err="1"/>
              <a:t>inclusief</a:t>
            </a:r>
            <a:r>
              <a:rPr lang="en-GB" dirty="0"/>
              <a:t> </a:t>
            </a:r>
            <a:r>
              <a:rPr lang="en-GB" dirty="0" err="1"/>
              <a:t>indicatoren</a:t>
            </a:r>
            <a:r>
              <a:rPr lang="en-GB" dirty="0"/>
              <a:t> </a:t>
            </a:r>
            <a:r>
              <a:rPr lang="en-GB" dirty="0" err="1"/>
              <a:t>en</a:t>
            </a:r>
            <a:r>
              <a:rPr lang="en-GB" dirty="0"/>
              <a:t> plan </a:t>
            </a:r>
            <a:r>
              <a:rPr lang="en-GB" dirty="0" err="1"/>
              <a:t>voor</a:t>
            </a:r>
            <a:r>
              <a:rPr lang="en-GB" dirty="0"/>
              <a:t> monitoring </a:t>
            </a:r>
            <a:r>
              <a:rPr lang="en-GB" dirty="0" err="1"/>
              <a:t>en</a:t>
            </a:r>
            <a:r>
              <a:rPr lang="en-GB" dirty="0"/>
              <a:t> </a:t>
            </a:r>
            <a:r>
              <a:rPr lang="en-GB" dirty="0" err="1"/>
              <a:t>evaluatie</a:t>
            </a:r>
            <a:r>
              <a:rPr lang="en-GB" dirty="0"/>
              <a:t>) </a:t>
            </a:r>
          </a:p>
          <a:p>
            <a:pPr lvl="2"/>
            <a:r>
              <a:rPr lang="en-GB" dirty="0" err="1"/>
              <a:t>Antwoord</a:t>
            </a:r>
            <a:r>
              <a:rPr lang="en-GB" dirty="0"/>
              <a:t> op </a:t>
            </a:r>
            <a:r>
              <a:rPr lang="en-GB" dirty="0" err="1"/>
              <a:t>tekortkomingen</a:t>
            </a:r>
            <a:r>
              <a:rPr lang="en-GB" dirty="0"/>
              <a:t> van het </a:t>
            </a:r>
            <a:r>
              <a:rPr lang="en-GB" dirty="0" err="1"/>
              <a:t>logisch</a:t>
            </a:r>
            <a:r>
              <a:rPr lang="en-GB" dirty="0"/>
              <a:t> </a:t>
            </a:r>
            <a:r>
              <a:rPr lang="en-GB" dirty="0" err="1"/>
              <a:t>kader</a:t>
            </a:r>
            <a:endParaRPr lang="en-GB" dirty="0"/>
          </a:p>
          <a:p>
            <a:pPr lvl="1"/>
            <a:r>
              <a:rPr lang="en-GB" dirty="0" err="1"/>
              <a:t>Reconstructie</a:t>
            </a:r>
            <a:r>
              <a:rPr lang="en-GB" dirty="0"/>
              <a:t> </a:t>
            </a:r>
            <a:r>
              <a:rPr lang="en-GB" dirty="0" err="1"/>
              <a:t>bij</a:t>
            </a:r>
            <a:r>
              <a:rPr lang="en-GB" dirty="0"/>
              <a:t> </a:t>
            </a:r>
            <a:r>
              <a:rPr lang="en-GB" dirty="0" err="1"/>
              <a:t>een</a:t>
            </a:r>
            <a:r>
              <a:rPr lang="en-GB" dirty="0"/>
              <a:t> </a:t>
            </a:r>
            <a:r>
              <a:rPr lang="en-GB" dirty="0" err="1"/>
              <a:t>evaluatie</a:t>
            </a:r>
            <a:endParaRPr lang="en-GB" dirty="0"/>
          </a:p>
          <a:p>
            <a:r>
              <a:rPr lang="en-GB" dirty="0"/>
              <a:t>Nog </a:t>
            </a:r>
            <a:r>
              <a:rPr lang="en-GB" dirty="0" err="1"/>
              <a:t>veel</a:t>
            </a:r>
            <a:r>
              <a:rPr lang="en-GB" dirty="0"/>
              <a:t> </a:t>
            </a:r>
            <a:r>
              <a:rPr lang="en-GB" dirty="0" err="1"/>
              <a:t>vragen</a:t>
            </a:r>
            <a:endParaRPr lang="en-GB" dirty="0"/>
          </a:p>
          <a:p>
            <a:pPr lvl="1"/>
            <a:endParaRPr lang="en-GB" dirty="0"/>
          </a:p>
        </p:txBody>
      </p:sp>
    </p:spTree>
    <p:extLst>
      <p:ext uri="{BB962C8B-B14F-4D97-AF65-F5344CB8AC3E}">
        <p14:creationId xmlns:p14="http://schemas.microsoft.com/office/powerpoint/2010/main" val="3555957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51720" y="404664"/>
            <a:ext cx="6858000" cy="685800"/>
          </a:xfrm>
        </p:spPr>
        <p:txBody>
          <a:bodyPr/>
          <a:lstStyle/>
          <a:p>
            <a:r>
              <a:rPr lang="nl-BE" dirty="0" err="1"/>
              <a:t>ToC</a:t>
            </a:r>
            <a:r>
              <a:rPr lang="nl-BE" dirty="0"/>
              <a:t> en Logisch Kader</a:t>
            </a:r>
            <a:endParaRPr lang="en-GB" dirty="0"/>
          </a:p>
        </p:txBody>
      </p:sp>
      <p:sp>
        <p:nvSpPr>
          <p:cNvPr id="3" name="Tijdelijke aanduiding voor inhoud 2"/>
          <p:cNvSpPr>
            <a:spLocks noGrp="1"/>
          </p:cNvSpPr>
          <p:nvPr>
            <p:ph idx="1"/>
          </p:nvPr>
        </p:nvSpPr>
        <p:spPr/>
        <p:txBody>
          <a:bodyPr/>
          <a:lstStyle/>
          <a:p>
            <a:endParaRPr lang="en-GB" dirty="0"/>
          </a:p>
        </p:txBody>
      </p:sp>
      <p:graphicFrame>
        <p:nvGraphicFramePr>
          <p:cNvPr id="4" name="Table 5"/>
          <p:cNvGraphicFramePr>
            <a:graphicFrameLocks noGrp="1"/>
          </p:cNvGraphicFramePr>
          <p:nvPr>
            <p:extLst>
              <p:ext uri="{D42A27DB-BD31-4B8C-83A1-F6EECF244321}">
                <p14:modId xmlns:p14="http://schemas.microsoft.com/office/powerpoint/2010/main" val="1529344717"/>
              </p:ext>
            </p:extLst>
          </p:nvPr>
        </p:nvGraphicFramePr>
        <p:xfrm>
          <a:off x="251520" y="1340768"/>
          <a:ext cx="8658200" cy="5217651"/>
        </p:xfrm>
        <a:graphic>
          <a:graphicData uri="http://schemas.openxmlformats.org/drawingml/2006/table">
            <a:tbl>
              <a:tblPr firstRow="1" bandRow="1"/>
              <a:tblGrid>
                <a:gridCol w="4480997">
                  <a:extLst>
                    <a:ext uri="{9D8B030D-6E8A-4147-A177-3AD203B41FA5}">
                      <a16:colId xmlns:a16="http://schemas.microsoft.com/office/drawing/2014/main" val="20000"/>
                    </a:ext>
                  </a:extLst>
                </a:gridCol>
                <a:gridCol w="4177203">
                  <a:extLst>
                    <a:ext uri="{9D8B030D-6E8A-4147-A177-3AD203B41FA5}">
                      <a16:colId xmlns:a16="http://schemas.microsoft.com/office/drawing/2014/main" val="20001"/>
                    </a:ext>
                  </a:extLst>
                </a:gridCol>
              </a:tblGrid>
              <a:tr h="43719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fr-BE" sz="2000"/>
                        <a:t>LoKa</a:t>
                      </a:r>
                      <a:endParaRPr lang="en-US"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0021"/>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fr-BE" sz="2000" dirty="0" err="1"/>
                        <a:t>ToC</a:t>
                      </a:r>
                      <a:endParaRPr lang="en-US"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0021"/>
                    </a:solidFill>
                  </a:tcPr>
                </a:tc>
                <a:extLst>
                  <a:ext uri="{0D108BD9-81ED-4DB2-BD59-A6C34878D82A}">
                    <a16:rowId xmlns:a16="http://schemas.microsoft.com/office/drawing/2014/main" val="10000"/>
                  </a:ext>
                </a:extLst>
              </a:tr>
              <a:tr h="48091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fr-BE" sz="1400" i="1"/>
                        <a:t>Gestandardiseerd</a:t>
                      </a:r>
                      <a:r>
                        <a:rPr lang="fr-BE" sz="1400" baseline="0"/>
                        <a:t> instrument – weinig flexibiliteit</a:t>
                      </a:r>
                      <a:endParaRPr lang="en-US" sz="14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4B4B4">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fr-BE" sz="1400" dirty="0"/>
                        <a:t>(nog) geen rigiditeit in het uitwerken van een ToC</a:t>
                      </a:r>
                      <a:endParaRPr lang="en-US" sz="14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4B4B4">
                        <a:tint val="40000"/>
                      </a:srgbClr>
                    </a:solidFill>
                  </a:tcPr>
                </a:tc>
                <a:extLst>
                  <a:ext uri="{0D108BD9-81ED-4DB2-BD59-A6C34878D82A}">
                    <a16:rowId xmlns:a16="http://schemas.microsoft.com/office/drawing/2014/main" val="10001"/>
                  </a:ext>
                </a:extLst>
              </a:tr>
              <a:tr h="73152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fr-BE" sz="1400"/>
                        <a:t>Kan een weinig robuuste analyse camoufleren</a:t>
                      </a:r>
                      <a:endParaRPr lang="en-US" sz="1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4B4B4">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fr-BE" sz="1400" dirty="0"/>
                        <a:t>Omdat het veranderingsproces moet geëxpliciteerd worden, is er een grotere garantie voor een robuuste analyse</a:t>
                      </a:r>
                      <a:endParaRPr lang="en-US" sz="1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4B4B4">
                        <a:tint val="20000"/>
                      </a:srgbClr>
                    </a:solidFill>
                  </a:tcPr>
                </a:tc>
                <a:extLst>
                  <a:ext uri="{0D108BD9-81ED-4DB2-BD59-A6C34878D82A}">
                    <a16:rowId xmlns:a16="http://schemas.microsoft.com/office/drawing/2014/main" val="10002"/>
                  </a:ext>
                </a:extLst>
              </a:tr>
              <a:tr h="67764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fr-BE" sz="1400"/>
                        <a:t>Nogal</a:t>
                      </a:r>
                      <a:r>
                        <a:rPr lang="fr-BE" sz="1400" baseline="0"/>
                        <a:t> mechanisch uitgebouwd – de definitie van sleutelbegrippen en hypothesen heeft weinig gewicht</a:t>
                      </a:r>
                      <a:endParaRPr lang="en-US" sz="1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4B4B4">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fr-BE" sz="1400" dirty="0"/>
                        <a:t>De hypothesen</a:t>
                      </a:r>
                      <a:r>
                        <a:rPr lang="fr-BE" sz="1400" baseline="0" dirty="0"/>
                        <a:t> en definities liggen aan de basis van de ToC en worden helemaal geïntegreerd </a:t>
                      </a:r>
                      <a:endParaRPr lang="en-US" sz="1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4B4B4">
                        <a:tint val="40000"/>
                      </a:srgbClr>
                    </a:solidFill>
                  </a:tcPr>
                </a:tc>
                <a:extLst>
                  <a:ext uri="{0D108BD9-81ED-4DB2-BD59-A6C34878D82A}">
                    <a16:rowId xmlns:a16="http://schemas.microsoft.com/office/drawing/2014/main" val="10003"/>
                  </a:ext>
                </a:extLst>
              </a:tr>
              <a:tr h="107111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fr-BE" sz="1400"/>
                        <a:t>4 niveaus</a:t>
                      </a:r>
                      <a:r>
                        <a:rPr lang="fr-BE" sz="1400" baseline="0"/>
                        <a:t> – vereenvoudigde voorstelling van een participatieve en diepgaande discussie / risico dat rijkdom van proces verloren gaat</a:t>
                      </a:r>
                      <a:endParaRPr lang="en-US" sz="1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4B4B4">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fr-BE" sz="1400" dirty="0"/>
                        <a:t>Zoveel niveaus als</a:t>
                      </a:r>
                      <a:r>
                        <a:rPr lang="fr-BE" sz="1400" baseline="0" dirty="0"/>
                        <a:t> nodig – de voorstelling kan de complexiteit expliciteren en het begrip vergroten</a:t>
                      </a:r>
                      <a:endParaRPr lang="en-US" sz="1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4B4B4">
                        <a:tint val="20000"/>
                      </a:srgbClr>
                    </a:solidFill>
                  </a:tcPr>
                </a:tc>
                <a:extLst>
                  <a:ext uri="{0D108BD9-81ED-4DB2-BD59-A6C34878D82A}">
                    <a16:rowId xmlns:a16="http://schemas.microsoft.com/office/drawing/2014/main" val="10004"/>
                  </a:ext>
                </a:extLst>
              </a:tr>
              <a:tr h="94488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fr-BE" sz="1400"/>
                        <a:t>Er bestaat dikwijls een </a:t>
                      </a:r>
                      <a:r>
                        <a:rPr lang="fr-BE" sz="1400" b="1" baseline="0"/>
                        <a:t>‘missing middle</a:t>
                      </a:r>
                      <a:r>
                        <a:rPr lang="fr-BE" sz="1400" baseline="0"/>
                        <a:t>’ tussen SO en AO– </a:t>
                      </a:r>
                      <a:r>
                        <a:rPr lang="fr-BE" sz="1400" i="1" baseline="0"/>
                        <a:t>hoewel vele actoren daar nu oplossingen voor bedenken (gebruik van outputs, intermediaire outcomes, etc.)</a:t>
                      </a:r>
                      <a:endParaRPr lang="en-US" sz="1400" i="1"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4B4B4">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fr-BE" sz="1400" dirty="0"/>
                        <a:t>Een ‘missing middle’ bestaat niet, want</a:t>
                      </a:r>
                      <a:r>
                        <a:rPr lang="fr-BE" sz="1400" baseline="0" dirty="0"/>
                        <a:t> het is nodig om de mechanismes uit te leggen die de overgang van SO naar AO mogelijk maken</a:t>
                      </a:r>
                      <a:endParaRPr lang="en-US" sz="1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4B4B4">
                        <a:tint val="40000"/>
                      </a:srgbClr>
                    </a:solidFill>
                  </a:tcPr>
                </a:tc>
                <a:extLst>
                  <a:ext uri="{0D108BD9-81ED-4DB2-BD59-A6C34878D82A}">
                    <a16:rowId xmlns:a16="http://schemas.microsoft.com/office/drawing/2014/main" val="10005"/>
                  </a:ext>
                </a:extLst>
              </a:tr>
              <a:tr h="87438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685783" rtl="0" eaLnBrk="1" fontAlgn="auto" latinLnBrk="0" hangingPunct="1">
                        <a:lnSpc>
                          <a:spcPct val="100000"/>
                        </a:lnSpc>
                        <a:spcBef>
                          <a:spcPts val="0"/>
                        </a:spcBef>
                        <a:spcAft>
                          <a:spcPts val="0"/>
                        </a:spcAft>
                        <a:buClrTx/>
                        <a:buSzTx/>
                        <a:buFontTx/>
                        <a:buNone/>
                        <a:tabLst/>
                        <a:defRPr/>
                      </a:pPr>
                      <a:r>
                        <a:rPr lang="fr-BE" sz="1400" i="0" dirty="0" err="1"/>
                        <a:t>Dikwijls</a:t>
                      </a:r>
                      <a:r>
                        <a:rPr lang="fr-BE" sz="1400" i="0" dirty="0"/>
                        <a:t> </a:t>
                      </a:r>
                      <a:r>
                        <a:rPr lang="fr-BE" sz="1400" i="0" dirty="0" err="1"/>
                        <a:t>veeleer</a:t>
                      </a:r>
                      <a:r>
                        <a:rPr lang="fr-BE" sz="1400" i="0" baseline="0" dirty="0"/>
                        <a:t> </a:t>
                      </a:r>
                      <a:r>
                        <a:rPr lang="fr-BE" sz="1400" i="0" baseline="0" dirty="0" err="1"/>
                        <a:t>een</a:t>
                      </a:r>
                      <a:r>
                        <a:rPr lang="fr-BE" sz="1400" i="0" baseline="0" dirty="0"/>
                        <a:t> </a:t>
                      </a:r>
                      <a:r>
                        <a:rPr lang="fr-BE" sz="1400" i="0" dirty="0"/>
                        <a:t>‘one </a:t>
                      </a:r>
                      <a:r>
                        <a:rPr lang="fr-BE" sz="1400" i="0" dirty="0" err="1"/>
                        <a:t>shot</a:t>
                      </a:r>
                      <a:r>
                        <a:rPr lang="fr-BE" sz="1400" i="0" dirty="0"/>
                        <a:t>’  </a:t>
                      </a:r>
                      <a:r>
                        <a:rPr lang="nl-BE" sz="1400" i="0" dirty="0"/>
                        <a:t>dat zich makkelijk leent tot</a:t>
                      </a:r>
                      <a:r>
                        <a:rPr lang="nl-BE" sz="1400" i="0" baseline="0" dirty="0"/>
                        <a:t> goed beheer en opvolging</a:t>
                      </a:r>
                      <a:endParaRPr lang="en-US" sz="1400" i="0" dirty="0"/>
                    </a:p>
                    <a:p>
                      <a:endParaRPr lang="en-US" sz="1400" i="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4B4B4">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fr-BE" sz="1400" dirty="0"/>
                        <a:t>Iteratief proces;</a:t>
                      </a:r>
                      <a:r>
                        <a:rPr lang="fr-BE" sz="1400" baseline="0" dirty="0"/>
                        <a:t> de ToC ontwikkelt zich samen met de context – nagaan van veranderings- processen buiten de interventierealiteit</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4B4B4">
                        <a:tint val="20000"/>
                      </a:srgbClr>
                    </a:solidFill>
                  </a:tcPr>
                </a:tc>
                <a:extLst>
                  <a:ext uri="{0D108BD9-81ED-4DB2-BD59-A6C34878D82A}">
                    <a16:rowId xmlns:a16="http://schemas.microsoft.com/office/drawing/2014/main" val="10006"/>
                  </a:ext>
                </a:extLst>
              </a:tr>
            </a:tbl>
          </a:graphicData>
        </a:graphic>
      </p:graphicFrame>
      <p:sp>
        <p:nvSpPr>
          <p:cNvPr id="5" name="Rechthoek 4"/>
          <p:cNvSpPr/>
          <p:nvPr/>
        </p:nvSpPr>
        <p:spPr>
          <a:xfrm>
            <a:off x="6924727" y="6611779"/>
            <a:ext cx="1713931" cy="246221"/>
          </a:xfrm>
          <a:prstGeom prst="rect">
            <a:avLst/>
          </a:prstGeom>
        </p:spPr>
        <p:txBody>
          <a:bodyPr wrap="none">
            <a:spAutoFit/>
          </a:bodyPr>
          <a:lstStyle/>
          <a:p>
            <a:pPr lvl="1" algn="r">
              <a:buNone/>
            </a:pPr>
            <a:r>
              <a:rPr lang="nl-NL" sz="1000" dirty="0"/>
              <a:t>Bron: ADE/SR 2016</a:t>
            </a:r>
            <a:endParaRPr lang="en-GB" sz="1000" dirty="0"/>
          </a:p>
        </p:txBody>
      </p:sp>
    </p:spTree>
    <p:extLst>
      <p:ext uri="{BB962C8B-B14F-4D97-AF65-F5344CB8AC3E}">
        <p14:creationId xmlns:p14="http://schemas.microsoft.com/office/powerpoint/2010/main" val="2893395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5"/>
          <p:cNvSpPr>
            <a:spLocks noChangeArrowheads="1"/>
          </p:cNvSpPr>
          <p:nvPr/>
        </p:nvSpPr>
        <p:spPr bwMode="auto">
          <a:xfrm>
            <a:off x="1371600" y="1828800"/>
            <a:ext cx="14446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50000"/>
              </a:spcBef>
              <a:buClrTx/>
              <a:buFontTx/>
              <a:buNone/>
            </a:pPr>
            <a:r>
              <a:rPr lang="en-GB" altLang="nl-BE" sz="2000" dirty="0" err="1">
                <a:solidFill>
                  <a:srgbClr val="009999"/>
                </a:solidFill>
                <a:latin typeface="Arial Narrow" panose="020B0606020202030204" pitchFamily="34" charset="0"/>
                <a:ea typeface="ＭＳ Ｐゴシック" panose="020B0600070205080204" pitchFamily="34" charset="-128"/>
              </a:rPr>
              <a:t>Strategie</a:t>
            </a:r>
            <a:endParaRPr lang="en-GB" altLang="nl-BE" sz="2000" dirty="0">
              <a:solidFill>
                <a:srgbClr val="009999"/>
              </a:solidFill>
              <a:latin typeface="Arial Narrow" panose="020B0606020202030204" pitchFamily="34" charset="0"/>
              <a:ea typeface="ＭＳ Ｐゴシック" panose="020B0600070205080204" pitchFamily="34" charset="-128"/>
            </a:endParaRPr>
          </a:p>
        </p:txBody>
      </p:sp>
      <p:sp>
        <p:nvSpPr>
          <p:cNvPr id="70660" name="Rectangle 6"/>
          <p:cNvSpPr>
            <a:spLocks noChangeArrowheads="1"/>
          </p:cNvSpPr>
          <p:nvPr/>
        </p:nvSpPr>
        <p:spPr bwMode="auto">
          <a:xfrm>
            <a:off x="4427538" y="1844675"/>
            <a:ext cx="14446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50000"/>
              </a:spcBef>
              <a:buClrTx/>
              <a:buFontTx/>
              <a:buNone/>
            </a:pPr>
            <a:r>
              <a:rPr lang="en-GB" altLang="nl-BE" sz="2000" dirty="0" err="1">
                <a:solidFill>
                  <a:srgbClr val="009999"/>
                </a:solidFill>
                <a:latin typeface="Arial Narrow" panose="020B0606020202030204" pitchFamily="34" charset="0"/>
                <a:ea typeface="ＭＳ Ｐゴシック" panose="020B0600070205080204" pitchFamily="34" charset="-128"/>
              </a:rPr>
              <a:t>Indicatoren</a:t>
            </a:r>
            <a:endParaRPr lang="en-GB" altLang="nl-BE" sz="2000" dirty="0">
              <a:solidFill>
                <a:srgbClr val="009999"/>
              </a:solidFill>
              <a:latin typeface="Arial Narrow" panose="020B0606020202030204" pitchFamily="34" charset="0"/>
              <a:ea typeface="ＭＳ Ｐゴシック" panose="020B0600070205080204" pitchFamily="34" charset="-128"/>
            </a:endParaRPr>
          </a:p>
        </p:txBody>
      </p:sp>
      <p:sp>
        <p:nvSpPr>
          <p:cNvPr id="70661" name="Rectangle 7"/>
          <p:cNvSpPr>
            <a:spLocks noChangeArrowheads="1"/>
          </p:cNvSpPr>
          <p:nvPr/>
        </p:nvSpPr>
        <p:spPr bwMode="auto">
          <a:xfrm>
            <a:off x="7483476" y="1477962"/>
            <a:ext cx="1553020" cy="1013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50000"/>
              </a:spcBef>
              <a:buClrTx/>
              <a:buFontTx/>
              <a:buNone/>
            </a:pPr>
            <a:r>
              <a:rPr lang="en-GB" altLang="nl-BE" sz="2000" dirty="0" err="1">
                <a:solidFill>
                  <a:srgbClr val="009999"/>
                </a:solidFill>
                <a:latin typeface="Arial Narrow" panose="020B0606020202030204" pitchFamily="34" charset="0"/>
                <a:ea typeface="ＭＳ Ｐゴシック" panose="020B0600070205080204" pitchFamily="34" charset="-128"/>
              </a:rPr>
              <a:t>Hypothesen</a:t>
            </a:r>
            <a:r>
              <a:rPr lang="en-GB" altLang="nl-BE" sz="2000" dirty="0">
                <a:solidFill>
                  <a:srgbClr val="009999"/>
                </a:solidFill>
                <a:latin typeface="Arial Narrow" panose="020B0606020202030204" pitchFamily="34" charset="0"/>
                <a:ea typeface="ＭＳ Ｐゴシック" panose="020B0600070205080204" pitchFamily="34" charset="-128"/>
              </a:rPr>
              <a:t> over </a:t>
            </a:r>
            <a:r>
              <a:rPr lang="en-GB" altLang="nl-BE" sz="2000" dirty="0" err="1">
                <a:solidFill>
                  <a:srgbClr val="009999"/>
                </a:solidFill>
                <a:latin typeface="Arial Narrow" panose="020B0606020202030204" pitchFamily="34" charset="0"/>
                <a:ea typeface="ＭＳ Ｐゴシック" panose="020B0600070205080204" pitchFamily="34" charset="-128"/>
              </a:rPr>
              <a:t>externe</a:t>
            </a:r>
            <a:r>
              <a:rPr lang="en-GB" altLang="nl-BE" sz="2000" dirty="0">
                <a:solidFill>
                  <a:srgbClr val="009999"/>
                </a:solidFill>
                <a:latin typeface="Arial Narrow" panose="020B0606020202030204" pitchFamily="34" charset="0"/>
                <a:ea typeface="ＭＳ Ｐゴシック" panose="020B0600070205080204" pitchFamily="34" charset="-128"/>
              </a:rPr>
              <a:t> </a:t>
            </a:r>
            <a:r>
              <a:rPr lang="en-GB" altLang="nl-BE" sz="2000" dirty="0" err="1">
                <a:solidFill>
                  <a:srgbClr val="009999"/>
                </a:solidFill>
                <a:latin typeface="Arial Narrow" panose="020B0606020202030204" pitchFamily="34" charset="0"/>
                <a:ea typeface="ＭＳ Ｐゴシック" panose="020B0600070205080204" pitchFamily="34" charset="-128"/>
              </a:rPr>
              <a:t>factoren</a:t>
            </a:r>
            <a:endParaRPr lang="en-GB" altLang="nl-BE" sz="2000" dirty="0">
              <a:solidFill>
                <a:srgbClr val="009999"/>
              </a:solidFill>
              <a:latin typeface="Arial Narrow" panose="020B0606020202030204" pitchFamily="34" charset="0"/>
              <a:ea typeface="ＭＳ Ｐゴシック" panose="020B0600070205080204" pitchFamily="34" charset="-128"/>
            </a:endParaRPr>
          </a:p>
        </p:txBody>
      </p:sp>
      <p:sp>
        <p:nvSpPr>
          <p:cNvPr id="70662" name="Rectangle 8"/>
          <p:cNvSpPr>
            <a:spLocks noChangeArrowheads="1"/>
          </p:cNvSpPr>
          <p:nvPr/>
        </p:nvSpPr>
        <p:spPr bwMode="auto">
          <a:xfrm>
            <a:off x="6019800" y="3962400"/>
            <a:ext cx="1377950" cy="685800"/>
          </a:xfrm>
          <a:prstGeom prst="rect">
            <a:avLst/>
          </a:prstGeom>
          <a:solidFill>
            <a:srgbClr val="FDA4B5"/>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70663" name="Rectangle 9"/>
          <p:cNvSpPr>
            <a:spLocks noChangeArrowheads="1"/>
          </p:cNvSpPr>
          <p:nvPr/>
        </p:nvSpPr>
        <p:spPr bwMode="auto">
          <a:xfrm>
            <a:off x="1408113" y="3962400"/>
            <a:ext cx="1387475" cy="690563"/>
          </a:xfrm>
          <a:prstGeom prst="rect">
            <a:avLst/>
          </a:prstGeom>
          <a:solidFill>
            <a:schemeClr val="tx2">
              <a:lumMod val="40000"/>
              <a:lumOff val="60000"/>
            </a:schemeClr>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0"/>
              </a:spcBef>
              <a:buClrTx/>
              <a:buFontTx/>
              <a:buNone/>
            </a:pPr>
            <a:r>
              <a:rPr lang="en-GB" altLang="nl-BE" sz="2000" dirty="0" err="1">
                <a:solidFill>
                  <a:schemeClr val="tx1"/>
                </a:solidFill>
                <a:latin typeface="Arial Narrow" panose="020B0606020202030204" pitchFamily="34" charset="0"/>
                <a:ea typeface="ＭＳ Ｐゴシック" panose="020B0600070205080204" pitchFamily="34" charset="-128"/>
              </a:rPr>
              <a:t>Resultaten</a:t>
            </a:r>
            <a:endParaRPr lang="nl-NL" altLang="nl-BE" sz="2000" dirty="0">
              <a:solidFill>
                <a:schemeClr val="tx1"/>
              </a:solidFill>
              <a:latin typeface="Arial Narrow" panose="020B0606020202030204" pitchFamily="34" charset="0"/>
              <a:ea typeface="ＭＳ Ｐゴシック" panose="020B0600070205080204" pitchFamily="34" charset="-128"/>
            </a:endParaRPr>
          </a:p>
        </p:txBody>
      </p:sp>
      <p:sp>
        <p:nvSpPr>
          <p:cNvPr id="70665" name="Rectangle 11"/>
          <p:cNvSpPr>
            <a:spLocks noChangeArrowheads="1"/>
          </p:cNvSpPr>
          <p:nvPr/>
        </p:nvSpPr>
        <p:spPr bwMode="auto">
          <a:xfrm>
            <a:off x="4495800" y="3975100"/>
            <a:ext cx="1387475" cy="677863"/>
          </a:xfrm>
          <a:prstGeom prst="rect">
            <a:avLst/>
          </a:prstGeom>
          <a:solidFill>
            <a:srgbClr val="FEC168"/>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70666" name="Rectangle 12"/>
          <p:cNvSpPr>
            <a:spLocks noChangeArrowheads="1"/>
          </p:cNvSpPr>
          <p:nvPr/>
        </p:nvSpPr>
        <p:spPr bwMode="auto">
          <a:xfrm>
            <a:off x="6019800" y="3200400"/>
            <a:ext cx="1377950" cy="677863"/>
          </a:xfrm>
          <a:prstGeom prst="rect">
            <a:avLst/>
          </a:prstGeom>
          <a:solidFill>
            <a:srgbClr val="F76681"/>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70667" name="Rectangle 13"/>
          <p:cNvSpPr>
            <a:spLocks noChangeArrowheads="1"/>
          </p:cNvSpPr>
          <p:nvPr/>
        </p:nvSpPr>
        <p:spPr bwMode="auto">
          <a:xfrm>
            <a:off x="1408113" y="3165475"/>
            <a:ext cx="1387475" cy="685800"/>
          </a:xfrm>
          <a:prstGeom prst="rect">
            <a:avLst/>
          </a:prstGeom>
          <a:solidFill>
            <a:srgbClr val="00AE00"/>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70669" name="Rectangle 15"/>
          <p:cNvSpPr>
            <a:spLocks noChangeArrowheads="1"/>
          </p:cNvSpPr>
          <p:nvPr/>
        </p:nvSpPr>
        <p:spPr bwMode="auto">
          <a:xfrm>
            <a:off x="4495800" y="3165475"/>
            <a:ext cx="1387475" cy="685800"/>
          </a:xfrm>
          <a:prstGeom prst="rect">
            <a:avLst/>
          </a:prstGeom>
          <a:solidFill>
            <a:srgbClr val="FEAD36"/>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70670" name="Rectangle 17"/>
          <p:cNvSpPr>
            <a:spLocks noChangeArrowheads="1"/>
          </p:cNvSpPr>
          <p:nvPr/>
        </p:nvSpPr>
        <p:spPr bwMode="auto">
          <a:xfrm>
            <a:off x="1408113" y="2362200"/>
            <a:ext cx="1387475" cy="685800"/>
          </a:xfrm>
          <a:prstGeom prst="rect">
            <a:avLst/>
          </a:prstGeom>
          <a:solidFill>
            <a:schemeClr val="accent1"/>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r>
              <a:rPr lang="nl-BE" altLang="nl-BE" sz="1800" dirty="0">
                <a:solidFill>
                  <a:schemeClr val="tx1"/>
                </a:solidFill>
                <a:latin typeface="Arial Narrow" panose="020B0606020202030204" pitchFamily="34" charset="0"/>
                <a:ea typeface="ＭＳ Ｐゴシック" panose="020B0600070205080204" pitchFamily="34" charset="-128"/>
              </a:rPr>
              <a:t>Algemene DS</a:t>
            </a:r>
          </a:p>
        </p:txBody>
      </p:sp>
      <p:sp>
        <p:nvSpPr>
          <p:cNvPr id="70673" name="Rectangle 21"/>
          <p:cNvSpPr>
            <a:spLocks noChangeArrowheads="1"/>
          </p:cNvSpPr>
          <p:nvPr/>
        </p:nvSpPr>
        <p:spPr bwMode="auto">
          <a:xfrm>
            <a:off x="1371600" y="3148013"/>
            <a:ext cx="1444625" cy="705321"/>
          </a:xfrm>
          <a:prstGeom prst="rect">
            <a:avLst/>
          </a:prstGeom>
          <a:solidFill>
            <a:schemeClr val="tx2">
              <a:lumMod val="60000"/>
              <a:lumOff val="40000"/>
            </a:schemeClr>
          </a:solidFill>
          <a:ln w="12700">
            <a:solidFill>
              <a:schemeClr val="tx1"/>
            </a:solidFill>
            <a:miter lim="800000"/>
            <a:headEnd/>
            <a:tailEnd/>
          </a:ln>
        </p:spPr>
        <p:txBody>
          <a:bodyPr lIns="90488" tIns="44450" rIns="90488" bIns="44450">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50000"/>
              </a:spcBef>
              <a:buClrTx/>
              <a:buFontTx/>
              <a:buNone/>
            </a:pPr>
            <a:r>
              <a:rPr lang="en-GB" altLang="nl-BE" sz="2000" dirty="0" err="1">
                <a:solidFill>
                  <a:schemeClr val="tx1"/>
                </a:solidFill>
                <a:latin typeface="Arial Narrow" panose="020B0606020202030204" pitchFamily="34" charset="0"/>
                <a:ea typeface="ＭＳ Ｐゴシック" panose="020B0600070205080204" pitchFamily="34" charset="-128"/>
              </a:rPr>
              <a:t>Specifieke</a:t>
            </a:r>
            <a:r>
              <a:rPr lang="en-GB" altLang="nl-BE" sz="2000" dirty="0">
                <a:solidFill>
                  <a:schemeClr val="tx1"/>
                </a:solidFill>
                <a:latin typeface="Arial Narrow" panose="020B0606020202030204" pitchFamily="34" charset="0"/>
                <a:ea typeface="ＭＳ Ｐゴシック" panose="020B0600070205080204" pitchFamily="34" charset="-128"/>
              </a:rPr>
              <a:t> DS</a:t>
            </a:r>
          </a:p>
        </p:txBody>
      </p:sp>
      <p:sp>
        <p:nvSpPr>
          <p:cNvPr id="70674" name="Text Box 22"/>
          <p:cNvSpPr txBox="1">
            <a:spLocks noChangeArrowheads="1"/>
          </p:cNvSpPr>
          <p:nvPr/>
        </p:nvSpPr>
        <p:spPr bwMode="auto">
          <a:xfrm>
            <a:off x="1403350" y="4797425"/>
            <a:ext cx="1371600" cy="1015663"/>
          </a:xfrm>
          <a:prstGeom prst="rect">
            <a:avLst/>
          </a:prstGeom>
          <a:solidFill>
            <a:schemeClr val="tx2">
              <a:lumMod val="20000"/>
              <a:lumOff val="80000"/>
            </a:schemeClr>
          </a:solidFill>
          <a:ln w="9525">
            <a:solidFill>
              <a:schemeClr val="tx1"/>
            </a:solidFill>
            <a:miter lim="800000"/>
            <a:headEnd/>
            <a:tailEnd/>
          </a:ln>
        </p:spPr>
        <p:txBody>
          <a:bodyPr>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0"/>
              </a:spcBef>
              <a:buClrTx/>
              <a:buFontTx/>
              <a:buNone/>
            </a:pPr>
            <a:r>
              <a:rPr lang="nl-NL" altLang="nl-BE" sz="2000" dirty="0">
                <a:solidFill>
                  <a:schemeClr val="tx1"/>
                </a:solidFill>
                <a:latin typeface="Arial Narrow" panose="020B0606020202030204" pitchFamily="34" charset="0"/>
                <a:ea typeface="ＭＳ Ｐゴシック" panose="020B0600070205080204" pitchFamily="34" charset="-128"/>
              </a:rPr>
              <a:t>Activiteiten en middelen</a:t>
            </a:r>
          </a:p>
        </p:txBody>
      </p:sp>
      <p:sp>
        <p:nvSpPr>
          <p:cNvPr id="70675" name="Text Box 23"/>
          <p:cNvSpPr txBox="1">
            <a:spLocks noChangeArrowheads="1"/>
          </p:cNvSpPr>
          <p:nvPr/>
        </p:nvSpPr>
        <p:spPr bwMode="auto">
          <a:xfrm>
            <a:off x="1475656" y="4007578"/>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50000"/>
              </a:spcBef>
              <a:buClrTx/>
              <a:buFontTx/>
              <a:buNone/>
            </a:pPr>
            <a:endParaRPr lang="nl-BE" altLang="nl-BE" sz="2400" b="0">
              <a:solidFill>
                <a:schemeClr val="tx1"/>
              </a:solidFill>
              <a:latin typeface="Times New Roman" panose="02020603050405020304" pitchFamily="18" charset="0"/>
              <a:ea typeface="ＭＳ Ｐゴシック" panose="020B0600070205080204" pitchFamily="34" charset="-128"/>
            </a:endParaRPr>
          </a:p>
        </p:txBody>
      </p:sp>
      <p:sp>
        <p:nvSpPr>
          <p:cNvPr id="24" name="Rectangle 2"/>
          <p:cNvSpPr txBox="1">
            <a:spLocks noChangeArrowheads="1"/>
          </p:cNvSpPr>
          <p:nvPr/>
        </p:nvSpPr>
        <p:spPr>
          <a:xfrm>
            <a:off x="1403350" y="685800"/>
            <a:ext cx="7512050" cy="685800"/>
          </a:xfrm>
          <a:prstGeom prst="rect">
            <a:avLst/>
          </a:prstGeom>
        </p:spPr>
        <p:txBody>
          <a:bodyPr/>
          <a:lstStyle/>
          <a:p>
            <a:pPr eaLnBrk="1" hangingPunct="1">
              <a:defRPr/>
            </a:pPr>
            <a:r>
              <a:rPr lang="nl-NL" sz="3200" b="1" kern="0" dirty="0">
                <a:solidFill>
                  <a:srgbClr val="005DAA"/>
                </a:solidFill>
                <a:latin typeface="+mj-lt"/>
                <a:ea typeface="+mj-ea"/>
                <a:cs typeface="+mj-cs"/>
              </a:rPr>
              <a:t>Logisch kader</a:t>
            </a:r>
          </a:p>
        </p:txBody>
      </p:sp>
      <p:sp>
        <p:nvSpPr>
          <p:cNvPr id="70677" name="Rectangle 6"/>
          <p:cNvSpPr>
            <a:spLocks noChangeArrowheads="1"/>
          </p:cNvSpPr>
          <p:nvPr/>
        </p:nvSpPr>
        <p:spPr bwMode="auto">
          <a:xfrm>
            <a:off x="6011863" y="1844675"/>
            <a:ext cx="1444625" cy="1013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50000"/>
              </a:spcBef>
              <a:buClrTx/>
              <a:buFontTx/>
              <a:buNone/>
            </a:pPr>
            <a:r>
              <a:rPr lang="en-GB" altLang="nl-BE" sz="2000" dirty="0" err="1">
                <a:solidFill>
                  <a:srgbClr val="009999"/>
                </a:solidFill>
                <a:latin typeface="Arial Narrow" panose="020B0606020202030204" pitchFamily="34" charset="0"/>
                <a:ea typeface="ＭＳ Ｐゴシック" panose="020B0600070205080204" pitchFamily="34" charset="-128"/>
              </a:rPr>
              <a:t>Bronnen</a:t>
            </a:r>
            <a:r>
              <a:rPr lang="en-GB" altLang="nl-BE" sz="2000" dirty="0">
                <a:solidFill>
                  <a:srgbClr val="009999"/>
                </a:solidFill>
                <a:latin typeface="Arial Narrow" panose="020B0606020202030204" pitchFamily="34" charset="0"/>
                <a:ea typeface="ＭＳ Ｐゴシック" panose="020B0600070205080204" pitchFamily="34" charset="-128"/>
              </a:rPr>
              <a:t> van </a:t>
            </a:r>
            <a:r>
              <a:rPr lang="en-GB" altLang="nl-BE" sz="2000" dirty="0" err="1">
                <a:solidFill>
                  <a:srgbClr val="009999"/>
                </a:solidFill>
                <a:latin typeface="Arial Narrow" panose="020B0606020202030204" pitchFamily="34" charset="0"/>
                <a:ea typeface="ＭＳ Ｐゴシック" panose="020B0600070205080204" pitchFamily="34" charset="-128"/>
              </a:rPr>
              <a:t>verificatie</a:t>
            </a:r>
            <a:endParaRPr lang="en-GB" altLang="nl-BE" sz="2000" dirty="0">
              <a:solidFill>
                <a:srgbClr val="009999"/>
              </a:solidFill>
              <a:latin typeface="Arial Narrow" panose="020B0606020202030204" pitchFamily="34" charset="0"/>
              <a:ea typeface="ＭＳ Ｐゴシック" panose="020B0600070205080204" pitchFamily="34" charset="-128"/>
            </a:endParaRPr>
          </a:p>
        </p:txBody>
      </p:sp>
      <p:sp>
        <p:nvSpPr>
          <p:cNvPr id="70678" name="Rectangle 16"/>
          <p:cNvSpPr>
            <a:spLocks noChangeArrowheads="1"/>
          </p:cNvSpPr>
          <p:nvPr/>
        </p:nvSpPr>
        <p:spPr bwMode="auto">
          <a:xfrm>
            <a:off x="7524750" y="3141663"/>
            <a:ext cx="1377950" cy="685800"/>
          </a:xfrm>
          <a:prstGeom prst="rect">
            <a:avLst/>
          </a:prstGeom>
          <a:solidFill>
            <a:srgbClr val="E5405D"/>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70679" name="Rectangle 16"/>
          <p:cNvSpPr>
            <a:spLocks noChangeArrowheads="1"/>
          </p:cNvSpPr>
          <p:nvPr/>
        </p:nvSpPr>
        <p:spPr bwMode="auto">
          <a:xfrm>
            <a:off x="7524750" y="3933825"/>
            <a:ext cx="1377950" cy="685800"/>
          </a:xfrm>
          <a:prstGeom prst="rect">
            <a:avLst/>
          </a:prstGeom>
          <a:solidFill>
            <a:srgbClr val="E5405D"/>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25" name="Rectangle 16"/>
          <p:cNvSpPr>
            <a:spLocks noChangeArrowheads="1"/>
          </p:cNvSpPr>
          <p:nvPr/>
        </p:nvSpPr>
        <p:spPr bwMode="auto">
          <a:xfrm>
            <a:off x="7524750" y="2402682"/>
            <a:ext cx="1377950" cy="685800"/>
          </a:xfrm>
          <a:prstGeom prst="rect">
            <a:avLst/>
          </a:prstGeom>
          <a:solidFill>
            <a:srgbClr val="E5405D"/>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440019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5"/>
          <p:cNvSpPr>
            <a:spLocks noChangeArrowheads="1"/>
          </p:cNvSpPr>
          <p:nvPr/>
        </p:nvSpPr>
        <p:spPr bwMode="auto">
          <a:xfrm>
            <a:off x="1371600" y="1828800"/>
            <a:ext cx="14446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50000"/>
              </a:spcBef>
              <a:buClrTx/>
              <a:buFontTx/>
              <a:buNone/>
            </a:pPr>
            <a:r>
              <a:rPr lang="en-GB" altLang="nl-BE" sz="2000" dirty="0" err="1">
                <a:solidFill>
                  <a:srgbClr val="009999"/>
                </a:solidFill>
                <a:latin typeface="Arial Narrow" panose="020B0606020202030204" pitchFamily="34" charset="0"/>
                <a:ea typeface="ＭＳ Ｐゴシック" panose="020B0600070205080204" pitchFamily="34" charset="-128"/>
              </a:rPr>
              <a:t>Strategie</a:t>
            </a:r>
            <a:endParaRPr lang="en-GB" altLang="nl-BE" sz="2000" dirty="0">
              <a:solidFill>
                <a:srgbClr val="009999"/>
              </a:solidFill>
              <a:latin typeface="Arial Narrow" panose="020B0606020202030204" pitchFamily="34" charset="0"/>
              <a:ea typeface="ＭＳ Ｐゴシック" panose="020B0600070205080204" pitchFamily="34" charset="-128"/>
            </a:endParaRPr>
          </a:p>
        </p:txBody>
      </p:sp>
      <p:sp>
        <p:nvSpPr>
          <p:cNvPr id="70660" name="Rectangle 6"/>
          <p:cNvSpPr>
            <a:spLocks noChangeArrowheads="1"/>
          </p:cNvSpPr>
          <p:nvPr/>
        </p:nvSpPr>
        <p:spPr bwMode="auto">
          <a:xfrm>
            <a:off x="4427538" y="1844675"/>
            <a:ext cx="14446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50000"/>
              </a:spcBef>
              <a:buClrTx/>
              <a:buFontTx/>
              <a:buNone/>
            </a:pPr>
            <a:r>
              <a:rPr lang="en-GB" altLang="nl-BE" sz="2000" dirty="0" err="1">
                <a:solidFill>
                  <a:srgbClr val="009999"/>
                </a:solidFill>
                <a:latin typeface="Arial Narrow" panose="020B0606020202030204" pitchFamily="34" charset="0"/>
                <a:ea typeface="ＭＳ Ｐゴシック" panose="020B0600070205080204" pitchFamily="34" charset="-128"/>
              </a:rPr>
              <a:t>Indicatoren</a:t>
            </a:r>
            <a:endParaRPr lang="en-GB" altLang="nl-BE" sz="2000" dirty="0">
              <a:solidFill>
                <a:srgbClr val="009999"/>
              </a:solidFill>
              <a:latin typeface="Arial Narrow" panose="020B0606020202030204" pitchFamily="34" charset="0"/>
              <a:ea typeface="ＭＳ Ｐゴシック" panose="020B0600070205080204" pitchFamily="34" charset="-128"/>
            </a:endParaRPr>
          </a:p>
        </p:txBody>
      </p:sp>
      <p:sp>
        <p:nvSpPr>
          <p:cNvPr id="70661" name="Rectangle 7"/>
          <p:cNvSpPr>
            <a:spLocks noChangeArrowheads="1"/>
          </p:cNvSpPr>
          <p:nvPr/>
        </p:nvSpPr>
        <p:spPr bwMode="auto">
          <a:xfrm>
            <a:off x="7499714" y="1389584"/>
            <a:ext cx="1588724" cy="1013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50000"/>
              </a:spcBef>
              <a:buClrTx/>
              <a:buFontTx/>
              <a:buNone/>
            </a:pPr>
            <a:r>
              <a:rPr lang="en-GB" altLang="nl-BE" sz="2000" dirty="0" err="1">
                <a:solidFill>
                  <a:srgbClr val="009999"/>
                </a:solidFill>
                <a:latin typeface="Arial Narrow" panose="020B0606020202030204" pitchFamily="34" charset="0"/>
                <a:ea typeface="ＭＳ Ｐゴシック" panose="020B0600070205080204" pitchFamily="34" charset="-128"/>
              </a:rPr>
              <a:t>Hypothesen</a:t>
            </a:r>
            <a:r>
              <a:rPr lang="en-GB" altLang="nl-BE" sz="2000" dirty="0">
                <a:solidFill>
                  <a:srgbClr val="009999"/>
                </a:solidFill>
                <a:latin typeface="Arial Narrow" panose="020B0606020202030204" pitchFamily="34" charset="0"/>
                <a:ea typeface="ＭＳ Ｐゴシック" panose="020B0600070205080204" pitchFamily="34" charset="-128"/>
              </a:rPr>
              <a:t> over </a:t>
            </a:r>
            <a:r>
              <a:rPr lang="en-GB" altLang="nl-BE" sz="2000" dirty="0" err="1">
                <a:solidFill>
                  <a:srgbClr val="009999"/>
                </a:solidFill>
                <a:latin typeface="Arial Narrow" panose="020B0606020202030204" pitchFamily="34" charset="0"/>
                <a:ea typeface="ＭＳ Ｐゴシック" panose="020B0600070205080204" pitchFamily="34" charset="-128"/>
              </a:rPr>
              <a:t>externe</a:t>
            </a:r>
            <a:r>
              <a:rPr lang="en-GB" altLang="nl-BE" sz="2000" dirty="0">
                <a:solidFill>
                  <a:srgbClr val="009999"/>
                </a:solidFill>
                <a:latin typeface="Arial Narrow" panose="020B0606020202030204" pitchFamily="34" charset="0"/>
                <a:ea typeface="ＭＳ Ｐゴシック" panose="020B0600070205080204" pitchFamily="34" charset="-128"/>
              </a:rPr>
              <a:t> </a:t>
            </a:r>
            <a:r>
              <a:rPr lang="en-GB" altLang="nl-BE" sz="2000" dirty="0" err="1">
                <a:solidFill>
                  <a:srgbClr val="009999"/>
                </a:solidFill>
                <a:latin typeface="Arial Narrow" panose="020B0606020202030204" pitchFamily="34" charset="0"/>
                <a:ea typeface="ＭＳ Ｐゴシック" panose="020B0600070205080204" pitchFamily="34" charset="-128"/>
              </a:rPr>
              <a:t>factoren</a:t>
            </a:r>
            <a:endParaRPr lang="en-GB" altLang="nl-BE" sz="2000" dirty="0">
              <a:solidFill>
                <a:srgbClr val="009999"/>
              </a:solidFill>
              <a:latin typeface="Arial Narrow" panose="020B0606020202030204" pitchFamily="34" charset="0"/>
              <a:ea typeface="ＭＳ Ｐゴシック" panose="020B0600070205080204" pitchFamily="34" charset="-128"/>
            </a:endParaRPr>
          </a:p>
        </p:txBody>
      </p:sp>
      <p:sp>
        <p:nvSpPr>
          <p:cNvPr id="70662" name="Rectangle 8"/>
          <p:cNvSpPr>
            <a:spLocks noChangeArrowheads="1"/>
          </p:cNvSpPr>
          <p:nvPr/>
        </p:nvSpPr>
        <p:spPr bwMode="auto">
          <a:xfrm>
            <a:off x="6019800" y="3962400"/>
            <a:ext cx="1377950" cy="685800"/>
          </a:xfrm>
          <a:prstGeom prst="rect">
            <a:avLst/>
          </a:prstGeom>
          <a:solidFill>
            <a:srgbClr val="FDA4B5"/>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70663" name="Rectangle 9"/>
          <p:cNvSpPr>
            <a:spLocks noChangeArrowheads="1"/>
          </p:cNvSpPr>
          <p:nvPr/>
        </p:nvSpPr>
        <p:spPr bwMode="auto">
          <a:xfrm>
            <a:off x="1721768" y="4007578"/>
            <a:ext cx="1387475" cy="690563"/>
          </a:xfrm>
          <a:prstGeom prst="rect">
            <a:avLst/>
          </a:prstGeom>
          <a:solidFill>
            <a:schemeClr val="tx2">
              <a:lumMod val="40000"/>
              <a:lumOff val="60000"/>
            </a:schemeClr>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0"/>
              </a:spcBef>
              <a:buClrTx/>
              <a:buFontTx/>
              <a:buNone/>
            </a:pPr>
            <a:r>
              <a:rPr lang="en-GB" altLang="nl-BE" sz="2000" dirty="0" err="1">
                <a:solidFill>
                  <a:schemeClr val="tx1"/>
                </a:solidFill>
                <a:latin typeface="Arial Narrow" panose="020B0606020202030204" pitchFamily="34" charset="0"/>
                <a:ea typeface="ＭＳ Ｐゴシック" panose="020B0600070205080204" pitchFamily="34" charset="-128"/>
              </a:rPr>
              <a:t>verandering</a:t>
            </a:r>
            <a:endParaRPr lang="nl-NL" altLang="nl-BE" sz="2000" dirty="0">
              <a:solidFill>
                <a:schemeClr val="tx1"/>
              </a:solidFill>
              <a:latin typeface="Arial Narrow" panose="020B0606020202030204" pitchFamily="34" charset="0"/>
              <a:ea typeface="ＭＳ Ｐゴシック" panose="020B0600070205080204" pitchFamily="34" charset="-128"/>
            </a:endParaRPr>
          </a:p>
        </p:txBody>
      </p:sp>
      <p:sp>
        <p:nvSpPr>
          <p:cNvPr id="70665" name="Rectangle 11"/>
          <p:cNvSpPr>
            <a:spLocks noChangeArrowheads="1"/>
          </p:cNvSpPr>
          <p:nvPr/>
        </p:nvSpPr>
        <p:spPr bwMode="auto">
          <a:xfrm>
            <a:off x="4495800" y="3975100"/>
            <a:ext cx="1387475" cy="677863"/>
          </a:xfrm>
          <a:prstGeom prst="rect">
            <a:avLst/>
          </a:prstGeom>
          <a:solidFill>
            <a:srgbClr val="FEC168"/>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70666" name="Rectangle 12"/>
          <p:cNvSpPr>
            <a:spLocks noChangeArrowheads="1"/>
          </p:cNvSpPr>
          <p:nvPr/>
        </p:nvSpPr>
        <p:spPr bwMode="auto">
          <a:xfrm>
            <a:off x="6019800" y="3200400"/>
            <a:ext cx="1377950" cy="677863"/>
          </a:xfrm>
          <a:prstGeom prst="rect">
            <a:avLst/>
          </a:prstGeom>
          <a:solidFill>
            <a:srgbClr val="F76681"/>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70669" name="Rectangle 15"/>
          <p:cNvSpPr>
            <a:spLocks noChangeArrowheads="1"/>
          </p:cNvSpPr>
          <p:nvPr/>
        </p:nvSpPr>
        <p:spPr bwMode="auto">
          <a:xfrm>
            <a:off x="4495800" y="3165475"/>
            <a:ext cx="1387475" cy="685800"/>
          </a:xfrm>
          <a:prstGeom prst="rect">
            <a:avLst/>
          </a:prstGeom>
          <a:solidFill>
            <a:srgbClr val="FEAD36"/>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70670" name="Rectangle 17"/>
          <p:cNvSpPr>
            <a:spLocks noChangeArrowheads="1"/>
          </p:cNvSpPr>
          <p:nvPr/>
        </p:nvSpPr>
        <p:spPr bwMode="auto">
          <a:xfrm>
            <a:off x="1195883" y="2362200"/>
            <a:ext cx="1599706" cy="685800"/>
          </a:xfrm>
          <a:prstGeom prst="rect">
            <a:avLst/>
          </a:prstGeom>
          <a:solidFill>
            <a:schemeClr val="tx2"/>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r>
              <a:rPr lang="nl-BE" altLang="nl-BE" sz="1600" dirty="0">
                <a:solidFill>
                  <a:schemeClr val="tx1"/>
                </a:solidFill>
                <a:latin typeface="Arial Narrow" panose="020B0606020202030204" pitchFamily="34" charset="0"/>
                <a:ea typeface="ＭＳ Ｐゴシック" panose="020B0600070205080204" pitchFamily="34" charset="-128"/>
              </a:rPr>
              <a:t>Gewenste situatie</a:t>
            </a:r>
          </a:p>
        </p:txBody>
      </p:sp>
      <p:sp>
        <p:nvSpPr>
          <p:cNvPr id="70673" name="Rectangle 21"/>
          <p:cNvSpPr>
            <a:spLocks noChangeArrowheads="1"/>
          </p:cNvSpPr>
          <p:nvPr/>
        </p:nvSpPr>
        <p:spPr bwMode="auto">
          <a:xfrm>
            <a:off x="1643981" y="3148013"/>
            <a:ext cx="1444625" cy="397545"/>
          </a:xfrm>
          <a:prstGeom prst="rect">
            <a:avLst/>
          </a:prstGeom>
          <a:solidFill>
            <a:schemeClr val="tx2">
              <a:lumMod val="60000"/>
              <a:lumOff val="40000"/>
            </a:schemeClr>
          </a:solidFill>
          <a:ln w="12700">
            <a:solidFill>
              <a:schemeClr val="tx1"/>
            </a:solidFill>
            <a:miter lim="800000"/>
            <a:headEnd/>
            <a:tailEnd/>
          </a:ln>
        </p:spPr>
        <p:txBody>
          <a:bodyPr lIns="90488" tIns="44450" rIns="90488" bIns="44450">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50000"/>
              </a:spcBef>
              <a:buClrTx/>
              <a:buFontTx/>
              <a:buNone/>
            </a:pPr>
            <a:r>
              <a:rPr lang="en-GB" altLang="nl-BE" sz="2000" dirty="0" err="1">
                <a:solidFill>
                  <a:schemeClr val="tx1"/>
                </a:solidFill>
                <a:latin typeface="Arial Narrow" panose="020B0606020202030204" pitchFamily="34" charset="0"/>
                <a:ea typeface="ＭＳ Ｐゴシック" panose="020B0600070205080204" pitchFamily="34" charset="-128"/>
              </a:rPr>
              <a:t>verandering</a:t>
            </a:r>
            <a:endParaRPr lang="en-GB" altLang="nl-BE" sz="2000" dirty="0">
              <a:solidFill>
                <a:schemeClr val="tx1"/>
              </a:solidFill>
              <a:latin typeface="Arial Narrow" panose="020B0606020202030204" pitchFamily="34" charset="0"/>
              <a:ea typeface="ＭＳ Ｐゴシック" panose="020B0600070205080204" pitchFamily="34" charset="-128"/>
            </a:endParaRPr>
          </a:p>
        </p:txBody>
      </p:sp>
      <p:sp>
        <p:nvSpPr>
          <p:cNvPr id="70674" name="Text Box 22"/>
          <p:cNvSpPr txBox="1">
            <a:spLocks noChangeArrowheads="1"/>
          </p:cNvSpPr>
          <p:nvPr/>
        </p:nvSpPr>
        <p:spPr bwMode="auto">
          <a:xfrm>
            <a:off x="1721768" y="5657719"/>
            <a:ext cx="1269950" cy="923330"/>
          </a:xfrm>
          <a:prstGeom prst="rect">
            <a:avLst/>
          </a:prstGeom>
          <a:solidFill>
            <a:schemeClr val="tx2">
              <a:lumMod val="20000"/>
              <a:lumOff val="80000"/>
            </a:schemeClr>
          </a:solidFill>
          <a:ln w="9525">
            <a:solidFill>
              <a:schemeClr val="tx1"/>
            </a:solidFill>
            <a:miter lim="800000"/>
            <a:headEnd/>
            <a:tailEnd/>
          </a:ln>
        </p:spPr>
        <p:txBody>
          <a:bodyPr wrap="square">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0"/>
              </a:spcBef>
              <a:buClrTx/>
              <a:buFontTx/>
              <a:buNone/>
            </a:pPr>
            <a:r>
              <a:rPr lang="nl-NL" altLang="nl-BE" sz="1800" dirty="0">
                <a:solidFill>
                  <a:schemeClr val="tx1"/>
                </a:solidFill>
                <a:latin typeface="Arial Narrow" panose="020B0606020202030204" pitchFamily="34" charset="0"/>
                <a:ea typeface="ＭＳ Ｐゴシック" panose="020B0600070205080204" pitchFamily="34" charset="-128"/>
              </a:rPr>
              <a:t>Activiteiten en middelen</a:t>
            </a:r>
          </a:p>
        </p:txBody>
      </p:sp>
      <p:sp>
        <p:nvSpPr>
          <p:cNvPr id="70675" name="Text Box 23"/>
          <p:cNvSpPr txBox="1">
            <a:spLocks noChangeArrowheads="1"/>
          </p:cNvSpPr>
          <p:nvPr/>
        </p:nvSpPr>
        <p:spPr bwMode="auto">
          <a:xfrm>
            <a:off x="1475656" y="4007578"/>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50000"/>
              </a:spcBef>
              <a:buClrTx/>
              <a:buFontTx/>
              <a:buNone/>
            </a:pPr>
            <a:endParaRPr lang="nl-BE" altLang="nl-BE" sz="2400" b="0">
              <a:solidFill>
                <a:schemeClr val="tx1"/>
              </a:solidFill>
              <a:latin typeface="Times New Roman" panose="02020603050405020304" pitchFamily="18" charset="0"/>
              <a:ea typeface="ＭＳ Ｐゴシック" panose="020B0600070205080204" pitchFamily="34" charset="-128"/>
            </a:endParaRPr>
          </a:p>
        </p:txBody>
      </p:sp>
      <p:sp>
        <p:nvSpPr>
          <p:cNvPr id="24" name="Rectangle 2"/>
          <p:cNvSpPr txBox="1">
            <a:spLocks noChangeArrowheads="1"/>
          </p:cNvSpPr>
          <p:nvPr/>
        </p:nvSpPr>
        <p:spPr>
          <a:xfrm>
            <a:off x="1403350" y="685800"/>
            <a:ext cx="7512050" cy="685800"/>
          </a:xfrm>
          <a:prstGeom prst="rect">
            <a:avLst/>
          </a:prstGeom>
        </p:spPr>
        <p:txBody>
          <a:bodyPr/>
          <a:lstStyle/>
          <a:p>
            <a:pPr eaLnBrk="1" hangingPunct="1">
              <a:defRPr/>
            </a:pPr>
            <a:r>
              <a:rPr lang="nl-NL" sz="3200" b="1" kern="0" dirty="0" err="1">
                <a:solidFill>
                  <a:srgbClr val="005DAA"/>
                </a:solidFill>
                <a:latin typeface="+mj-lt"/>
                <a:ea typeface="+mj-ea"/>
                <a:cs typeface="+mj-cs"/>
              </a:rPr>
              <a:t>ToC</a:t>
            </a:r>
            <a:r>
              <a:rPr lang="nl-NL" sz="3200" b="1" kern="0" dirty="0">
                <a:solidFill>
                  <a:srgbClr val="005DAA"/>
                </a:solidFill>
                <a:latin typeface="+mj-lt"/>
                <a:ea typeface="+mj-ea"/>
                <a:cs typeface="+mj-cs"/>
              </a:rPr>
              <a:t> en </a:t>
            </a:r>
            <a:r>
              <a:rPr lang="nl-NL" sz="3200" b="1" kern="0" dirty="0" err="1">
                <a:solidFill>
                  <a:srgbClr val="005DAA"/>
                </a:solidFill>
                <a:latin typeface="+mj-lt"/>
                <a:ea typeface="+mj-ea"/>
                <a:cs typeface="+mj-cs"/>
              </a:rPr>
              <a:t>Loka</a:t>
            </a:r>
            <a:r>
              <a:rPr lang="nl-NL" sz="3200" b="1" kern="0" dirty="0">
                <a:solidFill>
                  <a:srgbClr val="005DAA"/>
                </a:solidFill>
                <a:latin typeface="+mj-lt"/>
                <a:ea typeface="+mj-ea"/>
                <a:cs typeface="+mj-cs"/>
              </a:rPr>
              <a:t>: niet hetzelfde</a:t>
            </a:r>
          </a:p>
        </p:txBody>
      </p:sp>
      <p:sp>
        <p:nvSpPr>
          <p:cNvPr id="70677" name="Rectangle 6"/>
          <p:cNvSpPr>
            <a:spLocks noChangeArrowheads="1"/>
          </p:cNvSpPr>
          <p:nvPr/>
        </p:nvSpPr>
        <p:spPr bwMode="auto">
          <a:xfrm>
            <a:off x="6011863" y="1844675"/>
            <a:ext cx="1444625" cy="1013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50000"/>
              </a:spcBef>
              <a:buClrTx/>
              <a:buFontTx/>
              <a:buNone/>
            </a:pPr>
            <a:r>
              <a:rPr lang="en-GB" altLang="nl-BE" sz="2000" dirty="0" err="1">
                <a:solidFill>
                  <a:srgbClr val="009999"/>
                </a:solidFill>
                <a:latin typeface="Arial Narrow" panose="020B0606020202030204" pitchFamily="34" charset="0"/>
                <a:ea typeface="ＭＳ Ｐゴシック" panose="020B0600070205080204" pitchFamily="34" charset="-128"/>
              </a:rPr>
              <a:t>Bronnen</a:t>
            </a:r>
            <a:r>
              <a:rPr lang="en-GB" altLang="nl-BE" sz="2000" dirty="0">
                <a:solidFill>
                  <a:srgbClr val="009999"/>
                </a:solidFill>
                <a:latin typeface="Arial Narrow" panose="020B0606020202030204" pitchFamily="34" charset="0"/>
                <a:ea typeface="ＭＳ Ｐゴシック" panose="020B0600070205080204" pitchFamily="34" charset="-128"/>
              </a:rPr>
              <a:t> van </a:t>
            </a:r>
            <a:r>
              <a:rPr lang="en-GB" altLang="nl-BE" sz="2000" dirty="0" err="1">
                <a:solidFill>
                  <a:srgbClr val="009999"/>
                </a:solidFill>
                <a:latin typeface="Arial Narrow" panose="020B0606020202030204" pitchFamily="34" charset="0"/>
                <a:ea typeface="ＭＳ Ｐゴシック" panose="020B0600070205080204" pitchFamily="34" charset="-128"/>
              </a:rPr>
              <a:t>verificatie</a:t>
            </a:r>
            <a:endParaRPr lang="en-GB" altLang="nl-BE" sz="2000" dirty="0">
              <a:solidFill>
                <a:srgbClr val="009999"/>
              </a:solidFill>
              <a:latin typeface="Arial Narrow" panose="020B0606020202030204" pitchFamily="34" charset="0"/>
              <a:ea typeface="ＭＳ Ｐゴシック" panose="020B0600070205080204" pitchFamily="34" charset="-128"/>
            </a:endParaRPr>
          </a:p>
        </p:txBody>
      </p:sp>
      <p:sp>
        <p:nvSpPr>
          <p:cNvPr id="70678" name="Rectangle 16"/>
          <p:cNvSpPr>
            <a:spLocks noChangeArrowheads="1"/>
          </p:cNvSpPr>
          <p:nvPr/>
        </p:nvSpPr>
        <p:spPr bwMode="auto">
          <a:xfrm>
            <a:off x="7524750" y="3141663"/>
            <a:ext cx="1377950" cy="685800"/>
          </a:xfrm>
          <a:prstGeom prst="rect">
            <a:avLst/>
          </a:prstGeom>
          <a:solidFill>
            <a:srgbClr val="E5405D"/>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70679" name="Rectangle 16"/>
          <p:cNvSpPr>
            <a:spLocks noChangeArrowheads="1"/>
          </p:cNvSpPr>
          <p:nvPr/>
        </p:nvSpPr>
        <p:spPr bwMode="auto">
          <a:xfrm>
            <a:off x="7524750" y="3933825"/>
            <a:ext cx="1377950" cy="685800"/>
          </a:xfrm>
          <a:prstGeom prst="rect">
            <a:avLst/>
          </a:prstGeom>
          <a:solidFill>
            <a:srgbClr val="E5405D"/>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25" name="Rectangle 16"/>
          <p:cNvSpPr>
            <a:spLocks noChangeArrowheads="1"/>
          </p:cNvSpPr>
          <p:nvPr/>
        </p:nvSpPr>
        <p:spPr bwMode="auto">
          <a:xfrm>
            <a:off x="7524750" y="2402682"/>
            <a:ext cx="1377950" cy="685800"/>
          </a:xfrm>
          <a:prstGeom prst="rect">
            <a:avLst/>
          </a:prstGeom>
          <a:solidFill>
            <a:srgbClr val="E5405D"/>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3" name="Gekromde PIJL-RECHTS 2"/>
          <p:cNvSpPr/>
          <p:nvPr/>
        </p:nvSpPr>
        <p:spPr bwMode="auto">
          <a:xfrm>
            <a:off x="2932113" y="2687960"/>
            <a:ext cx="432048" cy="720080"/>
          </a:xfrm>
          <a:prstGeom prst="curvedRightArrow">
            <a:avLst/>
          </a:prstGeom>
          <a:solidFill>
            <a:schemeClr val="accent1"/>
          </a:solidFill>
          <a:ln w="9525" cap="flat" cmpd="sng" algn="ctr">
            <a:solidFill>
              <a:schemeClr val="tx1"/>
            </a:solidFill>
            <a:prstDash val="solid"/>
            <a:round/>
            <a:headEnd type="none" w="med" len="med"/>
            <a:tailEnd type="none" w="med" len="med"/>
          </a:ln>
          <a:effectLst/>
          <a:scene3d>
            <a:camera prst="orthographicFront">
              <a:rot lat="0" lon="0" rev="11400001"/>
            </a:camera>
            <a:lightRig rig="threePt" dir="t"/>
          </a:scene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24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27" name="Gekromde PIJL-RECHTS 26"/>
          <p:cNvSpPr/>
          <p:nvPr/>
        </p:nvSpPr>
        <p:spPr bwMode="auto">
          <a:xfrm>
            <a:off x="2932113" y="3500673"/>
            <a:ext cx="432048" cy="720080"/>
          </a:xfrm>
          <a:prstGeom prst="curvedRightArrow">
            <a:avLst/>
          </a:prstGeom>
          <a:solidFill>
            <a:schemeClr val="accent1"/>
          </a:solidFill>
          <a:ln w="9525" cap="flat" cmpd="sng" algn="ctr">
            <a:solidFill>
              <a:schemeClr val="tx1"/>
            </a:solidFill>
            <a:prstDash val="solid"/>
            <a:round/>
            <a:headEnd type="none" w="med" len="med"/>
            <a:tailEnd type="none" w="med" len="med"/>
          </a:ln>
          <a:effectLst/>
          <a:scene3d>
            <a:camera prst="orthographicFront">
              <a:rot lat="0" lon="0" rev="11400001"/>
            </a:camera>
            <a:lightRig rig="threePt" dir="t"/>
          </a:scene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24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22" name="Rectangle 21"/>
          <p:cNvSpPr>
            <a:spLocks noChangeArrowheads="1"/>
          </p:cNvSpPr>
          <p:nvPr/>
        </p:nvSpPr>
        <p:spPr bwMode="auto">
          <a:xfrm>
            <a:off x="31031" y="3157066"/>
            <a:ext cx="1444625" cy="397545"/>
          </a:xfrm>
          <a:prstGeom prst="rect">
            <a:avLst/>
          </a:prstGeom>
          <a:solidFill>
            <a:schemeClr val="tx2">
              <a:lumMod val="60000"/>
              <a:lumOff val="40000"/>
            </a:schemeClr>
          </a:solidFill>
          <a:ln w="12700">
            <a:solidFill>
              <a:schemeClr val="tx1"/>
            </a:solidFill>
            <a:miter lim="800000"/>
            <a:headEnd/>
            <a:tailEnd/>
          </a:ln>
        </p:spPr>
        <p:txBody>
          <a:bodyPr lIns="90488" tIns="44450" rIns="90488" bIns="44450">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50000"/>
              </a:spcBef>
              <a:buClrTx/>
              <a:buFontTx/>
              <a:buNone/>
            </a:pPr>
            <a:r>
              <a:rPr lang="en-GB" altLang="nl-BE" sz="2000" dirty="0" err="1">
                <a:solidFill>
                  <a:schemeClr val="tx1"/>
                </a:solidFill>
                <a:latin typeface="Arial Narrow" panose="020B0606020202030204" pitchFamily="34" charset="0"/>
                <a:ea typeface="ＭＳ Ｐゴシック" panose="020B0600070205080204" pitchFamily="34" charset="-128"/>
              </a:rPr>
              <a:t>verandering</a:t>
            </a:r>
            <a:endParaRPr lang="en-GB" altLang="nl-BE" sz="2000" dirty="0">
              <a:solidFill>
                <a:schemeClr val="tx1"/>
              </a:solidFill>
              <a:latin typeface="Arial Narrow" panose="020B0606020202030204" pitchFamily="34" charset="0"/>
              <a:ea typeface="ＭＳ Ｐゴシック" panose="020B0600070205080204" pitchFamily="34" charset="-128"/>
            </a:endParaRPr>
          </a:p>
        </p:txBody>
      </p:sp>
      <p:sp>
        <p:nvSpPr>
          <p:cNvPr id="23" name="Rectangle 9"/>
          <p:cNvSpPr>
            <a:spLocks noChangeArrowheads="1"/>
          </p:cNvSpPr>
          <p:nvPr/>
        </p:nvSpPr>
        <p:spPr bwMode="auto">
          <a:xfrm>
            <a:off x="819699" y="4832648"/>
            <a:ext cx="1387475" cy="690563"/>
          </a:xfrm>
          <a:prstGeom prst="rect">
            <a:avLst/>
          </a:prstGeom>
          <a:solidFill>
            <a:schemeClr val="tx2">
              <a:lumMod val="40000"/>
              <a:lumOff val="60000"/>
            </a:schemeClr>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0"/>
              </a:spcBef>
              <a:buClrTx/>
              <a:buFontTx/>
              <a:buNone/>
            </a:pPr>
            <a:r>
              <a:rPr lang="en-GB" altLang="nl-BE" sz="2000" dirty="0" err="1">
                <a:solidFill>
                  <a:schemeClr val="tx1"/>
                </a:solidFill>
                <a:latin typeface="Arial Narrow" panose="020B0606020202030204" pitchFamily="34" charset="0"/>
                <a:ea typeface="ＭＳ Ｐゴシック" panose="020B0600070205080204" pitchFamily="34" charset="-128"/>
              </a:rPr>
              <a:t>verandering</a:t>
            </a:r>
            <a:endParaRPr lang="nl-NL" altLang="nl-BE" sz="2000" dirty="0">
              <a:solidFill>
                <a:schemeClr val="tx1"/>
              </a:solidFill>
              <a:latin typeface="Arial Narrow" panose="020B0606020202030204" pitchFamily="34" charset="0"/>
              <a:ea typeface="ＭＳ Ｐゴシック" panose="020B0600070205080204" pitchFamily="34" charset="-128"/>
            </a:endParaRPr>
          </a:p>
        </p:txBody>
      </p:sp>
      <p:sp>
        <p:nvSpPr>
          <p:cNvPr id="26" name="Rectangle 9"/>
          <p:cNvSpPr>
            <a:spLocks noChangeArrowheads="1"/>
          </p:cNvSpPr>
          <p:nvPr/>
        </p:nvSpPr>
        <p:spPr bwMode="auto">
          <a:xfrm>
            <a:off x="2415505" y="4824413"/>
            <a:ext cx="1387475" cy="690563"/>
          </a:xfrm>
          <a:prstGeom prst="rect">
            <a:avLst/>
          </a:prstGeom>
          <a:solidFill>
            <a:schemeClr val="tx2">
              <a:lumMod val="40000"/>
              <a:lumOff val="60000"/>
            </a:schemeClr>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0"/>
              </a:spcBef>
              <a:buClrTx/>
              <a:buFontTx/>
              <a:buNone/>
            </a:pPr>
            <a:r>
              <a:rPr lang="en-GB" altLang="nl-BE" sz="2000" dirty="0" err="1">
                <a:solidFill>
                  <a:schemeClr val="tx1"/>
                </a:solidFill>
                <a:latin typeface="Arial Narrow" panose="020B0606020202030204" pitchFamily="34" charset="0"/>
                <a:ea typeface="ＭＳ Ｐゴシック" panose="020B0600070205080204" pitchFamily="34" charset="-128"/>
              </a:rPr>
              <a:t>verandering</a:t>
            </a:r>
            <a:endParaRPr lang="nl-NL" altLang="nl-BE" sz="2000" dirty="0">
              <a:solidFill>
                <a:schemeClr val="tx1"/>
              </a:solidFill>
              <a:latin typeface="Arial Narrow" panose="020B0606020202030204" pitchFamily="34" charset="0"/>
              <a:ea typeface="ＭＳ Ｐゴシック" panose="020B0600070205080204" pitchFamily="34" charset="-128"/>
            </a:endParaRPr>
          </a:p>
        </p:txBody>
      </p:sp>
      <p:sp>
        <p:nvSpPr>
          <p:cNvPr id="28" name="Rectangle 9"/>
          <p:cNvSpPr>
            <a:spLocks noChangeArrowheads="1"/>
          </p:cNvSpPr>
          <p:nvPr/>
        </p:nvSpPr>
        <p:spPr bwMode="auto">
          <a:xfrm>
            <a:off x="81338" y="4007578"/>
            <a:ext cx="1387475" cy="690563"/>
          </a:xfrm>
          <a:prstGeom prst="rect">
            <a:avLst/>
          </a:prstGeom>
          <a:solidFill>
            <a:schemeClr val="tx2">
              <a:lumMod val="40000"/>
              <a:lumOff val="60000"/>
            </a:schemeClr>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0"/>
              </a:spcBef>
              <a:buClrTx/>
              <a:buFontTx/>
              <a:buNone/>
            </a:pPr>
            <a:r>
              <a:rPr lang="en-GB" altLang="nl-BE" sz="2000" dirty="0" err="1">
                <a:solidFill>
                  <a:schemeClr val="tx1"/>
                </a:solidFill>
                <a:latin typeface="Arial Narrow" panose="020B0606020202030204" pitchFamily="34" charset="0"/>
                <a:ea typeface="ＭＳ Ｐゴシック" panose="020B0600070205080204" pitchFamily="34" charset="-128"/>
              </a:rPr>
              <a:t>verandering</a:t>
            </a:r>
            <a:endParaRPr lang="nl-NL" altLang="nl-BE" sz="2000" dirty="0">
              <a:solidFill>
                <a:schemeClr val="tx1"/>
              </a:solidFill>
              <a:latin typeface="Arial Narrow" panose="020B0606020202030204" pitchFamily="34" charset="0"/>
              <a:ea typeface="ＭＳ Ｐゴシック" panose="020B0600070205080204" pitchFamily="34" charset="-128"/>
            </a:endParaRPr>
          </a:p>
        </p:txBody>
      </p:sp>
      <p:sp>
        <p:nvSpPr>
          <p:cNvPr id="2" name="PIJL-LINKS en -RECHTS 1"/>
          <p:cNvSpPr/>
          <p:nvPr/>
        </p:nvSpPr>
        <p:spPr bwMode="auto">
          <a:xfrm>
            <a:off x="1327498" y="4073180"/>
            <a:ext cx="515489" cy="173295"/>
          </a:xfrm>
          <a:prstGeom prst="lef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24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4" name="PIJL-OMHOOG 3"/>
          <p:cNvSpPr/>
          <p:nvPr/>
        </p:nvSpPr>
        <p:spPr bwMode="auto">
          <a:xfrm>
            <a:off x="2450381" y="4795165"/>
            <a:ext cx="45719" cy="45719"/>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24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6" name="PIJL-OMHOOG 5"/>
          <p:cNvSpPr/>
          <p:nvPr/>
        </p:nvSpPr>
        <p:spPr bwMode="auto">
          <a:xfrm>
            <a:off x="1043608" y="4352859"/>
            <a:ext cx="283890" cy="471554"/>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24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7" name="PIJL-OMHOOG 6"/>
          <p:cNvSpPr/>
          <p:nvPr/>
        </p:nvSpPr>
        <p:spPr bwMode="auto">
          <a:xfrm>
            <a:off x="1979512" y="3553793"/>
            <a:ext cx="326406" cy="1287091"/>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24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31" name="Gekromde PIJL-RECHTS 30"/>
          <p:cNvSpPr/>
          <p:nvPr/>
        </p:nvSpPr>
        <p:spPr bwMode="auto">
          <a:xfrm>
            <a:off x="3411715" y="4333863"/>
            <a:ext cx="432048" cy="720080"/>
          </a:xfrm>
          <a:prstGeom prst="curvedRightArrow">
            <a:avLst/>
          </a:prstGeom>
          <a:solidFill>
            <a:schemeClr val="accent1"/>
          </a:solidFill>
          <a:ln w="9525" cap="flat" cmpd="sng" algn="ctr">
            <a:solidFill>
              <a:schemeClr val="tx1"/>
            </a:solidFill>
            <a:prstDash val="solid"/>
            <a:round/>
            <a:headEnd type="none" w="med" len="med"/>
            <a:tailEnd type="none" w="med" len="med"/>
          </a:ln>
          <a:effectLst/>
          <a:scene3d>
            <a:camera prst="orthographicFront">
              <a:rot lat="0" lon="0" rev="11400001"/>
            </a:camera>
            <a:lightRig rig="threePt" dir="t"/>
          </a:scene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24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32" name="Gekromde PIJL-RECHTS 31"/>
          <p:cNvSpPr/>
          <p:nvPr/>
        </p:nvSpPr>
        <p:spPr bwMode="auto">
          <a:xfrm>
            <a:off x="3200049" y="5297563"/>
            <a:ext cx="432048" cy="720080"/>
          </a:xfrm>
          <a:prstGeom prst="curvedRightArrow">
            <a:avLst/>
          </a:prstGeom>
          <a:solidFill>
            <a:schemeClr val="accent1"/>
          </a:solidFill>
          <a:ln w="9525" cap="flat" cmpd="sng" algn="ctr">
            <a:solidFill>
              <a:schemeClr val="tx1"/>
            </a:solidFill>
            <a:prstDash val="solid"/>
            <a:round/>
            <a:headEnd type="none" w="med" len="med"/>
            <a:tailEnd type="none" w="med" len="med"/>
          </a:ln>
          <a:effectLst/>
          <a:scene3d>
            <a:camera prst="orthographicFront">
              <a:rot lat="0" lon="0" rev="11400001"/>
            </a:camera>
            <a:lightRig rig="threePt" dir="t"/>
          </a:scene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24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33" name="Rectangle 7"/>
          <p:cNvSpPr>
            <a:spLocks noChangeArrowheads="1"/>
          </p:cNvSpPr>
          <p:nvPr/>
        </p:nvSpPr>
        <p:spPr bwMode="auto">
          <a:xfrm>
            <a:off x="2887132" y="1496798"/>
            <a:ext cx="1437493" cy="1074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50000"/>
              </a:spcBef>
              <a:buClrTx/>
              <a:buFontTx/>
              <a:buNone/>
            </a:pPr>
            <a:r>
              <a:rPr lang="en-GB" altLang="nl-BE" sz="1600" dirty="0" err="1">
                <a:solidFill>
                  <a:srgbClr val="009999"/>
                </a:solidFill>
                <a:latin typeface="Arial Narrow" panose="020B0606020202030204" pitchFamily="34" charset="0"/>
                <a:ea typeface="ＭＳ Ｐゴシック" panose="020B0600070205080204" pitchFamily="34" charset="-128"/>
              </a:rPr>
              <a:t>Hypothesen</a:t>
            </a:r>
            <a:r>
              <a:rPr lang="en-GB" altLang="nl-BE" sz="1600" dirty="0">
                <a:solidFill>
                  <a:srgbClr val="009999"/>
                </a:solidFill>
                <a:latin typeface="Arial Narrow" panose="020B0606020202030204" pitchFamily="34" charset="0"/>
                <a:ea typeface="ＭＳ Ｐゴシック" panose="020B0600070205080204" pitchFamily="34" charset="-128"/>
              </a:rPr>
              <a:t> over </a:t>
            </a:r>
            <a:r>
              <a:rPr lang="en-GB" altLang="nl-BE" sz="1600" dirty="0" err="1">
                <a:solidFill>
                  <a:srgbClr val="009999"/>
                </a:solidFill>
                <a:latin typeface="Arial Narrow" panose="020B0606020202030204" pitchFamily="34" charset="0"/>
                <a:ea typeface="ＭＳ Ｐゴシック" panose="020B0600070205080204" pitchFamily="34" charset="-128"/>
              </a:rPr>
              <a:t>relaties</a:t>
            </a:r>
            <a:r>
              <a:rPr lang="en-GB" altLang="nl-BE" sz="1600" dirty="0">
                <a:solidFill>
                  <a:srgbClr val="009999"/>
                </a:solidFill>
                <a:latin typeface="Arial Narrow" panose="020B0606020202030204" pitchFamily="34" charset="0"/>
                <a:ea typeface="ＭＳ Ｐゴシック" panose="020B0600070205080204" pitchFamily="34" charset="-128"/>
              </a:rPr>
              <a:t> </a:t>
            </a:r>
            <a:r>
              <a:rPr lang="en-GB" altLang="nl-BE" sz="1600" dirty="0" err="1">
                <a:solidFill>
                  <a:srgbClr val="009999"/>
                </a:solidFill>
                <a:latin typeface="Arial Narrow" panose="020B0606020202030204" pitchFamily="34" charset="0"/>
                <a:ea typeface="ＭＳ Ｐゴシック" panose="020B0600070205080204" pitchFamily="34" charset="-128"/>
              </a:rPr>
              <a:t>tussen</a:t>
            </a:r>
            <a:r>
              <a:rPr lang="en-GB" altLang="nl-BE" sz="1600" dirty="0">
                <a:solidFill>
                  <a:srgbClr val="009999"/>
                </a:solidFill>
                <a:latin typeface="Arial Narrow" panose="020B0606020202030204" pitchFamily="34" charset="0"/>
                <a:ea typeface="ＭＳ Ｐゴシック" panose="020B0600070205080204" pitchFamily="34" charset="-128"/>
              </a:rPr>
              <a:t> </a:t>
            </a:r>
            <a:r>
              <a:rPr lang="en-GB" altLang="nl-BE" sz="1600" dirty="0" err="1">
                <a:solidFill>
                  <a:srgbClr val="009999"/>
                </a:solidFill>
                <a:latin typeface="Arial Narrow" panose="020B0606020202030204" pitchFamily="34" charset="0"/>
                <a:ea typeface="ＭＳ Ｐゴシック" panose="020B0600070205080204" pitchFamily="34" charset="-128"/>
              </a:rPr>
              <a:t>veranderingen</a:t>
            </a:r>
            <a:endParaRPr lang="en-GB" altLang="nl-BE" sz="1600" dirty="0">
              <a:solidFill>
                <a:srgbClr val="009999"/>
              </a:solidFill>
              <a:latin typeface="Arial Narrow" panose="020B0606020202030204" pitchFamily="34" charset="0"/>
              <a:ea typeface="ＭＳ Ｐゴシック" panose="020B0600070205080204" pitchFamily="34" charset="-128"/>
            </a:endParaRPr>
          </a:p>
        </p:txBody>
      </p:sp>
      <p:sp>
        <p:nvSpPr>
          <p:cNvPr id="34" name="Rectangle 16"/>
          <p:cNvSpPr>
            <a:spLocks noChangeArrowheads="1"/>
          </p:cNvSpPr>
          <p:nvPr/>
        </p:nvSpPr>
        <p:spPr bwMode="auto">
          <a:xfrm>
            <a:off x="3148138" y="2717477"/>
            <a:ext cx="284286" cy="305808"/>
          </a:xfrm>
          <a:prstGeom prst="rect">
            <a:avLst/>
          </a:prstGeom>
          <a:solidFill>
            <a:srgbClr val="E5405D"/>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35" name="Rectangle 16"/>
          <p:cNvSpPr>
            <a:spLocks noChangeArrowheads="1"/>
          </p:cNvSpPr>
          <p:nvPr/>
        </p:nvSpPr>
        <p:spPr bwMode="auto">
          <a:xfrm>
            <a:off x="899145" y="4572800"/>
            <a:ext cx="281333" cy="268084"/>
          </a:xfrm>
          <a:prstGeom prst="rect">
            <a:avLst/>
          </a:prstGeom>
          <a:solidFill>
            <a:srgbClr val="E5405D"/>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36" name="Rectangle 16"/>
          <p:cNvSpPr>
            <a:spLocks noChangeArrowheads="1"/>
          </p:cNvSpPr>
          <p:nvPr/>
        </p:nvSpPr>
        <p:spPr bwMode="auto">
          <a:xfrm>
            <a:off x="3778401" y="4583072"/>
            <a:ext cx="246458" cy="257812"/>
          </a:xfrm>
          <a:prstGeom prst="rect">
            <a:avLst/>
          </a:prstGeom>
          <a:solidFill>
            <a:srgbClr val="E5405D"/>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37" name="Rectangle 16"/>
          <p:cNvSpPr>
            <a:spLocks noChangeArrowheads="1"/>
          </p:cNvSpPr>
          <p:nvPr/>
        </p:nvSpPr>
        <p:spPr bwMode="auto">
          <a:xfrm>
            <a:off x="2179473" y="3797888"/>
            <a:ext cx="323992" cy="308743"/>
          </a:xfrm>
          <a:prstGeom prst="rect">
            <a:avLst/>
          </a:prstGeom>
          <a:solidFill>
            <a:srgbClr val="E5405D"/>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38" name="Rectangle 16"/>
          <p:cNvSpPr>
            <a:spLocks noChangeArrowheads="1"/>
          </p:cNvSpPr>
          <p:nvPr/>
        </p:nvSpPr>
        <p:spPr bwMode="auto">
          <a:xfrm>
            <a:off x="3416628" y="3610753"/>
            <a:ext cx="323992" cy="312699"/>
          </a:xfrm>
          <a:prstGeom prst="rect">
            <a:avLst/>
          </a:prstGeom>
          <a:solidFill>
            <a:srgbClr val="E5405D"/>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39" name="Rectangle 7"/>
          <p:cNvSpPr>
            <a:spLocks noChangeArrowheads="1"/>
          </p:cNvSpPr>
          <p:nvPr/>
        </p:nvSpPr>
        <p:spPr bwMode="auto">
          <a:xfrm>
            <a:off x="3906225" y="5417902"/>
            <a:ext cx="1437493" cy="1013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50000"/>
              </a:spcBef>
              <a:buClrTx/>
              <a:buFontTx/>
              <a:buNone/>
            </a:pPr>
            <a:r>
              <a:rPr lang="en-GB" altLang="nl-BE" sz="2000" dirty="0">
                <a:solidFill>
                  <a:srgbClr val="009999"/>
                </a:solidFill>
                <a:latin typeface="Arial Narrow" panose="020B0606020202030204" pitchFamily="34" charset="0"/>
                <a:ea typeface="ＭＳ Ｐゴシック" panose="020B0600070205080204" pitchFamily="34" charset="-128"/>
              </a:rPr>
              <a:t>Hypotheses </a:t>
            </a:r>
            <a:r>
              <a:rPr lang="en-GB" altLang="nl-BE" sz="2000" dirty="0" err="1">
                <a:solidFill>
                  <a:srgbClr val="009999"/>
                </a:solidFill>
                <a:latin typeface="Arial Narrow" panose="020B0606020202030204" pitchFamily="34" charset="0"/>
                <a:ea typeface="ＭＳ Ｐゴシック" panose="020B0600070205080204" pitchFamily="34" charset="-128"/>
              </a:rPr>
              <a:t>facteurs</a:t>
            </a:r>
            <a:r>
              <a:rPr lang="en-GB" altLang="nl-BE" sz="2000" dirty="0">
                <a:solidFill>
                  <a:srgbClr val="009999"/>
                </a:solidFill>
                <a:latin typeface="Arial Narrow" panose="020B0606020202030204" pitchFamily="34" charset="0"/>
                <a:ea typeface="ＭＳ Ｐゴシック" panose="020B0600070205080204" pitchFamily="34" charset="-128"/>
              </a:rPr>
              <a:t> internes</a:t>
            </a:r>
          </a:p>
        </p:txBody>
      </p:sp>
      <p:sp>
        <p:nvSpPr>
          <p:cNvPr id="40" name="Text Box 22"/>
          <p:cNvSpPr txBox="1">
            <a:spLocks noChangeArrowheads="1"/>
          </p:cNvSpPr>
          <p:nvPr/>
        </p:nvSpPr>
        <p:spPr bwMode="auto">
          <a:xfrm>
            <a:off x="140100" y="5678335"/>
            <a:ext cx="1269950" cy="923330"/>
          </a:xfrm>
          <a:prstGeom prst="rect">
            <a:avLst/>
          </a:prstGeom>
          <a:solidFill>
            <a:schemeClr val="tx2">
              <a:lumMod val="20000"/>
              <a:lumOff val="80000"/>
            </a:schemeClr>
          </a:solidFill>
          <a:ln w="9525">
            <a:solidFill>
              <a:schemeClr val="tx1"/>
            </a:solidFill>
            <a:miter lim="800000"/>
            <a:headEnd/>
            <a:tailEnd/>
          </a:ln>
        </p:spPr>
        <p:txBody>
          <a:bodyPr wrap="square">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0"/>
              </a:spcBef>
              <a:buClrTx/>
              <a:buFontTx/>
              <a:buNone/>
            </a:pPr>
            <a:r>
              <a:rPr lang="nl-NL" altLang="nl-BE" sz="1800" dirty="0">
                <a:solidFill>
                  <a:schemeClr val="tx1"/>
                </a:solidFill>
                <a:latin typeface="Arial Narrow" panose="020B0606020202030204" pitchFamily="34" charset="0"/>
                <a:ea typeface="ＭＳ Ｐゴシック" panose="020B0600070205080204" pitchFamily="34" charset="-128"/>
              </a:rPr>
              <a:t>Activiteiten en middelen</a:t>
            </a:r>
          </a:p>
        </p:txBody>
      </p:sp>
      <p:sp>
        <p:nvSpPr>
          <p:cNvPr id="41" name="PIJL-OMHOOG 40"/>
          <p:cNvSpPr/>
          <p:nvPr/>
        </p:nvSpPr>
        <p:spPr bwMode="auto">
          <a:xfrm>
            <a:off x="140100" y="4615298"/>
            <a:ext cx="326406" cy="1031001"/>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24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42" name="PIJL-OMHOOG 41"/>
          <p:cNvSpPr/>
          <p:nvPr/>
        </p:nvSpPr>
        <p:spPr bwMode="auto">
          <a:xfrm>
            <a:off x="1195882" y="5419527"/>
            <a:ext cx="283890" cy="471554"/>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24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43" name="Rectangle 16"/>
          <p:cNvSpPr>
            <a:spLocks noChangeArrowheads="1"/>
          </p:cNvSpPr>
          <p:nvPr/>
        </p:nvSpPr>
        <p:spPr bwMode="auto">
          <a:xfrm>
            <a:off x="1406711" y="3742522"/>
            <a:ext cx="323992" cy="308743"/>
          </a:xfrm>
          <a:prstGeom prst="rect">
            <a:avLst/>
          </a:prstGeom>
          <a:solidFill>
            <a:srgbClr val="E5405D"/>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44" name="Rectangle 16"/>
          <p:cNvSpPr>
            <a:spLocks noChangeArrowheads="1"/>
          </p:cNvSpPr>
          <p:nvPr/>
        </p:nvSpPr>
        <p:spPr bwMode="auto">
          <a:xfrm>
            <a:off x="3563489" y="5649545"/>
            <a:ext cx="246458" cy="257812"/>
          </a:xfrm>
          <a:prstGeom prst="rect">
            <a:avLst/>
          </a:prstGeom>
          <a:solidFill>
            <a:srgbClr val="E5405D"/>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45" name="Rectangle 16"/>
          <p:cNvSpPr>
            <a:spLocks noChangeArrowheads="1"/>
          </p:cNvSpPr>
          <p:nvPr/>
        </p:nvSpPr>
        <p:spPr bwMode="auto">
          <a:xfrm>
            <a:off x="273415" y="4963197"/>
            <a:ext cx="246458" cy="257812"/>
          </a:xfrm>
          <a:prstGeom prst="rect">
            <a:avLst/>
          </a:prstGeom>
          <a:solidFill>
            <a:srgbClr val="E5405D"/>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4081728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63688" y="332656"/>
            <a:ext cx="6858000" cy="685800"/>
          </a:xfrm>
        </p:spPr>
        <p:txBody>
          <a:bodyPr/>
          <a:lstStyle/>
          <a:p>
            <a:r>
              <a:rPr lang="nl-BE" dirty="0" err="1"/>
              <a:t>ToC</a:t>
            </a:r>
            <a:r>
              <a:rPr lang="nl-BE" dirty="0"/>
              <a:t> en Logisch Kader</a:t>
            </a:r>
            <a:endParaRPr lang="en-GB" dirty="0"/>
          </a:p>
        </p:txBody>
      </p:sp>
      <p:sp>
        <p:nvSpPr>
          <p:cNvPr id="3" name="Tijdelijke aanduiding voor inhoud 2"/>
          <p:cNvSpPr>
            <a:spLocks noGrp="1"/>
          </p:cNvSpPr>
          <p:nvPr>
            <p:ph idx="1"/>
          </p:nvPr>
        </p:nvSpPr>
        <p:spPr>
          <a:xfrm>
            <a:off x="1115988" y="1340768"/>
            <a:ext cx="7920508" cy="5112568"/>
          </a:xfrm>
        </p:spPr>
        <p:txBody>
          <a:bodyPr/>
          <a:lstStyle/>
          <a:p>
            <a:pPr>
              <a:lnSpc>
                <a:spcPct val="100000"/>
              </a:lnSpc>
              <a:spcBef>
                <a:spcPts val="150"/>
              </a:spcBef>
            </a:pPr>
            <a:r>
              <a:rPr lang="fr-BE" sz="2000" dirty="0"/>
              <a:t>Is er </a:t>
            </a:r>
            <a:r>
              <a:rPr lang="fr-BE" sz="2000" dirty="0" err="1"/>
              <a:t>een</a:t>
            </a:r>
            <a:r>
              <a:rPr lang="fr-BE" sz="2000" dirty="0"/>
              <a:t> </a:t>
            </a:r>
            <a:r>
              <a:rPr lang="fr-BE" sz="2000" dirty="0" err="1"/>
              <a:t>plaats</a:t>
            </a:r>
            <a:r>
              <a:rPr lang="fr-BE" sz="2000" dirty="0"/>
              <a:t> </a:t>
            </a:r>
            <a:r>
              <a:rPr lang="fr-BE" sz="2000" dirty="0" err="1"/>
              <a:t>voor</a:t>
            </a:r>
            <a:r>
              <a:rPr lang="fr-BE" sz="2000" dirty="0"/>
              <a:t> </a:t>
            </a:r>
            <a:r>
              <a:rPr lang="fr-BE" sz="2000" dirty="0" err="1"/>
              <a:t>LoKa</a:t>
            </a:r>
            <a:r>
              <a:rPr lang="fr-BE" sz="2000" dirty="0"/>
              <a:t> </a:t>
            </a:r>
            <a:r>
              <a:rPr lang="fr-BE" sz="2000" i="1" dirty="0"/>
              <a:t>en </a:t>
            </a:r>
            <a:r>
              <a:rPr lang="fr-BE" sz="2000" dirty="0" err="1"/>
              <a:t>ToC</a:t>
            </a:r>
            <a:r>
              <a:rPr lang="fr-BE" sz="2000" dirty="0"/>
              <a:t> in </a:t>
            </a:r>
            <a:r>
              <a:rPr lang="fr-BE" sz="2000" dirty="0" err="1"/>
              <a:t>éénzelfde</a:t>
            </a:r>
            <a:r>
              <a:rPr lang="fr-BE" sz="2000" dirty="0"/>
              <a:t> </a:t>
            </a:r>
            <a:r>
              <a:rPr lang="fr-BE" sz="2000" dirty="0" err="1"/>
              <a:t>aanpak</a:t>
            </a:r>
            <a:r>
              <a:rPr lang="fr-BE" sz="2000" dirty="0"/>
              <a:t>?</a:t>
            </a:r>
          </a:p>
          <a:p>
            <a:pPr>
              <a:lnSpc>
                <a:spcPct val="100000"/>
              </a:lnSpc>
              <a:spcBef>
                <a:spcPts val="150"/>
              </a:spcBef>
            </a:pPr>
            <a:endParaRPr lang="fr-BE" sz="2000" dirty="0"/>
          </a:p>
          <a:p>
            <a:pPr>
              <a:lnSpc>
                <a:spcPct val="100000"/>
              </a:lnSpc>
              <a:spcBef>
                <a:spcPts val="150"/>
              </a:spcBef>
            </a:pPr>
            <a:r>
              <a:rPr lang="fr-BE" sz="2000" dirty="0" err="1"/>
              <a:t>Elk</a:t>
            </a:r>
            <a:r>
              <a:rPr lang="fr-BE" sz="2000" dirty="0"/>
              <a:t> </a:t>
            </a:r>
            <a:r>
              <a:rPr lang="fr-BE" sz="2000" dirty="0" err="1"/>
              <a:t>goed</a:t>
            </a:r>
            <a:r>
              <a:rPr lang="fr-BE" sz="2000" dirty="0"/>
              <a:t> </a:t>
            </a:r>
            <a:r>
              <a:rPr lang="fr-BE" sz="2000" dirty="0" err="1"/>
              <a:t>LoKa</a:t>
            </a:r>
            <a:r>
              <a:rPr lang="fr-BE" sz="2000" dirty="0"/>
              <a:t> </a:t>
            </a:r>
            <a:r>
              <a:rPr lang="fr-BE" sz="2000" dirty="0" err="1"/>
              <a:t>bevat</a:t>
            </a:r>
            <a:r>
              <a:rPr lang="fr-BE" sz="2000" dirty="0"/>
              <a:t> </a:t>
            </a:r>
            <a:r>
              <a:rPr lang="fr-BE" sz="2000" dirty="0" err="1"/>
              <a:t>een</a:t>
            </a:r>
            <a:r>
              <a:rPr lang="fr-BE" sz="2000" dirty="0"/>
              <a:t> </a:t>
            </a:r>
            <a:r>
              <a:rPr lang="fr-BE" sz="2000" dirty="0" err="1"/>
              <a:t>ToC</a:t>
            </a:r>
            <a:endParaRPr lang="fr-BE" sz="2000" dirty="0"/>
          </a:p>
          <a:p>
            <a:pPr lvl="1">
              <a:spcBef>
                <a:spcPts val="150"/>
              </a:spcBef>
            </a:pPr>
            <a:r>
              <a:rPr lang="fr-BE" sz="2000" dirty="0"/>
              <a:t>... maar die </a:t>
            </a:r>
            <a:r>
              <a:rPr lang="fr-BE" sz="2000" dirty="0" err="1"/>
              <a:t>ToC</a:t>
            </a:r>
            <a:r>
              <a:rPr lang="fr-BE" sz="2000" dirty="0"/>
              <a:t> </a:t>
            </a:r>
            <a:r>
              <a:rPr lang="fr-BE" sz="2000" dirty="0" err="1"/>
              <a:t>is</a:t>
            </a:r>
            <a:r>
              <a:rPr lang="fr-BE" sz="2000" dirty="0"/>
              <a:t> er niet </a:t>
            </a:r>
            <a:r>
              <a:rPr lang="fr-BE" sz="2000" dirty="0" err="1"/>
              <a:t>steeds</a:t>
            </a:r>
            <a:r>
              <a:rPr lang="fr-BE" sz="2000" dirty="0"/>
              <a:t> </a:t>
            </a:r>
            <a:r>
              <a:rPr lang="fr-BE" sz="2000" dirty="0" err="1"/>
              <a:t>helemaal</a:t>
            </a:r>
            <a:r>
              <a:rPr lang="fr-BE" sz="2000" dirty="0"/>
              <a:t> in </a:t>
            </a:r>
            <a:r>
              <a:rPr lang="fr-BE" sz="2000" dirty="0" err="1"/>
              <a:t>geëxpliciteerd</a:t>
            </a:r>
            <a:r>
              <a:rPr lang="fr-BE" sz="2000" dirty="0"/>
              <a:t> (men « </a:t>
            </a:r>
            <a:r>
              <a:rPr lang="fr-BE" sz="2000" dirty="0" err="1"/>
              <a:t>verliest</a:t>
            </a:r>
            <a:r>
              <a:rPr lang="fr-BE" sz="2000" dirty="0"/>
              <a:t> » </a:t>
            </a:r>
            <a:r>
              <a:rPr lang="fr-BE" sz="2000" dirty="0" err="1"/>
              <a:t>bepaalde</a:t>
            </a:r>
            <a:r>
              <a:rPr lang="fr-BE" sz="2000" dirty="0"/>
              <a:t> </a:t>
            </a:r>
            <a:r>
              <a:rPr lang="fr-BE" sz="2000" dirty="0" err="1"/>
              <a:t>elementen</a:t>
            </a:r>
            <a:r>
              <a:rPr lang="fr-BE" sz="2000" dirty="0"/>
              <a:t> in het </a:t>
            </a:r>
            <a:r>
              <a:rPr lang="fr-BE" sz="2000" dirty="0" err="1"/>
              <a:t>LoKa</a:t>
            </a:r>
            <a:r>
              <a:rPr lang="fr-BE" sz="2000" dirty="0"/>
              <a:t>)</a:t>
            </a:r>
          </a:p>
          <a:p>
            <a:pPr lvl="1">
              <a:spcBef>
                <a:spcPts val="150"/>
              </a:spcBef>
            </a:pPr>
            <a:r>
              <a:rPr lang="fr-BE" sz="2000" dirty="0"/>
              <a:t>de </a:t>
            </a:r>
            <a:r>
              <a:rPr lang="fr-BE" sz="2000" dirty="0" err="1"/>
              <a:t>ToC</a:t>
            </a:r>
            <a:r>
              <a:rPr lang="fr-BE" sz="2000" dirty="0"/>
              <a:t> kan </a:t>
            </a:r>
            <a:r>
              <a:rPr lang="fr-BE" sz="2000" dirty="0" err="1"/>
              <a:t>helpen</a:t>
            </a:r>
            <a:r>
              <a:rPr lang="fr-BE" sz="2000" dirty="0"/>
              <a:t> om de </a:t>
            </a:r>
            <a:r>
              <a:rPr lang="fr-BE" sz="2000" dirty="0" err="1"/>
              <a:t>verandering</a:t>
            </a:r>
            <a:r>
              <a:rPr lang="fr-BE" sz="2000" dirty="0"/>
              <a:t> van outputs </a:t>
            </a:r>
            <a:r>
              <a:rPr lang="fr-BE" sz="2000" dirty="0" err="1"/>
              <a:t>naar</a:t>
            </a:r>
            <a:r>
              <a:rPr lang="fr-BE" sz="2000" dirty="0"/>
              <a:t> impacts </a:t>
            </a:r>
            <a:r>
              <a:rPr lang="fr-BE" sz="2000" dirty="0" err="1"/>
              <a:t>nader</a:t>
            </a:r>
            <a:r>
              <a:rPr lang="fr-BE" sz="2000" dirty="0"/>
              <a:t> de </a:t>
            </a:r>
            <a:r>
              <a:rPr lang="fr-BE" sz="2000" dirty="0" err="1"/>
              <a:t>verklaren</a:t>
            </a:r>
            <a:endParaRPr lang="fr-BE" sz="2000" dirty="0"/>
          </a:p>
          <a:p>
            <a:pPr marL="457200" lvl="1" indent="0">
              <a:spcBef>
                <a:spcPts val="150"/>
              </a:spcBef>
              <a:buNone/>
            </a:pPr>
            <a:endParaRPr lang="fr-BE" sz="2000" dirty="0"/>
          </a:p>
          <a:p>
            <a:pPr>
              <a:spcBef>
                <a:spcPts val="150"/>
              </a:spcBef>
            </a:pPr>
            <a:r>
              <a:rPr lang="fr-BE" sz="2000" dirty="0" err="1">
                <a:sym typeface="Wingdings"/>
              </a:rPr>
              <a:t>Complementaire</a:t>
            </a:r>
            <a:r>
              <a:rPr lang="fr-BE" sz="2000" dirty="0">
                <a:sym typeface="Wingdings"/>
              </a:rPr>
              <a:t> </a:t>
            </a:r>
            <a:r>
              <a:rPr lang="fr-BE" sz="2000" dirty="0" err="1">
                <a:sym typeface="Wingdings"/>
              </a:rPr>
              <a:t>instrumenten</a:t>
            </a:r>
            <a:r>
              <a:rPr lang="fr-BE" sz="2000" dirty="0">
                <a:sym typeface="Wingdings"/>
              </a:rPr>
              <a:t>?</a:t>
            </a:r>
          </a:p>
          <a:p>
            <a:pPr lvl="1">
              <a:spcBef>
                <a:spcPts val="150"/>
              </a:spcBef>
            </a:pPr>
            <a:r>
              <a:rPr lang="fr-BE" sz="2000" dirty="0"/>
              <a:t>De </a:t>
            </a:r>
            <a:r>
              <a:rPr lang="fr-BE" sz="2000" dirty="0" err="1"/>
              <a:t>rigiditeit</a:t>
            </a:r>
            <a:r>
              <a:rPr lang="fr-BE" sz="2000" dirty="0"/>
              <a:t> van het </a:t>
            </a:r>
            <a:r>
              <a:rPr lang="fr-BE" sz="2000" dirty="0" err="1"/>
              <a:t>LoKa</a:t>
            </a:r>
            <a:r>
              <a:rPr lang="fr-BE" sz="2000" dirty="0"/>
              <a:t> </a:t>
            </a:r>
            <a:r>
              <a:rPr lang="fr-BE" sz="2000" dirty="0" err="1"/>
              <a:t>laat</a:t>
            </a:r>
            <a:r>
              <a:rPr lang="fr-BE" sz="2000" dirty="0"/>
              <a:t> niet </a:t>
            </a:r>
            <a:r>
              <a:rPr lang="fr-BE" sz="2000" dirty="0" err="1"/>
              <a:t>toe</a:t>
            </a:r>
            <a:r>
              <a:rPr lang="fr-BE" sz="2000" dirty="0"/>
              <a:t> </a:t>
            </a:r>
            <a:r>
              <a:rPr lang="fr-BE" sz="2000" dirty="0" err="1"/>
              <a:t>een</a:t>
            </a:r>
            <a:r>
              <a:rPr lang="fr-BE" sz="2000" dirty="0"/>
              <a:t> complexe </a:t>
            </a:r>
            <a:r>
              <a:rPr lang="fr-BE" sz="2000" dirty="0" err="1"/>
              <a:t>realiteit</a:t>
            </a:r>
            <a:r>
              <a:rPr lang="fr-BE" sz="2000" dirty="0"/>
              <a:t> </a:t>
            </a:r>
            <a:r>
              <a:rPr lang="fr-BE" sz="2000" dirty="0" err="1"/>
              <a:t>voor</a:t>
            </a:r>
            <a:r>
              <a:rPr lang="fr-BE" sz="2000" dirty="0"/>
              <a:t> te </a:t>
            </a:r>
            <a:r>
              <a:rPr lang="fr-BE" sz="2000" dirty="0" err="1"/>
              <a:t>stellen</a:t>
            </a:r>
            <a:r>
              <a:rPr lang="fr-BE" sz="2000" dirty="0"/>
              <a:t> &gt;&lt; </a:t>
            </a:r>
            <a:r>
              <a:rPr lang="fr-BE" sz="2000" dirty="0" err="1"/>
              <a:t>ToCs</a:t>
            </a:r>
            <a:r>
              <a:rPr lang="fr-BE" sz="2000" dirty="0"/>
              <a:t> </a:t>
            </a:r>
            <a:r>
              <a:rPr lang="fr-BE" sz="2000" dirty="0" err="1"/>
              <a:t>kunnen</a:t>
            </a:r>
            <a:r>
              <a:rPr lang="fr-BE" sz="2000" dirty="0"/>
              <a:t> </a:t>
            </a:r>
            <a:r>
              <a:rPr lang="fr-BE" sz="2000" dirty="0" err="1"/>
              <a:t>moeilijk</a:t>
            </a:r>
            <a:r>
              <a:rPr lang="fr-BE" sz="2000" dirty="0"/>
              <a:t> </a:t>
            </a:r>
            <a:r>
              <a:rPr lang="fr-BE" sz="2000" dirty="0" err="1"/>
              <a:t>leesbaar</a:t>
            </a:r>
            <a:r>
              <a:rPr lang="fr-BE" sz="2000" dirty="0"/>
              <a:t> </a:t>
            </a:r>
            <a:r>
              <a:rPr lang="fr-BE" sz="2000" dirty="0" err="1"/>
              <a:t>zijn</a:t>
            </a:r>
            <a:endParaRPr lang="fr-BE" sz="2000" dirty="0"/>
          </a:p>
          <a:p>
            <a:pPr lvl="1">
              <a:spcBef>
                <a:spcPts val="150"/>
              </a:spcBef>
            </a:pPr>
            <a:r>
              <a:rPr lang="fr-BE" sz="2000" dirty="0" err="1"/>
              <a:t>Gevaar</a:t>
            </a:r>
            <a:r>
              <a:rPr lang="fr-BE" sz="2000" dirty="0"/>
              <a:t> van </a:t>
            </a:r>
            <a:r>
              <a:rPr lang="fr-BE" sz="2000" dirty="0" err="1"/>
              <a:t>verwarring</a:t>
            </a:r>
            <a:r>
              <a:rPr lang="fr-BE" sz="2000" dirty="0"/>
              <a:t> </a:t>
            </a:r>
            <a:r>
              <a:rPr lang="fr-BE" sz="2000" dirty="0" err="1"/>
              <a:t>als</a:t>
            </a:r>
            <a:r>
              <a:rPr lang="fr-BE" sz="2000" dirty="0"/>
              <a:t> </a:t>
            </a:r>
            <a:r>
              <a:rPr lang="fr-BE" sz="2000" dirty="0" err="1"/>
              <a:t>bij</a:t>
            </a:r>
            <a:r>
              <a:rPr lang="fr-BE" sz="2000" dirty="0"/>
              <a:t> </a:t>
            </a:r>
            <a:r>
              <a:rPr lang="fr-BE" sz="2000" dirty="0" err="1"/>
              <a:t>gelijktijdig</a:t>
            </a:r>
            <a:r>
              <a:rPr lang="fr-BE" sz="2000" dirty="0"/>
              <a:t> </a:t>
            </a:r>
            <a:r>
              <a:rPr lang="fr-BE" sz="2000" dirty="0" err="1"/>
              <a:t>gebruik</a:t>
            </a:r>
            <a:r>
              <a:rPr lang="fr-BE" sz="2000" dirty="0"/>
              <a:t> de </a:t>
            </a:r>
            <a:r>
              <a:rPr lang="fr-BE" sz="2000" dirty="0" err="1"/>
              <a:t>rol</a:t>
            </a:r>
            <a:r>
              <a:rPr lang="fr-BE" sz="2000" dirty="0"/>
              <a:t> van </a:t>
            </a:r>
            <a:r>
              <a:rPr lang="fr-BE" sz="2000" dirty="0" err="1"/>
              <a:t>elk</a:t>
            </a:r>
            <a:r>
              <a:rPr lang="fr-BE" sz="2000" dirty="0"/>
              <a:t> instrument </a:t>
            </a:r>
            <a:r>
              <a:rPr lang="fr-BE" sz="2000" dirty="0" err="1"/>
              <a:t>onduidelijk</a:t>
            </a:r>
            <a:r>
              <a:rPr lang="fr-BE" sz="2000" dirty="0"/>
              <a:t> </a:t>
            </a:r>
            <a:r>
              <a:rPr lang="fr-BE" sz="2000" dirty="0" err="1"/>
              <a:t>is</a:t>
            </a:r>
            <a:r>
              <a:rPr lang="fr-BE" sz="2000" dirty="0"/>
              <a:t> </a:t>
            </a:r>
          </a:p>
          <a:p>
            <a:pPr lvl="2">
              <a:lnSpc>
                <a:spcPct val="100000"/>
              </a:lnSpc>
              <a:spcBef>
                <a:spcPts val="150"/>
              </a:spcBef>
            </a:pPr>
            <a:r>
              <a:rPr lang="fr-BE" dirty="0" err="1"/>
              <a:t>ToC</a:t>
            </a:r>
            <a:r>
              <a:rPr lang="fr-BE" dirty="0"/>
              <a:t> – </a:t>
            </a:r>
            <a:r>
              <a:rPr lang="fr-BE" dirty="0" err="1"/>
              <a:t>veeleer</a:t>
            </a:r>
            <a:r>
              <a:rPr lang="fr-BE" dirty="0"/>
              <a:t> </a:t>
            </a:r>
            <a:r>
              <a:rPr lang="fr-BE" dirty="0" err="1"/>
              <a:t>voor</a:t>
            </a:r>
            <a:r>
              <a:rPr lang="fr-BE" dirty="0"/>
              <a:t> </a:t>
            </a:r>
            <a:r>
              <a:rPr lang="fr-BE" dirty="0" err="1"/>
              <a:t>strategische</a:t>
            </a:r>
            <a:r>
              <a:rPr lang="fr-BE" dirty="0"/>
              <a:t> </a:t>
            </a:r>
            <a:r>
              <a:rPr lang="fr-BE" dirty="0" err="1"/>
              <a:t>reflectie</a:t>
            </a:r>
            <a:r>
              <a:rPr lang="fr-BE" dirty="0"/>
              <a:t> en analyse</a:t>
            </a:r>
          </a:p>
          <a:p>
            <a:pPr lvl="2">
              <a:lnSpc>
                <a:spcPct val="100000"/>
              </a:lnSpc>
              <a:spcBef>
                <a:spcPts val="150"/>
              </a:spcBef>
            </a:pPr>
            <a:r>
              <a:rPr lang="fr-BE" dirty="0" err="1"/>
              <a:t>LoKa</a:t>
            </a:r>
            <a:r>
              <a:rPr lang="fr-BE" dirty="0"/>
              <a:t>– </a:t>
            </a:r>
            <a:r>
              <a:rPr lang="fr-BE" dirty="0" err="1"/>
              <a:t>eerder</a:t>
            </a:r>
            <a:r>
              <a:rPr lang="fr-BE" dirty="0"/>
              <a:t> </a:t>
            </a:r>
            <a:r>
              <a:rPr lang="fr-BE" dirty="0" err="1"/>
              <a:t>voor</a:t>
            </a:r>
            <a:r>
              <a:rPr lang="fr-BE" dirty="0"/>
              <a:t> </a:t>
            </a:r>
            <a:r>
              <a:rPr lang="fr-BE" dirty="0" err="1"/>
              <a:t>beheer</a:t>
            </a:r>
            <a:r>
              <a:rPr lang="fr-BE" dirty="0"/>
              <a:t> en </a:t>
            </a:r>
            <a:r>
              <a:rPr lang="fr-BE" dirty="0" err="1"/>
              <a:t>opvolging</a:t>
            </a:r>
            <a:endParaRPr lang="fr-BE" dirty="0"/>
          </a:p>
          <a:p>
            <a:endParaRPr lang="en-GB" dirty="0"/>
          </a:p>
        </p:txBody>
      </p:sp>
      <p:sp>
        <p:nvSpPr>
          <p:cNvPr id="4" name="Rechthoek 3"/>
          <p:cNvSpPr/>
          <p:nvPr/>
        </p:nvSpPr>
        <p:spPr>
          <a:xfrm>
            <a:off x="7092280" y="6330225"/>
            <a:ext cx="1713931" cy="246221"/>
          </a:xfrm>
          <a:prstGeom prst="rect">
            <a:avLst/>
          </a:prstGeom>
        </p:spPr>
        <p:txBody>
          <a:bodyPr wrap="none">
            <a:spAutoFit/>
          </a:bodyPr>
          <a:lstStyle/>
          <a:p>
            <a:pPr lvl="1" algn="r">
              <a:buNone/>
            </a:pPr>
            <a:r>
              <a:rPr lang="nl-NL" sz="1000" dirty="0"/>
              <a:t>Bron: ADE/SR 2016</a:t>
            </a:r>
            <a:endParaRPr lang="en-GB" sz="1000" dirty="0"/>
          </a:p>
        </p:txBody>
      </p:sp>
    </p:spTree>
    <p:extLst>
      <p:ext uri="{BB962C8B-B14F-4D97-AF65-F5344CB8AC3E}">
        <p14:creationId xmlns:p14="http://schemas.microsoft.com/office/powerpoint/2010/main" val="1636517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256458"/>
            <a:ext cx="6858000" cy="685800"/>
          </a:xfrm>
        </p:spPr>
        <p:txBody>
          <a:bodyPr>
            <a:normAutofit fontScale="90000"/>
          </a:bodyPr>
          <a:lstStyle/>
          <a:p>
            <a:r>
              <a:rPr lang="en-GB" dirty="0" err="1">
                <a:latin typeface="Arial" charset="0"/>
                <a:cs typeface="Arial" charset="0"/>
              </a:rPr>
              <a:t>ToC</a:t>
            </a:r>
            <a:r>
              <a:rPr lang="en-GB" dirty="0">
                <a:latin typeface="Arial" charset="0"/>
                <a:cs typeface="Arial" charset="0"/>
              </a:rPr>
              <a:t> </a:t>
            </a:r>
            <a:r>
              <a:rPr lang="en-GB" dirty="0" err="1">
                <a:latin typeface="Arial" charset="0"/>
                <a:cs typeface="Arial" charset="0"/>
              </a:rPr>
              <a:t>als</a:t>
            </a:r>
            <a:r>
              <a:rPr lang="en-GB" dirty="0">
                <a:latin typeface="Arial" charset="0"/>
                <a:cs typeface="Arial" charset="0"/>
              </a:rPr>
              <a:t> </a:t>
            </a:r>
            <a:r>
              <a:rPr lang="en-GB" dirty="0" err="1">
                <a:latin typeface="Arial" charset="0"/>
                <a:cs typeface="Arial" charset="0"/>
              </a:rPr>
              <a:t>een</a:t>
            </a:r>
            <a:r>
              <a:rPr lang="en-GB" dirty="0">
                <a:latin typeface="Arial" charset="0"/>
                <a:cs typeface="Arial" charset="0"/>
              </a:rPr>
              <a:t> </a:t>
            </a:r>
            <a:r>
              <a:rPr lang="en-GB" i="1" dirty="0" err="1">
                <a:latin typeface="Arial" charset="0"/>
                <a:cs typeface="Arial" charset="0"/>
              </a:rPr>
              <a:t>proces</a:t>
            </a:r>
            <a:r>
              <a:rPr lang="en-GB" i="1" dirty="0">
                <a:latin typeface="Arial" charset="0"/>
                <a:cs typeface="Arial" charset="0"/>
              </a:rPr>
              <a:t> van </a:t>
            </a:r>
            <a:r>
              <a:rPr lang="en-GB" i="1" dirty="0" err="1">
                <a:latin typeface="Arial" charset="0"/>
                <a:cs typeface="Arial" charset="0"/>
              </a:rPr>
              <a:t>reflectie</a:t>
            </a:r>
            <a:r>
              <a:rPr lang="en-GB" i="1" dirty="0">
                <a:latin typeface="Arial" charset="0"/>
                <a:cs typeface="Arial" charset="0"/>
              </a:rPr>
              <a:t> </a:t>
            </a:r>
            <a:r>
              <a:rPr lang="en-GB" dirty="0">
                <a:latin typeface="Arial" charset="0"/>
                <a:cs typeface="Arial" charset="0"/>
              </a:rPr>
              <a:t>over:</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87845897"/>
              </p:ext>
            </p:extLst>
          </p:nvPr>
        </p:nvGraphicFramePr>
        <p:xfrm>
          <a:off x="-252536" y="1412775"/>
          <a:ext cx="8529412" cy="4868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al 2"/>
          <p:cNvSpPr/>
          <p:nvPr/>
        </p:nvSpPr>
        <p:spPr bwMode="auto">
          <a:xfrm>
            <a:off x="5724128" y="3138045"/>
            <a:ext cx="1800200" cy="1080120"/>
          </a:xfrm>
          <a:prstGeom prst="ellipse">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B/>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4" name="Tekstvak 3"/>
          <p:cNvSpPr txBox="1"/>
          <p:nvPr/>
        </p:nvSpPr>
        <p:spPr>
          <a:xfrm>
            <a:off x="6043886" y="3470172"/>
            <a:ext cx="1224136" cy="400110"/>
          </a:xfrm>
          <a:prstGeom prst="rect">
            <a:avLst/>
          </a:prstGeom>
          <a:noFill/>
        </p:spPr>
        <p:txBody>
          <a:bodyPr wrap="square" rtlCol="0">
            <a:spAutoFit/>
          </a:bodyPr>
          <a:lstStyle/>
          <a:p>
            <a:r>
              <a:rPr lang="nl-BE" sz="2000" dirty="0">
                <a:solidFill>
                  <a:schemeClr val="bg1"/>
                </a:solidFill>
                <a:latin typeface="Arial" charset="0"/>
                <a:cs typeface="Arial" charset="0"/>
              </a:rPr>
              <a:t>Risico’s </a:t>
            </a:r>
            <a:endParaRPr lang="en-GB" dirty="0">
              <a:solidFill>
                <a:schemeClr val="bg1"/>
              </a:solidFill>
              <a:latin typeface="Arial" charset="0"/>
              <a:cs typeface="Arial" charset="0"/>
            </a:endParaRPr>
          </a:p>
        </p:txBody>
      </p:sp>
      <p:sp>
        <p:nvSpPr>
          <p:cNvPr id="5" name="Pijl-rechts 4"/>
          <p:cNvSpPr/>
          <p:nvPr/>
        </p:nvSpPr>
        <p:spPr bwMode="auto">
          <a:xfrm>
            <a:off x="5004048" y="3608563"/>
            <a:ext cx="576064" cy="476473"/>
          </a:xfrm>
          <a:prstGeom prst="rightArrow">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pitchFamily="18" charset="0"/>
              <a:cs typeface="Times New Roman" pitchFamily="18" charset="0"/>
            </a:endParaRPr>
          </a:p>
        </p:txBody>
      </p:sp>
      <p:grpSp>
        <p:nvGrpSpPr>
          <p:cNvPr id="7" name="Groep 6"/>
          <p:cNvGrpSpPr/>
          <p:nvPr/>
        </p:nvGrpSpPr>
        <p:grpSpPr>
          <a:xfrm>
            <a:off x="7041603" y="5309954"/>
            <a:ext cx="2102397" cy="1304224"/>
            <a:chOff x="1175903" y="684197"/>
            <a:chExt cx="2102397" cy="1304224"/>
          </a:xfrm>
          <a:solidFill>
            <a:schemeClr val="accent2">
              <a:lumMod val="50000"/>
              <a:lumOff val="50000"/>
            </a:schemeClr>
          </a:solidFill>
        </p:grpSpPr>
        <p:sp>
          <p:nvSpPr>
            <p:cNvPr id="9" name="Ovaal 8"/>
            <p:cNvSpPr/>
            <p:nvPr/>
          </p:nvSpPr>
          <p:spPr>
            <a:xfrm>
              <a:off x="1175903" y="684197"/>
              <a:ext cx="2102397" cy="1304224"/>
            </a:xfrm>
            <a:prstGeom prst="ellipse">
              <a:avLst/>
            </a:prstGeom>
            <a:grpFill/>
          </p:spPr>
          <p:style>
            <a:lnRef idx="3">
              <a:schemeClr val="lt1">
                <a:hueOff val="0"/>
                <a:satOff val="0"/>
                <a:lumOff val="0"/>
                <a:alphaOff val="0"/>
              </a:schemeClr>
            </a:lnRef>
            <a:fillRef idx="1">
              <a:schemeClr val="accent1">
                <a:shade val="80000"/>
                <a:hueOff val="573673"/>
                <a:satOff val="-48584"/>
                <a:lumOff val="36311"/>
                <a:alphaOff val="0"/>
              </a:schemeClr>
            </a:fillRef>
            <a:effectRef idx="1">
              <a:schemeClr val="accent1">
                <a:shade val="80000"/>
                <a:hueOff val="573673"/>
                <a:satOff val="-48584"/>
                <a:lumOff val="36311"/>
                <a:alphaOff val="0"/>
              </a:schemeClr>
            </a:effectRef>
            <a:fontRef idx="minor">
              <a:schemeClr val="lt1"/>
            </a:fontRef>
          </p:style>
        </p:sp>
        <p:sp>
          <p:nvSpPr>
            <p:cNvPr id="10" name="Ovaal 4"/>
            <p:cNvSpPr/>
            <p:nvPr/>
          </p:nvSpPr>
          <p:spPr>
            <a:xfrm>
              <a:off x="1514612" y="963482"/>
              <a:ext cx="1455799" cy="83393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l-BE" sz="1400" dirty="0">
                  <a:latin typeface="Arial" charset="0"/>
                  <a:cs typeface="Arial" charset="0"/>
                </a:rPr>
                <a:t>Visualisatie en narratief</a:t>
              </a:r>
              <a:endParaRPr lang="nl-BE" sz="1400" kern="1200" dirty="0">
                <a:latin typeface="Arial" charset="0"/>
                <a:cs typeface="Arial" charset="0"/>
              </a:endParaRPr>
            </a:p>
          </p:txBody>
        </p:sp>
      </p:grpSp>
      <p:sp>
        <p:nvSpPr>
          <p:cNvPr id="11" name="Title 1"/>
          <p:cNvSpPr txBox="1">
            <a:spLocks/>
          </p:cNvSpPr>
          <p:nvPr/>
        </p:nvSpPr>
        <p:spPr bwMode="auto">
          <a:xfrm>
            <a:off x="7668344" y="4085036"/>
            <a:ext cx="1475657" cy="1180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b" anchorCtr="0" compatLnSpc="1">
            <a:prstTxWarp prst="textNoShape">
              <a:avLst/>
            </a:prstTxWarp>
            <a:normAutofit fontScale="67500" lnSpcReduction="20000"/>
          </a:bodyPr>
          <a:lstStyle>
            <a:lvl1pPr algn="l" rtl="0" eaLnBrk="1" fontAlgn="base" hangingPunct="1">
              <a:spcBef>
                <a:spcPct val="0"/>
              </a:spcBef>
              <a:spcAft>
                <a:spcPct val="0"/>
              </a:spcAft>
              <a:defRPr sz="3200" b="1">
                <a:solidFill>
                  <a:srgbClr val="005DAA"/>
                </a:solidFill>
                <a:latin typeface="+mj-lt"/>
                <a:ea typeface="+mj-ea"/>
                <a:cs typeface="+mj-cs"/>
              </a:defRPr>
            </a:lvl1pPr>
            <a:lvl2pPr algn="l" rtl="0" eaLnBrk="1" fontAlgn="base" hangingPunct="1">
              <a:spcBef>
                <a:spcPct val="0"/>
              </a:spcBef>
              <a:spcAft>
                <a:spcPct val="0"/>
              </a:spcAft>
              <a:defRPr sz="3200" b="1">
                <a:solidFill>
                  <a:srgbClr val="005DAA"/>
                </a:solidFill>
                <a:latin typeface="Arial" charset="0"/>
                <a:cs typeface="Times New Roman" pitchFamily="18" charset="0"/>
              </a:defRPr>
            </a:lvl2pPr>
            <a:lvl3pPr algn="l" rtl="0" eaLnBrk="1" fontAlgn="base" hangingPunct="1">
              <a:spcBef>
                <a:spcPct val="0"/>
              </a:spcBef>
              <a:spcAft>
                <a:spcPct val="0"/>
              </a:spcAft>
              <a:defRPr sz="3200" b="1">
                <a:solidFill>
                  <a:srgbClr val="005DAA"/>
                </a:solidFill>
                <a:latin typeface="Arial" charset="0"/>
                <a:cs typeface="Times New Roman" pitchFamily="18" charset="0"/>
              </a:defRPr>
            </a:lvl3pPr>
            <a:lvl4pPr algn="l" rtl="0" eaLnBrk="1" fontAlgn="base" hangingPunct="1">
              <a:spcBef>
                <a:spcPct val="0"/>
              </a:spcBef>
              <a:spcAft>
                <a:spcPct val="0"/>
              </a:spcAft>
              <a:defRPr sz="3200" b="1">
                <a:solidFill>
                  <a:srgbClr val="005DAA"/>
                </a:solidFill>
                <a:latin typeface="Arial" charset="0"/>
                <a:cs typeface="Times New Roman" pitchFamily="18" charset="0"/>
              </a:defRPr>
            </a:lvl4pPr>
            <a:lvl5pPr algn="l" rtl="0" eaLnBrk="1" fontAlgn="base" hangingPunct="1">
              <a:spcBef>
                <a:spcPct val="0"/>
              </a:spcBef>
              <a:spcAft>
                <a:spcPct val="0"/>
              </a:spcAft>
              <a:defRPr sz="3200" b="1">
                <a:solidFill>
                  <a:srgbClr val="005DAA"/>
                </a:solidFill>
                <a:latin typeface="Arial" charset="0"/>
                <a:cs typeface="Times New Roman" pitchFamily="18" charset="0"/>
              </a:defRPr>
            </a:lvl5pPr>
            <a:lvl6pPr marL="457200" algn="l" rtl="0" eaLnBrk="1" fontAlgn="base" hangingPunct="1">
              <a:spcBef>
                <a:spcPct val="0"/>
              </a:spcBef>
              <a:spcAft>
                <a:spcPct val="0"/>
              </a:spcAft>
              <a:defRPr sz="3200" b="1">
                <a:solidFill>
                  <a:srgbClr val="005DAA"/>
                </a:solidFill>
                <a:latin typeface="Arial" charset="0"/>
                <a:cs typeface="Times New Roman" pitchFamily="18" charset="0"/>
              </a:defRPr>
            </a:lvl6pPr>
            <a:lvl7pPr marL="914400" algn="l" rtl="0" eaLnBrk="1" fontAlgn="base" hangingPunct="1">
              <a:spcBef>
                <a:spcPct val="0"/>
              </a:spcBef>
              <a:spcAft>
                <a:spcPct val="0"/>
              </a:spcAft>
              <a:defRPr sz="3200" b="1">
                <a:solidFill>
                  <a:srgbClr val="005DAA"/>
                </a:solidFill>
                <a:latin typeface="Arial" charset="0"/>
                <a:cs typeface="Times New Roman" pitchFamily="18" charset="0"/>
              </a:defRPr>
            </a:lvl7pPr>
            <a:lvl8pPr marL="1371600" algn="l" rtl="0" eaLnBrk="1" fontAlgn="base" hangingPunct="1">
              <a:spcBef>
                <a:spcPct val="0"/>
              </a:spcBef>
              <a:spcAft>
                <a:spcPct val="0"/>
              </a:spcAft>
              <a:defRPr sz="3200" b="1">
                <a:solidFill>
                  <a:srgbClr val="005DAA"/>
                </a:solidFill>
                <a:latin typeface="Arial" charset="0"/>
                <a:cs typeface="Times New Roman" pitchFamily="18" charset="0"/>
              </a:defRPr>
            </a:lvl8pPr>
            <a:lvl9pPr marL="1828800" algn="l" rtl="0" eaLnBrk="1" fontAlgn="base" hangingPunct="1">
              <a:spcBef>
                <a:spcPct val="0"/>
              </a:spcBef>
              <a:spcAft>
                <a:spcPct val="0"/>
              </a:spcAft>
              <a:defRPr sz="3200" b="1">
                <a:solidFill>
                  <a:srgbClr val="005DAA"/>
                </a:solidFill>
                <a:latin typeface="Arial" charset="0"/>
                <a:cs typeface="Times New Roman" pitchFamily="18" charset="0"/>
              </a:defRPr>
            </a:lvl9pPr>
          </a:lstStyle>
          <a:p>
            <a:r>
              <a:rPr lang="en-GB" kern="0" dirty="0" err="1">
                <a:latin typeface="Arial" charset="0"/>
                <a:cs typeface="Arial" charset="0"/>
              </a:rPr>
              <a:t>Dat</a:t>
            </a:r>
            <a:r>
              <a:rPr lang="en-GB" kern="0" dirty="0">
                <a:latin typeface="Arial" charset="0"/>
                <a:cs typeface="Arial" charset="0"/>
              </a:rPr>
              <a:t> </a:t>
            </a:r>
            <a:r>
              <a:rPr lang="en-GB" kern="0" dirty="0" err="1">
                <a:latin typeface="Arial" charset="0"/>
                <a:cs typeface="Arial" charset="0"/>
              </a:rPr>
              <a:t>uitmondt</a:t>
            </a:r>
            <a:r>
              <a:rPr lang="en-GB" kern="0" dirty="0">
                <a:latin typeface="Arial" charset="0"/>
                <a:cs typeface="Arial" charset="0"/>
              </a:rPr>
              <a:t> in </a:t>
            </a:r>
            <a:r>
              <a:rPr lang="en-GB" kern="0" dirty="0" err="1">
                <a:latin typeface="Arial" charset="0"/>
                <a:cs typeface="Arial" charset="0"/>
              </a:rPr>
              <a:t>een</a:t>
            </a:r>
            <a:r>
              <a:rPr lang="en-GB" kern="0" dirty="0">
                <a:latin typeface="Arial" charset="0"/>
                <a:cs typeface="Arial" charset="0"/>
              </a:rPr>
              <a:t> </a:t>
            </a:r>
            <a:r>
              <a:rPr lang="en-GB" i="1" kern="0" dirty="0">
                <a:latin typeface="Arial" charset="0"/>
                <a:cs typeface="Arial" charset="0"/>
              </a:rPr>
              <a:t>product</a:t>
            </a:r>
            <a:r>
              <a:rPr lang="en-GB" kern="0" dirty="0">
                <a:latin typeface="Arial" charset="0"/>
                <a:cs typeface="Arial" charset="0"/>
              </a:rPr>
              <a:t>:</a:t>
            </a:r>
          </a:p>
        </p:txBody>
      </p:sp>
    </p:spTree>
    <p:extLst>
      <p:ext uri="{BB962C8B-B14F-4D97-AF65-F5344CB8AC3E}">
        <p14:creationId xmlns:p14="http://schemas.microsoft.com/office/powerpoint/2010/main" val="4090629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ph idx="1"/>
          </p:nvPr>
        </p:nvPicPr>
        <p:blipFill>
          <a:blip r:embed="rId2" cstate="print"/>
          <a:srcRect/>
          <a:stretch>
            <a:fillRect/>
          </a:stretch>
        </p:blipFill>
        <p:spPr bwMode="auto">
          <a:xfrm>
            <a:off x="971600" y="692696"/>
            <a:ext cx="7488831" cy="5042339"/>
          </a:xfrm>
          <a:prstGeom prst="rect">
            <a:avLst/>
          </a:prstGeom>
          <a:noFill/>
          <a:ln w="9525">
            <a:noFill/>
            <a:miter lim="800000"/>
            <a:headEnd/>
            <a:tailEnd/>
          </a:ln>
        </p:spPr>
      </p:pic>
    </p:spTree>
    <p:extLst>
      <p:ext uri="{BB962C8B-B14F-4D97-AF65-F5344CB8AC3E}">
        <p14:creationId xmlns:p14="http://schemas.microsoft.com/office/powerpoint/2010/main" val="4086158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3284" y="548680"/>
            <a:ext cx="8087816" cy="685800"/>
          </a:xfrm>
        </p:spPr>
        <p:txBody>
          <a:bodyPr/>
          <a:lstStyle/>
          <a:p>
            <a:r>
              <a:rPr lang="nl-BE" dirty="0"/>
              <a:t>Reflectie over weg(en) naar verandering</a:t>
            </a:r>
            <a:endParaRPr lang="en-GB" dirty="0"/>
          </a:p>
        </p:txBody>
      </p:sp>
      <p:sp>
        <p:nvSpPr>
          <p:cNvPr id="3" name="Tijdelijke aanduiding voor inhoud 2"/>
          <p:cNvSpPr>
            <a:spLocks noGrp="1"/>
          </p:cNvSpPr>
          <p:nvPr>
            <p:ph idx="1"/>
          </p:nvPr>
        </p:nvSpPr>
        <p:spPr>
          <a:xfrm>
            <a:off x="1187624" y="1484784"/>
            <a:ext cx="7505700" cy="4343400"/>
          </a:xfrm>
        </p:spPr>
        <p:txBody>
          <a:bodyPr/>
          <a:lstStyle/>
          <a:p>
            <a:pPr lvl="0"/>
            <a:r>
              <a:rPr lang="fr-BE" sz="3200" b="0" kern="1200" dirty="0" err="1">
                <a:solidFill>
                  <a:prstClr val="black"/>
                </a:solidFill>
              </a:rPr>
              <a:t>Werk</a:t>
            </a:r>
            <a:r>
              <a:rPr lang="fr-BE" sz="3200" b="0" kern="1200" dirty="0">
                <a:solidFill>
                  <a:prstClr val="black"/>
                </a:solidFill>
              </a:rPr>
              <a:t> de </a:t>
            </a:r>
            <a:r>
              <a:rPr lang="fr-BE" sz="3200" b="0" kern="1200" dirty="0" err="1">
                <a:solidFill>
                  <a:prstClr val="black"/>
                </a:solidFill>
              </a:rPr>
              <a:t>verschillende</a:t>
            </a:r>
            <a:r>
              <a:rPr lang="fr-BE" sz="3200" b="0" kern="1200" dirty="0">
                <a:solidFill>
                  <a:prstClr val="black"/>
                </a:solidFill>
              </a:rPr>
              <a:t> </a:t>
            </a:r>
            <a:r>
              <a:rPr lang="fr-BE" sz="3200" b="0" kern="1200" dirty="0" err="1">
                <a:solidFill>
                  <a:prstClr val="black"/>
                </a:solidFill>
              </a:rPr>
              <a:t>veranderingen</a:t>
            </a:r>
            <a:r>
              <a:rPr lang="fr-BE" sz="3200" b="0" kern="1200" dirty="0">
                <a:solidFill>
                  <a:prstClr val="black"/>
                </a:solidFill>
              </a:rPr>
              <a:t> en </a:t>
            </a:r>
            <a:r>
              <a:rPr lang="fr-BE" sz="3200" b="0" kern="1200" dirty="0" err="1">
                <a:solidFill>
                  <a:prstClr val="black"/>
                </a:solidFill>
              </a:rPr>
              <a:t>noodzakelijke</a:t>
            </a:r>
            <a:r>
              <a:rPr lang="fr-BE" sz="3200" b="0" kern="1200" dirty="0">
                <a:solidFill>
                  <a:prstClr val="black"/>
                </a:solidFill>
              </a:rPr>
              <a:t> ‘</a:t>
            </a:r>
            <a:r>
              <a:rPr lang="fr-BE" sz="3200" b="0" kern="1200" dirty="0" err="1">
                <a:solidFill>
                  <a:prstClr val="black"/>
                </a:solidFill>
              </a:rPr>
              <a:t>pathways</a:t>
            </a:r>
            <a:r>
              <a:rPr lang="fr-BE" sz="3200" b="0" kern="1200" dirty="0">
                <a:solidFill>
                  <a:prstClr val="black"/>
                </a:solidFill>
              </a:rPr>
              <a:t>’ </a:t>
            </a:r>
            <a:r>
              <a:rPr lang="fr-BE" sz="3200" b="0" kern="1200" dirty="0" err="1">
                <a:solidFill>
                  <a:prstClr val="black"/>
                </a:solidFill>
              </a:rPr>
              <a:t>uit</a:t>
            </a:r>
            <a:r>
              <a:rPr lang="fr-BE" sz="3200" b="0" kern="1200" dirty="0">
                <a:solidFill>
                  <a:prstClr val="black"/>
                </a:solidFill>
              </a:rPr>
              <a:t> om het lange </a:t>
            </a:r>
            <a:r>
              <a:rPr lang="fr-BE" sz="3200" b="0" kern="1200" dirty="0" err="1">
                <a:solidFill>
                  <a:prstClr val="black"/>
                </a:solidFill>
              </a:rPr>
              <a:t>termijn</a:t>
            </a:r>
            <a:r>
              <a:rPr lang="fr-BE" sz="3200" b="0" kern="1200" dirty="0">
                <a:solidFill>
                  <a:prstClr val="black"/>
                </a:solidFill>
              </a:rPr>
              <a:t> </a:t>
            </a:r>
            <a:r>
              <a:rPr lang="fr-BE" sz="3200" b="0" kern="1200" dirty="0" err="1">
                <a:solidFill>
                  <a:prstClr val="black"/>
                </a:solidFill>
              </a:rPr>
              <a:t>doel</a:t>
            </a:r>
            <a:r>
              <a:rPr lang="fr-BE" sz="3200" b="0" kern="1200" dirty="0">
                <a:solidFill>
                  <a:prstClr val="black"/>
                </a:solidFill>
              </a:rPr>
              <a:t> te </a:t>
            </a:r>
            <a:r>
              <a:rPr lang="fr-BE" sz="3200" b="0" kern="1200" dirty="0" err="1">
                <a:solidFill>
                  <a:prstClr val="black"/>
                </a:solidFill>
              </a:rPr>
              <a:t>bereiken</a:t>
            </a:r>
            <a:endParaRPr lang="fr-BE" sz="3200" b="0" kern="1200" dirty="0">
              <a:solidFill>
                <a:prstClr val="black"/>
              </a:solidFill>
            </a:endParaRPr>
          </a:p>
          <a:p>
            <a:pPr lvl="0"/>
            <a:r>
              <a:rPr lang="fr-BE" sz="3200" b="0" kern="1200" dirty="0" err="1">
                <a:solidFill>
                  <a:prstClr val="black"/>
                </a:solidFill>
              </a:rPr>
              <a:t>Hulpvragen</a:t>
            </a:r>
            <a:r>
              <a:rPr lang="fr-BE" sz="3200" b="0" kern="1200" dirty="0">
                <a:solidFill>
                  <a:prstClr val="black"/>
                </a:solidFill>
              </a:rPr>
              <a:t>:</a:t>
            </a:r>
          </a:p>
          <a:p>
            <a:pPr lvl="1"/>
            <a:r>
              <a:rPr lang="fr-BE" kern="1200" dirty="0" err="1">
                <a:solidFill>
                  <a:prstClr val="black"/>
                </a:solidFill>
              </a:rPr>
              <a:t>Denk</a:t>
            </a:r>
            <a:r>
              <a:rPr lang="fr-BE" kern="1200" dirty="0">
                <a:solidFill>
                  <a:prstClr val="black"/>
                </a:solidFill>
              </a:rPr>
              <a:t>: om </a:t>
            </a:r>
            <a:r>
              <a:rPr lang="fr-BE" kern="1200" dirty="0" err="1">
                <a:solidFill>
                  <a:prstClr val="black"/>
                </a:solidFill>
              </a:rPr>
              <a:t>daar</a:t>
            </a:r>
            <a:r>
              <a:rPr lang="fr-BE" kern="1200" dirty="0">
                <a:solidFill>
                  <a:prstClr val="black"/>
                </a:solidFill>
              </a:rPr>
              <a:t> te </a:t>
            </a:r>
            <a:r>
              <a:rPr lang="fr-BE" kern="1200" dirty="0" err="1">
                <a:solidFill>
                  <a:prstClr val="black"/>
                </a:solidFill>
              </a:rPr>
              <a:t>raken</a:t>
            </a:r>
            <a:r>
              <a:rPr lang="fr-BE" kern="1200" dirty="0">
                <a:solidFill>
                  <a:prstClr val="black"/>
                </a:solidFill>
              </a:rPr>
              <a:t>, </a:t>
            </a:r>
            <a:r>
              <a:rPr lang="fr-BE" kern="1200" dirty="0" err="1">
                <a:solidFill>
                  <a:prstClr val="black"/>
                </a:solidFill>
              </a:rPr>
              <a:t>wat</a:t>
            </a:r>
            <a:r>
              <a:rPr lang="fr-BE" kern="1200" dirty="0">
                <a:solidFill>
                  <a:prstClr val="black"/>
                </a:solidFill>
              </a:rPr>
              <a:t> </a:t>
            </a:r>
            <a:r>
              <a:rPr lang="fr-BE" kern="1200" dirty="0" err="1">
                <a:solidFill>
                  <a:prstClr val="black"/>
                </a:solidFill>
              </a:rPr>
              <a:t>moet</a:t>
            </a:r>
            <a:r>
              <a:rPr lang="fr-BE" kern="1200" dirty="0">
                <a:solidFill>
                  <a:prstClr val="black"/>
                </a:solidFill>
              </a:rPr>
              <a:t> er </a:t>
            </a:r>
            <a:r>
              <a:rPr lang="fr-BE" kern="1200" dirty="0" err="1">
                <a:solidFill>
                  <a:prstClr val="black"/>
                </a:solidFill>
              </a:rPr>
              <a:t>veranderen</a:t>
            </a:r>
            <a:r>
              <a:rPr lang="fr-BE" kern="1200" dirty="0">
                <a:solidFill>
                  <a:prstClr val="black"/>
                </a:solidFill>
              </a:rPr>
              <a:t>, </a:t>
            </a:r>
            <a:r>
              <a:rPr lang="fr-BE" kern="1200" dirty="0" err="1">
                <a:solidFill>
                  <a:prstClr val="black"/>
                </a:solidFill>
              </a:rPr>
              <a:t>wat</a:t>
            </a:r>
            <a:r>
              <a:rPr lang="fr-BE" kern="1200" dirty="0">
                <a:solidFill>
                  <a:prstClr val="black"/>
                </a:solidFill>
              </a:rPr>
              <a:t> zou er dan </a:t>
            </a:r>
            <a:r>
              <a:rPr lang="fr-BE" kern="1200" dirty="0" err="1">
                <a:solidFill>
                  <a:prstClr val="black"/>
                </a:solidFill>
              </a:rPr>
              <a:t>kunnen</a:t>
            </a:r>
            <a:r>
              <a:rPr lang="fr-BE" kern="1200" dirty="0">
                <a:solidFill>
                  <a:prstClr val="black"/>
                </a:solidFill>
              </a:rPr>
              <a:t> </a:t>
            </a:r>
            <a:r>
              <a:rPr lang="fr-BE" kern="1200" dirty="0" err="1">
                <a:solidFill>
                  <a:prstClr val="black"/>
                </a:solidFill>
              </a:rPr>
              <a:t>gebeuren</a:t>
            </a:r>
            <a:r>
              <a:rPr lang="fr-BE" kern="1200" dirty="0">
                <a:solidFill>
                  <a:prstClr val="black"/>
                </a:solidFill>
              </a:rPr>
              <a:t>? </a:t>
            </a:r>
          </a:p>
          <a:p>
            <a:pPr lvl="1"/>
            <a:r>
              <a:rPr lang="fr-BE" kern="1200" dirty="0" err="1">
                <a:solidFill>
                  <a:prstClr val="black"/>
                </a:solidFill>
              </a:rPr>
              <a:t>Denk</a:t>
            </a:r>
            <a:r>
              <a:rPr lang="fr-BE" kern="1200" dirty="0">
                <a:solidFill>
                  <a:prstClr val="black"/>
                </a:solidFill>
              </a:rPr>
              <a:t> </a:t>
            </a:r>
            <a:r>
              <a:rPr lang="fr-BE" kern="1200" dirty="0" err="1">
                <a:solidFill>
                  <a:prstClr val="black"/>
                </a:solidFill>
              </a:rPr>
              <a:t>vanuit</a:t>
            </a:r>
            <a:r>
              <a:rPr lang="fr-BE" kern="1200" dirty="0">
                <a:solidFill>
                  <a:prstClr val="black"/>
                </a:solidFill>
              </a:rPr>
              <a:t> </a:t>
            </a:r>
            <a:r>
              <a:rPr lang="fr-BE" kern="1200" dirty="0" err="1">
                <a:solidFill>
                  <a:prstClr val="black"/>
                </a:solidFill>
              </a:rPr>
              <a:t>een</a:t>
            </a:r>
            <a:r>
              <a:rPr lang="fr-BE" kern="1200" dirty="0">
                <a:solidFill>
                  <a:prstClr val="black"/>
                </a:solidFill>
              </a:rPr>
              <a:t> </a:t>
            </a:r>
            <a:r>
              <a:rPr lang="fr-BE" kern="1200" dirty="0" err="1">
                <a:solidFill>
                  <a:prstClr val="black"/>
                </a:solidFill>
              </a:rPr>
              <a:t>actorperspectief</a:t>
            </a:r>
            <a:endParaRPr lang="fr-BE" kern="1200" dirty="0">
              <a:solidFill>
                <a:prstClr val="black"/>
              </a:solidFill>
            </a:endParaRPr>
          </a:p>
          <a:p>
            <a:pPr lvl="1"/>
            <a:r>
              <a:rPr lang="fr-BE" kern="1200" dirty="0">
                <a:solidFill>
                  <a:prstClr val="black"/>
                </a:solidFill>
              </a:rPr>
              <a:t>Link de </a:t>
            </a:r>
            <a:r>
              <a:rPr lang="fr-BE" kern="1200" dirty="0" err="1">
                <a:solidFill>
                  <a:prstClr val="black"/>
                </a:solidFill>
              </a:rPr>
              <a:t>veranderingen</a:t>
            </a:r>
            <a:r>
              <a:rPr lang="fr-BE" kern="1200" dirty="0">
                <a:solidFill>
                  <a:prstClr val="black"/>
                </a:solidFill>
              </a:rPr>
              <a:t> met </a:t>
            </a:r>
            <a:r>
              <a:rPr lang="fr-BE" kern="1200" dirty="0" err="1">
                <a:solidFill>
                  <a:prstClr val="black"/>
                </a:solidFill>
              </a:rPr>
              <a:t>elkaar</a:t>
            </a:r>
            <a:r>
              <a:rPr lang="fr-BE" kern="1200" dirty="0">
                <a:solidFill>
                  <a:prstClr val="black"/>
                </a:solidFill>
              </a:rPr>
              <a:t> (</a:t>
            </a:r>
            <a:r>
              <a:rPr lang="fr-BE" kern="1200" dirty="0" err="1">
                <a:solidFill>
                  <a:prstClr val="black"/>
                </a:solidFill>
              </a:rPr>
              <a:t>wat</a:t>
            </a:r>
            <a:r>
              <a:rPr lang="fr-BE" kern="1200" dirty="0">
                <a:solidFill>
                  <a:prstClr val="black"/>
                </a:solidFill>
              </a:rPr>
              <a:t> </a:t>
            </a:r>
            <a:r>
              <a:rPr lang="fr-BE" kern="1200" dirty="0" err="1">
                <a:solidFill>
                  <a:prstClr val="black"/>
                </a:solidFill>
              </a:rPr>
              <a:t>is</a:t>
            </a:r>
            <a:r>
              <a:rPr lang="fr-BE" kern="1200" dirty="0">
                <a:solidFill>
                  <a:prstClr val="black"/>
                </a:solidFill>
              </a:rPr>
              <a:t> de </a:t>
            </a:r>
            <a:r>
              <a:rPr lang="fr-BE" kern="1200" dirty="0" err="1">
                <a:solidFill>
                  <a:prstClr val="black"/>
                </a:solidFill>
              </a:rPr>
              <a:t>weg</a:t>
            </a:r>
            <a:r>
              <a:rPr lang="fr-BE" kern="1200" dirty="0">
                <a:solidFill>
                  <a:prstClr val="black"/>
                </a:solidFill>
              </a:rPr>
              <a:t> die </a:t>
            </a:r>
            <a:r>
              <a:rPr lang="fr-BE" kern="1200" dirty="0" err="1">
                <a:solidFill>
                  <a:prstClr val="black"/>
                </a:solidFill>
              </a:rPr>
              <a:t>verandering</a:t>
            </a:r>
            <a:r>
              <a:rPr lang="fr-BE" kern="1200" dirty="0">
                <a:solidFill>
                  <a:prstClr val="black"/>
                </a:solidFill>
              </a:rPr>
              <a:t> zou </a:t>
            </a:r>
            <a:r>
              <a:rPr lang="fr-BE" kern="1200" dirty="0" err="1">
                <a:solidFill>
                  <a:prstClr val="black"/>
                </a:solidFill>
              </a:rPr>
              <a:t>kunnen</a:t>
            </a:r>
            <a:r>
              <a:rPr lang="fr-BE" kern="1200" dirty="0">
                <a:solidFill>
                  <a:prstClr val="black"/>
                </a:solidFill>
              </a:rPr>
              <a:t> </a:t>
            </a:r>
            <a:r>
              <a:rPr lang="fr-BE" kern="1200" dirty="0" err="1">
                <a:solidFill>
                  <a:prstClr val="black"/>
                </a:solidFill>
              </a:rPr>
              <a:t>volgen</a:t>
            </a:r>
            <a:r>
              <a:rPr lang="fr-BE" kern="1200" dirty="0">
                <a:solidFill>
                  <a:prstClr val="black"/>
                </a:solidFill>
              </a:rPr>
              <a:t>?)</a:t>
            </a:r>
          </a:p>
          <a:p>
            <a:pPr lvl="1"/>
            <a:r>
              <a:rPr lang="fr-BE" kern="1200" dirty="0" err="1">
                <a:solidFill>
                  <a:prstClr val="black"/>
                </a:solidFill>
              </a:rPr>
              <a:t>Probeer</a:t>
            </a:r>
            <a:r>
              <a:rPr lang="fr-BE" kern="1200" dirty="0">
                <a:solidFill>
                  <a:prstClr val="black"/>
                </a:solidFill>
              </a:rPr>
              <a:t> </a:t>
            </a:r>
            <a:r>
              <a:rPr lang="fr-BE" kern="1200" dirty="0" err="1">
                <a:solidFill>
                  <a:prstClr val="black"/>
                </a:solidFill>
              </a:rPr>
              <a:t>weg</a:t>
            </a:r>
            <a:r>
              <a:rPr lang="fr-BE" kern="1200" dirty="0">
                <a:solidFill>
                  <a:prstClr val="black"/>
                </a:solidFill>
              </a:rPr>
              <a:t> te </a:t>
            </a:r>
            <a:r>
              <a:rPr lang="fr-BE" kern="1200" dirty="0" err="1">
                <a:solidFill>
                  <a:prstClr val="black"/>
                </a:solidFill>
              </a:rPr>
              <a:t>gaan</a:t>
            </a:r>
            <a:r>
              <a:rPr lang="fr-BE" kern="1200" dirty="0">
                <a:solidFill>
                  <a:prstClr val="black"/>
                </a:solidFill>
              </a:rPr>
              <a:t> van </a:t>
            </a:r>
            <a:r>
              <a:rPr lang="fr-BE" kern="1200" dirty="0" err="1">
                <a:solidFill>
                  <a:prstClr val="black"/>
                </a:solidFill>
              </a:rPr>
              <a:t>lineair</a:t>
            </a:r>
            <a:r>
              <a:rPr lang="fr-BE" kern="1200" dirty="0">
                <a:solidFill>
                  <a:prstClr val="black"/>
                </a:solidFill>
              </a:rPr>
              <a:t> </a:t>
            </a:r>
            <a:r>
              <a:rPr lang="fr-BE" kern="1200" dirty="0" err="1">
                <a:solidFill>
                  <a:prstClr val="black"/>
                </a:solidFill>
              </a:rPr>
              <a:t>denken</a:t>
            </a:r>
            <a:endParaRPr lang="fr-BE" kern="1200" dirty="0">
              <a:solidFill>
                <a:prstClr val="black"/>
              </a:solidFill>
            </a:endParaRPr>
          </a:p>
        </p:txBody>
      </p:sp>
    </p:spTree>
    <p:extLst>
      <p:ext uri="{BB962C8B-B14F-4D97-AF65-F5344CB8AC3E}">
        <p14:creationId xmlns:p14="http://schemas.microsoft.com/office/powerpoint/2010/main" val="3330210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37"/>
          <p:cNvGrpSpPr>
            <a:grpSpLocks/>
          </p:cNvGrpSpPr>
          <p:nvPr/>
        </p:nvGrpSpPr>
        <p:grpSpPr bwMode="auto">
          <a:xfrm>
            <a:off x="508000" y="1435100"/>
            <a:ext cx="8032750" cy="5184775"/>
            <a:chOff x="541338" y="1220788"/>
            <a:chExt cx="8032750" cy="5184845"/>
          </a:xfrm>
        </p:grpSpPr>
        <p:sp>
          <p:nvSpPr>
            <p:cNvPr id="88098" name="Line 9"/>
            <p:cNvSpPr>
              <a:spLocks noChangeShapeType="1"/>
            </p:cNvSpPr>
            <p:nvPr/>
          </p:nvSpPr>
          <p:spPr bwMode="auto">
            <a:xfrm rot="21540000" flipV="1">
              <a:off x="1566863" y="2033599"/>
              <a:ext cx="6008688" cy="3705275"/>
            </a:xfrm>
            <a:prstGeom prst="line">
              <a:avLst/>
            </a:prstGeom>
            <a:noFill/>
            <a:ln w="38100">
              <a:solidFill>
                <a:srgbClr val="FFC000"/>
              </a:solidFill>
              <a:prstDash val="sysDot"/>
              <a:round/>
              <a:headEnd/>
              <a:tailEnd type="triangle" w="med" len="med"/>
            </a:ln>
          </p:spPr>
          <p:txBody>
            <a:bodyPr wrap="none" anchor="ctr"/>
            <a:lstStyle/>
            <a:p>
              <a:pPr eaLnBrk="1" hangingPunct="1">
                <a:defRPr/>
              </a:pPr>
              <a:endParaRPr lang="en-GB" sz="1800" b="1">
                <a:solidFill>
                  <a:schemeClr val="accent1">
                    <a:lumMod val="50000"/>
                  </a:schemeClr>
                </a:solidFill>
                <a:latin typeface="Arial" charset="0"/>
              </a:endParaRPr>
            </a:p>
          </p:txBody>
        </p:sp>
        <p:sp>
          <p:nvSpPr>
            <p:cNvPr id="23580" name="WordArt 8"/>
            <p:cNvSpPr>
              <a:spLocks noChangeArrowheads="1" noChangeShapeType="1" noTextEdit="1"/>
            </p:cNvSpPr>
            <p:nvPr/>
          </p:nvSpPr>
          <p:spPr bwMode="auto">
            <a:xfrm rot="-968385">
              <a:off x="7545443" y="1220788"/>
              <a:ext cx="1028645" cy="70791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n-GB" sz="1800" b="1" kern="10">
                  <a:solidFill>
                    <a:srgbClr val="254061"/>
                  </a:solidFill>
                  <a:latin typeface="+mn-lt"/>
                  <a:ea typeface="+mn-lt"/>
                  <a:cs typeface="+mn-lt"/>
                </a:rPr>
                <a:t>Visie</a:t>
              </a:r>
            </a:p>
          </p:txBody>
        </p:sp>
        <p:sp>
          <p:nvSpPr>
            <p:cNvPr id="23581" name="WordArt 7"/>
            <p:cNvSpPr>
              <a:spLocks noChangeArrowheads="1" noChangeShapeType="1" noTextEdit="1"/>
            </p:cNvSpPr>
            <p:nvPr/>
          </p:nvSpPr>
          <p:spPr bwMode="auto">
            <a:xfrm rot="-504316">
              <a:off x="541338" y="5697715"/>
              <a:ext cx="1028645" cy="70791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n-GB" sz="1800" b="1" kern="10">
                  <a:solidFill>
                    <a:srgbClr val="254061"/>
                  </a:solidFill>
                  <a:latin typeface="+mn-lt"/>
                  <a:ea typeface="+mn-lt"/>
                  <a:cs typeface="+mn-lt"/>
                </a:rPr>
                <a:t>Plan</a:t>
              </a:r>
            </a:p>
          </p:txBody>
        </p:sp>
      </p:grpSp>
      <p:grpSp>
        <p:nvGrpSpPr>
          <p:cNvPr id="23555" name="Group 107"/>
          <p:cNvGrpSpPr>
            <a:grpSpLocks/>
          </p:cNvGrpSpPr>
          <p:nvPr/>
        </p:nvGrpSpPr>
        <p:grpSpPr bwMode="auto">
          <a:xfrm>
            <a:off x="2154238" y="3875088"/>
            <a:ext cx="1660525" cy="1042987"/>
            <a:chOff x="923977" y="4431492"/>
            <a:chExt cx="2051716" cy="1286910"/>
          </a:xfrm>
        </p:grpSpPr>
        <p:sp>
          <p:nvSpPr>
            <p:cNvPr id="88095" name="Line 10"/>
            <p:cNvSpPr>
              <a:spLocks noChangeShapeType="1"/>
            </p:cNvSpPr>
            <p:nvPr/>
          </p:nvSpPr>
          <p:spPr bwMode="auto">
            <a:xfrm rot="21540000" flipV="1">
              <a:off x="1596767" y="5718402"/>
              <a:ext cx="1235737" cy="0"/>
            </a:xfrm>
            <a:prstGeom prst="line">
              <a:avLst/>
            </a:prstGeom>
            <a:noFill/>
            <a:ln w="57150">
              <a:solidFill>
                <a:schemeClr val="accent6">
                  <a:lumMod val="50000"/>
                </a:schemeClr>
              </a:solidFill>
              <a:round/>
              <a:headEnd/>
              <a:tailEnd/>
            </a:ln>
          </p:spPr>
          <p:txBody>
            <a:bodyPr wrap="none" anchor="ctr"/>
            <a:lstStyle/>
            <a:p>
              <a:pPr eaLnBrk="1" hangingPunct="1">
                <a:defRPr/>
              </a:pPr>
              <a:endParaRPr lang="en-GB" sz="1800" b="1">
                <a:solidFill>
                  <a:schemeClr val="accent1">
                    <a:lumMod val="50000"/>
                  </a:schemeClr>
                </a:solidFill>
                <a:latin typeface="Arial" charset="0"/>
              </a:endParaRPr>
            </a:p>
          </p:txBody>
        </p:sp>
        <p:sp>
          <p:nvSpPr>
            <p:cNvPr id="88096" name="Line 12"/>
            <p:cNvSpPr>
              <a:spLocks noChangeShapeType="1"/>
            </p:cNvSpPr>
            <p:nvPr/>
          </p:nvSpPr>
          <p:spPr bwMode="auto">
            <a:xfrm rot="21540000" flipV="1">
              <a:off x="2820735" y="4431492"/>
              <a:ext cx="154958" cy="1275157"/>
            </a:xfrm>
            <a:prstGeom prst="line">
              <a:avLst/>
            </a:prstGeom>
            <a:noFill/>
            <a:ln w="57150">
              <a:solidFill>
                <a:schemeClr val="accent6">
                  <a:lumMod val="50000"/>
                </a:schemeClr>
              </a:solidFill>
              <a:round/>
              <a:headEnd/>
              <a:tailEnd/>
            </a:ln>
          </p:spPr>
          <p:txBody>
            <a:bodyPr wrap="none" anchor="ctr"/>
            <a:lstStyle/>
            <a:p>
              <a:pPr eaLnBrk="1" hangingPunct="1">
                <a:defRPr/>
              </a:pPr>
              <a:endParaRPr lang="en-GB" sz="1800" b="1">
                <a:solidFill>
                  <a:schemeClr val="accent1">
                    <a:lumMod val="50000"/>
                  </a:schemeClr>
                </a:solidFill>
                <a:latin typeface="Arial" charset="0"/>
              </a:endParaRPr>
            </a:p>
          </p:txBody>
        </p:sp>
        <p:sp>
          <p:nvSpPr>
            <p:cNvPr id="88097" name="TextBox 51"/>
            <p:cNvSpPr txBox="1">
              <a:spLocks noChangeArrowheads="1"/>
            </p:cNvSpPr>
            <p:nvPr/>
          </p:nvSpPr>
          <p:spPr bwMode="auto">
            <a:xfrm rot="21540000">
              <a:off x="923977" y="5224792"/>
              <a:ext cx="1934027" cy="454434"/>
            </a:xfrm>
            <a:prstGeom prst="rect">
              <a:avLst/>
            </a:prstGeom>
            <a:noFill/>
            <a:ln w="9525">
              <a:noFill/>
              <a:miter lim="800000"/>
              <a:headEnd/>
              <a:tailEnd/>
            </a:ln>
          </p:spPr>
          <p:txBody>
            <a:bodyPr>
              <a:spAutoFit/>
            </a:bodyPr>
            <a:lstStyle/>
            <a:p>
              <a:pPr algn="r" eaLnBrk="1" hangingPunct="1">
                <a:defRPr/>
              </a:pPr>
              <a:r>
                <a:rPr lang="en-GB" sz="1800" b="1" dirty="0">
                  <a:solidFill>
                    <a:schemeClr val="accent1">
                      <a:lumMod val="50000"/>
                    </a:schemeClr>
                  </a:solidFill>
                  <a:latin typeface="Calibri" pitchFamily="34" charset="0"/>
                </a:rPr>
                <a:t>ACTIVITIES</a:t>
              </a:r>
            </a:p>
          </p:txBody>
        </p:sp>
      </p:grpSp>
      <p:grpSp>
        <p:nvGrpSpPr>
          <p:cNvPr id="23556" name="Group 108"/>
          <p:cNvGrpSpPr>
            <a:grpSpLocks/>
          </p:cNvGrpSpPr>
          <p:nvPr/>
        </p:nvGrpSpPr>
        <p:grpSpPr bwMode="auto">
          <a:xfrm>
            <a:off x="3630613" y="3028950"/>
            <a:ext cx="1419225" cy="838200"/>
            <a:chOff x="2748680" y="3384821"/>
            <a:chExt cx="1750292" cy="1033299"/>
          </a:xfrm>
        </p:grpSpPr>
        <p:sp>
          <p:nvSpPr>
            <p:cNvPr id="88092" name="Line 17"/>
            <p:cNvSpPr>
              <a:spLocks noChangeShapeType="1"/>
            </p:cNvSpPr>
            <p:nvPr/>
          </p:nvSpPr>
          <p:spPr bwMode="auto">
            <a:xfrm rot="21540000" flipV="1">
              <a:off x="2964040" y="4418120"/>
              <a:ext cx="1390053" cy="0"/>
            </a:xfrm>
            <a:prstGeom prst="line">
              <a:avLst/>
            </a:prstGeom>
            <a:noFill/>
            <a:ln w="57150">
              <a:solidFill>
                <a:schemeClr val="accent6">
                  <a:lumMod val="50000"/>
                </a:schemeClr>
              </a:solidFill>
              <a:round/>
              <a:headEnd/>
              <a:tailEnd/>
            </a:ln>
          </p:spPr>
          <p:txBody>
            <a:bodyPr wrap="none" anchor="ctr"/>
            <a:lstStyle/>
            <a:p>
              <a:pPr eaLnBrk="1" hangingPunct="1">
                <a:defRPr/>
              </a:pPr>
              <a:endParaRPr lang="en-GB" sz="1800" b="1">
                <a:solidFill>
                  <a:schemeClr val="accent1">
                    <a:lumMod val="50000"/>
                  </a:schemeClr>
                </a:solidFill>
                <a:latin typeface="Arial" charset="0"/>
              </a:endParaRPr>
            </a:p>
          </p:txBody>
        </p:sp>
        <p:sp>
          <p:nvSpPr>
            <p:cNvPr id="88093" name="Line 20"/>
            <p:cNvSpPr>
              <a:spLocks noChangeShapeType="1"/>
            </p:cNvSpPr>
            <p:nvPr/>
          </p:nvSpPr>
          <p:spPr bwMode="auto">
            <a:xfrm rot="21540000" flipV="1">
              <a:off x="4344304" y="3384821"/>
              <a:ext cx="154668" cy="1019601"/>
            </a:xfrm>
            <a:prstGeom prst="line">
              <a:avLst/>
            </a:prstGeom>
            <a:noFill/>
            <a:ln w="57150">
              <a:solidFill>
                <a:schemeClr val="accent6">
                  <a:lumMod val="50000"/>
                </a:schemeClr>
              </a:solidFill>
              <a:round/>
              <a:headEnd/>
              <a:tailEnd/>
            </a:ln>
          </p:spPr>
          <p:txBody>
            <a:bodyPr wrap="none" anchor="ctr"/>
            <a:lstStyle/>
            <a:p>
              <a:pPr eaLnBrk="1" hangingPunct="1">
                <a:defRPr/>
              </a:pPr>
              <a:endParaRPr lang="en-GB" sz="1800" b="1">
                <a:solidFill>
                  <a:schemeClr val="accent1">
                    <a:lumMod val="50000"/>
                  </a:schemeClr>
                </a:solidFill>
                <a:latin typeface="Arial" charset="0"/>
              </a:endParaRPr>
            </a:p>
          </p:txBody>
        </p:sp>
        <p:sp>
          <p:nvSpPr>
            <p:cNvPr id="88094" name="TextBox 48"/>
            <p:cNvSpPr txBox="1">
              <a:spLocks noChangeArrowheads="1"/>
            </p:cNvSpPr>
            <p:nvPr/>
          </p:nvSpPr>
          <p:spPr bwMode="auto">
            <a:xfrm rot="21540000">
              <a:off x="2748680" y="3926912"/>
              <a:ext cx="1632823" cy="454025"/>
            </a:xfrm>
            <a:prstGeom prst="rect">
              <a:avLst/>
            </a:prstGeom>
            <a:noFill/>
            <a:ln w="9525">
              <a:noFill/>
              <a:miter lim="800000"/>
              <a:headEnd/>
              <a:tailEnd/>
            </a:ln>
          </p:spPr>
          <p:txBody>
            <a:bodyPr>
              <a:spAutoFit/>
            </a:bodyPr>
            <a:lstStyle/>
            <a:p>
              <a:pPr algn="ctr" eaLnBrk="1" hangingPunct="1">
                <a:defRPr/>
              </a:pPr>
              <a:r>
                <a:rPr lang="en-GB" sz="1800" b="1" dirty="0">
                  <a:solidFill>
                    <a:schemeClr val="accent1">
                      <a:lumMod val="50000"/>
                    </a:schemeClr>
                  </a:solidFill>
                  <a:latin typeface="Calibri" pitchFamily="34" charset="0"/>
                </a:rPr>
                <a:t>OUTPUTS</a:t>
              </a:r>
            </a:p>
          </p:txBody>
        </p:sp>
      </p:grpSp>
      <p:grpSp>
        <p:nvGrpSpPr>
          <p:cNvPr id="23557" name="Group 109"/>
          <p:cNvGrpSpPr>
            <a:grpSpLocks/>
          </p:cNvGrpSpPr>
          <p:nvPr/>
        </p:nvGrpSpPr>
        <p:grpSpPr bwMode="auto">
          <a:xfrm>
            <a:off x="4957763" y="2179638"/>
            <a:ext cx="1452562" cy="838200"/>
            <a:chOff x="4386815" y="2335436"/>
            <a:chExt cx="1791991" cy="1034646"/>
          </a:xfrm>
        </p:grpSpPr>
        <p:sp>
          <p:nvSpPr>
            <p:cNvPr id="88089" name="Line 18"/>
            <p:cNvSpPr>
              <a:spLocks noChangeShapeType="1"/>
            </p:cNvSpPr>
            <p:nvPr/>
          </p:nvSpPr>
          <p:spPr bwMode="auto">
            <a:xfrm rot="21540000" flipV="1">
              <a:off x="4490613" y="3370082"/>
              <a:ext cx="1543267" cy="0"/>
            </a:xfrm>
            <a:prstGeom prst="line">
              <a:avLst/>
            </a:prstGeom>
            <a:noFill/>
            <a:ln w="57150">
              <a:solidFill>
                <a:schemeClr val="accent6">
                  <a:lumMod val="50000"/>
                </a:schemeClr>
              </a:solidFill>
              <a:round/>
              <a:headEnd/>
              <a:tailEnd/>
            </a:ln>
          </p:spPr>
          <p:txBody>
            <a:bodyPr wrap="none" anchor="ctr"/>
            <a:lstStyle/>
            <a:p>
              <a:pPr eaLnBrk="1" hangingPunct="1">
                <a:defRPr/>
              </a:pPr>
              <a:endParaRPr lang="en-GB" sz="1800" b="1">
                <a:solidFill>
                  <a:schemeClr val="accent1">
                    <a:lumMod val="50000"/>
                  </a:schemeClr>
                </a:solidFill>
                <a:latin typeface="Arial" charset="0"/>
              </a:endParaRPr>
            </a:p>
          </p:txBody>
        </p:sp>
        <p:sp>
          <p:nvSpPr>
            <p:cNvPr id="88090" name="Line 21"/>
            <p:cNvSpPr>
              <a:spLocks noChangeShapeType="1"/>
            </p:cNvSpPr>
            <p:nvPr/>
          </p:nvSpPr>
          <p:spPr bwMode="auto">
            <a:xfrm rot="21540000" flipV="1">
              <a:off x="6024088" y="2335436"/>
              <a:ext cx="154718" cy="1018970"/>
            </a:xfrm>
            <a:prstGeom prst="line">
              <a:avLst/>
            </a:prstGeom>
            <a:noFill/>
            <a:ln w="57150">
              <a:solidFill>
                <a:schemeClr val="accent6">
                  <a:lumMod val="50000"/>
                </a:schemeClr>
              </a:solidFill>
              <a:round/>
              <a:headEnd/>
              <a:tailEnd/>
            </a:ln>
          </p:spPr>
          <p:txBody>
            <a:bodyPr wrap="none" anchor="ctr"/>
            <a:lstStyle/>
            <a:p>
              <a:pPr eaLnBrk="1" hangingPunct="1">
                <a:defRPr/>
              </a:pPr>
              <a:endParaRPr lang="en-GB" sz="1800" b="1">
                <a:solidFill>
                  <a:schemeClr val="accent1">
                    <a:lumMod val="50000"/>
                  </a:schemeClr>
                </a:solidFill>
                <a:latin typeface="Arial" charset="0"/>
              </a:endParaRPr>
            </a:p>
          </p:txBody>
        </p:sp>
        <p:sp>
          <p:nvSpPr>
            <p:cNvPr id="88091" name="TextBox 45"/>
            <p:cNvSpPr txBox="1">
              <a:spLocks noChangeArrowheads="1"/>
            </p:cNvSpPr>
            <p:nvPr/>
          </p:nvSpPr>
          <p:spPr bwMode="auto">
            <a:xfrm rot="21540000">
              <a:off x="4386815" y="2858637"/>
              <a:ext cx="1633356" cy="454617"/>
            </a:xfrm>
            <a:prstGeom prst="rect">
              <a:avLst/>
            </a:prstGeom>
            <a:noFill/>
            <a:ln w="9525">
              <a:noFill/>
              <a:miter lim="800000"/>
              <a:headEnd/>
              <a:tailEnd/>
            </a:ln>
          </p:spPr>
          <p:txBody>
            <a:bodyPr>
              <a:spAutoFit/>
            </a:bodyPr>
            <a:lstStyle/>
            <a:p>
              <a:pPr algn="ctr" eaLnBrk="1" hangingPunct="1">
                <a:defRPr/>
              </a:pPr>
              <a:r>
                <a:rPr lang="en-GB" sz="1800" b="1" dirty="0">
                  <a:solidFill>
                    <a:schemeClr val="accent1">
                      <a:lumMod val="50000"/>
                    </a:schemeClr>
                  </a:solidFill>
                  <a:latin typeface="Calibri" pitchFamily="34" charset="0"/>
                </a:rPr>
                <a:t>OUTCOMES</a:t>
              </a:r>
            </a:p>
          </p:txBody>
        </p:sp>
      </p:grpSp>
      <p:grpSp>
        <p:nvGrpSpPr>
          <p:cNvPr id="23558" name="Group 110"/>
          <p:cNvGrpSpPr>
            <a:grpSpLocks/>
          </p:cNvGrpSpPr>
          <p:nvPr/>
        </p:nvGrpSpPr>
        <p:grpSpPr bwMode="auto">
          <a:xfrm>
            <a:off x="6130925" y="1830388"/>
            <a:ext cx="1397000" cy="368300"/>
            <a:chOff x="5834234" y="1906508"/>
            <a:chExt cx="1724739" cy="455379"/>
          </a:xfrm>
        </p:grpSpPr>
        <p:sp>
          <p:nvSpPr>
            <p:cNvPr id="88087" name="Line 16"/>
            <p:cNvSpPr>
              <a:spLocks noChangeShapeType="1"/>
            </p:cNvSpPr>
            <p:nvPr/>
          </p:nvSpPr>
          <p:spPr bwMode="auto">
            <a:xfrm rot="21540000" flipV="1">
              <a:off x="6169383" y="2322630"/>
              <a:ext cx="1389590" cy="0"/>
            </a:xfrm>
            <a:prstGeom prst="line">
              <a:avLst/>
            </a:prstGeom>
            <a:noFill/>
            <a:ln w="57150">
              <a:solidFill>
                <a:schemeClr val="accent6">
                  <a:lumMod val="50000"/>
                </a:schemeClr>
              </a:solidFill>
              <a:round/>
              <a:headEnd/>
              <a:tailEnd/>
            </a:ln>
          </p:spPr>
          <p:txBody>
            <a:bodyPr wrap="none" anchor="ctr"/>
            <a:lstStyle/>
            <a:p>
              <a:pPr eaLnBrk="1" hangingPunct="1">
                <a:defRPr/>
              </a:pPr>
              <a:endParaRPr lang="en-GB" sz="1800" b="1">
                <a:solidFill>
                  <a:schemeClr val="accent1">
                    <a:lumMod val="50000"/>
                  </a:schemeClr>
                </a:solidFill>
                <a:latin typeface="Arial" charset="0"/>
              </a:endParaRPr>
            </a:p>
          </p:txBody>
        </p:sp>
        <p:sp>
          <p:nvSpPr>
            <p:cNvPr id="88088" name="TextBox 42"/>
            <p:cNvSpPr txBox="1">
              <a:spLocks noChangeArrowheads="1"/>
            </p:cNvSpPr>
            <p:nvPr/>
          </p:nvSpPr>
          <p:spPr bwMode="auto">
            <a:xfrm rot="21540000">
              <a:off x="5834234" y="1906508"/>
              <a:ext cx="1632623" cy="455379"/>
            </a:xfrm>
            <a:prstGeom prst="rect">
              <a:avLst/>
            </a:prstGeom>
            <a:noFill/>
            <a:ln w="9525">
              <a:noFill/>
              <a:miter lim="800000"/>
              <a:headEnd/>
              <a:tailEnd/>
            </a:ln>
          </p:spPr>
          <p:txBody>
            <a:bodyPr>
              <a:spAutoFit/>
            </a:bodyPr>
            <a:lstStyle/>
            <a:p>
              <a:pPr algn="r" eaLnBrk="1" hangingPunct="1">
                <a:defRPr/>
              </a:pPr>
              <a:r>
                <a:rPr lang="en-GB" sz="1800" b="1" dirty="0">
                  <a:solidFill>
                    <a:schemeClr val="accent1">
                      <a:lumMod val="50000"/>
                    </a:schemeClr>
                  </a:solidFill>
                  <a:latin typeface="Calibri" pitchFamily="34" charset="0"/>
                </a:rPr>
                <a:t>IMPACT</a:t>
              </a:r>
            </a:p>
          </p:txBody>
        </p:sp>
      </p:grpSp>
      <p:grpSp>
        <p:nvGrpSpPr>
          <p:cNvPr id="23559" name="Group 107"/>
          <p:cNvGrpSpPr>
            <a:grpSpLocks/>
          </p:cNvGrpSpPr>
          <p:nvPr/>
        </p:nvGrpSpPr>
        <p:grpSpPr bwMode="auto">
          <a:xfrm>
            <a:off x="1289050" y="4946650"/>
            <a:ext cx="1506538" cy="1042988"/>
            <a:chOff x="1190652" y="4431492"/>
            <a:chExt cx="1859442" cy="1286910"/>
          </a:xfrm>
        </p:grpSpPr>
        <p:sp>
          <p:nvSpPr>
            <p:cNvPr id="88084" name="Line 10"/>
            <p:cNvSpPr>
              <a:spLocks noChangeShapeType="1"/>
            </p:cNvSpPr>
            <p:nvPr/>
          </p:nvSpPr>
          <p:spPr bwMode="auto">
            <a:xfrm rot="21540000" flipV="1">
              <a:off x="1598201" y="5718402"/>
              <a:ext cx="1234403" cy="0"/>
            </a:xfrm>
            <a:prstGeom prst="line">
              <a:avLst/>
            </a:prstGeom>
            <a:noFill/>
            <a:ln w="57150">
              <a:solidFill>
                <a:schemeClr val="accent6">
                  <a:lumMod val="50000"/>
                </a:schemeClr>
              </a:solidFill>
              <a:round/>
              <a:headEnd/>
              <a:tailEnd/>
            </a:ln>
          </p:spPr>
          <p:txBody>
            <a:bodyPr wrap="none" anchor="ctr"/>
            <a:lstStyle/>
            <a:p>
              <a:pPr eaLnBrk="1" hangingPunct="1">
                <a:defRPr/>
              </a:pPr>
              <a:endParaRPr lang="en-GB" sz="1800" b="1">
                <a:solidFill>
                  <a:schemeClr val="accent1">
                    <a:lumMod val="50000"/>
                  </a:schemeClr>
                </a:solidFill>
                <a:latin typeface="Arial" charset="0"/>
              </a:endParaRPr>
            </a:p>
          </p:txBody>
        </p:sp>
        <p:sp>
          <p:nvSpPr>
            <p:cNvPr id="88085" name="Line 12"/>
            <p:cNvSpPr>
              <a:spLocks noChangeShapeType="1"/>
            </p:cNvSpPr>
            <p:nvPr/>
          </p:nvSpPr>
          <p:spPr bwMode="auto">
            <a:xfrm rot="21540000" flipV="1">
              <a:off x="2820847" y="4431492"/>
              <a:ext cx="154791" cy="1275157"/>
            </a:xfrm>
            <a:prstGeom prst="line">
              <a:avLst/>
            </a:prstGeom>
            <a:noFill/>
            <a:ln w="57150">
              <a:solidFill>
                <a:schemeClr val="accent6">
                  <a:lumMod val="50000"/>
                </a:schemeClr>
              </a:solidFill>
              <a:round/>
              <a:headEnd/>
              <a:tailEnd/>
            </a:ln>
          </p:spPr>
          <p:txBody>
            <a:bodyPr wrap="none" anchor="ctr"/>
            <a:lstStyle/>
            <a:p>
              <a:pPr eaLnBrk="1" hangingPunct="1">
                <a:defRPr/>
              </a:pPr>
              <a:endParaRPr lang="en-GB" sz="1800" b="1">
                <a:solidFill>
                  <a:schemeClr val="accent1">
                    <a:lumMod val="50000"/>
                  </a:schemeClr>
                </a:solidFill>
                <a:latin typeface="Arial" charset="0"/>
              </a:endParaRPr>
            </a:p>
          </p:txBody>
        </p:sp>
        <p:sp>
          <p:nvSpPr>
            <p:cNvPr id="88086" name="TextBox 40"/>
            <p:cNvSpPr txBox="1">
              <a:spLocks noChangeArrowheads="1"/>
            </p:cNvSpPr>
            <p:nvPr/>
          </p:nvSpPr>
          <p:spPr bwMode="auto">
            <a:xfrm rot="21540000">
              <a:off x="1190652" y="5224793"/>
              <a:ext cx="1859442" cy="454434"/>
            </a:xfrm>
            <a:prstGeom prst="rect">
              <a:avLst/>
            </a:prstGeom>
            <a:noFill/>
            <a:ln w="9525">
              <a:noFill/>
              <a:miter lim="800000"/>
              <a:headEnd/>
              <a:tailEnd/>
            </a:ln>
          </p:spPr>
          <p:txBody>
            <a:bodyPr>
              <a:spAutoFit/>
            </a:bodyPr>
            <a:lstStyle/>
            <a:p>
              <a:pPr algn="ctr" eaLnBrk="1" hangingPunct="1">
                <a:defRPr/>
              </a:pPr>
              <a:r>
                <a:rPr lang="en-GB" sz="1800" b="1" dirty="0">
                  <a:solidFill>
                    <a:schemeClr val="accent1">
                      <a:lumMod val="50000"/>
                    </a:schemeClr>
                  </a:solidFill>
                  <a:latin typeface="Calibri" pitchFamily="34" charset="0"/>
                </a:rPr>
                <a:t>INPUTS</a:t>
              </a:r>
            </a:p>
          </p:txBody>
        </p:sp>
      </p:grpSp>
      <p:grpSp>
        <p:nvGrpSpPr>
          <p:cNvPr id="23560" name="Group 38"/>
          <p:cNvGrpSpPr>
            <a:grpSpLocks/>
          </p:cNvGrpSpPr>
          <p:nvPr/>
        </p:nvGrpSpPr>
        <p:grpSpPr bwMode="auto">
          <a:xfrm>
            <a:off x="1571625" y="5967413"/>
            <a:ext cx="6643688" cy="461962"/>
            <a:chOff x="1571846" y="5967862"/>
            <a:chExt cx="6725622" cy="462119"/>
          </a:xfrm>
        </p:grpSpPr>
        <p:sp>
          <p:nvSpPr>
            <p:cNvPr id="88082" name="Text Box 129"/>
            <p:cNvSpPr txBox="1">
              <a:spLocks noChangeArrowheads="1"/>
            </p:cNvSpPr>
            <p:nvPr/>
          </p:nvSpPr>
          <p:spPr bwMode="auto">
            <a:xfrm>
              <a:off x="4464586" y="5967862"/>
              <a:ext cx="1054243" cy="462119"/>
            </a:xfrm>
            <a:prstGeom prst="rect">
              <a:avLst/>
            </a:prstGeom>
            <a:noFill/>
            <a:ln w="9525">
              <a:noFill/>
              <a:miter lim="800000"/>
              <a:headEnd/>
              <a:tailEnd/>
            </a:ln>
          </p:spPr>
          <p:txBody>
            <a:bodyPr>
              <a:spAutoFit/>
            </a:bodyPr>
            <a:lstStyle/>
            <a:p>
              <a:pPr eaLnBrk="1" hangingPunct="1">
                <a:spcBef>
                  <a:spcPct val="50000"/>
                </a:spcBef>
                <a:buClr>
                  <a:schemeClr val="tx2"/>
                </a:buClr>
                <a:buFont typeface="Monotype Sorts" pitchFamily="2" charset="2"/>
                <a:buNone/>
                <a:defRPr/>
              </a:pPr>
              <a:r>
                <a:rPr lang="en-GB" b="1" i="1" kern="10" dirty="0">
                  <a:ln w="9525">
                    <a:noFill/>
                    <a:round/>
                    <a:headEnd/>
                    <a:tailEnd/>
                  </a:ln>
                  <a:solidFill>
                    <a:srgbClr val="254061"/>
                  </a:solidFill>
                  <a:latin typeface="+mn-lt"/>
                  <a:ea typeface="+mn-lt"/>
                  <a:cs typeface="+mn-lt"/>
                </a:rPr>
                <a:t>Time</a:t>
              </a:r>
              <a:endParaRPr lang="en-US" b="1" i="1" dirty="0">
                <a:solidFill>
                  <a:schemeClr val="accent1">
                    <a:lumMod val="50000"/>
                  </a:schemeClr>
                </a:solidFill>
                <a:latin typeface="+mn-lt"/>
              </a:endParaRPr>
            </a:p>
          </p:txBody>
        </p:sp>
        <p:sp>
          <p:nvSpPr>
            <p:cNvPr id="88083" name="Line 9"/>
            <p:cNvSpPr>
              <a:spLocks noChangeShapeType="1"/>
            </p:cNvSpPr>
            <p:nvPr/>
          </p:nvSpPr>
          <p:spPr bwMode="auto">
            <a:xfrm rot="-60000">
              <a:off x="1571846" y="5972626"/>
              <a:ext cx="6725622" cy="85754"/>
            </a:xfrm>
            <a:prstGeom prst="line">
              <a:avLst/>
            </a:prstGeom>
            <a:noFill/>
            <a:ln w="38100">
              <a:solidFill>
                <a:srgbClr val="FFC000"/>
              </a:solidFill>
              <a:prstDash val="sysDot"/>
              <a:round/>
              <a:headEnd/>
              <a:tailEnd type="triangle" w="med" len="med"/>
            </a:ln>
          </p:spPr>
          <p:txBody>
            <a:bodyPr wrap="none" anchor="ctr"/>
            <a:lstStyle/>
            <a:p>
              <a:pPr eaLnBrk="1" hangingPunct="1">
                <a:defRPr/>
              </a:pPr>
              <a:endParaRPr lang="en-GB" sz="1800" b="1">
                <a:solidFill>
                  <a:schemeClr val="accent1">
                    <a:lumMod val="50000"/>
                  </a:schemeClr>
                </a:solidFill>
                <a:latin typeface="Arial" charset="0"/>
              </a:endParaRPr>
            </a:p>
          </p:txBody>
        </p:sp>
      </p:grpSp>
      <p:sp>
        <p:nvSpPr>
          <p:cNvPr id="47117" name="Footer Placeholder 4"/>
          <p:cNvSpPr txBox="1">
            <a:spLocks noGrp="1"/>
          </p:cNvSpPr>
          <p:nvPr/>
        </p:nvSpPr>
        <p:spPr bwMode="auto">
          <a:xfrm>
            <a:off x="5940425" y="6532563"/>
            <a:ext cx="2895600" cy="365125"/>
          </a:xfrm>
          <a:prstGeom prst="rect">
            <a:avLst/>
          </a:prstGeom>
          <a:noFill/>
          <a:ln>
            <a:miter lim="800000"/>
            <a:headEnd/>
            <a:tailEnd/>
          </a:ln>
        </p:spPr>
        <p:txBody>
          <a:bodyPr anchor="ctr"/>
          <a:lstStyle/>
          <a:p>
            <a:pPr algn="ctr" eaLnBrk="1" hangingPunct="1">
              <a:defRPr/>
            </a:pPr>
            <a:r>
              <a:rPr lang="en-GB" sz="1000" dirty="0" err="1">
                <a:solidFill>
                  <a:srgbClr val="898989"/>
                </a:solidFill>
                <a:latin typeface="+mn-lt"/>
              </a:rPr>
              <a:t>Bron</a:t>
            </a:r>
            <a:r>
              <a:rPr lang="en-GB" sz="1000" dirty="0">
                <a:solidFill>
                  <a:srgbClr val="898989"/>
                </a:solidFill>
                <a:latin typeface="+mn-lt"/>
              </a:rPr>
              <a:t>: </a:t>
            </a:r>
            <a:r>
              <a:rPr lang="en-GB" sz="1000" dirty="0" err="1">
                <a:solidFill>
                  <a:srgbClr val="898989"/>
                </a:solidFill>
                <a:latin typeface="+mn-lt"/>
              </a:rPr>
              <a:t>Ricardo.Wilson-Grau@inter.nl.net</a:t>
            </a:r>
            <a:endParaRPr lang="en-GB" sz="1000" dirty="0">
              <a:solidFill>
                <a:srgbClr val="898989"/>
              </a:solidFill>
              <a:latin typeface="+mn-lt"/>
            </a:endParaRPr>
          </a:p>
        </p:txBody>
      </p:sp>
      <p:sp>
        <p:nvSpPr>
          <p:cNvPr id="32" name="Title 1"/>
          <p:cNvSpPr txBox="1">
            <a:spLocks/>
          </p:cNvSpPr>
          <p:nvPr/>
        </p:nvSpPr>
        <p:spPr>
          <a:xfrm>
            <a:off x="457200" y="274638"/>
            <a:ext cx="7620000" cy="1143000"/>
          </a:xfrm>
          <a:prstGeom prst="rect">
            <a:avLst/>
          </a:prstGeom>
        </p:spPr>
        <p:txBody>
          <a:bodyPr/>
          <a:lstStyle>
            <a:lvl1pPr algn="l" rtl="0" eaLnBrk="0" fontAlgn="base" hangingPunct="0">
              <a:spcBef>
                <a:spcPct val="0"/>
              </a:spcBef>
              <a:spcAft>
                <a:spcPct val="0"/>
              </a:spcAft>
              <a:defRPr sz="4600" kern="1200" spc="-1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600">
                <a:solidFill>
                  <a:schemeClr val="tx2"/>
                </a:solidFill>
                <a:latin typeface="Cambria" charset="0"/>
                <a:ea typeface="ＭＳ Ｐゴシック" charset="0"/>
                <a:cs typeface="ＭＳ Ｐゴシック" charset="0"/>
              </a:defRPr>
            </a:lvl2pPr>
            <a:lvl3pPr algn="l" rtl="0" eaLnBrk="0" fontAlgn="base" hangingPunct="0">
              <a:spcBef>
                <a:spcPct val="0"/>
              </a:spcBef>
              <a:spcAft>
                <a:spcPct val="0"/>
              </a:spcAft>
              <a:defRPr sz="4600">
                <a:solidFill>
                  <a:schemeClr val="tx2"/>
                </a:solidFill>
                <a:latin typeface="Cambria" charset="0"/>
                <a:ea typeface="ＭＳ Ｐゴシック" charset="0"/>
                <a:cs typeface="ＭＳ Ｐゴシック" charset="0"/>
              </a:defRPr>
            </a:lvl3pPr>
            <a:lvl4pPr algn="l" rtl="0" eaLnBrk="0" fontAlgn="base" hangingPunct="0">
              <a:spcBef>
                <a:spcPct val="0"/>
              </a:spcBef>
              <a:spcAft>
                <a:spcPct val="0"/>
              </a:spcAft>
              <a:defRPr sz="4600">
                <a:solidFill>
                  <a:schemeClr val="tx2"/>
                </a:solidFill>
                <a:latin typeface="Cambria" charset="0"/>
                <a:ea typeface="ＭＳ Ｐゴシック" charset="0"/>
                <a:cs typeface="ＭＳ Ｐゴシック" charset="0"/>
              </a:defRPr>
            </a:lvl4pPr>
            <a:lvl5pPr algn="l" rtl="0" eaLnBrk="0" fontAlgn="base" hangingPunct="0">
              <a:spcBef>
                <a:spcPct val="0"/>
              </a:spcBef>
              <a:spcAft>
                <a:spcPct val="0"/>
              </a:spcAft>
              <a:defRPr sz="4600">
                <a:solidFill>
                  <a:schemeClr val="tx2"/>
                </a:solidFill>
                <a:latin typeface="Cambria" charset="0"/>
                <a:ea typeface="ＭＳ Ｐゴシック" charset="0"/>
                <a:cs typeface="ＭＳ Ｐゴシック" charset="0"/>
              </a:defRPr>
            </a:lvl5pPr>
            <a:lvl6pPr marL="457200" algn="l" rtl="0" fontAlgn="base">
              <a:spcBef>
                <a:spcPct val="0"/>
              </a:spcBef>
              <a:spcAft>
                <a:spcPct val="0"/>
              </a:spcAft>
              <a:defRPr sz="4600">
                <a:solidFill>
                  <a:schemeClr val="tx2"/>
                </a:solidFill>
                <a:latin typeface="Cambria" charset="0"/>
                <a:ea typeface="ＭＳ Ｐゴシック" charset="0"/>
                <a:cs typeface="ＭＳ Ｐゴシック" charset="0"/>
              </a:defRPr>
            </a:lvl6pPr>
            <a:lvl7pPr marL="914400" algn="l" rtl="0" fontAlgn="base">
              <a:spcBef>
                <a:spcPct val="0"/>
              </a:spcBef>
              <a:spcAft>
                <a:spcPct val="0"/>
              </a:spcAft>
              <a:defRPr sz="4600">
                <a:solidFill>
                  <a:schemeClr val="tx2"/>
                </a:solidFill>
                <a:latin typeface="Cambria" charset="0"/>
                <a:ea typeface="ＭＳ Ｐゴシック" charset="0"/>
                <a:cs typeface="ＭＳ Ｐゴシック" charset="0"/>
              </a:defRPr>
            </a:lvl7pPr>
            <a:lvl8pPr marL="1371600" algn="l" rtl="0" fontAlgn="base">
              <a:spcBef>
                <a:spcPct val="0"/>
              </a:spcBef>
              <a:spcAft>
                <a:spcPct val="0"/>
              </a:spcAft>
              <a:defRPr sz="4600">
                <a:solidFill>
                  <a:schemeClr val="tx2"/>
                </a:solidFill>
                <a:latin typeface="Cambria" charset="0"/>
                <a:ea typeface="ＭＳ Ｐゴシック" charset="0"/>
                <a:cs typeface="ＭＳ Ｐゴシック" charset="0"/>
              </a:defRPr>
            </a:lvl8pPr>
            <a:lvl9pPr marL="1828800" algn="l" rtl="0" fontAlgn="base">
              <a:spcBef>
                <a:spcPct val="0"/>
              </a:spcBef>
              <a:spcAft>
                <a:spcPct val="0"/>
              </a:spcAft>
              <a:defRPr sz="4600">
                <a:solidFill>
                  <a:schemeClr val="tx2"/>
                </a:solidFill>
                <a:latin typeface="Cambria" charset="0"/>
                <a:ea typeface="ＭＳ Ｐゴシック" charset="0"/>
                <a:cs typeface="ＭＳ Ｐゴシック" charset="0"/>
              </a:defRPr>
            </a:lvl9pPr>
          </a:lstStyle>
          <a:p>
            <a:pPr>
              <a:defRPr/>
            </a:pPr>
            <a:r>
              <a:rPr lang="en-US" sz="3200" b="1" dirty="0" err="1">
                <a:solidFill>
                  <a:schemeClr val="accent5">
                    <a:lumMod val="50000"/>
                  </a:schemeClr>
                </a:solidFill>
              </a:rPr>
              <a:t>Plannen</a:t>
            </a:r>
            <a:r>
              <a:rPr lang="en-US" sz="3200" b="1" dirty="0">
                <a:solidFill>
                  <a:schemeClr val="accent5">
                    <a:lumMod val="50000"/>
                  </a:schemeClr>
                </a:solidFill>
              </a:rPr>
              <a:t> van </a:t>
            </a:r>
            <a:r>
              <a:rPr lang="en-US" sz="3200" b="1" dirty="0" err="1">
                <a:solidFill>
                  <a:schemeClr val="accent5">
                    <a:lumMod val="50000"/>
                  </a:schemeClr>
                </a:solidFill>
              </a:rPr>
              <a:t>verandering</a:t>
            </a:r>
            <a:endParaRPr lang="en-US" sz="3200" b="1" dirty="0">
              <a:solidFill>
                <a:schemeClr val="accent5">
                  <a:lumMod val="50000"/>
                </a:schemeClr>
              </a:solidFill>
            </a:endParaRPr>
          </a:p>
          <a:p>
            <a:pPr>
              <a:defRPr/>
            </a:pPr>
            <a:r>
              <a:rPr lang="en-US" sz="2000" b="1" dirty="0">
                <a:solidFill>
                  <a:schemeClr val="accent5">
                    <a:lumMod val="50000"/>
                  </a:schemeClr>
                </a:solidFill>
              </a:rPr>
              <a:t>(</a:t>
            </a:r>
            <a:r>
              <a:rPr lang="en-US" sz="2000" b="1" dirty="0" err="1">
                <a:solidFill>
                  <a:schemeClr val="accent5">
                    <a:lumMod val="50000"/>
                  </a:schemeClr>
                </a:solidFill>
              </a:rPr>
              <a:t>causale</a:t>
            </a:r>
            <a:r>
              <a:rPr lang="en-US" sz="2000" b="1" dirty="0">
                <a:solidFill>
                  <a:schemeClr val="accent5">
                    <a:lumMod val="50000"/>
                  </a:schemeClr>
                </a:solidFill>
              </a:rPr>
              <a:t> </a:t>
            </a:r>
            <a:r>
              <a:rPr lang="en-US" sz="2000" b="1" dirty="0" err="1">
                <a:solidFill>
                  <a:schemeClr val="accent5">
                    <a:lumMod val="50000"/>
                  </a:schemeClr>
                </a:solidFill>
              </a:rPr>
              <a:t>keten</a:t>
            </a:r>
            <a:r>
              <a:rPr lang="en-US" sz="2000" b="1" dirty="0">
                <a:solidFill>
                  <a:schemeClr val="accent5">
                    <a:lumMod val="50000"/>
                  </a:schemeClr>
                </a:solidFill>
              </a:rPr>
              <a:t>)</a:t>
            </a:r>
          </a:p>
        </p:txBody>
      </p:sp>
    </p:spTree>
    <p:extLst>
      <p:ext uri="{BB962C8B-B14F-4D97-AF65-F5344CB8AC3E}">
        <p14:creationId xmlns:p14="http://schemas.microsoft.com/office/powerpoint/2010/main" val="3304033537"/>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44824" y="116632"/>
            <a:ext cx="7699176" cy="685800"/>
          </a:xfrm>
        </p:spPr>
        <p:txBody>
          <a:bodyPr/>
          <a:lstStyle/>
          <a:p>
            <a:r>
              <a:rPr lang="nl-BE" dirty="0"/>
              <a:t>Reflectie over eigen bijdrage</a:t>
            </a:r>
          </a:p>
        </p:txBody>
      </p:sp>
      <p:sp>
        <p:nvSpPr>
          <p:cNvPr id="3" name="Tijdelijke aanduiding voor inhoud 2"/>
          <p:cNvSpPr>
            <a:spLocks noGrp="1"/>
          </p:cNvSpPr>
          <p:nvPr>
            <p:ph idx="1"/>
          </p:nvPr>
        </p:nvSpPr>
        <p:spPr>
          <a:xfrm>
            <a:off x="827584" y="1090464"/>
            <a:ext cx="7920880" cy="4343400"/>
          </a:xfrm>
        </p:spPr>
        <p:txBody>
          <a:bodyPr/>
          <a:lstStyle/>
          <a:p>
            <a:r>
              <a:rPr lang="nl-BE" sz="3600" dirty="0"/>
              <a:t>Hulpvragen:</a:t>
            </a:r>
          </a:p>
          <a:p>
            <a:pPr lvl="1"/>
            <a:r>
              <a:rPr lang="nl-BE" sz="2800" dirty="0"/>
              <a:t>Bekijk alle </a:t>
            </a:r>
            <a:r>
              <a:rPr lang="nl-BE" sz="2800" dirty="0" err="1"/>
              <a:t>pathways</a:t>
            </a:r>
            <a:r>
              <a:rPr lang="nl-BE" sz="2800" dirty="0"/>
              <a:t>/wegen naar verandering</a:t>
            </a:r>
          </a:p>
          <a:p>
            <a:pPr lvl="1"/>
            <a:r>
              <a:rPr lang="nl-BE" sz="2800" dirty="0"/>
              <a:t>Bepaal de korte en lange </a:t>
            </a:r>
            <a:r>
              <a:rPr lang="nl-BE" sz="2800" dirty="0" err="1"/>
              <a:t>termjin</a:t>
            </a:r>
            <a:r>
              <a:rPr lang="nl-BE" sz="2800" dirty="0"/>
              <a:t> veranderingen waaraan jij kan bijdragen: wat is haalbaar?</a:t>
            </a:r>
          </a:p>
          <a:p>
            <a:pPr lvl="1"/>
            <a:r>
              <a:rPr lang="nl-BE" sz="2800" dirty="0"/>
              <a:t>Waarop kan jij invloed uitoefenen: wat is haalbaar?</a:t>
            </a:r>
          </a:p>
          <a:p>
            <a:pPr lvl="1"/>
            <a:r>
              <a:rPr lang="nl-BE" sz="2800" dirty="0"/>
              <a:t>Houd rekening met:</a:t>
            </a:r>
          </a:p>
          <a:p>
            <a:pPr lvl="2"/>
            <a:r>
              <a:rPr lang="nl-BE" dirty="0"/>
              <a:t>Je expertise, je doelgroep, je capaciteit, je prioriteiten</a:t>
            </a:r>
          </a:p>
          <a:p>
            <a:pPr lvl="2"/>
            <a:r>
              <a:rPr lang="nl-BE" dirty="0"/>
              <a:t>De ‘</a:t>
            </a:r>
            <a:r>
              <a:rPr lang="nl-BE" dirty="0" err="1"/>
              <a:t>readiness</a:t>
            </a:r>
            <a:r>
              <a:rPr lang="nl-BE" dirty="0"/>
              <a:t>’ van actoren</a:t>
            </a:r>
          </a:p>
          <a:p>
            <a:pPr lvl="2"/>
            <a:r>
              <a:rPr lang="nl-BE" dirty="0"/>
              <a:t>De prioriteiten van anderen</a:t>
            </a:r>
          </a:p>
        </p:txBody>
      </p:sp>
    </p:spTree>
    <p:extLst>
      <p:ext uri="{BB962C8B-B14F-4D97-AF65-F5344CB8AC3E}">
        <p14:creationId xmlns:p14="http://schemas.microsoft.com/office/powerpoint/2010/main" val="36736476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jdelijke aanduiding voor inhoud 2"/>
          <p:cNvSpPr>
            <a:spLocks noGrp="1"/>
          </p:cNvSpPr>
          <p:nvPr>
            <p:ph idx="1"/>
          </p:nvPr>
        </p:nvSpPr>
        <p:spPr/>
        <p:txBody>
          <a:bodyPr/>
          <a:lstStyle/>
          <a:p>
            <a:endParaRPr lang="nl-BE" altLang="nl-BE"/>
          </a:p>
        </p:txBody>
      </p:sp>
      <p:pic>
        <p:nvPicPr>
          <p:cNvPr id="78851" name="Afbeelding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628775"/>
            <a:ext cx="7488238"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Titel 1"/>
          <p:cNvSpPr>
            <a:spLocks noGrp="1"/>
          </p:cNvSpPr>
          <p:nvPr>
            <p:ph type="title"/>
          </p:nvPr>
        </p:nvSpPr>
        <p:spPr>
          <a:xfrm>
            <a:off x="1203474" y="423863"/>
            <a:ext cx="6858000" cy="685800"/>
          </a:xfrm>
        </p:spPr>
        <p:txBody>
          <a:bodyPr/>
          <a:lstStyle/>
          <a:p>
            <a:r>
              <a:rPr lang="nl-BE" altLang="nl-BE" sz="2800" dirty="0" err="1"/>
              <a:t>Outcome</a:t>
            </a:r>
            <a:r>
              <a:rPr lang="nl-BE" altLang="nl-BE" sz="2800" dirty="0"/>
              <a:t> </a:t>
            </a:r>
            <a:r>
              <a:rPr lang="nl-BE" altLang="nl-BE" sz="2800" dirty="0" err="1"/>
              <a:t>mapping</a:t>
            </a:r>
            <a:endParaRPr lang="nl-BE" altLang="nl-BE" sz="2800" dirty="0"/>
          </a:p>
        </p:txBody>
      </p:sp>
      <p:sp>
        <p:nvSpPr>
          <p:cNvPr id="78853" name="Tekstvak 5"/>
          <p:cNvSpPr txBox="1">
            <a:spLocks noChangeArrowheads="1"/>
          </p:cNvSpPr>
          <p:nvPr/>
        </p:nvSpPr>
        <p:spPr bwMode="auto">
          <a:xfrm>
            <a:off x="7092950" y="3141663"/>
            <a:ext cx="15827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600">
                <a:solidFill>
                  <a:schemeClr val="tx1"/>
                </a:solidFill>
                <a:latin typeface="Times New Roman" pitchFamily="18" charset="0"/>
              </a:rPr>
              <a:t>Stakeholders/</a:t>
            </a:r>
          </a:p>
          <a:p>
            <a:pPr eaLnBrk="1" hangingPunct="1">
              <a:spcBef>
                <a:spcPct val="0"/>
              </a:spcBef>
              <a:buClrTx/>
              <a:buFontTx/>
              <a:buNone/>
            </a:pPr>
            <a:r>
              <a:rPr lang="nl-BE" altLang="nl-BE" sz="1600">
                <a:solidFill>
                  <a:schemeClr val="tx1"/>
                </a:solidFill>
                <a:latin typeface="Times New Roman" pitchFamily="18" charset="0"/>
              </a:rPr>
              <a:t>begunstigden</a:t>
            </a:r>
          </a:p>
        </p:txBody>
      </p:sp>
    </p:spTree>
    <p:extLst>
      <p:ext uri="{BB962C8B-B14F-4D97-AF65-F5344CB8AC3E}">
        <p14:creationId xmlns:p14="http://schemas.microsoft.com/office/powerpoint/2010/main" val="23547300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548680"/>
            <a:ext cx="8447856" cy="685800"/>
          </a:xfrm>
        </p:spPr>
        <p:txBody>
          <a:bodyPr/>
          <a:lstStyle/>
          <a:p>
            <a:r>
              <a:rPr lang="nl-BE" dirty="0"/>
              <a:t>Reflectie over hypothesen rond (causale) relaties</a:t>
            </a:r>
          </a:p>
        </p:txBody>
      </p:sp>
      <p:sp>
        <p:nvSpPr>
          <p:cNvPr id="3" name="Tijdelijke aanduiding voor inhoud 2"/>
          <p:cNvSpPr>
            <a:spLocks noGrp="1"/>
          </p:cNvSpPr>
          <p:nvPr>
            <p:ph idx="1"/>
          </p:nvPr>
        </p:nvSpPr>
        <p:spPr>
          <a:xfrm>
            <a:off x="1010630" y="1594520"/>
            <a:ext cx="7505700" cy="4343400"/>
          </a:xfrm>
        </p:spPr>
        <p:txBody>
          <a:bodyPr/>
          <a:lstStyle/>
          <a:p>
            <a:r>
              <a:rPr lang="nl-BE" sz="3200" dirty="0"/>
              <a:t>Hulpvragen:</a:t>
            </a:r>
          </a:p>
          <a:p>
            <a:pPr lvl="1"/>
            <a:r>
              <a:rPr lang="nl-BE" dirty="0"/>
              <a:t>Welke </a:t>
            </a:r>
            <a:r>
              <a:rPr lang="nl-BE" dirty="0" err="1"/>
              <a:t>gedachtengang</a:t>
            </a:r>
            <a:r>
              <a:rPr lang="nl-BE" dirty="0"/>
              <a:t> zit achter de links tussen veranderingen (hoe werkt de verandering?)</a:t>
            </a:r>
          </a:p>
          <a:p>
            <a:pPr lvl="1"/>
            <a:r>
              <a:rPr lang="nl-BE" dirty="0"/>
              <a:t>Waarom denk je dat verandering zal gebeuren? (noteer je hypothese)</a:t>
            </a:r>
          </a:p>
          <a:p>
            <a:pPr lvl="1"/>
            <a:r>
              <a:rPr lang="nl-BE" dirty="0"/>
              <a:t>Onderbouw je hypothese: wat maakt je hypothese aannemelijk (onderzoek, </a:t>
            </a:r>
            <a:r>
              <a:rPr lang="nl-BE" dirty="0" err="1"/>
              <a:t>evidence</a:t>
            </a:r>
            <a:r>
              <a:rPr lang="nl-BE" dirty="0"/>
              <a:t>, een overtuiging, waarden, …)?</a:t>
            </a:r>
          </a:p>
          <a:p>
            <a:pPr lvl="1"/>
            <a:r>
              <a:rPr lang="nl-BE" dirty="0"/>
              <a:t>Check of je de weg naar verandering wilt aanpassen</a:t>
            </a:r>
          </a:p>
        </p:txBody>
      </p:sp>
    </p:spTree>
    <p:extLst>
      <p:ext uri="{BB962C8B-B14F-4D97-AF65-F5344CB8AC3E}">
        <p14:creationId xmlns:p14="http://schemas.microsoft.com/office/powerpoint/2010/main" val="15340005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685800"/>
            <a:ext cx="8375848" cy="685800"/>
          </a:xfrm>
        </p:spPr>
        <p:txBody>
          <a:bodyPr/>
          <a:lstStyle/>
          <a:p>
            <a:r>
              <a:rPr lang="nl-BE" dirty="0"/>
              <a:t>Hypothesen en onderbouwing, voorbeeld lobby en </a:t>
            </a:r>
            <a:r>
              <a:rPr lang="nl-BE" dirty="0" err="1"/>
              <a:t>advocacy</a:t>
            </a:r>
            <a:endParaRPr lang="nl-BE" dirty="0"/>
          </a:p>
        </p:txBody>
      </p:sp>
      <p:sp>
        <p:nvSpPr>
          <p:cNvPr id="3" name="Tijdelijke aanduiding voor inhoud 2"/>
          <p:cNvSpPr>
            <a:spLocks noGrp="1"/>
          </p:cNvSpPr>
          <p:nvPr>
            <p:ph idx="1"/>
          </p:nvPr>
        </p:nvSpPr>
        <p:spPr/>
        <p:txBody>
          <a:bodyPr/>
          <a:lstStyle/>
          <a:p>
            <a:r>
              <a:rPr lang="nl-BE" dirty="0"/>
              <a:t>Hoe gebeurt politieke verandering?</a:t>
            </a:r>
          </a:p>
          <a:p>
            <a:pPr lvl="1"/>
            <a:r>
              <a:rPr lang="nl-BE" dirty="0"/>
              <a:t>Large </a:t>
            </a:r>
            <a:r>
              <a:rPr lang="nl-BE" dirty="0" err="1"/>
              <a:t>leaps</a:t>
            </a:r>
            <a:r>
              <a:rPr lang="nl-BE" dirty="0"/>
              <a:t> (</a:t>
            </a:r>
            <a:r>
              <a:rPr lang="nl-BE" dirty="0" err="1"/>
              <a:t>Baumgartner</a:t>
            </a:r>
            <a:r>
              <a:rPr lang="nl-BE" dirty="0"/>
              <a:t>, Jones)</a:t>
            </a:r>
          </a:p>
          <a:p>
            <a:pPr lvl="1"/>
            <a:r>
              <a:rPr lang="nl-BE" dirty="0" err="1"/>
              <a:t>Coalition</a:t>
            </a:r>
            <a:r>
              <a:rPr lang="nl-BE" dirty="0"/>
              <a:t> </a:t>
            </a:r>
            <a:r>
              <a:rPr lang="nl-BE" dirty="0" err="1"/>
              <a:t>theory</a:t>
            </a:r>
            <a:r>
              <a:rPr lang="nl-BE" dirty="0"/>
              <a:t> (</a:t>
            </a:r>
            <a:r>
              <a:rPr lang="nl-BE" dirty="0" err="1"/>
              <a:t>Sabatier</a:t>
            </a:r>
            <a:r>
              <a:rPr lang="nl-BE" dirty="0"/>
              <a:t>, Jenkins-Smith)</a:t>
            </a:r>
          </a:p>
          <a:p>
            <a:pPr lvl="1"/>
            <a:r>
              <a:rPr lang="nl-BE" dirty="0"/>
              <a:t>Policy </a:t>
            </a:r>
            <a:r>
              <a:rPr lang="nl-BE" dirty="0" err="1"/>
              <a:t>windows</a:t>
            </a:r>
            <a:r>
              <a:rPr lang="nl-BE" dirty="0"/>
              <a:t> (</a:t>
            </a:r>
            <a:r>
              <a:rPr lang="nl-BE" dirty="0" err="1"/>
              <a:t>Kingdon</a:t>
            </a:r>
            <a:r>
              <a:rPr lang="nl-BE" dirty="0"/>
              <a:t>)</a:t>
            </a:r>
          </a:p>
          <a:p>
            <a:pPr lvl="1"/>
            <a:r>
              <a:rPr lang="nl-BE" dirty="0"/>
              <a:t>Power Elites </a:t>
            </a:r>
            <a:r>
              <a:rPr lang="nl-BE" dirty="0" err="1"/>
              <a:t>Theory</a:t>
            </a:r>
            <a:r>
              <a:rPr lang="nl-BE" dirty="0"/>
              <a:t> (Mills)</a:t>
            </a:r>
          </a:p>
          <a:p>
            <a:pPr lvl="1"/>
            <a:r>
              <a:rPr lang="nl-BE" dirty="0" err="1"/>
              <a:t>Grassroots</a:t>
            </a:r>
            <a:r>
              <a:rPr lang="nl-BE" dirty="0"/>
              <a:t> or community </a:t>
            </a:r>
            <a:r>
              <a:rPr lang="nl-BE" dirty="0" err="1"/>
              <a:t>organisation</a:t>
            </a:r>
            <a:r>
              <a:rPr lang="nl-BE" dirty="0"/>
              <a:t> </a:t>
            </a:r>
            <a:r>
              <a:rPr lang="nl-BE" dirty="0" err="1"/>
              <a:t>theory</a:t>
            </a:r>
            <a:r>
              <a:rPr lang="nl-BE" dirty="0"/>
              <a:t> (</a:t>
            </a:r>
            <a:r>
              <a:rPr lang="nl-BE" dirty="0" err="1"/>
              <a:t>Alinsky</a:t>
            </a:r>
            <a:r>
              <a:rPr lang="nl-BE" dirty="0"/>
              <a:t>, </a:t>
            </a:r>
            <a:r>
              <a:rPr lang="nl-BE" dirty="0" err="1"/>
              <a:t>Biklen</a:t>
            </a:r>
            <a:r>
              <a:rPr lang="nl-BE" dirty="0"/>
              <a:t>)</a:t>
            </a:r>
          </a:p>
          <a:p>
            <a:pPr lvl="1"/>
            <a:r>
              <a:rPr lang="nl-BE" dirty="0" err="1"/>
              <a:t>Linear</a:t>
            </a:r>
            <a:r>
              <a:rPr lang="nl-BE" dirty="0"/>
              <a:t> policy development </a:t>
            </a:r>
            <a:r>
              <a:rPr lang="nl-BE" dirty="0" err="1"/>
              <a:t>processes</a:t>
            </a:r>
            <a:endParaRPr lang="nl-BE" dirty="0"/>
          </a:p>
        </p:txBody>
      </p:sp>
    </p:spTree>
    <p:extLst>
      <p:ext uri="{BB962C8B-B14F-4D97-AF65-F5344CB8AC3E}">
        <p14:creationId xmlns:p14="http://schemas.microsoft.com/office/powerpoint/2010/main" val="20788281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descr="C:\Users\user\Desktop\B5LQBziIMAAA3XC.jpg"/>
          <p:cNvPicPr>
            <a:picLocks noGrp="1" noChangeAspect="1" noChangeArrowheads="1"/>
          </p:cNvPicPr>
          <p:nvPr>
            <p:ph idx="1"/>
          </p:nvPr>
        </p:nvPicPr>
        <p:blipFill>
          <a:blip r:embed="rId3" cstate="print"/>
          <a:srcRect/>
          <a:stretch>
            <a:fillRect/>
          </a:stretch>
        </p:blipFill>
        <p:spPr bwMode="auto">
          <a:xfrm>
            <a:off x="0" y="849086"/>
            <a:ext cx="9144000" cy="5958192"/>
          </a:xfrm>
          <a:prstGeom prst="rect">
            <a:avLst/>
          </a:prstGeom>
          <a:noFill/>
        </p:spPr>
      </p:pic>
    </p:spTree>
    <p:extLst>
      <p:ext uri="{BB962C8B-B14F-4D97-AF65-F5344CB8AC3E}">
        <p14:creationId xmlns:p14="http://schemas.microsoft.com/office/powerpoint/2010/main" val="21767514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48358" y="260648"/>
            <a:ext cx="7799784" cy="685800"/>
          </a:xfrm>
        </p:spPr>
        <p:txBody>
          <a:bodyPr/>
          <a:lstStyle/>
          <a:p>
            <a:r>
              <a:rPr lang="nl-BE" dirty="0"/>
              <a:t>Enkele bedenkingen</a:t>
            </a:r>
          </a:p>
        </p:txBody>
      </p:sp>
      <p:sp>
        <p:nvSpPr>
          <p:cNvPr id="3" name="Tijdelijke aanduiding voor inhoud 2"/>
          <p:cNvSpPr>
            <a:spLocks noGrp="1"/>
          </p:cNvSpPr>
          <p:nvPr>
            <p:ph idx="1"/>
          </p:nvPr>
        </p:nvSpPr>
        <p:spPr>
          <a:xfrm>
            <a:off x="1147023" y="1196752"/>
            <a:ext cx="7505700" cy="5112568"/>
          </a:xfrm>
        </p:spPr>
        <p:txBody>
          <a:bodyPr/>
          <a:lstStyle/>
          <a:p>
            <a:r>
              <a:rPr lang="nl-BE" sz="2800" dirty="0"/>
              <a:t>Het product (schematische voorstelling) is geen doel op zich</a:t>
            </a:r>
          </a:p>
          <a:p>
            <a:r>
              <a:rPr lang="en-GB" sz="2800" dirty="0" err="1"/>
              <a:t>Een</a:t>
            </a:r>
            <a:r>
              <a:rPr lang="en-GB" sz="2800" dirty="0"/>
              <a:t> </a:t>
            </a:r>
            <a:r>
              <a:rPr lang="en-GB" sz="2800" dirty="0" err="1"/>
              <a:t>beter</a:t>
            </a:r>
            <a:r>
              <a:rPr lang="en-GB" sz="2800" dirty="0"/>
              <a:t> </a:t>
            </a:r>
            <a:r>
              <a:rPr lang="en-GB" sz="2800" dirty="0" err="1"/>
              <a:t>begrip</a:t>
            </a:r>
            <a:r>
              <a:rPr lang="en-GB" sz="2800" dirty="0"/>
              <a:t> </a:t>
            </a:r>
            <a:r>
              <a:rPr lang="en-GB" sz="2800" dirty="0" err="1"/>
              <a:t>krijgen</a:t>
            </a:r>
            <a:r>
              <a:rPr lang="en-GB" sz="2800" dirty="0"/>
              <a:t> van </a:t>
            </a:r>
            <a:r>
              <a:rPr lang="en-GB" sz="2800" dirty="0" err="1"/>
              <a:t>processen</a:t>
            </a:r>
            <a:r>
              <a:rPr lang="en-GB" sz="2800" dirty="0"/>
              <a:t> van </a:t>
            </a:r>
            <a:r>
              <a:rPr lang="en-GB" sz="2800" dirty="0" err="1"/>
              <a:t>verandering</a:t>
            </a:r>
            <a:r>
              <a:rPr lang="en-GB" sz="2800" dirty="0"/>
              <a:t>, de </a:t>
            </a:r>
            <a:r>
              <a:rPr lang="en-GB" sz="2800" dirty="0" err="1"/>
              <a:t>betrokken</a:t>
            </a:r>
            <a:r>
              <a:rPr lang="en-GB" sz="2800" dirty="0"/>
              <a:t> </a:t>
            </a:r>
            <a:r>
              <a:rPr lang="en-GB" sz="2800" dirty="0" err="1"/>
              <a:t>actoren</a:t>
            </a:r>
            <a:r>
              <a:rPr lang="en-GB" sz="2800" dirty="0"/>
              <a:t> </a:t>
            </a:r>
            <a:r>
              <a:rPr lang="en-GB" sz="2800" dirty="0" err="1"/>
              <a:t>en</a:t>
            </a:r>
            <a:r>
              <a:rPr lang="en-GB" sz="2800" dirty="0"/>
              <a:t> het engagement om je </a:t>
            </a:r>
            <a:r>
              <a:rPr lang="en-GB" sz="2800" dirty="0" err="1"/>
              <a:t>ToC</a:t>
            </a:r>
            <a:r>
              <a:rPr lang="en-GB" sz="2800" dirty="0"/>
              <a:t> op </a:t>
            </a:r>
            <a:r>
              <a:rPr lang="en-GB" sz="2800" dirty="0" err="1"/>
              <a:t>te</a:t>
            </a:r>
            <a:r>
              <a:rPr lang="en-GB" sz="2800" dirty="0"/>
              <a:t> </a:t>
            </a:r>
            <a:r>
              <a:rPr lang="en-GB" sz="2800" dirty="0" err="1"/>
              <a:t>volgen</a:t>
            </a:r>
            <a:r>
              <a:rPr lang="en-GB" sz="2800" dirty="0"/>
              <a:t> is </a:t>
            </a:r>
            <a:r>
              <a:rPr lang="en-GB" sz="2800" dirty="0" err="1"/>
              <a:t>belangrijker</a:t>
            </a:r>
            <a:r>
              <a:rPr lang="en-GB" sz="2800" dirty="0"/>
              <a:t> </a:t>
            </a:r>
            <a:r>
              <a:rPr lang="en-GB" sz="2800" dirty="0" err="1"/>
              <a:t>dan</a:t>
            </a:r>
            <a:r>
              <a:rPr lang="en-GB" sz="2800" dirty="0"/>
              <a:t> het </a:t>
            </a:r>
            <a:r>
              <a:rPr lang="en-GB" sz="2800" dirty="0" err="1"/>
              <a:t>formuleren</a:t>
            </a:r>
            <a:r>
              <a:rPr lang="en-GB" sz="2800" dirty="0"/>
              <a:t> van </a:t>
            </a:r>
            <a:r>
              <a:rPr lang="en-GB" sz="2800" dirty="0" err="1"/>
              <a:t>een</a:t>
            </a:r>
            <a:r>
              <a:rPr lang="en-GB" sz="2800" dirty="0"/>
              <a:t> </a:t>
            </a:r>
            <a:r>
              <a:rPr lang="en-GB" sz="2800" dirty="0" err="1"/>
              <a:t>perfecte</a:t>
            </a:r>
            <a:r>
              <a:rPr lang="en-GB" sz="2800" dirty="0"/>
              <a:t> </a:t>
            </a:r>
            <a:r>
              <a:rPr lang="en-GB" sz="2800" dirty="0" err="1"/>
              <a:t>strategie</a:t>
            </a:r>
            <a:r>
              <a:rPr lang="en-GB" sz="2800" dirty="0"/>
              <a:t> </a:t>
            </a:r>
          </a:p>
          <a:p>
            <a:r>
              <a:rPr lang="en-GB" sz="2800" dirty="0" err="1"/>
              <a:t>Vertrek</a:t>
            </a:r>
            <a:r>
              <a:rPr lang="en-GB" sz="2800" dirty="0"/>
              <a:t> van de </a:t>
            </a:r>
            <a:r>
              <a:rPr lang="en-GB" sz="2800" dirty="0" err="1"/>
              <a:t>hypothese</a:t>
            </a:r>
            <a:r>
              <a:rPr lang="en-GB" sz="2800" dirty="0"/>
              <a:t> </a:t>
            </a:r>
            <a:r>
              <a:rPr lang="en-GB" sz="2800" dirty="0" err="1"/>
              <a:t>dat</a:t>
            </a:r>
            <a:r>
              <a:rPr lang="en-GB" sz="2800" dirty="0"/>
              <a:t> je het </a:t>
            </a:r>
            <a:r>
              <a:rPr lang="en-GB" sz="2800" dirty="0" err="1"/>
              <a:t>fout</a:t>
            </a:r>
            <a:r>
              <a:rPr lang="en-GB" sz="2800" dirty="0"/>
              <a:t> </a:t>
            </a:r>
            <a:r>
              <a:rPr lang="en-GB" sz="2800" dirty="0" err="1"/>
              <a:t>hebt</a:t>
            </a:r>
            <a:r>
              <a:rPr lang="en-GB" sz="2800" dirty="0"/>
              <a:t> (</a:t>
            </a:r>
            <a:r>
              <a:rPr lang="en-GB" sz="2800" dirty="0" err="1"/>
              <a:t>toch</a:t>
            </a:r>
            <a:r>
              <a:rPr lang="en-GB" sz="2800" dirty="0"/>
              <a:t> om de </a:t>
            </a:r>
            <a:r>
              <a:rPr lang="en-GB" sz="2800" dirty="0" err="1"/>
              <a:t>oefening</a:t>
            </a:r>
            <a:r>
              <a:rPr lang="en-GB" sz="2800" dirty="0"/>
              <a:t> </a:t>
            </a:r>
            <a:r>
              <a:rPr lang="en-GB" sz="2800" dirty="0" err="1"/>
              <a:t>te</a:t>
            </a:r>
            <a:r>
              <a:rPr lang="en-GB" sz="2800" dirty="0"/>
              <a:t> </a:t>
            </a:r>
            <a:r>
              <a:rPr lang="en-GB" sz="2800" dirty="0" err="1"/>
              <a:t>beginnen</a:t>
            </a:r>
            <a:r>
              <a:rPr lang="en-GB" sz="2800" dirty="0"/>
              <a:t>)</a:t>
            </a:r>
          </a:p>
          <a:p>
            <a:r>
              <a:rPr lang="en-GB" sz="2800" dirty="0" err="1"/>
              <a:t>Verwelkom</a:t>
            </a:r>
            <a:r>
              <a:rPr lang="en-GB" sz="2800" dirty="0"/>
              <a:t> </a:t>
            </a:r>
            <a:r>
              <a:rPr lang="en-GB" sz="2800" dirty="0" err="1"/>
              <a:t>onzekerheid</a:t>
            </a:r>
            <a:r>
              <a:rPr lang="en-GB" sz="2800" dirty="0"/>
              <a:t> </a:t>
            </a:r>
            <a:r>
              <a:rPr lang="en-GB" sz="2800" dirty="0" err="1"/>
              <a:t>en</a:t>
            </a:r>
            <a:r>
              <a:rPr lang="en-GB" sz="2800" dirty="0"/>
              <a:t> </a:t>
            </a:r>
            <a:r>
              <a:rPr lang="en-GB" sz="2800" dirty="0" err="1"/>
              <a:t>complexiteit</a:t>
            </a:r>
            <a:endParaRPr lang="en-GB" sz="2800" dirty="0"/>
          </a:p>
          <a:p>
            <a:endParaRPr lang="nl-BE" sz="2800" dirty="0"/>
          </a:p>
        </p:txBody>
      </p:sp>
    </p:spTree>
    <p:extLst>
      <p:ext uri="{BB962C8B-B14F-4D97-AF65-F5344CB8AC3E}">
        <p14:creationId xmlns:p14="http://schemas.microsoft.com/office/powerpoint/2010/main" val="2858741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Afronding en einde</a:t>
            </a:r>
          </a:p>
        </p:txBody>
      </p:sp>
      <p:sp>
        <p:nvSpPr>
          <p:cNvPr id="3" name="Tijdelijke aanduiding voor inhoud 2"/>
          <p:cNvSpPr>
            <a:spLocks noGrp="1"/>
          </p:cNvSpPr>
          <p:nvPr>
            <p:ph idx="1"/>
          </p:nvPr>
        </p:nvSpPr>
        <p:spPr/>
        <p:txBody>
          <a:bodyPr/>
          <a:lstStyle/>
          <a:p>
            <a:endParaRPr lang="nl-BE" dirty="0"/>
          </a:p>
        </p:txBody>
      </p:sp>
      <p:graphicFrame>
        <p:nvGraphicFramePr>
          <p:cNvPr id="4" name="Table 8"/>
          <p:cNvGraphicFramePr>
            <a:graphicFrameLocks noGrp="1"/>
          </p:cNvGraphicFramePr>
          <p:nvPr>
            <p:extLst>
              <p:ext uri="{D42A27DB-BD31-4B8C-83A1-F6EECF244321}">
                <p14:modId xmlns:p14="http://schemas.microsoft.com/office/powerpoint/2010/main" val="2853993506"/>
              </p:ext>
            </p:extLst>
          </p:nvPr>
        </p:nvGraphicFramePr>
        <p:xfrm>
          <a:off x="179512" y="476672"/>
          <a:ext cx="8856984" cy="6183937"/>
        </p:xfrm>
        <a:graphic>
          <a:graphicData uri="http://schemas.openxmlformats.org/drawingml/2006/table">
            <a:tbl>
              <a:tblPr firstRow="1" bandRow="1">
                <a:tableStyleId>{5C22544A-7EE6-4342-B048-85BDC9FD1C3A}</a:tableStyleId>
              </a:tblPr>
              <a:tblGrid>
                <a:gridCol w="2479634">
                  <a:extLst>
                    <a:ext uri="{9D8B030D-6E8A-4147-A177-3AD203B41FA5}">
                      <a16:colId xmlns:a16="http://schemas.microsoft.com/office/drawing/2014/main" val="20000"/>
                    </a:ext>
                  </a:extLst>
                </a:gridCol>
                <a:gridCol w="6377350">
                  <a:extLst>
                    <a:ext uri="{9D8B030D-6E8A-4147-A177-3AD203B41FA5}">
                      <a16:colId xmlns:a16="http://schemas.microsoft.com/office/drawing/2014/main" val="20001"/>
                    </a:ext>
                  </a:extLst>
                </a:gridCol>
              </a:tblGrid>
              <a:tr h="500692">
                <a:tc>
                  <a:txBody>
                    <a:bodyPr/>
                    <a:lstStyle/>
                    <a:p>
                      <a:r>
                        <a:rPr lang="nl-BE" sz="1250" b="1" noProof="0" dirty="0">
                          <a:solidFill>
                            <a:srgbClr val="000000"/>
                          </a:solidFill>
                          <a:latin typeface="Arial" panose="020B0604020202020204" pitchFamily="34" charset="0"/>
                        </a:rPr>
                        <a:t>Verklaring van termen</a:t>
                      </a:r>
                      <a:endParaRPr lang="nl-BE" sz="1250" b="1" noProof="0" dirty="0"/>
                    </a:p>
                  </a:txBody>
                  <a:tcPr anchor="ctr"/>
                </a:tc>
                <a:tc>
                  <a:txBody>
                    <a:bodyPr/>
                    <a:lstStyle/>
                    <a:p>
                      <a:r>
                        <a:rPr lang="nl-BE" sz="1250" b="1" noProof="0" dirty="0">
                          <a:solidFill>
                            <a:schemeClr val="tx1"/>
                          </a:solidFill>
                        </a:rPr>
                        <a:t>De </a:t>
                      </a:r>
                      <a:r>
                        <a:rPr lang="nl-BE" sz="1250" b="1" noProof="0" dirty="0" err="1">
                          <a:solidFill>
                            <a:schemeClr val="tx1"/>
                          </a:solidFill>
                        </a:rPr>
                        <a:t>ToC</a:t>
                      </a:r>
                      <a:r>
                        <a:rPr lang="nl-BE" sz="1250" b="1" noProof="0" dirty="0">
                          <a:solidFill>
                            <a:schemeClr val="tx1"/>
                          </a:solidFill>
                        </a:rPr>
                        <a:t> van een NGO programma</a:t>
                      </a:r>
                    </a:p>
                  </a:txBody>
                  <a:tcPr anchor="ctr"/>
                </a:tc>
                <a:extLst>
                  <a:ext uri="{0D108BD9-81ED-4DB2-BD59-A6C34878D82A}">
                    <a16:rowId xmlns:a16="http://schemas.microsoft.com/office/drawing/2014/main" val="10000"/>
                  </a:ext>
                </a:extLst>
              </a:tr>
              <a:tr h="662940">
                <a:tc>
                  <a:txBody>
                    <a:bodyPr/>
                    <a:lstStyle/>
                    <a:p>
                      <a:r>
                        <a:rPr lang="nl-BE" sz="1250" b="1" noProof="0" dirty="0"/>
                        <a:t>Gewenste situatie</a:t>
                      </a:r>
                    </a:p>
                  </a:txBody>
                  <a:tcPr anchor="ctr"/>
                </a:tc>
                <a:tc>
                  <a:txBody>
                    <a:bodyPr/>
                    <a:lstStyle/>
                    <a:p>
                      <a:r>
                        <a:rPr lang="nl-BE" sz="1250" kern="1200" noProof="0" dirty="0">
                          <a:solidFill>
                            <a:schemeClr val="dk1"/>
                          </a:solidFill>
                          <a:latin typeface="+mn-lt"/>
                          <a:ea typeface="+mn-ea"/>
                          <a:cs typeface="+mn-cs"/>
                        </a:rPr>
                        <a:t>Dit</a:t>
                      </a:r>
                      <a:r>
                        <a:rPr lang="nl-BE" sz="1250" kern="1200" baseline="0" noProof="0" dirty="0">
                          <a:solidFill>
                            <a:schemeClr val="dk1"/>
                          </a:solidFill>
                          <a:latin typeface="+mn-lt"/>
                          <a:ea typeface="+mn-ea"/>
                          <a:cs typeface="+mn-cs"/>
                        </a:rPr>
                        <a:t> is de lange termijn </a:t>
                      </a:r>
                      <a:r>
                        <a:rPr lang="nl-BE" sz="1250" kern="1200" baseline="0" noProof="0" dirty="0" err="1">
                          <a:solidFill>
                            <a:schemeClr val="dk1"/>
                          </a:solidFill>
                          <a:latin typeface="+mn-lt"/>
                          <a:ea typeface="+mn-ea"/>
                          <a:cs typeface="+mn-cs"/>
                        </a:rPr>
                        <a:t>doelselling</a:t>
                      </a:r>
                      <a:r>
                        <a:rPr lang="nl-BE" sz="1250" kern="1200" baseline="0" noProof="0" dirty="0">
                          <a:solidFill>
                            <a:schemeClr val="dk1"/>
                          </a:solidFill>
                          <a:latin typeface="+mn-lt"/>
                          <a:ea typeface="+mn-ea"/>
                          <a:cs typeface="+mn-cs"/>
                        </a:rPr>
                        <a:t> die een goed beeld geeft van de impact die wordt nagestreefd voor de eindbegunstigden van het programma en waartoe de NGO kan bijdragen</a:t>
                      </a:r>
                      <a:endParaRPr lang="nl-BE" sz="1250" kern="1200" noProof="0" dirty="0">
                        <a:solidFill>
                          <a:schemeClr val="dk1"/>
                        </a:solidFill>
                        <a:latin typeface="+mn-lt"/>
                        <a:ea typeface="+mn-ea"/>
                        <a:cs typeface="+mn-cs"/>
                      </a:endParaRPr>
                    </a:p>
                  </a:txBody>
                  <a:tcPr anchor="ctr"/>
                </a:tc>
                <a:extLst>
                  <a:ext uri="{0D108BD9-81ED-4DB2-BD59-A6C34878D82A}">
                    <a16:rowId xmlns:a16="http://schemas.microsoft.com/office/drawing/2014/main" val="10001"/>
                  </a:ext>
                </a:extLst>
              </a:tr>
              <a:tr h="1043940">
                <a:tc>
                  <a:txBody>
                    <a:bodyPr/>
                    <a:lstStyle/>
                    <a:p>
                      <a:r>
                        <a:rPr lang="nl-BE" sz="1250" b="1" noProof="0" dirty="0" err="1"/>
                        <a:t>Pathway</a:t>
                      </a:r>
                      <a:r>
                        <a:rPr lang="nl-BE" sz="1250" b="1" noProof="0" dirty="0"/>
                        <a:t> of change</a:t>
                      </a:r>
                    </a:p>
                  </a:txBody>
                  <a:tcPr anchor="ctr"/>
                </a:tc>
                <a:tc>
                  <a:txBody>
                    <a:bodyPr/>
                    <a:lstStyle/>
                    <a:p>
                      <a:r>
                        <a:rPr lang="nl-BE" sz="1250" noProof="0" dirty="0"/>
                        <a:t>Het proces</a:t>
                      </a:r>
                      <a:r>
                        <a:rPr lang="nl-BE" sz="1250" baseline="0" noProof="0" dirty="0"/>
                        <a:t> van verandering: om een bepaalde gewenste situatie te bereiken zijn er verschillende veranderingen nodig op korte en </a:t>
                      </a:r>
                      <a:r>
                        <a:rPr lang="nl-BE" sz="1250" baseline="0" noProof="0" dirty="0" err="1"/>
                        <a:t>middenlange</a:t>
                      </a:r>
                      <a:r>
                        <a:rPr lang="nl-BE" sz="1250" baseline="0" noProof="0" dirty="0"/>
                        <a:t> termijn) die onderling op elkaar inwerken. Het overzicht van die veranderingen en de relaties tussen de veranderingen verduidelijken hoe de NGO denkt dat de gewenste situatie gerealiseerd kan worden</a:t>
                      </a:r>
                      <a:endParaRPr lang="nl-BE" sz="1250" noProof="0" dirty="0"/>
                    </a:p>
                  </a:txBody>
                  <a:tcPr anchor="ctr"/>
                </a:tc>
                <a:extLst>
                  <a:ext uri="{0D108BD9-81ED-4DB2-BD59-A6C34878D82A}">
                    <a16:rowId xmlns:a16="http://schemas.microsoft.com/office/drawing/2014/main" val="10002"/>
                  </a:ext>
                </a:extLst>
              </a:tr>
              <a:tr h="662940">
                <a:tc>
                  <a:txBody>
                    <a:bodyPr/>
                    <a:lstStyle/>
                    <a:p>
                      <a:r>
                        <a:rPr lang="nl-BE" sz="1250" b="1" noProof="0" dirty="0"/>
                        <a:t>Veranderingen</a:t>
                      </a:r>
                    </a:p>
                  </a:txBody>
                  <a:tcPr anchor="ctr"/>
                </a:tc>
                <a:tc>
                  <a:txBody>
                    <a:bodyPr/>
                    <a:lstStyle/>
                    <a:p>
                      <a:r>
                        <a:rPr lang="nl-BE" sz="1250" noProof="0" dirty="0"/>
                        <a:t>Alle veranderingen die voortkomen</a:t>
                      </a:r>
                      <a:r>
                        <a:rPr lang="nl-BE" sz="1250" baseline="0" noProof="0" dirty="0"/>
                        <a:t> uit de activiteiten van de NGO of erdoor beïnvloed worden, kunnen beschouwd worden als resultaten. Die resultaten kunnen zich situeren op verschillende niveaus in de resultatenketen</a:t>
                      </a:r>
                      <a:endParaRPr lang="nl-BE" sz="1250" noProof="0" dirty="0"/>
                    </a:p>
                  </a:txBody>
                  <a:tcPr anchor="ctr"/>
                </a:tc>
                <a:extLst>
                  <a:ext uri="{0D108BD9-81ED-4DB2-BD59-A6C34878D82A}">
                    <a16:rowId xmlns:a16="http://schemas.microsoft.com/office/drawing/2014/main" val="10003"/>
                  </a:ext>
                </a:extLst>
              </a:tr>
              <a:tr h="500692">
                <a:tc>
                  <a:txBody>
                    <a:bodyPr/>
                    <a:lstStyle/>
                    <a:p>
                      <a:r>
                        <a:rPr lang="nl-BE" sz="1250" b="1" noProof="0" dirty="0" err="1"/>
                        <a:t>Inputs</a:t>
                      </a:r>
                      <a:endParaRPr lang="nl-BE" sz="1250" b="1" noProof="0" dirty="0"/>
                    </a:p>
                  </a:txBody>
                  <a:tcPr anchor="ctr"/>
                </a:tc>
                <a:tc>
                  <a:txBody>
                    <a:bodyPr/>
                    <a:lstStyle/>
                    <a:p>
                      <a:pPr marL="0" marR="0" indent="0" algn="l" defTabSz="685783" rtl="0" eaLnBrk="1" fontAlgn="auto" latinLnBrk="0" hangingPunct="1">
                        <a:lnSpc>
                          <a:spcPct val="100000"/>
                        </a:lnSpc>
                        <a:spcBef>
                          <a:spcPts val="0"/>
                        </a:spcBef>
                        <a:spcAft>
                          <a:spcPts val="0"/>
                        </a:spcAft>
                        <a:buClrTx/>
                        <a:buSzTx/>
                        <a:buFontTx/>
                        <a:buNone/>
                        <a:tabLst/>
                        <a:defRPr/>
                      </a:pPr>
                      <a:r>
                        <a:rPr lang="nl-BE" sz="1250" kern="1200" noProof="0" dirty="0">
                          <a:solidFill>
                            <a:schemeClr val="dk1"/>
                          </a:solidFill>
                          <a:latin typeface="+mn-lt"/>
                          <a:ea typeface="+mn-ea"/>
                          <a:cs typeface="+mn-cs"/>
                        </a:rPr>
                        <a:t>Activiteiten</a:t>
                      </a:r>
                      <a:r>
                        <a:rPr lang="nl-BE" sz="1250" kern="1200" baseline="0" noProof="0" dirty="0">
                          <a:solidFill>
                            <a:schemeClr val="dk1"/>
                          </a:solidFill>
                          <a:latin typeface="+mn-lt"/>
                          <a:ea typeface="+mn-ea"/>
                          <a:cs typeface="+mn-cs"/>
                        </a:rPr>
                        <a:t> en middelen </a:t>
                      </a:r>
                      <a:r>
                        <a:rPr lang="nl-BE" sz="1250" kern="1200" baseline="0" noProof="0">
                          <a:solidFill>
                            <a:schemeClr val="dk1"/>
                          </a:solidFill>
                          <a:latin typeface="+mn-lt"/>
                          <a:ea typeface="+mn-ea"/>
                          <a:cs typeface="+mn-cs"/>
                        </a:rPr>
                        <a:t>die de NGO inzet om </a:t>
                      </a:r>
                      <a:r>
                        <a:rPr lang="nl-BE" sz="1250" kern="1200" baseline="0" noProof="0" dirty="0">
                          <a:solidFill>
                            <a:schemeClr val="dk1"/>
                          </a:solidFill>
                          <a:latin typeface="+mn-lt"/>
                          <a:ea typeface="+mn-ea"/>
                          <a:cs typeface="+mn-cs"/>
                        </a:rPr>
                        <a:t>het veranderingsproces te ondersteunen</a:t>
                      </a:r>
                      <a:endParaRPr lang="nl-BE" sz="1250" kern="1200" noProof="0" dirty="0">
                        <a:solidFill>
                          <a:schemeClr val="dk1"/>
                        </a:solidFill>
                        <a:latin typeface="+mn-lt"/>
                        <a:ea typeface="+mn-ea"/>
                        <a:cs typeface="+mn-cs"/>
                      </a:endParaRPr>
                    </a:p>
                  </a:txBody>
                  <a:tcPr anchor="ctr"/>
                </a:tc>
                <a:extLst>
                  <a:ext uri="{0D108BD9-81ED-4DB2-BD59-A6C34878D82A}">
                    <a16:rowId xmlns:a16="http://schemas.microsoft.com/office/drawing/2014/main" val="10004"/>
                  </a:ext>
                </a:extLst>
              </a:tr>
              <a:tr h="563987">
                <a:tc>
                  <a:txBody>
                    <a:bodyPr/>
                    <a:lstStyle/>
                    <a:p>
                      <a:r>
                        <a:rPr lang="nl-BE" sz="1250" b="1" noProof="0" dirty="0"/>
                        <a:t>Actoren</a:t>
                      </a:r>
                    </a:p>
                  </a:txBody>
                  <a:tcPr anchor="ctr"/>
                </a:tc>
                <a:tc>
                  <a:txBody>
                    <a:bodyPr/>
                    <a:lstStyle/>
                    <a:p>
                      <a:r>
                        <a:rPr lang="nl-BE" sz="1250" kern="1200" noProof="0" dirty="0">
                          <a:solidFill>
                            <a:schemeClr val="dk1"/>
                          </a:solidFill>
                          <a:latin typeface="+mn-lt"/>
                          <a:ea typeface="+mn-ea"/>
                          <a:cs typeface="+mn-cs"/>
                        </a:rPr>
                        <a:t>Alle</a:t>
                      </a:r>
                      <a:r>
                        <a:rPr lang="nl-BE" sz="1250" kern="1200" baseline="0" noProof="0" dirty="0">
                          <a:solidFill>
                            <a:schemeClr val="dk1"/>
                          </a:solidFill>
                          <a:latin typeface="+mn-lt"/>
                          <a:ea typeface="+mn-ea"/>
                          <a:cs typeface="+mn-cs"/>
                        </a:rPr>
                        <a:t> groepen/instellingen (inclusief begunstigden en/of doelgroepen en partners) die een rol spelen in processen van verandering</a:t>
                      </a:r>
                      <a:endParaRPr lang="nl-BE" sz="1250" kern="1200" noProof="0" dirty="0">
                        <a:solidFill>
                          <a:schemeClr val="dk1"/>
                        </a:solidFill>
                        <a:latin typeface="+mn-lt"/>
                        <a:ea typeface="+mn-ea"/>
                        <a:cs typeface="+mn-cs"/>
                      </a:endParaRPr>
                    </a:p>
                  </a:txBody>
                  <a:tcPr anchor="ctr"/>
                </a:tc>
                <a:extLst>
                  <a:ext uri="{0D108BD9-81ED-4DB2-BD59-A6C34878D82A}">
                    <a16:rowId xmlns:a16="http://schemas.microsoft.com/office/drawing/2014/main" val="10005"/>
                  </a:ext>
                </a:extLst>
              </a:tr>
              <a:tr h="500692">
                <a:tc>
                  <a:txBody>
                    <a:bodyPr/>
                    <a:lstStyle/>
                    <a:p>
                      <a:r>
                        <a:rPr lang="nl-BE" sz="1250" b="1" noProof="0" dirty="0"/>
                        <a:t>Hypothesen over interne factoren</a:t>
                      </a:r>
                    </a:p>
                  </a:txBody>
                  <a:tcPr anchor="ctr"/>
                </a:tc>
                <a:tc>
                  <a:txBody>
                    <a:bodyPr/>
                    <a:lstStyle/>
                    <a:p>
                      <a:pPr marL="0" marR="0" indent="0" algn="l" defTabSz="685783" rtl="0" eaLnBrk="1" fontAlgn="auto" latinLnBrk="0" hangingPunct="1">
                        <a:lnSpc>
                          <a:spcPct val="100000"/>
                        </a:lnSpc>
                        <a:spcBef>
                          <a:spcPts val="0"/>
                        </a:spcBef>
                        <a:spcAft>
                          <a:spcPts val="0"/>
                        </a:spcAft>
                        <a:buClrTx/>
                        <a:buSzTx/>
                        <a:buFontTx/>
                        <a:buNone/>
                        <a:tabLst/>
                        <a:defRPr/>
                      </a:pPr>
                      <a:r>
                        <a:rPr lang="nl-BE" sz="1250" kern="1200" noProof="0" dirty="0">
                          <a:solidFill>
                            <a:schemeClr val="dk1"/>
                          </a:solidFill>
                          <a:latin typeface="+mn-lt"/>
                          <a:ea typeface="+mn-ea"/>
                          <a:cs typeface="+mn-cs"/>
                        </a:rPr>
                        <a:t>Veronderstellingen over factoren</a:t>
                      </a:r>
                      <a:r>
                        <a:rPr lang="nl-BE" sz="1250" kern="1200" baseline="0" noProof="0" dirty="0">
                          <a:solidFill>
                            <a:schemeClr val="dk1"/>
                          </a:solidFill>
                          <a:latin typeface="+mn-lt"/>
                          <a:ea typeface="+mn-ea"/>
                          <a:cs typeface="+mn-cs"/>
                        </a:rPr>
                        <a:t> die verbonden zijn aan de uitvoering door de NGO (en partners)</a:t>
                      </a:r>
                      <a:endParaRPr lang="nl-BE" sz="1250" kern="1200" noProof="0" dirty="0">
                        <a:solidFill>
                          <a:schemeClr val="dk1"/>
                        </a:solidFill>
                        <a:latin typeface="+mn-lt"/>
                        <a:ea typeface="+mn-ea"/>
                        <a:cs typeface="+mn-cs"/>
                      </a:endParaRPr>
                    </a:p>
                  </a:txBody>
                  <a:tcPr anchor="ctr"/>
                </a:tc>
                <a:extLst>
                  <a:ext uri="{0D108BD9-81ED-4DB2-BD59-A6C34878D82A}">
                    <a16:rowId xmlns:a16="http://schemas.microsoft.com/office/drawing/2014/main" val="10006"/>
                  </a:ext>
                </a:extLst>
              </a:tr>
              <a:tr h="1043940">
                <a:tc>
                  <a:txBody>
                    <a:bodyPr/>
                    <a:lstStyle/>
                    <a:p>
                      <a:r>
                        <a:rPr lang="nl-BE" sz="1250" b="1" noProof="0" dirty="0"/>
                        <a:t>Hypothesen over causale relaties</a:t>
                      </a:r>
                    </a:p>
                  </a:txBody>
                  <a:tcPr anchor="ctr"/>
                </a:tc>
                <a:tc>
                  <a:txBody>
                    <a:bodyPr/>
                    <a:lstStyle/>
                    <a:p>
                      <a:pPr marL="0" marR="0" lvl="1" indent="0" algn="l" defTabSz="685783" rtl="0" eaLnBrk="1" fontAlgn="auto" latinLnBrk="0" hangingPunct="1">
                        <a:lnSpc>
                          <a:spcPct val="100000"/>
                        </a:lnSpc>
                        <a:spcBef>
                          <a:spcPts val="0"/>
                        </a:spcBef>
                        <a:spcAft>
                          <a:spcPts val="0"/>
                        </a:spcAft>
                        <a:buClrTx/>
                        <a:buSzTx/>
                        <a:buFontTx/>
                        <a:buNone/>
                        <a:tabLst/>
                        <a:defRPr/>
                      </a:pPr>
                      <a:r>
                        <a:rPr lang="nl-BE" sz="1250" noProof="0" dirty="0"/>
                        <a:t>Veronderstellingen over oorzaak-gevolg relaties en andere verbanden tussen veranderingen die verduidelijken waarom de NGO denkt dat de verandering zal gebeuren zoals gepland. Deze kunnen</a:t>
                      </a:r>
                      <a:r>
                        <a:rPr lang="nl-BE" sz="1250" baseline="0" noProof="0" dirty="0"/>
                        <a:t> berusten op ervaring/theorieën/evaluaties/onderzoek, … of kunnen mogelijk (nog) niet onderbouwd worden</a:t>
                      </a:r>
                      <a:endParaRPr lang="nl-BE" sz="1250" kern="1200" noProof="0" dirty="0">
                        <a:solidFill>
                          <a:schemeClr val="dk1"/>
                        </a:solidFill>
                        <a:latin typeface="+mn-lt"/>
                        <a:ea typeface="+mn-ea"/>
                        <a:cs typeface="+mn-cs"/>
                      </a:endParaRPr>
                    </a:p>
                  </a:txBody>
                  <a:tcPr anchor="ctr"/>
                </a:tc>
                <a:extLst>
                  <a:ext uri="{0D108BD9-81ED-4DB2-BD59-A6C34878D82A}">
                    <a16:rowId xmlns:a16="http://schemas.microsoft.com/office/drawing/2014/main" val="10007"/>
                  </a:ext>
                </a:extLst>
              </a:tr>
              <a:tr h="704114">
                <a:tc>
                  <a:txBody>
                    <a:bodyPr/>
                    <a:lstStyle/>
                    <a:p>
                      <a:r>
                        <a:rPr lang="nl-BE" sz="1250" b="1" noProof="0" dirty="0"/>
                        <a:t>Hypothesen over externe factoren</a:t>
                      </a:r>
                    </a:p>
                  </a:txBody>
                  <a:tcPr anchor="ctr"/>
                </a:tc>
                <a:tc>
                  <a:txBody>
                    <a:bodyPr/>
                    <a:lstStyle/>
                    <a:p>
                      <a:pPr marL="0" marR="0" indent="0" algn="l" defTabSz="685783" rtl="0" eaLnBrk="1" fontAlgn="auto" latinLnBrk="0" hangingPunct="1">
                        <a:lnSpc>
                          <a:spcPct val="100000"/>
                        </a:lnSpc>
                        <a:spcBef>
                          <a:spcPts val="0"/>
                        </a:spcBef>
                        <a:spcAft>
                          <a:spcPts val="0"/>
                        </a:spcAft>
                        <a:buClrTx/>
                        <a:buSzTx/>
                        <a:buFontTx/>
                        <a:buNone/>
                        <a:tabLst/>
                        <a:defRPr/>
                      </a:pPr>
                      <a:r>
                        <a:rPr lang="nl-BE" sz="1250" kern="1200" noProof="0" dirty="0">
                          <a:solidFill>
                            <a:schemeClr val="dk1"/>
                          </a:solidFill>
                          <a:latin typeface="+mn-lt"/>
                          <a:ea typeface="+mn-ea"/>
                          <a:cs typeface="+mn-cs"/>
                        </a:rPr>
                        <a:t>Veronderstellingen over externe factoren die het proces</a:t>
                      </a:r>
                      <a:r>
                        <a:rPr lang="nl-BE" sz="1250" kern="1200" baseline="0" noProof="0" dirty="0">
                          <a:solidFill>
                            <a:schemeClr val="dk1"/>
                          </a:solidFill>
                          <a:latin typeface="+mn-lt"/>
                          <a:ea typeface="+mn-ea"/>
                          <a:cs typeface="+mn-cs"/>
                        </a:rPr>
                        <a:t> van verandering kunnen beïnvloeden (negatief of positief). De reflectie over deze factoren is gekend binnen het logisch kader en geeft aanleiding tot het identificeren van risico’s</a:t>
                      </a:r>
                      <a:endParaRPr lang="nl-BE" sz="1250" kern="1200" noProof="0" dirty="0">
                        <a:solidFill>
                          <a:schemeClr val="dk1"/>
                        </a:solidFill>
                        <a:latin typeface="+mn-lt"/>
                        <a:ea typeface="+mn-ea"/>
                        <a:cs typeface="+mn-cs"/>
                      </a:endParaRPr>
                    </a:p>
                  </a:txBody>
                  <a:tcPr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991759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a:grpSpLocks/>
          </p:cNvGrpSpPr>
          <p:nvPr/>
        </p:nvGrpSpPr>
        <p:grpSpPr bwMode="auto">
          <a:xfrm>
            <a:off x="2493963" y="3240088"/>
            <a:ext cx="1419225" cy="1062037"/>
            <a:chOff x="2743184" y="3864934"/>
            <a:chExt cx="1561148" cy="1202557"/>
          </a:xfrm>
        </p:grpSpPr>
        <p:sp>
          <p:nvSpPr>
            <p:cNvPr id="70739" name="Line 17"/>
            <p:cNvSpPr>
              <a:spLocks noChangeShapeType="1"/>
            </p:cNvSpPr>
            <p:nvPr/>
          </p:nvSpPr>
          <p:spPr bwMode="auto">
            <a:xfrm rot="21540000" flipV="1">
              <a:off x="2813034" y="4815835"/>
              <a:ext cx="1363821" cy="251656"/>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740" name="Line 20"/>
            <p:cNvSpPr>
              <a:spLocks noChangeShapeType="1"/>
            </p:cNvSpPr>
            <p:nvPr/>
          </p:nvSpPr>
          <p:spPr bwMode="auto">
            <a:xfrm rot="21540000" flipV="1">
              <a:off x="4166378" y="3864934"/>
              <a:ext cx="137954" cy="938318"/>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49" name="TextBox 48"/>
            <p:cNvSpPr txBox="1"/>
            <p:nvPr/>
          </p:nvSpPr>
          <p:spPr bwMode="auto">
            <a:xfrm rot="21540000">
              <a:off x="2743184" y="4382627"/>
              <a:ext cx="1456373" cy="348724"/>
            </a:xfrm>
            <a:prstGeom prst="rect">
              <a:avLst/>
            </a:prstGeom>
            <a:noFill/>
            <a:ln>
              <a:noFill/>
            </a:ln>
          </p:spPr>
          <p:txBody>
            <a:bodyPr>
              <a:spAutoFit/>
            </a:bodyPr>
            <a:lstStyle/>
            <a:p>
              <a:pPr algn="ctr" eaLnBrk="1" hangingPunct="1">
                <a:defRPr/>
              </a:pPr>
              <a:r>
                <a:rPr lang="en-GB" sz="1400" b="1" dirty="0">
                  <a:solidFill>
                    <a:schemeClr val="accent1">
                      <a:lumMod val="50000"/>
                    </a:schemeClr>
                  </a:solidFill>
                  <a:latin typeface="+mn-lt"/>
                </a:rPr>
                <a:t>OUTPUT</a:t>
              </a:r>
            </a:p>
          </p:txBody>
        </p:sp>
      </p:grpSp>
      <p:grpSp>
        <p:nvGrpSpPr>
          <p:cNvPr id="3" name="Group 92"/>
          <p:cNvGrpSpPr>
            <a:grpSpLocks/>
          </p:cNvGrpSpPr>
          <p:nvPr/>
        </p:nvGrpSpPr>
        <p:grpSpPr bwMode="auto">
          <a:xfrm rot="482314">
            <a:off x="5553075" y="1738313"/>
            <a:ext cx="2187575" cy="1433512"/>
            <a:chOff x="4029068" y="3927200"/>
            <a:chExt cx="2405379" cy="1623340"/>
          </a:xfrm>
        </p:grpSpPr>
        <p:sp>
          <p:nvSpPr>
            <p:cNvPr id="70736" name="Line 18"/>
            <p:cNvSpPr>
              <a:spLocks noChangeShapeType="1"/>
            </p:cNvSpPr>
            <p:nvPr/>
          </p:nvSpPr>
          <p:spPr bwMode="auto">
            <a:xfrm rot="21540000" flipV="1">
              <a:off x="4078348" y="5508313"/>
              <a:ext cx="1375500" cy="0"/>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737" name="Line 21"/>
            <p:cNvSpPr>
              <a:spLocks noChangeShapeType="1"/>
            </p:cNvSpPr>
            <p:nvPr/>
          </p:nvSpPr>
          <p:spPr bwMode="auto">
            <a:xfrm rot="21540000" flipV="1">
              <a:off x="5456843" y="3912317"/>
              <a:ext cx="951330" cy="1601767"/>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46" name="TextBox 45"/>
            <p:cNvSpPr txBox="1"/>
            <p:nvPr/>
          </p:nvSpPr>
          <p:spPr bwMode="auto">
            <a:xfrm rot="21540000">
              <a:off x="3982809" y="5071345"/>
              <a:ext cx="1457540" cy="348758"/>
            </a:xfrm>
            <a:prstGeom prst="rect">
              <a:avLst/>
            </a:prstGeom>
            <a:noFill/>
            <a:ln>
              <a:noFill/>
            </a:ln>
          </p:spPr>
          <p:txBody>
            <a:bodyPr>
              <a:spAutoFit/>
            </a:bodyPr>
            <a:lstStyle/>
            <a:p>
              <a:pPr algn="ctr" eaLnBrk="1" hangingPunct="1">
                <a:defRPr/>
              </a:pPr>
              <a:r>
                <a:rPr lang="en-GB" sz="1400" b="1" dirty="0">
                  <a:solidFill>
                    <a:schemeClr val="accent1">
                      <a:lumMod val="50000"/>
                    </a:schemeClr>
                  </a:solidFill>
                  <a:latin typeface="+mn-lt"/>
                </a:rPr>
                <a:t>OUTCOME</a:t>
              </a:r>
            </a:p>
          </p:txBody>
        </p:sp>
      </p:grpSp>
      <p:grpSp>
        <p:nvGrpSpPr>
          <p:cNvPr id="4" name="Group 95"/>
          <p:cNvGrpSpPr>
            <a:grpSpLocks/>
          </p:cNvGrpSpPr>
          <p:nvPr/>
        </p:nvGrpSpPr>
        <p:grpSpPr bwMode="auto">
          <a:xfrm>
            <a:off x="1052513" y="5692775"/>
            <a:ext cx="1506537" cy="1042988"/>
            <a:chOff x="671482" y="6451494"/>
            <a:chExt cx="1657191" cy="1182052"/>
          </a:xfrm>
        </p:grpSpPr>
        <p:sp>
          <p:nvSpPr>
            <p:cNvPr id="70733" name="Line 10"/>
            <p:cNvSpPr>
              <a:spLocks noChangeShapeType="1"/>
            </p:cNvSpPr>
            <p:nvPr/>
          </p:nvSpPr>
          <p:spPr bwMode="auto">
            <a:xfrm rot="21540000" flipV="1">
              <a:off x="1034702" y="7633546"/>
              <a:ext cx="1100138" cy="0"/>
            </a:xfrm>
            <a:prstGeom prst="line">
              <a:avLst/>
            </a:prstGeom>
            <a:noFill/>
            <a:ln w="57150">
              <a:solidFill>
                <a:schemeClr val="accent6">
                  <a:lumMod val="50000"/>
                </a:schemeClr>
              </a:solidFill>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734" name="Line 12"/>
            <p:cNvSpPr>
              <a:spLocks noChangeShapeType="1"/>
            </p:cNvSpPr>
            <p:nvPr/>
          </p:nvSpPr>
          <p:spPr bwMode="auto">
            <a:xfrm rot="21540000" flipV="1">
              <a:off x="2124362" y="6451494"/>
              <a:ext cx="137953" cy="1171257"/>
            </a:xfrm>
            <a:prstGeom prst="line">
              <a:avLst/>
            </a:prstGeom>
            <a:noFill/>
            <a:ln w="57150">
              <a:solidFill>
                <a:schemeClr val="accent6">
                  <a:lumMod val="50000"/>
                </a:schemeClr>
              </a:solidFill>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41" name="TextBox 40"/>
            <p:cNvSpPr txBox="1"/>
            <p:nvPr/>
          </p:nvSpPr>
          <p:spPr bwMode="auto">
            <a:xfrm rot="21540000">
              <a:off x="671482" y="7214340"/>
              <a:ext cx="1657191" cy="349038"/>
            </a:xfrm>
            <a:prstGeom prst="rect">
              <a:avLst/>
            </a:prstGeom>
            <a:noFill/>
            <a:ln>
              <a:noFill/>
            </a:ln>
          </p:spPr>
          <p:txBody>
            <a:bodyPr>
              <a:spAutoFit/>
            </a:bodyPr>
            <a:lstStyle/>
            <a:p>
              <a:pPr algn="ctr" eaLnBrk="1" hangingPunct="1">
                <a:defRPr/>
              </a:pPr>
              <a:r>
                <a:rPr lang="en-GB" sz="1400" b="1" dirty="0">
                  <a:solidFill>
                    <a:schemeClr val="accent1">
                      <a:lumMod val="50000"/>
                    </a:schemeClr>
                  </a:solidFill>
                  <a:latin typeface="+mn-lt"/>
                </a:rPr>
                <a:t>INPUTS</a:t>
              </a:r>
            </a:p>
          </p:txBody>
        </p:sp>
      </p:grpSp>
      <p:grpSp>
        <p:nvGrpSpPr>
          <p:cNvPr id="5" name="Group 96"/>
          <p:cNvGrpSpPr>
            <a:grpSpLocks/>
          </p:cNvGrpSpPr>
          <p:nvPr/>
        </p:nvGrpSpPr>
        <p:grpSpPr bwMode="auto">
          <a:xfrm>
            <a:off x="508000" y="2922588"/>
            <a:ext cx="1565275" cy="1014412"/>
            <a:chOff x="559416" y="3311520"/>
            <a:chExt cx="1721803" cy="1151096"/>
          </a:xfrm>
        </p:grpSpPr>
        <p:sp>
          <p:nvSpPr>
            <p:cNvPr id="70730" name="Line 10"/>
            <p:cNvSpPr>
              <a:spLocks noChangeShapeType="1"/>
            </p:cNvSpPr>
            <p:nvPr/>
          </p:nvSpPr>
          <p:spPr bwMode="auto">
            <a:xfrm rot="21540000" flipV="1">
              <a:off x="1158380" y="4462616"/>
              <a:ext cx="1100138" cy="0"/>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731" name="Line 12"/>
            <p:cNvSpPr>
              <a:spLocks noChangeShapeType="1"/>
            </p:cNvSpPr>
            <p:nvPr/>
          </p:nvSpPr>
          <p:spPr bwMode="auto">
            <a:xfrm rot="-60000" flipH="1" flipV="1">
              <a:off x="1895298" y="3311520"/>
              <a:ext cx="354488" cy="1143890"/>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51" name="TextBox 50"/>
            <p:cNvSpPr txBox="1"/>
            <p:nvPr/>
          </p:nvSpPr>
          <p:spPr bwMode="auto">
            <a:xfrm rot="21540000">
              <a:off x="559416" y="4023074"/>
              <a:ext cx="1721803" cy="347671"/>
            </a:xfrm>
            <a:prstGeom prst="rect">
              <a:avLst/>
            </a:prstGeom>
            <a:noFill/>
            <a:ln>
              <a:noFill/>
            </a:ln>
          </p:spPr>
          <p:txBody>
            <a:bodyPr>
              <a:spAutoFit/>
            </a:bodyPr>
            <a:lstStyle/>
            <a:p>
              <a:pPr algn="r" eaLnBrk="1" hangingPunct="1">
                <a:defRPr/>
              </a:pPr>
              <a:r>
                <a:rPr lang="en-GB" sz="1400" b="1" dirty="0">
                  <a:solidFill>
                    <a:schemeClr val="accent1">
                      <a:lumMod val="50000"/>
                    </a:schemeClr>
                  </a:solidFill>
                  <a:latin typeface="+mn-lt"/>
                </a:rPr>
                <a:t>ACTIVITY</a:t>
              </a:r>
            </a:p>
          </p:txBody>
        </p:sp>
      </p:grpSp>
      <p:grpSp>
        <p:nvGrpSpPr>
          <p:cNvPr id="6" name="Group 97"/>
          <p:cNvGrpSpPr>
            <a:grpSpLocks/>
          </p:cNvGrpSpPr>
          <p:nvPr/>
        </p:nvGrpSpPr>
        <p:grpSpPr bwMode="auto">
          <a:xfrm>
            <a:off x="-357188" y="3873500"/>
            <a:ext cx="1508126" cy="1135063"/>
            <a:chOff x="-392289" y="4390149"/>
            <a:chExt cx="1657192" cy="1286910"/>
          </a:xfrm>
        </p:grpSpPr>
        <p:sp>
          <p:nvSpPr>
            <p:cNvPr id="70727" name="Line 10"/>
            <p:cNvSpPr>
              <a:spLocks noChangeShapeType="1"/>
            </p:cNvSpPr>
            <p:nvPr/>
          </p:nvSpPr>
          <p:spPr bwMode="auto">
            <a:xfrm rot="21540000" flipV="1">
              <a:off x="-29451" y="5677059"/>
              <a:ext cx="1100724" cy="0"/>
            </a:xfrm>
            <a:prstGeom prst="line">
              <a:avLst/>
            </a:prstGeom>
            <a:noFill/>
            <a:ln w="57150">
              <a:solidFill>
                <a:schemeClr val="accent6">
                  <a:lumMod val="50000"/>
                </a:schemeClr>
              </a:solidFill>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728" name="Line 12"/>
            <p:cNvSpPr>
              <a:spLocks noChangeShapeType="1"/>
            </p:cNvSpPr>
            <p:nvPr/>
          </p:nvSpPr>
          <p:spPr bwMode="auto">
            <a:xfrm rot="21540000" flipV="1">
              <a:off x="1060806" y="4390149"/>
              <a:ext cx="137809" cy="1274310"/>
            </a:xfrm>
            <a:prstGeom prst="line">
              <a:avLst/>
            </a:prstGeom>
            <a:noFill/>
            <a:ln w="57150">
              <a:solidFill>
                <a:schemeClr val="accent6">
                  <a:lumMod val="50000"/>
                </a:schemeClr>
              </a:solidFill>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47" name="TextBox 46"/>
            <p:cNvSpPr txBox="1"/>
            <p:nvPr/>
          </p:nvSpPr>
          <p:spPr bwMode="auto">
            <a:xfrm rot="21540000">
              <a:off x="-392289" y="5236089"/>
              <a:ext cx="1657192" cy="349175"/>
            </a:xfrm>
            <a:prstGeom prst="rect">
              <a:avLst/>
            </a:prstGeom>
            <a:noFill/>
            <a:ln>
              <a:noFill/>
            </a:ln>
          </p:spPr>
          <p:txBody>
            <a:bodyPr>
              <a:spAutoFit/>
            </a:bodyPr>
            <a:lstStyle/>
            <a:p>
              <a:pPr algn="ctr" eaLnBrk="1" hangingPunct="1">
                <a:defRPr/>
              </a:pPr>
              <a:r>
                <a:rPr lang="en-GB" sz="1400" b="1" dirty="0">
                  <a:solidFill>
                    <a:schemeClr val="accent1">
                      <a:lumMod val="50000"/>
                    </a:schemeClr>
                  </a:solidFill>
                  <a:latin typeface="+mn-lt"/>
                </a:rPr>
                <a:t>INPUTS</a:t>
              </a:r>
            </a:p>
          </p:txBody>
        </p:sp>
      </p:grpSp>
      <p:grpSp>
        <p:nvGrpSpPr>
          <p:cNvPr id="7" name="Group 98"/>
          <p:cNvGrpSpPr>
            <a:grpSpLocks/>
          </p:cNvGrpSpPr>
          <p:nvPr/>
        </p:nvGrpSpPr>
        <p:grpSpPr bwMode="auto">
          <a:xfrm>
            <a:off x="638175" y="1663700"/>
            <a:ext cx="3246438" cy="3079750"/>
            <a:chOff x="702292" y="1830827"/>
            <a:chExt cx="3571443" cy="3489045"/>
          </a:xfrm>
        </p:grpSpPr>
        <p:sp>
          <p:nvSpPr>
            <p:cNvPr id="70724" name="Line 10"/>
            <p:cNvSpPr>
              <a:spLocks noChangeShapeType="1"/>
            </p:cNvSpPr>
            <p:nvPr/>
          </p:nvSpPr>
          <p:spPr bwMode="auto">
            <a:xfrm rot="21540000" flipV="1">
              <a:off x="1301317" y="5319872"/>
              <a:ext cx="1100249" cy="0"/>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725" name="Line 12"/>
            <p:cNvSpPr>
              <a:spLocks noChangeShapeType="1"/>
            </p:cNvSpPr>
            <p:nvPr/>
          </p:nvSpPr>
          <p:spPr bwMode="auto">
            <a:xfrm rot="21540000" flipV="1">
              <a:off x="2371876" y="1830827"/>
              <a:ext cx="1901859" cy="3462068"/>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64" name="TextBox 63"/>
            <p:cNvSpPr txBox="1"/>
            <p:nvPr/>
          </p:nvSpPr>
          <p:spPr bwMode="auto">
            <a:xfrm rot="21540000">
              <a:off x="702292" y="4879246"/>
              <a:ext cx="1721977" cy="348905"/>
            </a:xfrm>
            <a:prstGeom prst="rect">
              <a:avLst/>
            </a:prstGeom>
            <a:noFill/>
            <a:ln>
              <a:noFill/>
            </a:ln>
          </p:spPr>
          <p:txBody>
            <a:bodyPr>
              <a:spAutoFit/>
            </a:bodyPr>
            <a:lstStyle/>
            <a:p>
              <a:pPr algn="r" eaLnBrk="1" hangingPunct="1">
                <a:defRPr/>
              </a:pPr>
              <a:r>
                <a:rPr lang="en-GB" sz="1400" b="1" dirty="0">
                  <a:solidFill>
                    <a:schemeClr val="accent1">
                      <a:lumMod val="50000"/>
                    </a:schemeClr>
                  </a:solidFill>
                  <a:latin typeface="+mn-lt"/>
                </a:rPr>
                <a:t>ACTIVITY</a:t>
              </a:r>
            </a:p>
          </p:txBody>
        </p:sp>
      </p:grpSp>
      <p:grpSp>
        <p:nvGrpSpPr>
          <p:cNvPr id="8" name="Group 99"/>
          <p:cNvGrpSpPr>
            <a:grpSpLocks/>
          </p:cNvGrpSpPr>
          <p:nvPr/>
        </p:nvGrpSpPr>
        <p:grpSpPr bwMode="auto">
          <a:xfrm>
            <a:off x="-227013" y="4629150"/>
            <a:ext cx="1506538" cy="1136650"/>
            <a:chOff x="-249413" y="5247405"/>
            <a:chExt cx="1657192" cy="1286910"/>
          </a:xfrm>
        </p:grpSpPr>
        <p:sp>
          <p:nvSpPr>
            <p:cNvPr id="70721" name="Line 10"/>
            <p:cNvSpPr>
              <a:spLocks noChangeShapeType="1"/>
            </p:cNvSpPr>
            <p:nvPr/>
          </p:nvSpPr>
          <p:spPr bwMode="auto">
            <a:xfrm rot="21540000" flipV="1">
              <a:off x="113808" y="6534315"/>
              <a:ext cx="1100138" cy="0"/>
            </a:xfrm>
            <a:prstGeom prst="line">
              <a:avLst/>
            </a:prstGeom>
            <a:noFill/>
            <a:ln w="57150">
              <a:solidFill>
                <a:schemeClr val="accent6">
                  <a:lumMod val="50000"/>
                </a:schemeClr>
              </a:solidFill>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722" name="Line 12"/>
            <p:cNvSpPr>
              <a:spLocks noChangeShapeType="1"/>
            </p:cNvSpPr>
            <p:nvPr/>
          </p:nvSpPr>
          <p:spPr bwMode="auto">
            <a:xfrm rot="21540000" flipV="1">
              <a:off x="1203468" y="5247405"/>
              <a:ext cx="137953" cy="1274329"/>
            </a:xfrm>
            <a:prstGeom prst="line">
              <a:avLst/>
            </a:prstGeom>
            <a:noFill/>
            <a:ln w="57150">
              <a:solidFill>
                <a:schemeClr val="accent6">
                  <a:lumMod val="50000"/>
                </a:schemeClr>
              </a:solidFill>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61" name="TextBox 60"/>
            <p:cNvSpPr txBox="1"/>
            <p:nvPr/>
          </p:nvSpPr>
          <p:spPr bwMode="auto">
            <a:xfrm rot="21540000">
              <a:off x="-249413" y="6093962"/>
              <a:ext cx="1657192" cy="348688"/>
            </a:xfrm>
            <a:prstGeom prst="rect">
              <a:avLst/>
            </a:prstGeom>
            <a:noFill/>
            <a:ln>
              <a:noFill/>
            </a:ln>
          </p:spPr>
          <p:txBody>
            <a:bodyPr>
              <a:spAutoFit/>
            </a:bodyPr>
            <a:lstStyle/>
            <a:p>
              <a:pPr algn="ctr" eaLnBrk="1" hangingPunct="1">
                <a:defRPr/>
              </a:pPr>
              <a:r>
                <a:rPr lang="en-GB" sz="1400" b="1" dirty="0">
                  <a:solidFill>
                    <a:schemeClr val="accent1">
                      <a:lumMod val="50000"/>
                    </a:schemeClr>
                  </a:solidFill>
                  <a:latin typeface="+mn-lt"/>
                </a:rPr>
                <a:t>INPUTS</a:t>
              </a:r>
            </a:p>
          </p:txBody>
        </p:sp>
      </p:grpSp>
      <p:grpSp>
        <p:nvGrpSpPr>
          <p:cNvPr id="9" name="Group 100"/>
          <p:cNvGrpSpPr>
            <a:grpSpLocks/>
          </p:cNvGrpSpPr>
          <p:nvPr/>
        </p:nvGrpSpPr>
        <p:grpSpPr bwMode="auto">
          <a:xfrm>
            <a:off x="896938" y="4422775"/>
            <a:ext cx="1670050" cy="1012825"/>
            <a:chOff x="988044" y="4958958"/>
            <a:chExt cx="1836489" cy="1146732"/>
          </a:xfrm>
        </p:grpSpPr>
        <p:sp>
          <p:nvSpPr>
            <p:cNvPr id="73" name="TextBox 72"/>
            <p:cNvSpPr txBox="1"/>
            <p:nvPr/>
          </p:nvSpPr>
          <p:spPr bwMode="auto">
            <a:xfrm rot="21540000">
              <a:off x="988044" y="5665331"/>
              <a:ext cx="1723017" cy="348693"/>
            </a:xfrm>
            <a:prstGeom prst="rect">
              <a:avLst/>
            </a:prstGeom>
            <a:noFill/>
            <a:ln>
              <a:noFill/>
            </a:ln>
          </p:spPr>
          <p:txBody>
            <a:bodyPr>
              <a:spAutoFit/>
            </a:bodyPr>
            <a:lstStyle/>
            <a:p>
              <a:pPr algn="r" eaLnBrk="1" hangingPunct="1">
                <a:defRPr/>
              </a:pPr>
              <a:r>
                <a:rPr lang="en-GB" sz="1400" b="1" dirty="0">
                  <a:solidFill>
                    <a:schemeClr val="accent1">
                      <a:lumMod val="50000"/>
                    </a:schemeClr>
                  </a:solidFill>
                  <a:latin typeface="+mn-lt"/>
                </a:rPr>
                <a:t>ACTIVITY</a:t>
              </a:r>
            </a:p>
          </p:txBody>
        </p:sp>
        <p:sp>
          <p:nvSpPr>
            <p:cNvPr id="70719" name="Line 10"/>
            <p:cNvSpPr>
              <a:spLocks noChangeShapeType="1"/>
            </p:cNvSpPr>
            <p:nvPr/>
          </p:nvSpPr>
          <p:spPr bwMode="auto">
            <a:xfrm rot="21540000" flipV="1">
              <a:off x="1588569" y="6105690"/>
              <a:ext cx="1098052" cy="0"/>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720" name="Line 12"/>
            <p:cNvSpPr>
              <a:spLocks noChangeShapeType="1"/>
            </p:cNvSpPr>
            <p:nvPr/>
          </p:nvSpPr>
          <p:spPr bwMode="auto">
            <a:xfrm rot="21540000" flipV="1">
              <a:off x="2677893" y="4958958"/>
              <a:ext cx="146640" cy="1134151"/>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grpSp>
      <p:grpSp>
        <p:nvGrpSpPr>
          <p:cNvPr id="10" name="Group 101"/>
          <p:cNvGrpSpPr>
            <a:grpSpLocks/>
          </p:cNvGrpSpPr>
          <p:nvPr/>
        </p:nvGrpSpPr>
        <p:grpSpPr bwMode="auto">
          <a:xfrm>
            <a:off x="-39688" y="5319713"/>
            <a:ext cx="1508126" cy="1136650"/>
            <a:chOff x="36339" y="6033223"/>
            <a:chExt cx="1657192" cy="1286910"/>
          </a:xfrm>
        </p:grpSpPr>
        <p:sp>
          <p:nvSpPr>
            <p:cNvPr id="70715" name="Line 10"/>
            <p:cNvSpPr>
              <a:spLocks noChangeShapeType="1"/>
            </p:cNvSpPr>
            <p:nvPr/>
          </p:nvSpPr>
          <p:spPr bwMode="auto">
            <a:xfrm rot="21540000" flipV="1">
              <a:off x="399178" y="7320133"/>
              <a:ext cx="1100723" cy="0"/>
            </a:xfrm>
            <a:prstGeom prst="line">
              <a:avLst/>
            </a:prstGeom>
            <a:noFill/>
            <a:ln w="57150">
              <a:solidFill>
                <a:schemeClr val="accent6">
                  <a:lumMod val="50000"/>
                </a:schemeClr>
              </a:solidFill>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716" name="Line 12"/>
            <p:cNvSpPr>
              <a:spLocks noChangeShapeType="1"/>
            </p:cNvSpPr>
            <p:nvPr/>
          </p:nvSpPr>
          <p:spPr bwMode="auto">
            <a:xfrm rot="21540000" flipV="1">
              <a:off x="1489434" y="6033223"/>
              <a:ext cx="137809" cy="1274328"/>
            </a:xfrm>
            <a:prstGeom prst="line">
              <a:avLst/>
            </a:prstGeom>
            <a:noFill/>
            <a:ln w="57150">
              <a:solidFill>
                <a:schemeClr val="accent6">
                  <a:lumMod val="50000"/>
                </a:schemeClr>
              </a:solidFill>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70" name="TextBox 69"/>
            <p:cNvSpPr txBox="1"/>
            <p:nvPr/>
          </p:nvSpPr>
          <p:spPr bwMode="auto">
            <a:xfrm rot="21540000">
              <a:off x="36339" y="6879779"/>
              <a:ext cx="1657192" cy="348688"/>
            </a:xfrm>
            <a:prstGeom prst="rect">
              <a:avLst/>
            </a:prstGeom>
            <a:noFill/>
            <a:ln>
              <a:noFill/>
            </a:ln>
          </p:spPr>
          <p:txBody>
            <a:bodyPr>
              <a:spAutoFit/>
            </a:bodyPr>
            <a:lstStyle/>
            <a:p>
              <a:pPr algn="ctr" eaLnBrk="1" hangingPunct="1">
                <a:defRPr/>
              </a:pPr>
              <a:r>
                <a:rPr lang="en-GB" sz="1400" b="1" dirty="0">
                  <a:solidFill>
                    <a:schemeClr val="accent1">
                      <a:lumMod val="50000"/>
                    </a:schemeClr>
                  </a:solidFill>
                  <a:latin typeface="+mn-lt"/>
                </a:rPr>
                <a:t>INPUTS</a:t>
              </a:r>
            </a:p>
          </p:txBody>
        </p:sp>
      </p:grpSp>
      <p:grpSp>
        <p:nvGrpSpPr>
          <p:cNvPr id="11" name="Group 102"/>
          <p:cNvGrpSpPr>
            <a:grpSpLocks/>
          </p:cNvGrpSpPr>
          <p:nvPr/>
        </p:nvGrpSpPr>
        <p:grpSpPr bwMode="auto">
          <a:xfrm>
            <a:off x="390525" y="2039938"/>
            <a:ext cx="1323975" cy="839787"/>
            <a:chOff x="429555" y="2311492"/>
            <a:chExt cx="1456373" cy="953032"/>
          </a:xfrm>
        </p:grpSpPr>
        <p:sp>
          <p:nvSpPr>
            <p:cNvPr id="70712" name="Line 17"/>
            <p:cNvSpPr>
              <a:spLocks noChangeShapeType="1"/>
            </p:cNvSpPr>
            <p:nvPr/>
          </p:nvSpPr>
          <p:spPr bwMode="auto">
            <a:xfrm rot="60000" flipH="1" flipV="1">
              <a:off x="455749" y="3264524"/>
              <a:ext cx="1238091" cy="0"/>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713" name="Line 20"/>
            <p:cNvSpPr>
              <a:spLocks noChangeShapeType="1"/>
            </p:cNvSpPr>
            <p:nvPr/>
          </p:nvSpPr>
          <p:spPr bwMode="auto">
            <a:xfrm rot="60000" flipV="1">
              <a:off x="462734" y="2311492"/>
              <a:ext cx="344011" cy="945826"/>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77" name="TextBox 76"/>
            <p:cNvSpPr txBox="1"/>
            <p:nvPr/>
          </p:nvSpPr>
          <p:spPr bwMode="auto">
            <a:xfrm rot="60000" flipH="1">
              <a:off x="429555" y="2846559"/>
              <a:ext cx="1456373" cy="349505"/>
            </a:xfrm>
            <a:prstGeom prst="rect">
              <a:avLst/>
            </a:prstGeom>
            <a:noFill/>
            <a:ln>
              <a:noFill/>
            </a:ln>
          </p:spPr>
          <p:txBody>
            <a:bodyPr>
              <a:spAutoFit/>
            </a:bodyPr>
            <a:lstStyle/>
            <a:p>
              <a:pPr algn="ctr" eaLnBrk="1" hangingPunct="1">
                <a:defRPr/>
              </a:pPr>
              <a:r>
                <a:rPr lang="en-GB" sz="1400" b="1" dirty="0">
                  <a:solidFill>
                    <a:schemeClr val="accent1">
                      <a:lumMod val="50000"/>
                    </a:schemeClr>
                  </a:solidFill>
                  <a:latin typeface="+mn-lt"/>
                </a:rPr>
                <a:t>OUTPUT</a:t>
              </a:r>
            </a:p>
          </p:txBody>
        </p:sp>
      </p:grpSp>
      <p:grpSp>
        <p:nvGrpSpPr>
          <p:cNvPr id="12" name="Group 103"/>
          <p:cNvGrpSpPr>
            <a:grpSpLocks/>
          </p:cNvGrpSpPr>
          <p:nvPr/>
        </p:nvGrpSpPr>
        <p:grpSpPr bwMode="auto">
          <a:xfrm>
            <a:off x="3665538" y="1171575"/>
            <a:ext cx="1612900" cy="1298575"/>
            <a:chOff x="4032003" y="1272006"/>
            <a:chExt cx="1773730" cy="1473573"/>
          </a:xfrm>
        </p:grpSpPr>
        <p:sp>
          <p:nvSpPr>
            <p:cNvPr id="70709" name="Line 17"/>
            <p:cNvSpPr>
              <a:spLocks noChangeShapeType="1"/>
            </p:cNvSpPr>
            <p:nvPr/>
          </p:nvSpPr>
          <p:spPr bwMode="auto">
            <a:xfrm rot="21540000" flipV="1">
              <a:off x="4292126" y="1693542"/>
              <a:ext cx="1241262" cy="0"/>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710" name="Line 20"/>
            <p:cNvSpPr>
              <a:spLocks noChangeShapeType="1"/>
            </p:cNvSpPr>
            <p:nvPr/>
          </p:nvSpPr>
          <p:spPr bwMode="auto">
            <a:xfrm rot="-60000">
              <a:off x="5542117" y="1680932"/>
              <a:ext cx="263616" cy="1064647"/>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81" name="TextBox 80"/>
            <p:cNvSpPr txBox="1"/>
            <p:nvPr/>
          </p:nvSpPr>
          <p:spPr bwMode="auto">
            <a:xfrm rot="21540000">
              <a:off x="4032003" y="1272006"/>
              <a:ext cx="1455995" cy="349478"/>
            </a:xfrm>
            <a:prstGeom prst="rect">
              <a:avLst/>
            </a:prstGeom>
            <a:noFill/>
            <a:ln>
              <a:noFill/>
            </a:ln>
          </p:spPr>
          <p:txBody>
            <a:bodyPr>
              <a:spAutoFit/>
            </a:bodyPr>
            <a:lstStyle/>
            <a:p>
              <a:pPr algn="ctr" eaLnBrk="1" hangingPunct="1">
                <a:defRPr/>
              </a:pPr>
              <a:r>
                <a:rPr lang="en-GB" sz="1400" b="1" dirty="0">
                  <a:solidFill>
                    <a:schemeClr val="accent1">
                      <a:lumMod val="50000"/>
                    </a:schemeClr>
                  </a:solidFill>
                  <a:latin typeface="+mn-lt"/>
                </a:rPr>
                <a:t>OUTPUT</a:t>
              </a:r>
            </a:p>
          </p:txBody>
        </p:sp>
      </p:grpSp>
      <p:grpSp>
        <p:nvGrpSpPr>
          <p:cNvPr id="13" name="Group 134"/>
          <p:cNvGrpSpPr>
            <a:grpSpLocks/>
          </p:cNvGrpSpPr>
          <p:nvPr/>
        </p:nvGrpSpPr>
        <p:grpSpPr bwMode="auto">
          <a:xfrm>
            <a:off x="2233613" y="5067300"/>
            <a:ext cx="1885950" cy="688975"/>
            <a:chOff x="2518664" y="5672150"/>
            <a:chExt cx="2073028" cy="780761"/>
          </a:xfrm>
        </p:grpSpPr>
        <p:grpSp>
          <p:nvGrpSpPr>
            <p:cNvPr id="25651" name="Group 94"/>
            <p:cNvGrpSpPr>
              <a:grpSpLocks/>
            </p:cNvGrpSpPr>
            <p:nvPr/>
          </p:nvGrpSpPr>
          <p:grpSpPr bwMode="auto">
            <a:xfrm>
              <a:off x="2518664" y="5672150"/>
              <a:ext cx="1721803" cy="780761"/>
              <a:chOff x="2518664" y="5672150"/>
              <a:chExt cx="1721803" cy="780761"/>
            </a:xfrm>
          </p:grpSpPr>
          <p:sp>
            <p:nvSpPr>
              <p:cNvPr id="70706" name="Line 10"/>
              <p:cNvSpPr>
                <a:spLocks noChangeShapeType="1"/>
              </p:cNvSpPr>
              <p:nvPr/>
            </p:nvSpPr>
            <p:spPr bwMode="auto">
              <a:xfrm rot="21540000" flipV="1">
                <a:off x="2742021" y="6415133"/>
                <a:ext cx="581075" cy="37778"/>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707" name="Line 12"/>
              <p:cNvSpPr>
                <a:spLocks noChangeShapeType="1"/>
              </p:cNvSpPr>
              <p:nvPr/>
            </p:nvSpPr>
            <p:spPr bwMode="auto">
              <a:xfrm rot="21540000" flipV="1">
                <a:off x="3316116" y="5672150"/>
                <a:ext cx="748594" cy="730389"/>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52" name="TextBox 51"/>
              <p:cNvSpPr txBox="1"/>
              <p:nvPr/>
            </p:nvSpPr>
            <p:spPr bwMode="auto">
              <a:xfrm rot="21540000">
                <a:off x="2518664" y="6094913"/>
                <a:ext cx="1722288" cy="349004"/>
              </a:xfrm>
              <a:prstGeom prst="rect">
                <a:avLst/>
              </a:prstGeom>
              <a:noFill/>
              <a:ln>
                <a:noFill/>
              </a:ln>
            </p:spPr>
            <p:txBody>
              <a:bodyPr>
                <a:spAutoFit/>
              </a:bodyPr>
              <a:lstStyle/>
              <a:p>
                <a:pPr algn="r" eaLnBrk="1" hangingPunct="1">
                  <a:defRPr/>
                </a:pPr>
                <a:r>
                  <a:rPr lang="en-GB" sz="1400" b="1" dirty="0">
                    <a:solidFill>
                      <a:schemeClr val="accent1">
                        <a:lumMod val="50000"/>
                      </a:schemeClr>
                    </a:solidFill>
                    <a:latin typeface="+mn-lt"/>
                  </a:rPr>
                  <a:t>ACTIVITY</a:t>
                </a:r>
              </a:p>
            </p:txBody>
          </p:sp>
        </p:grpSp>
        <p:sp>
          <p:nvSpPr>
            <p:cNvPr id="70705" name="Line 12"/>
            <p:cNvSpPr>
              <a:spLocks noChangeShapeType="1"/>
            </p:cNvSpPr>
            <p:nvPr/>
          </p:nvSpPr>
          <p:spPr bwMode="auto">
            <a:xfrm rot="21540000" flipV="1">
              <a:off x="3162559" y="6398941"/>
              <a:ext cx="1429133" cy="46774"/>
            </a:xfrm>
            <a:custGeom>
              <a:avLst/>
              <a:gdLst>
                <a:gd name="T0" fmla="*/ 0 w 1429789"/>
                <a:gd name="T1" fmla="*/ 0 h 46492"/>
                <a:gd name="T2" fmla="*/ 1429789 w 1429789"/>
                <a:gd name="T3" fmla="*/ 46492 h 46492"/>
                <a:gd name="T4" fmla="*/ 0 60000 65536"/>
                <a:gd name="T5" fmla="*/ 0 60000 65536"/>
                <a:gd name="T6" fmla="*/ 0 w 1429789"/>
                <a:gd name="T7" fmla="*/ 0 h 46492"/>
                <a:gd name="T8" fmla="*/ 1429789 w 1429789"/>
                <a:gd name="T9" fmla="*/ 46492 h 46492"/>
              </a:gdLst>
              <a:ahLst/>
              <a:cxnLst>
                <a:cxn ang="T4">
                  <a:pos x="T0" y="T1"/>
                </a:cxn>
                <a:cxn ang="T5">
                  <a:pos x="T2" y="T3"/>
                </a:cxn>
              </a:cxnLst>
              <a:rect l="T6" t="T7" r="T8" b="T9"/>
              <a:pathLst>
                <a:path w="1429789" h="46492">
                  <a:moveTo>
                    <a:pt x="0" y="0"/>
                  </a:moveTo>
                  <a:lnTo>
                    <a:pt x="1429789" y="46492"/>
                  </a:lnTo>
                </a:path>
              </a:pathLst>
            </a:cu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grpSp>
      <p:grpSp>
        <p:nvGrpSpPr>
          <p:cNvPr id="15" name="Group 104"/>
          <p:cNvGrpSpPr>
            <a:grpSpLocks/>
          </p:cNvGrpSpPr>
          <p:nvPr/>
        </p:nvGrpSpPr>
        <p:grpSpPr bwMode="auto">
          <a:xfrm>
            <a:off x="2689225" y="3681413"/>
            <a:ext cx="3511550" cy="668337"/>
            <a:chOff x="2240065" y="3347184"/>
            <a:chExt cx="3863872" cy="756467"/>
          </a:xfrm>
        </p:grpSpPr>
        <p:sp>
          <p:nvSpPr>
            <p:cNvPr id="70701" name="Line 17"/>
            <p:cNvSpPr>
              <a:spLocks noChangeShapeType="1"/>
            </p:cNvSpPr>
            <p:nvPr/>
          </p:nvSpPr>
          <p:spPr bwMode="auto">
            <a:xfrm rot="21540000" flipV="1">
              <a:off x="2240065" y="3783814"/>
              <a:ext cx="3367787" cy="319837"/>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702" name="Line 20"/>
            <p:cNvSpPr>
              <a:spLocks noChangeShapeType="1"/>
            </p:cNvSpPr>
            <p:nvPr/>
          </p:nvSpPr>
          <p:spPr bwMode="auto">
            <a:xfrm rot="21540000" flipV="1">
              <a:off x="5600865" y="3390308"/>
              <a:ext cx="503072" cy="357570"/>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86" name="TextBox 85"/>
            <p:cNvSpPr txBox="1"/>
            <p:nvPr/>
          </p:nvSpPr>
          <p:spPr bwMode="auto">
            <a:xfrm rot="21540000">
              <a:off x="4172001" y="3347184"/>
              <a:ext cx="1455066" cy="348586"/>
            </a:xfrm>
            <a:prstGeom prst="rect">
              <a:avLst/>
            </a:prstGeom>
            <a:noFill/>
            <a:ln>
              <a:noFill/>
            </a:ln>
          </p:spPr>
          <p:txBody>
            <a:bodyPr>
              <a:spAutoFit/>
            </a:bodyPr>
            <a:lstStyle/>
            <a:p>
              <a:pPr algn="ctr" eaLnBrk="1" hangingPunct="1">
                <a:defRPr/>
              </a:pPr>
              <a:r>
                <a:rPr lang="en-GB" sz="1400" b="1" dirty="0">
                  <a:solidFill>
                    <a:schemeClr val="accent1">
                      <a:lumMod val="50000"/>
                    </a:schemeClr>
                  </a:solidFill>
                  <a:latin typeface="+mn-lt"/>
                </a:rPr>
                <a:t>OUTPUT</a:t>
              </a:r>
            </a:p>
          </p:txBody>
        </p:sp>
      </p:grpSp>
      <p:grpSp>
        <p:nvGrpSpPr>
          <p:cNvPr id="16" name="Group 105"/>
          <p:cNvGrpSpPr>
            <a:grpSpLocks/>
          </p:cNvGrpSpPr>
          <p:nvPr/>
        </p:nvGrpSpPr>
        <p:grpSpPr bwMode="auto">
          <a:xfrm>
            <a:off x="4376738" y="5221288"/>
            <a:ext cx="3952875" cy="1319212"/>
            <a:chOff x="4814886" y="5918952"/>
            <a:chExt cx="4348232" cy="1493162"/>
          </a:xfrm>
        </p:grpSpPr>
        <p:sp>
          <p:nvSpPr>
            <p:cNvPr id="70698" name="Line 17"/>
            <p:cNvSpPr>
              <a:spLocks noChangeShapeType="1"/>
            </p:cNvSpPr>
            <p:nvPr/>
          </p:nvSpPr>
          <p:spPr bwMode="auto">
            <a:xfrm rot="21540000" flipV="1">
              <a:off x="5006977" y="6335816"/>
              <a:ext cx="1239857" cy="0"/>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699" name="Line 20"/>
            <p:cNvSpPr>
              <a:spLocks noChangeShapeType="1"/>
            </p:cNvSpPr>
            <p:nvPr/>
          </p:nvSpPr>
          <p:spPr bwMode="auto">
            <a:xfrm rot="-60000">
              <a:off x="6255565" y="6299879"/>
              <a:ext cx="2907553" cy="1112235"/>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90" name="TextBox 89"/>
            <p:cNvSpPr txBox="1"/>
            <p:nvPr/>
          </p:nvSpPr>
          <p:spPr bwMode="auto">
            <a:xfrm rot="21540000">
              <a:off x="4814886" y="5918952"/>
              <a:ext cx="1456396" cy="348584"/>
            </a:xfrm>
            <a:prstGeom prst="rect">
              <a:avLst/>
            </a:prstGeom>
            <a:noFill/>
            <a:ln>
              <a:noFill/>
              <a:prstDash val="dash"/>
            </a:ln>
          </p:spPr>
          <p:txBody>
            <a:bodyPr>
              <a:spAutoFit/>
            </a:bodyPr>
            <a:lstStyle/>
            <a:p>
              <a:pPr algn="ctr" eaLnBrk="1" hangingPunct="1">
                <a:defRPr/>
              </a:pPr>
              <a:r>
                <a:rPr lang="en-GB" sz="1400" b="1" dirty="0">
                  <a:solidFill>
                    <a:schemeClr val="accent1">
                      <a:lumMod val="50000"/>
                    </a:schemeClr>
                  </a:solidFill>
                  <a:latin typeface="+mn-lt"/>
                </a:rPr>
                <a:t>OUTPUT</a:t>
              </a:r>
            </a:p>
          </p:txBody>
        </p:sp>
      </p:grpSp>
      <p:sp>
        <p:nvSpPr>
          <p:cNvPr id="91" name="Line 12"/>
          <p:cNvSpPr>
            <a:spLocks noChangeShapeType="1"/>
          </p:cNvSpPr>
          <p:nvPr/>
        </p:nvSpPr>
        <p:spPr bwMode="auto">
          <a:xfrm rot="21540000" flipV="1">
            <a:off x="2032000" y="3057525"/>
            <a:ext cx="858838" cy="868363"/>
          </a:xfrm>
          <a:custGeom>
            <a:avLst/>
            <a:gdLst>
              <a:gd name="T0" fmla="*/ 0 w 946006"/>
              <a:gd name="T1" fmla="*/ 0 h 983772"/>
              <a:gd name="T2" fmla="*/ 705581 w 946006"/>
              <a:gd name="T3" fmla="*/ 677304 h 983772"/>
              <a:gd name="T4" fmla="*/ 0 60000 65536"/>
              <a:gd name="T5" fmla="*/ 0 60000 65536"/>
              <a:gd name="T6" fmla="*/ 0 w 946006"/>
              <a:gd name="T7" fmla="*/ 0 h 983772"/>
              <a:gd name="T8" fmla="*/ 946006 w 946006"/>
              <a:gd name="T9" fmla="*/ 983772 h 983772"/>
            </a:gdLst>
            <a:ahLst/>
            <a:cxnLst>
              <a:cxn ang="T4">
                <a:pos x="T0" y="T1"/>
              </a:cxn>
              <a:cxn ang="T5">
                <a:pos x="T2" y="T3"/>
              </a:cxn>
            </a:cxnLst>
            <a:rect l="T6" t="T7" r="T8" b="T9"/>
            <a:pathLst>
              <a:path w="946006" h="983772">
                <a:moveTo>
                  <a:pt x="0" y="0"/>
                </a:moveTo>
                <a:lnTo>
                  <a:pt x="946006" y="983772"/>
                </a:lnTo>
              </a:path>
            </a:pathLst>
          </a:custGeom>
          <a:noFill/>
          <a:ln w="57150">
            <a:solidFill>
              <a:schemeClr val="accent6">
                <a:lumMod val="50000"/>
              </a:schemeClr>
            </a:solidFill>
            <a:prstDash val="dash"/>
            <a:round/>
            <a:headEnd/>
            <a:tailEnd type="arrow" w="med" len="med"/>
          </a:ln>
        </p:spPr>
        <p:txBody>
          <a:bodyPr wrap="none" lIns="82058" tIns="41029" rIns="82058" bIns="41029" anchor="ctr"/>
          <a:lstStyle/>
          <a:p>
            <a:pPr eaLnBrk="1" hangingPunct="1">
              <a:defRPr/>
            </a:pPr>
            <a:endParaRPr lang="en-GB" sz="1800">
              <a:solidFill>
                <a:schemeClr val="accent1">
                  <a:lumMod val="50000"/>
                </a:schemeClr>
              </a:solidFill>
              <a:latin typeface="+mn-lt"/>
            </a:endParaRPr>
          </a:p>
        </p:txBody>
      </p:sp>
      <p:grpSp>
        <p:nvGrpSpPr>
          <p:cNvPr id="17" name="Group 106"/>
          <p:cNvGrpSpPr>
            <a:grpSpLocks/>
          </p:cNvGrpSpPr>
          <p:nvPr/>
        </p:nvGrpSpPr>
        <p:grpSpPr bwMode="auto">
          <a:xfrm rot="-785046">
            <a:off x="1649413" y="957263"/>
            <a:ext cx="2085975" cy="835025"/>
            <a:chOff x="4029068" y="4601890"/>
            <a:chExt cx="2294186" cy="948650"/>
          </a:xfrm>
        </p:grpSpPr>
        <p:sp>
          <p:nvSpPr>
            <p:cNvPr id="70695" name="Line 18"/>
            <p:cNvSpPr>
              <a:spLocks noChangeShapeType="1"/>
            </p:cNvSpPr>
            <p:nvPr/>
          </p:nvSpPr>
          <p:spPr bwMode="auto">
            <a:xfrm rot="21540000" flipV="1">
              <a:off x="4097100" y="5508158"/>
              <a:ext cx="1375813" cy="0"/>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696" name="Line 21"/>
            <p:cNvSpPr>
              <a:spLocks noChangeShapeType="1"/>
            </p:cNvSpPr>
            <p:nvPr/>
          </p:nvSpPr>
          <p:spPr bwMode="auto">
            <a:xfrm rot="21540000" flipV="1">
              <a:off x="5451241" y="4553086"/>
              <a:ext cx="834567" cy="930615"/>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110" name="TextBox 109"/>
            <p:cNvSpPr txBox="1"/>
            <p:nvPr/>
          </p:nvSpPr>
          <p:spPr bwMode="auto">
            <a:xfrm rot="21540000">
              <a:off x="4023257" y="5108494"/>
              <a:ext cx="1456127" cy="349882"/>
            </a:xfrm>
            <a:prstGeom prst="rect">
              <a:avLst/>
            </a:prstGeom>
            <a:noFill/>
            <a:ln>
              <a:noFill/>
            </a:ln>
          </p:spPr>
          <p:txBody>
            <a:bodyPr>
              <a:spAutoFit/>
            </a:bodyPr>
            <a:lstStyle/>
            <a:p>
              <a:pPr algn="ctr" eaLnBrk="1" hangingPunct="1">
                <a:defRPr/>
              </a:pPr>
              <a:r>
                <a:rPr lang="en-GB" sz="1400" b="1" dirty="0">
                  <a:solidFill>
                    <a:schemeClr val="accent1">
                      <a:lumMod val="50000"/>
                    </a:schemeClr>
                  </a:solidFill>
                  <a:latin typeface="+mn-lt"/>
                </a:rPr>
                <a:t>OUTCOME</a:t>
              </a:r>
            </a:p>
          </p:txBody>
        </p:sp>
      </p:grpSp>
      <p:grpSp>
        <p:nvGrpSpPr>
          <p:cNvPr id="18" name="Group 110"/>
          <p:cNvGrpSpPr>
            <a:grpSpLocks/>
          </p:cNvGrpSpPr>
          <p:nvPr/>
        </p:nvGrpSpPr>
        <p:grpSpPr bwMode="auto">
          <a:xfrm>
            <a:off x="3792538" y="2365375"/>
            <a:ext cx="2278062" cy="520700"/>
            <a:chOff x="4029068" y="4960923"/>
            <a:chExt cx="2505367" cy="589617"/>
          </a:xfrm>
        </p:grpSpPr>
        <p:sp>
          <p:nvSpPr>
            <p:cNvPr id="70692" name="Line 18"/>
            <p:cNvSpPr>
              <a:spLocks noChangeShapeType="1"/>
            </p:cNvSpPr>
            <p:nvPr/>
          </p:nvSpPr>
          <p:spPr bwMode="auto">
            <a:xfrm rot="21540000" flipV="1">
              <a:off x="4121600" y="5550540"/>
              <a:ext cx="1375770" cy="0"/>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693" name="Line 21"/>
            <p:cNvSpPr>
              <a:spLocks noChangeShapeType="1"/>
            </p:cNvSpPr>
            <p:nvPr/>
          </p:nvSpPr>
          <p:spPr bwMode="auto">
            <a:xfrm rot="21540000" flipV="1">
              <a:off x="5492133" y="4960923"/>
              <a:ext cx="1042302" cy="569844"/>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114" name="TextBox 113"/>
            <p:cNvSpPr txBox="1"/>
            <p:nvPr/>
          </p:nvSpPr>
          <p:spPr bwMode="auto">
            <a:xfrm rot="21540000">
              <a:off x="4029068" y="5115518"/>
              <a:ext cx="1456081" cy="348737"/>
            </a:xfrm>
            <a:prstGeom prst="rect">
              <a:avLst/>
            </a:prstGeom>
            <a:noFill/>
            <a:ln>
              <a:noFill/>
            </a:ln>
          </p:spPr>
          <p:txBody>
            <a:bodyPr>
              <a:spAutoFit/>
            </a:bodyPr>
            <a:lstStyle/>
            <a:p>
              <a:pPr algn="ctr" eaLnBrk="1" hangingPunct="1">
                <a:defRPr/>
              </a:pPr>
              <a:r>
                <a:rPr lang="en-GB" sz="1400" b="1" dirty="0">
                  <a:solidFill>
                    <a:schemeClr val="accent1">
                      <a:lumMod val="50000"/>
                    </a:schemeClr>
                  </a:solidFill>
                  <a:latin typeface="+mn-lt"/>
                </a:rPr>
                <a:t>OUTCOME</a:t>
              </a:r>
            </a:p>
          </p:txBody>
        </p:sp>
      </p:grpSp>
      <p:grpSp>
        <p:nvGrpSpPr>
          <p:cNvPr id="19" name="Group 114"/>
          <p:cNvGrpSpPr>
            <a:grpSpLocks/>
          </p:cNvGrpSpPr>
          <p:nvPr/>
        </p:nvGrpSpPr>
        <p:grpSpPr bwMode="auto">
          <a:xfrm rot="2012174">
            <a:off x="7040563" y="4375150"/>
            <a:ext cx="1333500" cy="849313"/>
            <a:chOff x="4029068" y="4586699"/>
            <a:chExt cx="1468240" cy="963841"/>
          </a:xfrm>
        </p:grpSpPr>
        <p:sp>
          <p:nvSpPr>
            <p:cNvPr id="70689" name="Line 18"/>
            <p:cNvSpPr>
              <a:spLocks noChangeShapeType="1"/>
            </p:cNvSpPr>
            <p:nvPr/>
          </p:nvSpPr>
          <p:spPr bwMode="auto">
            <a:xfrm rot="21540000" flipV="1">
              <a:off x="4118004" y="5550667"/>
              <a:ext cx="1375602" cy="0"/>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690" name="Line 21"/>
            <p:cNvSpPr>
              <a:spLocks noChangeShapeType="1"/>
            </p:cNvSpPr>
            <p:nvPr/>
          </p:nvSpPr>
          <p:spPr bwMode="auto">
            <a:xfrm rot="-60000" flipH="1" flipV="1">
              <a:off x="5105459" y="4584933"/>
              <a:ext cx="381043" cy="954833"/>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118" name="TextBox 117"/>
            <p:cNvSpPr txBox="1"/>
            <p:nvPr/>
          </p:nvSpPr>
          <p:spPr bwMode="auto">
            <a:xfrm rot="21540000">
              <a:off x="4026951" y="5113950"/>
              <a:ext cx="1457753" cy="349505"/>
            </a:xfrm>
            <a:prstGeom prst="rect">
              <a:avLst/>
            </a:prstGeom>
            <a:noFill/>
            <a:ln>
              <a:noFill/>
            </a:ln>
          </p:spPr>
          <p:txBody>
            <a:bodyPr>
              <a:spAutoFit/>
            </a:bodyPr>
            <a:lstStyle/>
            <a:p>
              <a:pPr algn="ctr" eaLnBrk="1" hangingPunct="1">
                <a:defRPr/>
              </a:pPr>
              <a:r>
                <a:rPr lang="en-GB" sz="1400" b="1" dirty="0">
                  <a:solidFill>
                    <a:schemeClr val="accent1">
                      <a:lumMod val="50000"/>
                    </a:schemeClr>
                  </a:solidFill>
                  <a:latin typeface="+mn-lt"/>
                </a:rPr>
                <a:t>OUTCOME</a:t>
              </a:r>
            </a:p>
          </p:txBody>
        </p:sp>
      </p:grpSp>
      <p:grpSp>
        <p:nvGrpSpPr>
          <p:cNvPr id="20" name="Group 118"/>
          <p:cNvGrpSpPr>
            <a:grpSpLocks/>
          </p:cNvGrpSpPr>
          <p:nvPr/>
        </p:nvGrpSpPr>
        <p:grpSpPr bwMode="auto">
          <a:xfrm>
            <a:off x="3662363" y="4119563"/>
            <a:ext cx="1335087" cy="719137"/>
            <a:chOff x="4029068" y="4737560"/>
            <a:chExt cx="1468240" cy="812980"/>
          </a:xfrm>
        </p:grpSpPr>
        <p:sp>
          <p:nvSpPr>
            <p:cNvPr id="70686" name="Line 18"/>
            <p:cNvSpPr>
              <a:spLocks noChangeShapeType="1"/>
            </p:cNvSpPr>
            <p:nvPr/>
          </p:nvSpPr>
          <p:spPr bwMode="auto">
            <a:xfrm rot="21540000" flipV="1">
              <a:off x="4121596" y="5550540"/>
              <a:ext cx="1375712" cy="0"/>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687" name="Line 21"/>
            <p:cNvSpPr>
              <a:spLocks noChangeShapeType="1"/>
            </p:cNvSpPr>
            <p:nvPr/>
          </p:nvSpPr>
          <p:spPr bwMode="auto">
            <a:xfrm rot="-60000" flipH="1" flipV="1">
              <a:off x="4821673" y="4737560"/>
              <a:ext cx="668651" cy="805801"/>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124" name="TextBox 123"/>
            <p:cNvSpPr txBox="1"/>
            <p:nvPr/>
          </p:nvSpPr>
          <p:spPr bwMode="auto">
            <a:xfrm rot="21540000">
              <a:off x="4029068" y="5114438"/>
              <a:ext cx="1457765" cy="349958"/>
            </a:xfrm>
            <a:prstGeom prst="rect">
              <a:avLst/>
            </a:prstGeom>
            <a:noFill/>
            <a:ln>
              <a:noFill/>
            </a:ln>
          </p:spPr>
          <p:txBody>
            <a:bodyPr>
              <a:spAutoFit/>
            </a:bodyPr>
            <a:lstStyle/>
            <a:p>
              <a:pPr algn="ctr" eaLnBrk="1" hangingPunct="1">
                <a:defRPr/>
              </a:pPr>
              <a:r>
                <a:rPr lang="en-GB" sz="1400" b="1" dirty="0">
                  <a:solidFill>
                    <a:schemeClr val="accent1">
                      <a:lumMod val="50000"/>
                    </a:schemeClr>
                  </a:solidFill>
                  <a:latin typeface="+mn-lt"/>
                </a:rPr>
                <a:t>OUTCOME</a:t>
              </a:r>
            </a:p>
          </p:txBody>
        </p:sp>
      </p:grpSp>
      <p:grpSp>
        <p:nvGrpSpPr>
          <p:cNvPr id="21" name="Group 126"/>
          <p:cNvGrpSpPr>
            <a:grpSpLocks/>
          </p:cNvGrpSpPr>
          <p:nvPr/>
        </p:nvGrpSpPr>
        <p:grpSpPr bwMode="auto">
          <a:xfrm rot="-1089358">
            <a:off x="7285038" y="1895475"/>
            <a:ext cx="1335087" cy="2039938"/>
            <a:chOff x="4029068" y="3237192"/>
            <a:chExt cx="1468240" cy="2313348"/>
          </a:xfrm>
        </p:grpSpPr>
        <p:sp>
          <p:nvSpPr>
            <p:cNvPr id="70683" name="Line 18"/>
            <p:cNvSpPr>
              <a:spLocks noChangeShapeType="1"/>
            </p:cNvSpPr>
            <p:nvPr/>
          </p:nvSpPr>
          <p:spPr bwMode="auto">
            <a:xfrm rot="21540000" flipV="1">
              <a:off x="4115532" y="5541378"/>
              <a:ext cx="1375712" cy="0"/>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684" name="Line 21"/>
            <p:cNvSpPr>
              <a:spLocks noChangeShapeType="1"/>
            </p:cNvSpPr>
            <p:nvPr/>
          </p:nvSpPr>
          <p:spPr bwMode="auto">
            <a:xfrm rot="21540000" flipV="1">
              <a:off x="5445827" y="3191386"/>
              <a:ext cx="1746" cy="2300746"/>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130" name="TextBox 129"/>
            <p:cNvSpPr txBox="1"/>
            <p:nvPr/>
          </p:nvSpPr>
          <p:spPr bwMode="auto">
            <a:xfrm rot="21540000">
              <a:off x="4019505" y="5109137"/>
              <a:ext cx="1456020" cy="349252"/>
            </a:xfrm>
            <a:prstGeom prst="rect">
              <a:avLst/>
            </a:prstGeom>
            <a:noFill/>
            <a:ln>
              <a:noFill/>
            </a:ln>
          </p:spPr>
          <p:txBody>
            <a:bodyPr>
              <a:spAutoFit/>
            </a:bodyPr>
            <a:lstStyle/>
            <a:p>
              <a:pPr algn="ctr" eaLnBrk="1" hangingPunct="1">
                <a:defRPr/>
              </a:pPr>
              <a:r>
                <a:rPr lang="en-GB" sz="1400" b="1" dirty="0">
                  <a:solidFill>
                    <a:schemeClr val="accent1">
                      <a:lumMod val="50000"/>
                    </a:schemeClr>
                  </a:solidFill>
                  <a:latin typeface="+mn-lt"/>
                </a:rPr>
                <a:t>OUTCOME</a:t>
              </a:r>
            </a:p>
          </p:txBody>
        </p:sp>
      </p:grpSp>
      <p:grpSp>
        <p:nvGrpSpPr>
          <p:cNvPr id="22" name="Group 130"/>
          <p:cNvGrpSpPr>
            <a:grpSpLocks/>
          </p:cNvGrpSpPr>
          <p:nvPr/>
        </p:nvGrpSpPr>
        <p:grpSpPr bwMode="auto">
          <a:xfrm rot="2573326">
            <a:off x="5481638" y="530225"/>
            <a:ext cx="1335087" cy="715963"/>
            <a:chOff x="4029068" y="4737560"/>
            <a:chExt cx="1468240" cy="812980"/>
          </a:xfrm>
        </p:grpSpPr>
        <p:sp>
          <p:nvSpPr>
            <p:cNvPr id="70680" name="Line 18"/>
            <p:cNvSpPr>
              <a:spLocks noChangeShapeType="1"/>
            </p:cNvSpPr>
            <p:nvPr/>
          </p:nvSpPr>
          <p:spPr bwMode="auto">
            <a:xfrm rot="21540000" flipV="1">
              <a:off x="4116567" y="5546129"/>
              <a:ext cx="1375712" cy="0"/>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681" name="Line 21"/>
            <p:cNvSpPr>
              <a:spLocks noChangeShapeType="1"/>
            </p:cNvSpPr>
            <p:nvPr/>
          </p:nvSpPr>
          <p:spPr bwMode="auto">
            <a:xfrm rot="-60000" flipH="1" flipV="1">
              <a:off x="4810599" y="4733407"/>
              <a:ext cx="670398" cy="805770"/>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134" name="TextBox 133"/>
            <p:cNvSpPr txBox="1"/>
            <p:nvPr/>
          </p:nvSpPr>
          <p:spPr bwMode="auto">
            <a:xfrm rot="21540000">
              <a:off x="4022404" y="5112238"/>
              <a:ext cx="1457765" cy="349707"/>
            </a:xfrm>
            <a:prstGeom prst="rect">
              <a:avLst/>
            </a:prstGeom>
            <a:noFill/>
            <a:ln>
              <a:noFill/>
            </a:ln>
          </p:spPr>
          <p:txBody>
            <a:bodyPr>
              <a:spAutoFit/>
            </a:bodyPr>
            <a:lstStyle/>
            <a:p>
              <a:pPr algn="ctr" eaLnBrk="1" hangingPunct="1">
                <a:defRPr/>
              </a:pPr>
              <a:r>
                <a:rPr lang="en-GB" sz="1400" b="1" dirty="0">
                  <a:solidFill>
                    <a:schemeClr val="accent1">
                      <a:lumMod val="50000"/>
                    </a:schemeClr>
                  </a:solidFill>
                  <a:latin typeface="+mn-lt"/>
                </a:rPr>
                <a:t>OUTCOME</a:t>
              </a:r>
            </a:p>
          </p:txBody>
        </p:sp>
      </p:grpSp>
      <p:sp>
        <p:nvSpPr>
          <p:cNvPr id="25623" name="WordArt 8"/>
          <p:cNvSpPr>
            <a:spLocks noChangeArrowheads="1" noChangeShapeType="1" noTextEdit="1"/>
          </p:cNvSpPr>
          <p:nvPr/>
        </p:nvSpPr>
        <p:spPr bwMode="auto">
          <a:xfrm rot="-968385">
            <a:off x="7512050" y="1057275"/>
            <a:ext cx="1028700" cy="7080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n-GB" sz="1800" b="1" kern="10">
                <a:solidFill>
                  <a:srgbClr val="254061"/>
                </a:solidFill>
                <a:latin typeface="+mn-lt"/>
                <a:ea typeface="+mn-lt"/>
                <a:cs typeface="+mn-lt"/>
              </a:rPr>
              <a:t>Visie</a:t>
            </a:r>
          </a:p>
        </p:txBody>
      </p:sp>
      <p:sp>
        <p:nvSpPr>
          <p:cNvPr id="93" name="WordArt 7"/>
          <p:cNvSpPr>
            <a:spLocks noChangeArrowheads="1" noChangeShapeType="1" noTextEdit="1"/>
          </p:cNvSpPr>
          <p:nvPr/>
        </p:nvSpPr>
        <p:spPr bwMode="auto">
          <a:xfrm rot="-504316">
            <a:off x="508000" y="5911850"/>
            <a:ext cx="1028700" cy="7080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n-GB" sz="1800" b="1" kern="10">
                <a:solidFill>
                  <a:srgbClr val="254061"/>
                </a:solidFill>
                <a:latin typeface="+mn-lt"/>
                <a:ea typeface="+mn-lt"/>
                <a:cs typeface="+mn-lt"/>
              </a:rPr>
              <a:t>Plan</a:t>
            </a:r>
          </a:p>
        </p:txBody>
      </p:sp>
      <p:sp>
        <p:nvSpPr>
          <p:cNvPr id="48154" name="Footer Placeholder 4"/>
          <p:cNvSpPr txBox="1">
            <a:spLocks noGrp="1"/>
          </p:cNvSpPr>
          <p:nvPr/>
        </p:nvSpPr>
        <p:spPr bwMode="auto">
          <a:xfrm>
            <a:off x="5508625" y="6381750"/>
            <a:ext cx="2895600" cy="365125"/>
          </a:xfrm>
          <a:prstGeom prst="rect">
            <a:avLst/>
          </a:prstGeom>
          <a:noFill/>
          <a:ln>
            <a:miter lim="800000"/>
            <a:headEnd/>
            <a:tailEnd/>
          </a:ln>
        </p:spPr>
        <p:txBody>
          <a:bodyPr anchor="ctr"/>
          <a:lstStyle/>
          <a:p>
            <a:pPr algn="ctr" eaLnBrk="1" hangingPunct="1">
              <a:defRPr/>
            </a:pPr>
            <a:r>
              <a:rPr lang="en-GB" sz="1200" dirty="0" err="1">
                <a:solidFill>
                  <a:srgbClr val="898989"/>
                </a:solidFill>
                <a:latin typeface="+mn-lt"/>
              </a:rPr>
              <a:t>Ricardo.Wilson-Grau@inter.nl.net</a:t>
            </a:r>
            <a:endParaRPr lang="en-GB" sz="1200" dirty="0">
              <a:solidFill>
                <a:srgbClr val="898989"/>
              </a:solidFill>
              <a:latin typeface="+mn-lt"/>
            </a:endParaRPr>
          </a:p>
        </p:txBody>
      </p:sp>
      <p:sp>
        <p:nvSpPr>
          <p:cNvPr id="38937" name="TextBox 13"/>
          <p:cNvSpPr txBox="1">
            <a:spLocks noChangeArrowheads="1"/>
          </p:cNvSpPr>
          <p:nvPr/>
        </p:nvSpPr>
        <p:spPr bwMode="auto">
          <a:xfrm>
            <a:off x="179388" y="115888"/>
            <a:ext cx="5040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defRPr/>
            </a:pPr>
            <a:r>
              <a:rPr lang="en-US" altLang="nl-BE" sz="2800">
                <a:solidFill>
                  <a:schemeClr val="accent5">
                    <a:lumMod val="50000"/>
                  </a:schemeClr>
                </a:solidFill>
                <a:latin typeface="Georgia" panose="02040502050405020303" pitchFamily="18" charset="0"/>
                <a:ea typeface="ヒラギノ角ゴ Pro W3" pitchFamily="-84" charset="-128"/>
              </a:rPr>
              <a:t>De realiteit echter …</a:t>
            </a:r>
          </a:p>
        </p:txBody>
      </p:sp>
    </p:spTree>
    <p:extLst>
      <p:ext uri="{BB962C8B-B14F-4D97-AF65-F5344CB8AC3E}">
        <p14:creationId xmlns:p14="http://schemas.microsoft.com/office/powerpoint/2010/main" val="176722845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6" presetClass="exit" presetSubtype="0" fill="hold" nodeType="clickEffect">
                                  <p:stCondLst>
                                    <p:cond delay="0"/>
                                  </p:stCondLst>
                                  <p:iterate type="lt">
                                    <p:tmPct val="10000"/>
                                  </p:iterate>
                                  <p:childTnLst>
                                    <p:anim from="(ppt_w)" to="(-ppt_w*2)" calcmode="lin" valueType="num">
                                      <p:cBhvr rctx="PPT">
                                        <p:cTn id="11" dur="1000" autoRev="1">
                                          <p:stCondLst>
                                            <p:cond delay="0"/>
                                          </p:stCondLst>
                                        </p:cTn>
                                        <p:tgtEl>
                                          <p:spTgt spid="93"/>
                                        </p:tgtEl>
                                        <p:attrNameLst>
                                          <p:attrName>ppt_w</p:attrName>
                                        </p:attrNameLst>
                                      </p:cBhvr>
                                    </p:anim>
                                    <p:anim by="(ppt_w*0.50)" calcmode="lin" valueType="num">
                                      <p:cBhvr>
                                        <p:cTn id="12" dur="1000" decel="50000" autoRev="1">
                                          <p:stCondLst>
                                            <p:cond delay="0"/>
                                          </p:stCondLst>
                                        </p:cTn>
                                        <p:tgtEl>
                                          <p:spTgt spid="93"/>
                                        </p:tgtEl>
                                        <p:attrNameLst>
                                          <p:attrName>ppt_x</p:attrName>
                                        </p:attrNameLst>
                                      </p:cBhvr>
                                    </p:anim>
                                    <p:anim from="(ppt_y)" to="(1+ppt_h/2)" calcmode="lin" valueType="num">
                                      <p:cBhvr>
                                        <p:cTn id="13" dur="2000">
                                          <p:stCondLst>
                                            <p:cond delay="0"/>
                                          </p:stCondLst>
                                        </p:cTn>
                                        <p:tgtEl>
                                          <p:spTgt spid="93"/>
                                        </p:tgtEl>
                                        <p:attrNameLst>
                                          <p:attrName>ppt_y</p:attrName>
                                        </p:attrNameLst>
                                      </p:cBhvr>
                                    </p:anim>
                                    <p:animRot by="21600000">
                                      <p:cBhvr>
                                        <p:cTn id="14" dur="2000">
                                          <p:stCondLst>
                                            <p:cond delay="0"/>
                                          </p:stCondLst>
                                        </p:cTn>
                                        <p:tgtEl>
                                          <p:spTgt spid="93"/>
                                        </p:tgtEl>
                                        <p:attrNameLst>
                                          <p:attrName>r</p:attrName>
                                        </p:attrNameLst>
                                      </p:cBhvr>
                                    </p:animRot>
                                    <p:set>
                                      <p:cBhvr>
                                        <p:cTn id="15" dur="1" fill="hold">
                                          <p:stCondLst>
                                            <p:cond delay="1999"/>
                                          </p:stCondLst>
                                        </p:cTn>
                                        <p:tgtEl>
                                          <p:spTgt spid="93"/>
                                        </p:tgtEl>
                                        <p:attrNameLst>
                                          <p:attrName>style.visibility</p:attrName>
                                        </p:attrNameLst>
                                      </p:cBhvr>
                                      <p:to>
                                        <p:strVal val="hidden"/>
                                      </p:to>
                                    </p:set>
                                  </p:childTnLst>
                                </p:cTn>
                              </p:par>
                              <p:par>
                                <p:cTn id="16" presetID="2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par>
                          <p:cTn id="19" fill="hold" nodeType="afterGroup">
                            <p:stCondLst>
                              <p:cond delay="2000"/>
                            </p:stCondLst>
                            <p:childTnLst>
                              <p:par>
                                <p:cTn id="20" presetID="2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par>
                          <p:cTn id="23" fill="hold" nodeType="afterGroup">
                            <p:stCondLst>
                              <p:cond delay="2500"/>
                            </p:stCondLst>
                            <p:childTnLst>
                              <p:par>
                                <p:cTn id="24" presetID="22" presetClass="entr" presetSubtype="4"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par>
                          <p:cTn id="27" fill="hold" nodeType="afterGroup">
                            <p:stCondLst>
                              <p:cond delay="3000"/>
                            </p:stCondLst>
                            <p:childTnLst>
                              <p:par>
                                <p:cTn id="28" presetID="22" presetClass="entr" presetSubtype="4"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par>
                          <p:cTn id="31" fill="hold" nodeType="afterGroup">
                            <p:stCondLst>
                              <p:cond delay="3500"/>
                            </p:stCondLst>
                            <p:childTnLst>
                              <p:par>
                                <p:cTn id="32" presetID="22" presetClass="entr" presetSubtype="4"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500"/>
                                        <p:tgtEl>
                                          <p:spTgt spid="4"/>
                                        </p:tgtEl>
                                      </p:cBhvr>
                                    </p:animEffect>
                                  </p:childTnLst>
                                </p:cTn>
                              </p:par>
                            </p:childTnLst>
                          </p:cTn>
                        </p:par>
                        <p:par>
                          <p:cTn id="35" fill="hold" nodeType="afterGroup">
                            <p:stCondLst>
                              <p:cond delay="4000"/>
                            </p:stCondLst>
                            <p:childTnLst>
                              <p:par>
                                <p:cTn id="36" presetID="22" presetClass="entr" presetSubtype="8"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par>
                          <p:cTn id="39" fill="hold" nodeType="afterGroup">
                            <p:stCondLst>
                              <p:cond delay="4500"/>
                            </p:stCondLst>
                            <p:childTnLst>
                              <p:par>
                                <p:cTn id="40" presetID="22" presetClass="entr" presetSubtype="4"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par>
                          <p:cTn id="43" fill="hold" nodeType="afterGroup">
                            <p:stCondLst>
                              <p:cond delay="5000"/>
                            </p:stCondLst>
                            <p:childTnLst>
                              <p:par>
                                <p:cTn id="44" presetID="22" presetClass="entr" presetSubtype="4" fill="hold" nodeType="afterEffect">
                                  <p:stCondLst>
                                    <p:cond delay="0"/>
                                  </p:stCondLst>
                                  <p:childTnLst>
                                    <p:set>
                                      <p:cBhvr>
                                        <p:cTn id="45" dur="1" fill="hold">
                                          <p:stCondLst>
                                            <p:cond delay="0"/>
                                          </p:stCondLst>
                                        </p:cTn>
                                        <p:tgtEl>
                                          <p:spTgt spid="91"/>
                                        </p:tgtEl>
                                        <p:attrNameLst>
                                          <p:attrName>style.visibility</p:attrName>
                                        </p:attrNameLst>
                                      </p:cBhvr>
                                      <p:to>
                                        <p:strVal val="visible"/>
                                      </p:to>
                                    </p:set>
                                    <p:animEffect transition="in" filter="wipe(down)">
                                      <p:cBhvr>
                                        <p:cTn id="46" dur="500"/>
                                        <p:tgtEl>
                                          <p:spTgt spid="91"/>
                                        </p:tgtEl>
                                      </p:cBhvr>
                                    </p:animEffect>
                                  </p:childTnLst>
                                </p:cTn>
                              </p:par>
                            </p:childTnLst>
                          </p:cTn>
                        </p:par>
                        <p:par>
                          <p:cTn id="47" fill="hold" nodeType="afterGroup">
                            <p:stCondLst>
                              <p:cond delay="5500"/>
                            </p:stCondLst>
                            <p:childTnLst>
                              <p:par>
                                <p:cTn id="48" presetID="22" presetClass="entr" presetSubtype="8" fill="hold"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par>
                          <p:cTn id="51" fill="hold" nodeType="afterGroup">
                            <p:stCondLst>
                              <p:cond delay="6000"/>
                            </p:stCondLst>
                            <p:childTnLst>
                              <p:par>
                                <p:cTn id="52" presetID="22" presetClass="entr" presetSubtype="8"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500"/>
                                        <p:tgtEl>
                                          <p:spTgt spid="16"/>
                                        </p:tgtEl>
                                      </p:cBhvr>
                                    </p:animEffect>
                                  </p:childTnLst>
                                </p:cTn>
                              </p:par>
                            </p:childTnLst>
                          </p:cTn>
                        </p:par>
                        <p:par>
                          <p:cTn id="55" fill="hold" nodeType="afterGroup">
                            <p:stCondLst>
                              <p:cond delay="6500"/>
                            </p:stCondLst>
                            <p:childTnLst>
                              <p:par>
                                <p:cTn id="56" presetID="22" presetClass="entr" presetSubtype="2" fill="hold"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right)">
                                      <p:cBhvr>
                                        <p:cTn id="58" dur="500"/>
                                        <p:tgtEl>
                                          <p:spTgt spid="20"/>
                                        </p:tgtEl>
                                      </p:cBhvr>
                                    </p:animEffect>
                                  </p:childTnLst>
                                </p:cTn>
                              </p:par>
                            </p:childTnLst>
                          </p:cTn>
                        </p:par>
                        <p:par>
                          <p:cTn id="59" fill="hold" nodeType="afterGroup">
                            <p:stCondLst>
                              <p:cond delay="7000"/>
                            </p:stCondLst>
                            <p:childTnLst>
                              <p:par>
                                <p:cTn id="60" presetID="22" presetClass="entr" presetSubtype="4" fill="hold"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down)">
                                      <p:cBhvr>
                                        <p:cTn id="62" dur="500"/>
                                        <p:tgtEl>
                                          <p:spTgt spid="15"/>
                                        </p:tgtEl>
                                      </p:cBhvr>
                                    </p:animEffect>
                                  </p:childTnLst>
                                </p:cTn>
                              </p:par>
                            </p:childTnLst>
                          </p:cTn>
                        </p:par>
                        <p:par>
                          <p:cTn id="63" fill="hold" nodeType="afterGroup">
                            <p:stCondLst>
                              <p:cond delay="7500"/>
                            </p:stCondLst>
                            <p:childTnLst>
                              <p:par>
                                <p:cTn id="64" presetID="8" presetClass="entr" presetSubtype="16" fill="hold"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diamond(in)">
                                      <p:cBhvr>
                                        <p:cTn id="66" dur="500"/>
                                        <p:tgtEl>
                                          <p:spTgt spid="19"/>
                                        </p:tgtEl>
                                      </p:cBhvr>
                                    </p:animEffect>
                                  </p:childTnLst>
                                </p:cTn>
                              </p:par>
                            </p:childTnLst>
                          </p:cTn>
                        </p:par>
                        <p:par>
                          <p:cTn id="67" fill="hold" nodeType="afterGroup">
                            <p:stCondLst>
                              <p:cond delay="8000"/>
                            </p:stCondLst>
                            <p:childTnLst>
                              <p:par>
                                <p:cTn id="68" presetID="8" presetClass="entr" presetSubtype="16"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diamond(in)">
                                      <p:cBhvr>
                                        <p:cTn id="70" dur="500"/>
                                        <p:tgtEl>
                                          <p:spTgt spid="17"/>
                                        </p:tgtEl>
                                      </p:cBhvr>
                                    </p:animEffect>
                                  </p:childTnLst>
                                </p:cTn>
                              </p:par>
                            </p:childTnLst>
                          </p:cTn>
                        </p:par>
                        <p:par>
                          <p:cTn id="71" fill="hold" nodeType="afterGroup">
                            <p:stCondLst>
                              <p:cond delay="8500"/>
                            </p:stCondLst>
                            <p:childTnLst>
                              <p:par>
                                <p:cTn id="72" presetID="22" presetClass="entr" presetSubtype="4"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down)">
                                      <p:cBhvr>
                                        <p:cTn id="74" dur="500"/>
                                        <p:tgtEl>
                                          <p:spTgt spid="2"/>
                                        </p:tgtEl>
                                      </p:cBhvr>
                                    </p:animEffect>
                                  </p:childTnLst>
                                </p:cTn>
                              </p:par>
                            </p:childTnLst>
                          </p:cTn>
                        </p:par>
                        <p:par>
                          <p:cTn id="75" fill="hold" nodeType="afterGroup">
                            <p:stCondLst>
                              <p:cond delay="9000"/>
                            </p:stCondLst>
                            <p:childTnLst>
                              <p:par>
                                <p:cTn id="76" presetID="22" presetClass="entr" presetSubtype="4" fill="hold"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wipe(down)">
                                      <p:cBhvr>
                                        <p:cTn id="78" dur="500"/>
                                        <p:tgtEl>
                                          <p:spTgt spid="18"/>
                                        </p:tgtEl>
                                      </p:cBhvr>
                                    </p:animEffect>
                                  </p:childTnLst>
                                </p:cTn>
                              </p:par>
                            </p:childTnLst>
                          </p:cTn>
                        </p:par>
                        <p:par>
                          <p:cTn id="79" fill="hold" nodeType="afterGroup">
                            <p:stCondLst>
                              <p:cond delay="9500"/>
                            </p:stCondLst>
                            <p:childTnLst>
                              <p:par>
                                <p:cTn id="80" presetID="22" presetClass="entr" presetSubtype="4" fill="hold" nodeType="after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wipe(down)">
                                      <p:cBhvr>
                                        <p:cTn id="82" dur="500"/>
                                        <p:tgtEl>
                                          <p:spTgt spid="3"/>
                                        </p:tgtEl>
                                      </p:cBhvr>
                                    </p:animEffect>
                                  </p:childTnLst>
                                </p:cTn>
                              </p:par>
                            </p:childTnLst>
                          </p:cTn>
                        </p:par>
                        <p:par>
                          <p:cTn id="83" fill="hold" nodeType="afterGroup">
                            <p:stCondLst>
                              <p:cond delay="10000"/>
                            </p:stCondLst>
                            <p:childTnLst>
                              <p:par>
                                <p:cTn id="84" presetID="22" presetClass="entr" presetSubtype="4"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down)">
                                      <p:cBhvr>
                                        <p:cTn id="86" dur="500"/>
                                        <p:tgtEl>
                                          <p:spTgt spid="21"/>
                                        </p:tgtEl>
                                      </p:cBhvr>
                                    </p:animEffect>
                                  </p:childTnLst>
                                </p:cTn>
                              </p:par>
                            </p:childTnLst>
                          </p:cTn>
                        </p:par>
                        <p:par>
                          <p:cTn id="87" fill="hold" nodeType="afterGroup">
                            <p:stCondLst>
                              <p:cond delay="10500"/>
                            </p:stCondLst>
                            <p:childTnLst>
                              <p:par>
                                <p:cTn id="88" presetID="22" presetClass="entr" presetSubtype="4" fill="hold" nodeType="after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wipe(down)">
                                      <p:cBhvr>
                                        <p:cTn id="90" dur="500"/>
                                        <p:tgtEl>
                                          <p:spTgt spid="22"/>
                                        </p:tgtEl>
                                      </p:cBhvr>
                                    </p:animEffect>
                                  </p:childTnLst>
                                </p:cTn>
                              </p:par>
                            </p:childTnLst>
                          </p:cTn>
                        </p:par>
                        <p:par>
                          <p:cTn id="91" fill="hold" nodeType="afterGroup">
                            <p:stCondLst>
                              <p:cond delay="11000"/>
                            </p:stCondLst>
                            <p:childTnLst>
                              <p:par>
                                <p:cTn id="92" presetID="22" presetClass="entr" presetSubtype="4" fill="hold" nodeType="afterEffect">
                                  <p:stCondLst>
                                    <p:cond delay="0"/>
                                  </p:stCondLst>
                                  <p:childTnLst>
                                    <p:set>
                                      <p:cBhvr>
                                        <p:cTn id="93" dur="1" fill="hold">
                                          <p:stCondLst>
                                            <p:cond delay="0"/>
                                          </p:stCondLst>
                                        </p:cTn>
                                        <p:tgtEl>
                                          <p:spTgt spid="11"/>
                                        </p:tgtEl>
                                        <p:attrNameLst>
                                          <p:attrName>style.visibility</p:attrName>
                                        </p:attrNameLst>
                                      </p:cBhvr>
                                      <p:to>
                                        <p:strVal val="visible"/>
                                      </p:to>
                                    </p:set>
                                    <p:animEffect transition="in" filter="wipe(down)">
                                      <p:cBhvr>
                                        <p:cTn id="9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dirty="0"/>
          </a:p>
        </p:txBody>
      </p:sp>
      <p:sp>
        <p:nvSpPr>
          <p:cNvPr id="3" name="Content Placeholder 2"/>
          <p:cNvSpPr>
            <a:spLocks noGrp="1"/>
          </p:cNvSpPr>
          <p:nvPr>
            <p:ph idx="1"/>
          </p:nvPr>
        </p:nvSpPr>
        <p:spPr/>
        <p:txBody>
          <a:bodyPr/>
          <a:lstStyle/>
          <a:p>
            <a:endParaRPr lang="en-GB" dirty="0"/>
          </a:p>
          <a:p>
            <a:pPr marL="0" indent="0">
              <a:buNone/>
            </a:pPr>
            <a:endParaRPr lang="nl-NL" dirty="0"/>
          </a:p>
        </p:txBody>
      </p:sp>
      <p:sp>
        <p:nvSpPr>
          <p:cNvPr id="5" name="Slide Number Placeholder 4"/>
          <p:cNvSpPr>
            <a:spLocks noGrp="1"/>
          </p:cNvSpPr>
          <p:nvPr>
            <p:ph type="sldNum" sz="quarter" idx="12"/>
          </p:nvPr>
        </p:nvSpPr>
        <p:spPr/>
        <p:txBody>
          <a:bodyPr/>
          <a:lstStyle/>
          <a:p>
            <a:fld id="{E07DD008-F708-4A78-B797-F74D7454DDB4}" type="slidenum">
              <a:rPr lang="en-GB" smtClean="0"/>
              <a:t>5</a:t>
            </a:fld>
            <a:endParaRPr lang="en-GB"/>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45478"/>
            <a:ext cx="5181599" cy="3881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5418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52968" y="188640"/>
            <a:ext cx="6858000" cy="685800"/>
          </a:xfrm>
        </p:spPr>
        <p:txBody>
          <a:bodyPr/>
          <a:lstStyle/>
          <a:p>
            <a:r>
              <a:rPr lang="nl-BE" dirty="0"/>
              <a:t>Agenda en aanpak</a:t>
            </a:r>
          </a:p>
        </p:txBody>
      </p:sp>
      <p:sp>
        <p:nvSpPr>
          <p:cNvPr id="3" name="Tijdelijke aanduiding voor inhoud 2"/>
          <p:cNvSpPr>
            <a:spLocks noGrp="1"/>
          </p:cNvSpPr>
          <p:nvPr>
            <p:ph idx="1"/>
          </p:nvPr>
        </p:nvSpPr>
        <p:spPr>
          <a:xfrm>
            <a:off x="1189667" y="1700808"/>
            <a:ext cx="7920880" cy="5040560"/>
          </a:xfrm>
        </p:spPr>
        <p:txBody>
          <a:bodyPr/>
          <a:lstStyle/>
          <a:p>
            <a:r>
              <a:rPr lang="en-GB" sz="2800" dirty="0"/>
              <a:t>Wat, </a:t>
            </a:r>
            <a:r>
              <a:rPr lang="en-GB" sz="2800" dirty="0" err="1"/>
              <a:t>essentie</a:t>
            </a:r>
            <a:r>
              <a:rPr lang="en-GB" sz="2800" dirty="0"/>
              <a:t>, </a:t>
            </a:r>
            <a:r>
              <a:rPr lang="en-GB" sz="2800" dirty="0" err="1"/>
              <a:t>waarom</a:t>
            </a:r>
            <a:r>
              <a:rPr lang="en-GB" sz="2800" dirty="0"/>
              <a:t>, </a:t>
            </a:r>
            <a:r>
              <a:rPr lang="en-GB" sz="2800" dirty="0" err="1"/>
              <a:t>meerwaarde</a:t>
            </a:r>
            <a:r>
              <a:rPr lang="en-GB" sz="2800" dirty="0"/>
              <a:t>?</a:t>
            </a:r>
          </a:p>
          <a:p>
            <a:r>
              <a:rPr lang="en-GB" sz="2800" dirty="0"/>
              <a:t>Hoe </a:t>
            </a:r>
            <a:r>
              <a:rPr lang="en-GB" sz="2800" dirty="0" err="1"/>
              <a:t>gebruikt</a:t>
            </a:r>
            <a:r>
              <a:rPr lang="en-GB" sz="2800" dirty="0"/>
              <a:t> in </a:t>
            </a:r>
            <a:r>
              <a:rPr lang="en-GB" sz="2800" dirty="0" err="1"/>
              <a:t>huidige</a:t>
            </a:r>
            <a:r>
              <a:rPr lang="en-GB" sz="2800" dirty="0"/>
              <a:t> context:</a:t>
            </a:r>
          </a:p>
          <a:p>
            <a:pPr lvl="1"/>
            <a:r>
              <a:rPr lang="en-GB" sz="2000" dirty="0"/>
              <a:t>GSK</a:t>
            </a:r>
          </a:p>
          <a:p>
            <a:pPr lvl="1"/>
            <a:r>
              <a:rPr lang="en-GB" sz="2000" dirty="0" err="1"/>
              <a:t>Programma</a:t>
            </a:r>
            <a:endParaRPr lang="fr-BE" sz="2000" dirty="0"/>
          </a:p>
          <a:p>
            <a:r>
              <a:rPr lang="fr-BE" sz="2800" dirty="0" err="1"/>
              <a:t>Theorie</a:t>
            </a:r>
            <a:endParaRPr lang="fr-BE" sz="2800" dirty="0"/>
          </a:p>
          <a:p>
            <a:r>
              <a:rPr lang="fr-BE" sz="2800" dirty="0"/>
              <a:t>Q&amp;A </a:t>
            </a:r>
            <a:r>
              <a:rPr lang="fr-BE" sz="2800" dirty="0" err="1"/>
              <a:t>financiën</a:t>
            </a:r>
            <a:endParaRPr lang="fr-BE" sz="2800" dirty="0"/>
          </a:p>
        </p:txBody>
      </p:sp>
    </p:spTree>
    <p:extLst>
      <p:ext uri="{BB962C8B-B14F-4D97-AF65-F5344CB8AC3E}">
        <p14:creationId xmlns:p14="http://schemas.microsoft.com/office/powerpoint/2010/main" val="3781200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Doelstellingen</a:t>
            </a:r>
          </a:p>
        </p:txBody>
      </p:sp>
      <p:sp>
        <p:nvSpPr>
          <p:cNvPr id="3" name="Tijdelijke aanduiding voor inhoud 2"/>
          <p:cNvSpPr>
            <a:spLocks noGrp="1"/>
          </p:cNvSpPr>
          <p:nvPr>
            <p:ph idx="1"/>
          </p:nvPr>
        </p:nvSpPr>
        <p:spPr/>
        <p:txBody>
          <a:bodyPr/>
          <a:lstStyle/>
          <a:p>
            <a:r>
              <a:rPr lang="nl-BE" dirty="0"/>
              <a:t>Gedeeld begrip over </a:t>
            </a:r>
            <a:r>
              <a:rPr lang="nl-BE" dirty="0" err="1"/>
              <a:t>ToC</a:t>
            </a:r>
            <a:r>
              <a:rPr lang="nl-BE" dirty="0"/>
              <a:t> </a:t>
            </a:r>
          </a:p>
          <a:p>
            <a:r>
              <a:rPr lang="nl-BE" dirty="0"/>
              <a:t>Bijdragen tot visie over meerwaarde voor NGO programma’s</a:t>
            </a:r>
          </a:p>
          <a:p>
            <a:r>
              <a:rPr lang="nl-BE" dirty="0"/>
              <a:t>Bijdragen tot praktische toepassing die aansluit bij wat al bestaat</a:t>
            </a:r>
          </a:p>
          <a:p>
            <a:r>
              <a:rPr lang="nl-BE" dirty="0"/>
              <a:t>Bijdragen tot leerproces met sector en subsidiegever</a:t>
            </a:r>
          </a:p>
        </p:txBody>
      </p:sp>
    </p:spTree>
    <p:extLst>
      <p:ext uri="{BB962C8B-B14F-4D97-AF65-F5344CB8AC3E}">
        <p14:creationId xmlns:p14="http://schemas.microsoft.com/office/powerpoint/2010/main" val="1152689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722417-A5F7-4F6D-909B-303CCB92D4AA}" type="slidenum">
              <a:rPr lang="en-GB" smtClean="0"/>
              <a:t>8</a:t>
            </a:fld>
            <a:endParaRPr lang="en-GB"/>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3002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35696" y="260648"/>
            <a:ext cx="6858000" cy="685800"/>
          </a:xfrm>
        </p:spPr>
        <p:txBody>
          <a:bodyPr/>
          <a:lstStyle/>
          <a:p>
            <a:r>
              <a:rPr lang="nl-BE" dirty="0"/>
              <a:t>Wat is jullie ervaring?</a:t>
            </a:r>
          </a:p>
        </p:txBody>
      </p:sp>
      <p:sp>
        <p:nvSpPr>
          <p:cNvPr id="4" name="Tijdelijke aanduiding voor inhoud 2"/>
          <p:cNvSpPr>
            <a:spLocks noGrp="1"/>
          </p:cNvSpPr>
          <p:nvPr>
            <p:ph idx="1"/>
          </p:nvPr>
        </p:nvSpPr>
        <p:spPr>
          <a:xfrm>
            <a:off x="1294175" y="1916832"/>
            <a:ext cx="7505700" cy="5127848"/>
          </a:xfrm>
        </p:spPr>
        <p:txBody>
          <a:bodyPr/>
          <a:lstStyle/>
          <a:p>
            <a:r>
              <a:rPr lang="nl-BE" dirty="0"/>
              <a:t>Hoe betrokken geweest bij proces nieuwe DGD programma?</a:t>
            </a:r>
          </a:p>
          <a:p>
            <a:r>
              <a:rPr lang="nl-BE" dirty="0"/>
              <a:t>Wat vond je daarvan?</a:t>
            </a:r>
          </a:p>
          <a:p>
            <a:r>
              <a:rPr lang="nl-BE" dirty="0"/>
              <a:t>Wat heb je geleerd over de </a:t>
            </a:r>
            <a:r>
              <a:rPr lang="nl-BE" dirty="0" err="1"/>
              <a:t>ToC</a:t>
            </a:r>
            <a:r>
              <a:rPr lang="nl-BE" dirty="0"/>
              <a:t>?</a:t>
            </a:r>
          </a:p>
          <a:p>
            <a:pPr marL="0" indent="0">
              <a:buNone/>
            </a:pPr>
            <a:endParaRPr lang="nl-BE" dirty="0"/>
          </a:p>
          <a:p>
            <a:endParaRPr lang="nl-BE" dirty="0"/>
          </a:p>
          <a:p>
            <a:pPr lvl="1"/>
            <a:endParaRPr lang="nl-BE" dirty="0"/>
          </a:p>
          <a:p>
            <a:endParaRPr lang="nl-BE" dirty="0"/>
          </a:p>
        </p:txBody>
      </p:sp>
    </p:spTree>
    <p:extLst>
      <p:ext uri="{BB962C8B-B14F-4D97-AF65-F5344CB8AC3E}">
        <p14:creationId xmlns:p14="http://schemas.microsoft.com/office/powerpoint/2010/main" val="1857293009"/>
      </p:ext>
    </p:extLst>
  </p:cSld>
  <p:clrMapOvr>
    <a:masterClrMapping/>
  </p:clrMapOvr>
</p:sld>
</file>

<file path=ppt/theme/theme1.xml><?xml version="1.0" encoding="utf-8"?>
<a:theme xmlns:a="http://schemas.openxmlformats.org/drawingml/2006/main" name="20080616_ACE_presentationTemplate_001">
  <a:themeElements>
    <a:clrScheme name="Kantoorthema 7">
      <a:dk1>
        <a:srgbClr val="000000"/>
      </a:dk1>
      <a:lt1>
        <a:srgbClr val="FFFFFF"/>
      </a:lt1>
      <a:dk2>
        <a:srgbClr val="0099CC"/>
      </a:dk2>
      <a:lt2>
        <a:srgbClr val="000000"/>
      </a:lt2>
      <a:accent1>
        <a:srgbClr val="0099CC"/>
      </a:accent1>
      <a:accent2>
        <a:srgbClr val="56002B"/>
      </a:accent2>
      <a:accent3>
        <a:srgbClr val="FFFFFF"/>
      </a:accent3>
      <a:accent4>
        <a:srgbClr val="000000"/>
      </a:accent4>
      <a:accent5>
        <a:srgbClr val="AACAE2"/>
      </a:accent5>
      <a:accent6>
        <a:srgbClr val="4D0026"/>
      </a:accent6>
      <a:hlink>
        <a:srgbClr val="9C004E"/>
      </a:hlink>
      <a:folHlink>
        <a:srgbClr val="FF6600"/>
      </a:folHlink>
    </a:clrScheme>
    <a:fontScheme name="Kantoorthema">
      <a:majorFont>
        <a:latin typeface="Arial"/>
        <a:ea typeface=""/>
        <a:cs typeface="Times New Roman"/>
      </a:majorFont>
      <a:minorFont>
        <a:latin typeface="Arial"/>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nl-BE"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nl-BE"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Kantoorthema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Kantoorthema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Kantoorthema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Kantoorthema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Kantoorthema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Kantoorthema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
      <a:clrScheme name="Kantoorthema 7">
        <a:dk1>
          <a:srgbClr val="000000"/>
        </a:dk1>
        <a:lt1>
          <a:srgbClr val="FFFFFF"/>
        </a:lt1>
        <a:dk2>
          <a:srgbClr val="0099CC"/>
        </a:dk2>
        <a:lt2>
          <a:srgbClr val="000000"/>
        </a:lt2>
        <a:accent1>
          <a:srgbClr val="0099CC"/>
        </a:accent1>
        <a:accent2>
          <a:srgbClr val="56002B"/>
        </a:accent2>
        <a:accent3>
          <a:srgbClr val="FFFFFF"/>
        </a:accent3>
        <a:accent4>
          <a:srgbClr val="000000"/>
        </a:accent4>
        <a:accent5>
          <a:srgbClr val="AACAE2"/>
        </a:accent5>
        <a:accent6>
          <a:srgbClr val="4D0026"/>
        </a:accent6>
        <a:hlink>
          <a:srgbClr val="9C004E"/>
        </a:hlink>
        <a:folHlink>
          <a:srgbClr val="FF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Djapo">
      <a:dk1>
        <a:sysClr val="windowText" lastClr="000000"/>
      </a:dk1>
      <a:lt1>
        <a:sysClr val="window" lastClr="FFFFFF"/>
      </a:lt1>
      <a:dk2>
        <a:srgbClr val="000000"/>
      </a:dk2>
      <a:lt2>
        <a:srgbClr val="FFFFFF"/>
      </a:lt2>
      <a:accent1>
        <a:srgbClr val="A4CF57"/>
      </a:accent1>
      <a:accent2>
        <a:srgbClr val="EE2E62"/>
      </a:accent2>
      <a:accent3>
        <a:srgbClr val="993F98"/>
      </a:accent3>
      <a:accent4>
        <a:srgbClr val="42C1C1"/>
      </a:accent4>
      <a:accent5>
        <a:srgbClr val="000000"/>
      </a:accent5>
      <a:accent6>
        <a:srgbClr val="000000"/>
      </a:accent6>
      <a:hlink>
        <a:srgbClr val="000000"/>
      </a:hlink>
      <a:folHlink>
        <a:srgbClr val="000000"/>
      </a:folHlink>
    </a:clrScheme>
    <a:fontScheme name="Blank Presentation">
      <a:majorFont>
        <a:latin typeface="Arial"/>
        <a:ea typeface="ＭＳ Ｐゴシック"/>
        <a:cs typeface=""/>
      </a:majorFont>
      <a:minorFont>
        <a:latin typeface="Arial"/>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2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antoor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99CC"/>
    </a:dk2>
    <a:lt2>
      <a:srgbClr val="969696"/>
    </a:lt2>
    <a:accent1>
      <a:srgbClr val="0099CC"/>
    </a:accent1>
    <a:accent2>
      <a:srgbClr val="56002B"/>
    </a:accent2>
    <a:accent3>
      <a:srgbClr val="FFFFFF"/>
    </a:accent3>
    <a:accent4>
      <a:srgbClr val="000000"/>
    </a:accent4>
    <a:accent5>
      <a:srgbClr val="AACAE2"/>
    </a:accent5>
    <a:accent6>
      <a:srgbClr val="4D0026"/>
    </a:accent6>
    <a:hlink>
      <a:srgbClr val="9C004E"/>
    </a:hlink>
    <a:folHlink>
      <a:srgbClr val="FF6600"/>
    </a:folHlink>
  </a:clrScheme>
</a:themeOverride>
</file>

<file path=docProps/app.xml><?xml version="1.0" encoding="utf-8"?>
<Properties xmlns="http://schemas.openxmlformats.org/officeDocument/2006/extended-properties" xmlns:vt="http://schemas.openxmlformats.org/officeDocument/2006/docPropsVTypes">
  <Template>20080616_ACE_presentationTemplate_001</Template>
  <TotalTime>2352</TotalTime>
  <Words>2853</Words>
  <Application>Microsoft Office PowerPoint</Application>
  <PresentationFormat>Diavoorstelling (4:3)</PresentationFormat>
  <Paragraphs>434</Paragraphs>
  <Slides>36</Slides>
  <Notes>20</Notes>
  <HiddenSlides>0</HiddenSlides>
  <MMClips>0</MMClips>
  <ScaleCrop>false</ScaleCrop>
  <HeadingPairs>
    <vt:vector size="6" baseType="variant">
      <vt:variant>
        <vt:lpstr>Gebruikte lettertypen</vt:lpstr>
      </vt:variant>
      <vt:variant>
        <vt:i4>14</vt:i4>
      </vt:variant>
      <vt:variant>
        <vt:lpstr>Thema</vt:lpstr>
      </vt:variant>
      <vt:variant>
        <vt:i4>2</vt:i4>
      </vt:variant>
      <vt:variant>
        <vt:lpstr>Diatitels</vt:lpstr>
      </vt:variant>
      <vt:variant>
        <vt:i4>36</vt:i4>
      </vt:variant>
    </vt:vector>
  </HeadingPairs>
  <TitlesOfParts>
    <vt:vector size="52" baseType="lpstr">
      <vt:lpstr>ＭＳ Ｐゴシック</vt:lpstr>
      <vt:lpstr>Arial</vt:lpstr>
      <vt:lpstr>Arial Narrow</vt:lpstr>
      <vt:lpstr>Arial Unicode MS</vt:lpstr>
      <vt:lpstr>Calibri</vt:lpstr>
      <vt:lpstr>Comic Sans MS</vt:lpstr>
      <vt:lpstr>Georgia</vt:lpstr>
      <vt:lpstr>Lucida Grande</vt:lpstr>
      <vt:lpstr>Monotype Sorts</vt:lpstr>
      <vt:lpstr>Open Sans Light</vt:lpstr>
      <vt:lpstr>Symbol</vt:lpstr>
      <vt:lpstr>Times New Roman</vt:lpstr>
      <vt:lpstr>Wingdings</vt:lpstr>
      <vt:lpstr>ヒラギノ角ゴ Pro W3</vt:lpstr>
      <vt:lpstr>20080616_ACE_presentationTemplate_001</vt:lpstr>
      <vt:lpstr>Blank Presentation</vt:lpstr>
      <vt:lpstr>Theory of Change: introductie voor NGO’s</vt:lpstr>
      <vt:lpstr>Hoe wij de wereld zien volgens onze planningsprocessen</vt:lpstr>
      <vt:lpstr>PowerPoint-presentatie</vt:lpstr>
      <vt:lpstr>PowerPoint-presentatie</vt:lpstr>
      <vt:lpstr>PowerPoint-presentatie</vt:lpstr>
      <vt:lpstr>Agenda en aanpak</vt:lpstr>
      <vt:lpstr>Doelstellingen</vt:lpstr>
      <vt:lpstr>PowerPoint-presentatie</vt:lpstr>
      <vt:lpstr>Wat is jullie ervaring?</vt:lpstr>
      <vt:lpstr>Wat is een theory of change?</vt:lpstr>
      <vt:lpstr>Definities</vt:lpstr>
      <vt:lpstr>Hoe ziet een ToC er uit?</vt:lpstr>
      <vt:lpstr>PowerPoint-presentatie</vt:lpstr>
      <vt:lpstr>PowerPoint-presentatie</vt:lpstr>
      <vt:lpstr>Girl effect</vt:lpstr>
      <vt:lpstr>PowerPoint-presentatie</vt:lpstr>
      <vt:lpstr>PowerPoint-presentatie</vt:lpstr>
      <vt:lpstr>PowerPoint-presentatie</vt:lpstr>
      <vt:lpstr>ToC – waarom?</vt:lpstr>
      <vt:lpstr>TOC waarom?</vt:lpstr>
      <vt:lpstr>ToC – daarom!</vt:lpstr>
      <vt:lpstr>Hoe wordt ToC gebruikt?</vt:lpstr>
      <vt:lpstr>ToC en Logisch Kader</vt:lpstr>
      <vt:lpstr>PowerPoint-presentatie</vt:lpstr>
      <vt:lpstr>PowerPoint-presentatie</vt:lpstr>
      <vt:lpstr>ToC en Logisch Kader</vt:lpstr>
      <vt:lpstr>ToC als een proces van reflectie over:</vt:lpstr>
      <vt:lpstr>PowerPoint-presentatie</vt:lpstr>
      <vt:lpstr>Reflectie over weg(en) naar verandering</vt:lpstr>
      <vt:lpstr>Reflectie over eigen bijdrage</vt:lpstr>
      <vt:lpstr>Outcome mapping</vt:lpstr>
      <vt:lpstr>Reflectie over hypothesen rond (causale) relaties</vt:lpstr>
      <vt:lpstr>Hypothesen en onderbouwing, voorbeeld lobby en advocacy</vt:lpstr>
      <vt:lpstr>PowerPoint-presentatie</vt:lpstr>
      <vt:lpstr>Enkele bedenkingen</vt:lpstr>
      <vt:lpstr>Afronding en einde</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ace</dc:creator>
  <cp:lastModifiedBy>corina dhaene</cp:lastModifiedBy>
  <cp:revision>163</cp:revision>
  <cp:lastPrinted>2016-05-27T09:52:51Z</cp:lastPrinted>
  <dcterms:created xsi:type="dcterms:W3CDTF">2016-02-22T09:56:07Z</dcterms:created>
  <dcterms:modified xsi:type="dcterms:W3CDTF">2016-12-13T19:07:44Z</dcterms:modified>
</cp:coreProperties>
</file>