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53"/>
  </p:notesMasterIdLst>
  <p:handoutMasterIdLst>
    <p:handoutMasterId r:id="rId54"/>
  </p:handoutMasterIdLst>
  <p:sldIdLst>
    <p:sldId id="258" r:id="rId3"/>
    <p:sldId id="410" r:id="rId4"/>
    <p:sldId id="391" r:id="rId5"/>
    <p:sldId id="392" r:id="rId6"/>
    <p:sldId id="330" r:id="rId7"/>
    <p:sldId id="411" r:id="rId8"/>
    <p:sldId id="413" r:id="rId9"/>
    <p:sldId id="468" r:id="rId10"/>
    <p:sldId id="469" r:id="rId11"/>
    <p:sldId id="470" r:id="rId12"/>
    <p:sldId id="471" r:id="rId13"/>
    <p:sldId id="477" r:id="rId14"/>
    <p:sldId id="473" r:id="rId15"/>
    <p:sldId id="474" r:id="rId16"/>
    <p:sldId id="333" r:id="rId17"/>
    <p:sldId id="376" r:id="rId18"/>
    <p:sldId id="414" r:id="rId19"/>
    <p:sldId id="390" r:id="rId20"/>
    <p:sldId id="424" r:id="rId21"/>
    <p:sldId id="394" r:id="rId22"/>
    <p:sldId id="417" r:id="rId23"/>
    <p:sldId id="377" r:id="rId24"/>
    <p:sldId id="378" r:id="rId25"/>
    <p:sldId id="374" r:id="rId26"/>
    <p:sldId id="426" r:id="rId27"/>
    <p:sldId id="442" r:id="rId28"/>
    <p:sldId id="383" r:id="rId29"/>
    <p:sldId id="464" r:id="rId30"/>
    <p:sldId id="385" r:id="rId31"/>
    <p:sldId id="403" r:id="rId32"/>
    <p:sldId id="481" r:id="rId33"/>
    <p:sldId id="435" r:id="rId34"/>
    <p:sldId id="427" r:id="rId35"/>
    <p:sldId id="478" r:id="rId36"/>
    <p:sldId id="443" r:id="rId37"/>
    <p:sldId id="445" r:id="rId38"/>
    <p:sldId id="479" r:id="rId39"/>
    <p:sldId id="480" r:id="rId40"/>
    <p:sldId id="446" r:id="rId41"/>
    <p:sldId id="447" r:id="rId42"/>
    <p:sldId id="448" r:id="rId43"/>
    <p:sldId id="449" r:id="rId44"/>
    <p:sldId id="450" r:id="rId45"/>
    <p:sldId id="451" r:id="rId46"/>
    <p:sldId id="482" r:id="rId47"/>
    <p:sldId id="452" r:id="rId48"/>
    <p:sldId id="454" r:id="rId49"/>
    <p:sldId id="455" r:id="rId50"/>
    <p:sldId id="456" r:id="rId51"/>
    <p:sldId id="467" r:id="rId52"/>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DCB3B"/>
    <a:srgbClr val="005DAA"/>
    <a:srgbClr val="444432"/>
    <a:srgbClr val="A6A8AB"/>
    <a:srgbClr val="FF6600"/>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0929"/>
  </p:normalViewPr>
  <p:slideViewPr>
    <p:cSldViewPr>
      <p:cViewPr varScale="1">
        <p:scale>
          <a:sx n="95" d="100"/>
          <a:sy n="95" d="100"/>
        </p:scale>
        <p:origin x="4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dirty="0" smtClean="0">
              <a:latin typeface="Arial" charset="0"/>
              <a:cs typeface="Arial" charset="0"/>
            </a:rPr>
            <a:t>Eigen bijdrage (</a:t>
          </a:r>
          <a:r>
            <a:rPr lang="nl-BE" dirty="0" err="1" smtClean="0">
              <a:latin typeface="Arial" charset="0"/>
              <a:cs typeface="Arial" charset="0"/>
            </a:rPr>
            <a:t>sphere</a:t>
          </a:r>
          <a:r>
            <a:rPr lang="nl-BE" dirty="0" smtClean="0">
              <a:latin typeface="Arial" charset="0"/>
              <a:cs typeface="Arial" charset="0"/>
            </a:rPr>
            <a:t> of control/</a:t>
          </a:r>
          <a:r>
            <a:rPr lang="nl-BE" dirty="0" err="1" smtClean="0">
              <a:latin typeface="Arial" charset="0"/>
              <a:cs typeface="Arial" charset="0"/>
            </a:rPr>
            <a:t>influence</a:t>
          </a:r>
          <a:r>
            <a:rPr lang="nl-BE" dirty="0" smtClean="0">
              <a:latin typeface="Arial" charset="0"/>
              <a:cs typeface="Arial" charset="0"/>
            </a:rPr>
            <a:t>)</a:t>
          </a:r>
          <a:endParaRPr lang="nl-BE" dirty="0">
            <a:latin typeface="Arial" charset="0"/>
            <a:cs typeface="Arial" charset="0"/>
          </a:endParaRP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dirty="0" smtClean="0">
              <a:latin typeface="Arial" charset="0"/>
              <a:cs typeface="Arial" charset="0"/>
            </a:rPr>
            <a:t>Gewenste situatie</a:t>
          </a:r>
          <a:endParaRPr lang="nl-BE" dirty="0">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dirty="0" smtClean="0">
              <a:latin typeface="Arial" charset="0"/>
              <a:cs typeface="Arial" charset="0"/>
            </a:rPr>
            <a:t>Hypothesen</a:t>
          </a:r>
          <a:endParaRPr lang="nl-BE" dirty="0">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smtClean="0">
              <a:latin typeface="Arial" charset="0"/>
              <a:cs typeface="Arial" charset="0"/>
            </a:rPr>
            <a:t>Actoren</a:t>
          </a:r>
          <a:endParaRPr lang="nl-BE" dirty="0">
            <a:latin typeface="Arial" charset="0"/>
            <a:cs typeface="Arial" charset="0"/>
          </a:endParaRP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smtClean="0">
              <a:latin typeface="Arial" charset="0"/>
              <a:cs typeface="Arial" charset="0"/>
            </a:rPr>
            <a:t>Multi-actor samenwerking </a:t>
          </a:r>
          <a:endParaRPr lang="nl-BE" dirty="0">
            <a:latin typeface="Arial" charset="0"/>
            <a:cs typeface="Arial" charset="0"/>
          </a:endParaRP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dirty="0" smtClean="0">
              <a:latin typeface="Arial" charset="0"/>
              <a:cs typeface="Arial" charset="0"/>
            </a:rPr>
            <a:t>De weg(en) naar verandering</a:t>
          </a:r>
          <a:endParaRPr lang="nl-BE" dirty="0">
            <a:latin typeface="Arial" charset="0"/>
            <a:cs typeface="Arial" charset="0"/>
          </a:endParaRP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8F0BAAC5-30D8-49E9-B92F-CF4B36EEDB5A}" srcId="{727D2ABF-ECAD-4C66-BFA8-FFFCD3CFA844}" destId="{0D6B1CF9-0582-41FC-A7D9-437475A5A3EC}" srcOrd="0" destOrd="0" parTransId="{6CE885A7-6B4C-431A-9BE1-4DB8718207C4}" sibTransId="{1BDE6A3C-40BC-40E6-A57E-1D0C9FDB2F8D}"/>
    <dgm:cxn modelId="{3FB804AB-2E1C-4A88-BB13-228D31BC504E}" srcId="{0D6B1CF9-0582-41FC-A7D9-437475A5A3EC}" destId="{564D8275-D423-4EEA-AD63-1E6C799C7370}" srcOrd="1" destOrd="0" parTransId="{9439545F-FC33-4E78-B7F5-9D2C68103ACD}" sibTransId="{9E207608-6F89-4DCC-8F5D-8E48AC03F015}"/>
    <dgm:cxn modelId="{FCAC2570-D23E-4274-A913-F5A2C72BA473}" type="presOf" srcId="{0D6B1CF9-0582-41FC-A7D9-437475A5A3EC}" destId="{FBD5DB1C-8573-40F8-B22C-3537E7301A1A}" srcOrd="0" destOrd="0" presId="urn:microsoft.com/office/officeart/2005/8/layout/radial5"/>
    <dgm:cxn modelId="{C063148D-A539-4CB2-A241-345A635467B1}" type="presOf" srcId="{940AD172-A963-4C8C-B400-37822E15B526}" destId="{5A8445FC-A728-4A65-AE1A-524C6A41A06D}" srcOrd="0" destOrd="0" presId="urn:microsoft.com/office/officeart/2005/8/layout/radial5"/>
    <dgm:cxn modelId="{2AEC501D-782B-4510-94E1-0C69EEB623DE}" type="presOf" srcId="{F34D636D-36AC-43BE-8F76-591BEED0F4D6}" destId="{6E3F8358-3721-4228-8047-3A1313AF68B3}" srcOrd="0" destOrd="0" presId="urn:microsoft.com/office/officeart/2005/8/layout/radial5"/>
    <dgm:cxn modelId="{3F84BDBD-0DA8-4CCC-9234-C97BD4F28CD8}" type="presOf" srcId="{C88F70A4-2121-4121-8B62-D4C9C82857B9}" destId="{A9DDCAAA-0987-45A5-A9CD-F7B9CF2E112E}" srcOrd="0" destOrd="0" presId="urn:microsoft.com/office/officeart/2005/8/layout/radial5"/>
    <dgm:cxn modelId="{F3ED2A57-939C-45BE-8357-081AE1A1BFCD}" type="presOf" srcId="{698D8862-CC5B-42BC-A259-2FF4118B409A}" destId="{B33AE019-0C92-46A0-93C7-F771EB1896FB}" srcOrd="0" destOrd="0" presId="urn:microsoft.com/office/officeart/2005/8/layout/radial5"/>
    <dgm:cxn modelId="{2427B5B4-67E5-45BE-99EF-B3B7A78FE14B}" type="presOf" srcId="{35618B30-C814-4282-89FE-3BC55128F611}" destId="{9668FCE8-DE05-4501-ADA6-A17982AD4C1D}" srcOrd="1" destOrd="0" presId="urn:microsoft.com/office/officeart/2005/8/layout/radial5"/>
    <dgm:cxn modelId="{E8585FAE-2791-464D-A11C-1021AD45DF4E}" type="presOf" srcId="{35618B30-C814-4282-89FE-3BC55128F611}" destId="{FF9272D2-E9BE-49CE-88D7-2ACFCA63CE6F}" srcOrd="0" destOrd="0" presId="urn:microsoft.com/office/officeart/2005/8/layout/radial5"/>
    <dgm:cxn modelId="{BB1BAD29-1F7F-4560-AA16-9DC2C611C904}" type="presOf" srcId="{78856294-550E-4CBF-B309-250B0348AADD}" destId="{F18FDCB7-EA83-42AF-87D7-8A66C6BB353C}"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BA3C3A1-F0CC-4DCC-8EDC-250F7CAAB340}" type="presOf" srcId="{78856294-550E-4CBF-B309-250B0348AADD}" destId="{E37DC7EC-FDE1-4CF3-8EE7-CF6A0DD313EC}" srcOrd="1" destOrd="0" presId="urn:microsoft.com/office/officeart/2005/8/layout/radial5"/>
    <dgm:cxn modelId="{E8C96F97-3EE8-4C34-BDD0-376DE9141B0A}" type="presOf" srcId="{AAC73E67-7504-416A-913E-6829F993F4DF}" destId="{D51B28AC-6B75-47FE-961B-5312DEE601CA}" srcOrd="0" destOrd="0" presId="urn:microsoft.com/office/officeart/2005/8/layout/radial5"/>
    <dgm:cxn modelId="{3C433E02-1228-4646-92BD-62D0E6C2E682}" type="presOf" srcId="{1E1183EA-D98E-452D-A6B9-F740EAB93EA8}" destId="{7D3D0131-E852-4AEA-B121-0CECAEC0D33A}" srcOrd="0" destOrd="0" presId="urn:microsoft.com/office/officeart/2005/8/layout/radial5"/>
    <dgm:cxn modelId="{5D29671A-7180-4F3C-9069-424FBC3CFFAF}" type="presOf" srcId="{73E5B036-580E-4B89-95EE-7AD5B77821C7}" destId="{95931632-2293-405D-9C9F-8361B3EA47EE}" srcOrd="0" destOrd="0" presId="urn:microsoft.com/office/officeart/2005/8/layout/radial5"/>
    <dgm:cxn modelId="{468BA335-DA22-4093-9747-30DBF803EC4A}" type="presOf" srcId="{564D8275-D423-4EEA-AD63-1E6C799C7370}" destId="{801E6585-6B96-4381-9405-BFC4C8F76952}" srcOrd="0" destOrd="0" presId="urn:microsoft.com/office/officeart/2005/8/layout/radial5"/>
    <dgm:cxn modelId="{233A0D2D-E3CC-46B7-890B-0DA074A7AFD3}" type="presOf" srcId="{AC493D7B-2941-4C13-BDCC-528AAE025B71}" destId="{037A7D5D-C991-425C-9BBB-F230ED71EBCE}" srcOrd="1"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80D7E133-854D-4DCD-A458-4D1E76E86C4D}" type="presOf" srcId="{AAC73E67-7504-416A-913E-6829F993F4DF}" destId="{C7F5CFDE-F3D3-4378-8271-66D5EC96A9F5}" srcOrd="1" destOrd="0" presId="urn:microsoft.com/office/officeart/2005/8/layout/radial5"/>
    <dgm:cxn modelId="{DE43B114-6A0A-4884-AA25-5B09F6D4E399}" type="presOf" srcId="{F34D636D-36AC-43BE-8F76-591BEED0F4D6}" destId="{4D3707F9-640B-408A-B6AA-4B01FE7A5DDE}" srcOrd="1" destOrd="0" presId="urn:microsoft.com/office/officeart/2005/8/layout/radial5"/>
    <dgm:cxn modelId="{971D27F7-D9C4-4F47-A318-8B9B15676F60}" type="presOf" srcId="{9439545F-FC33-4E78-B7F5-9D2C68103ACD}" destId="{4F46CC64-12CB-44EE-85F5-78A359190CE7}" srcOrd="0"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19033930-4759-4FA0-AF59-F0D576FEC152}" type="presOf" srcId="{5F105C22-E11F-4138-AF75-BA4CDD20E7BE}" destId="{46AFA816-DD75-4924-8EBE-9D58B0C1E7AF}" srcOrd="1"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FB8E2CDB-25AF-4CE4-8A0C-AF9E450F671E}" srcId="{0D6B1CF9-0582-41FC-A7D9-437475A5A3EC}" destId="{940AD172-A963-4C8C-B400-37822E15B526}" srcOrd="4" destOrd="0" parTransId="{78856294-550E-4CBF-B309-250B0348AADD}" sibTransId="{CD90F996-CF64-4DE2-A246-7AF63188BB58}"/>
    <dgm:cxn modelId="{25BF1BE2-52DE-4363-99CF-50A27FE5694C}" type="presOf" srcId="{727D2ABF-ECAD-4C66-BFA8-FFFCD3CFA844}" destId="{260A225F-98C1-4F16-B5A8-599C64F50EA7}" srcOrd="0" destOrd="0" presId="urn:microsoft.com/office/officeart/2005/8/layout/radial5"/>
    <dgm:cxn modelId="{675E4EF8-B4EA-422E-A0BA-50CFD4573A76}" type="presOf" srcId="{5F105C22-E11F-4138-AF75-BA4CDD20E7BE}" destId="{4A47019A-3587-4849-A205-F8F0475896AA}" srcOrd="0" destOrd="0" presId="urn:microsoft.com/office/officeart/2005/8/layout/radial5"/>
    <dgm:cxn modelId="{56433ABB-DC26-413A-A8AF-6EBAC574D288}" type="presOf" srcId="{AC493D7B-2941-4C13-BDCC-528AAE025B71}" destId="{FE6E5187-2650-4A68-B714-3A84E445BB0D}" srcOrd="0"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510C6009-1729-4BEE-A04C-3D16182546B0}" type="presOf" srcId="{6CC41141-1DF0-4510-BB7E-D14757A32A48}" destId="{5258448D-F7CE-4F5E-A4C0-9EF408F7918E}"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9D0947EE-7C41-4CFA-9EE5-08B1933BA11E}" type="presOf" srcId="{9439545F-FC33-4E78-B7F5-9D2C68103ACD}" destId="{3E37E20E-3E88-4791-9153-5E9981EE01B1}" srcOrd="1" destOrd="0" presId="urn:microsoft.com/office/officeart/2005/8/layout/radial5"/>
    <dgm:cxn modelId="{1954465D-58B1-4155-BA9A-5D5EE8113E9E}" type="presParOf" srcId="{260A225F-98C1-4F16-B5A8-599C64F50EA7}" destId="{FBD5DB1C-8573-40F8-B22C-3537E7301A1A}" srcOrd="0" destOrd="0" presId="urn:microsoft.com/office/officeart/2005/8/layout/radial5"/>
    <dgm:cxn modelId="{8B12C064-460B-4F2A-9ACD-39D1ECAE782F}" type="presParOf" srcId="{260A225F-98C1-4F16-B5A8-599C64F50EA7}" destId="{4A47019A-3587-4849-A205-F8F0475896AA}" srcOrd="1" destOrd="0" presId="urn:microsoft.com/office/officeart/2005/8/layout/radial5"/>
    <dgm:cxn modelId="{A24A257C-64DE-4D4B-893C-99BC6423D1DE}" type="presParOf" srcId="{4A47019A-3587-4849-A205-F8F0475896AA}" destId="{46AFA816-DD75-4924-8EBE-9D58B0C1E7AF}" srcOrd="0" destOrd="0" presId="urn:microsoft.com/office/officeart/2005/8/layout/radial5"/>
    <dgm:cxn modelId="{36C7B02A-6251-4E39-B719-A49F2170FBAB}" type="presParOf" srcId="{260A225F-98C1-4F16-B5A8-599C64F50EA7}" destId="{7D3D0131-E852-4AEA-B121-0CECAEC0D33A}" srcOrd="2" destOrd="0" presId="urn:microsoft.com/office/officeart/2005/8/layout/radial5"/>
    <dgm:cxn modelId="{685A3CCB-EE0F-4347-B812-FEBB4A13CD83}" type="presParOf" srcId="{260A225F-98C1-4F16-B5A8-599C64F50EA7}" destId="{4F46CC64-12CB-44EE-85F5-78A359190CE7}" srcOrd="3" destOrd="0" presId="urn:microsoft.com/office/officeart/2005/8/layout/radial5"/>
    <dgm:cxn modelId="{56C9BE9B-58A3-4FF2-8A5A-98CF4C01695B}" type="presParOf" srcId="{4F46CC64-12CB-44EE-85F5-78A359190CE7}" destId="{3E37E20E-3E88-4791-9153-5E9981EE01B1}" srcOrd="0" destOrd="0" presId="urn:microsoft.com/office/officeart/2005/8/layout/radial5"/>
    <dgm:cxn modelId="{D52D1842-89F6-4D92-AA75-69C7D1E82DCE}" type="presParOf" srcId="{260A225F-98C1-4F16-B5A8-599C64F50EA7}" destId="{801E6585-6B96-4381-9405-BFC4C8F76952}" srcOrd="4" destOrd="0" presId="urn:microsoft.com/office/officeart/2005/8/layout/radial5"/>
    <dgm:cxn modelId="{8CBD215A-37B5-4C49-B0EF-7E593058BDC2}" type="presParOf" srcId="{260A225F-98C1-4F16-B5A8-599C64F50EA7}" destId="{6E3F8358-3721-4228-8047-3A1313AF68B3}" srcOrd="5" destOrd="0" presId="urn:microsoft.com/office/officeart/2005/8/layout/radial5"/>
    <dgm:cxn modelId="{8F3CEA98-8D02-45A4-96AC-C9A572008A3A}" type="presParOf" srcId="{6E3F8358-3721-4228-8047-3A1313AF68B3}" destId="{4D3707F9-640B-408A-B6AA-4B01FE7A5DDE}" srcOrd="0" destOrd="0" presId="urn:microsoft.com/office/officeart/2005/8/layout/radial5"/>
    <dgm:cxn modelId="{0F3A7EA6-409E-488C-A282-309995E02C3E}" type="presParOf" srcId="{260A225F-98C1-4F16-B5A8-599C64F50EA7}" destId="{B33AE019-0C92-46A0-93C7-F771EB1896FB}" srcOrd="6" destOrd="0" presId="urn:microsoft.com/office/officeart/2005/8/layout/radial5"/>
    <dgm:cxn modelId="{2B6BA0EB-8440-492C-96AC-8E4420CF329A}" type="presParOf" srcId="{260A225F-98C1-4F16-B5A8-599C64F50EA7}" destId="{D51B28AC-6B75-47FE-961B-5312DEE601CA}" srcOrd="7" destOrd="0" presId="urn:microsoft.com/office/officeart/2005/8/layout/radial5"/>
    <dgm:cxn modelId="{F0B667F1-8606-43AD-8F34-853347E303A2}" type="presParOf" srcId="{D51B28AC-6B75-47FE-961B-5312DEE601CA}" destId="{C7F5CFDE-F3D3-4378-8271-66D5EC96A9F5}" srcOrd="0" destOrd="0" presId="urn:microsoft.com/office/officeart/2005/8/layout/radial5"/>
    <dgm:cxn modelId="{1E7C2511-B097-4828-9C78-8CED8C837D78}" type="presParOf" srcId="{260A225F-98C1-4F16-B5A8-599C64F50EA7}" destId="{5258448D-F7CE-4F5E-A4C0-9EF408F7918E}" srcOrd="8" destOrd="0" presId="urn:microsoft.com/office/officeart/2005/8/layout/radial5"/>
    <dgm:cxn modelId="{FF78DBB4-E58A-45BA-A6C5-CCC3E2C11E88}" type="presParOf" srcId="{260A225F-98C1-4F16-B5A8-599C64F50EA7}" destId="{F18FDCB7-EA83-42AF-87D7-8A66C6BB353C}" srcOrd="9" destOrd="0" presId="urn:microsoft.com/office/officeart/2005/8/layout/radial5"/>
    <dgm:cxn modelId="{0BCB353C-4E58-4E81-9B0B-44E9DEA914F1}" type="presParOf" srcId="{F18FDCB7-EA83-42AF-87D7-8A66C6BB353C}" destId="{E37DC7EC-FDE1-4CF3-8EE7-CF6A0DD313EC}" srcOrd="0" destOrd="0" presId="urn:microsoft.com/office/officeart/2005/8/layout/radial5"/>
    <dgm:cxn modelId="{1279DFEA-B3B3-401C-A0B2-8B5FCD41927C}" type="presParOf" srcId="{260A225F-98C1-4F16-B5A8-599C64F50EA7}" destId="{5A8445FC-A728-4A65-AE1A-524C6A41A06D}" srcOrd="10" destOrd="0" presId="urn:microsoft.com/office/officeart/2005/8/layout/radial5"/>
    <dgm:cxn modelId="{7886144A-D8CB-4953-88BD-9EE8817C5085}" type="presParOf" srcId="{260A225F-98C1-4F16-B5A8-599C64F50EA7}" destId="{FE6E5187-2650-4A68-B714-3A84E445BB0D}" srcOrd="11" destOrd="0" presId="urn:microsoft.com/office/officeart/2005/8/layout/radial5"/>
    <dgm:cxn modelId="{A50B302A-FAA4-48A1-96E0-2D02BFD8519F}" type="presParOf" srcId="{FE6E5187-2650-4A68-B714-3A84E445BB0D}" destId="{037A7D5D-C991-425C-9BBB-F230ED71EBCE}" srcOrd="0" destOrd="0" presId="urn:microsoft.com/office/officeart/2005/8/layout/radial5"/>
    <dgm:cxn modelId="{ED003129-3E86-417D-94C7-F8627A7187C7}" type="presParOf" srcId="{260A225F-98C1-4F16-B5A8-599C64F50EA7}" destId="{A9DDCAAA-0987-45A5-A9CD-F7B9CF2E112E}" srcOrd="12" destOrd="0" presId="urn:microsoft.com/office/officeart/2005/8/layout/radial5"/>
    <dgm:cxn modelId="{23760AD8-7CB5-41A2-9C8C-CA7086E3B88F}" type="presParOf" srcId="{260A225F-98C1-4F16-B5A8-599C64F50EA7}" destId="{FF9272D2-E9BE-49CE-88D7-2ACFCA63CE6F}" srcOrd="13" destOrd="0" presId="urn:microsoft.com/office/officeart/2005/8/layout/radial5"/>
    <dgm:cxn modelId="{F2A03651-0D71-4FDF-97D0-CDF85866A828}" type="presParOf" srcId="{FF9272D2-E9BE-49CE-88D7-2ACFCA63CE6F}" destId="{9668FCE8-DE05-4501-ADA6-A17982AD4C1D}" srcOrd="0" destOrd="0" presId="urn:microsoft.com/office/officeart/2005/8/layout/radial5"/>
    <dgm:cxn modelId="{FC1208F6-490D-452C-89BE-2D123D0D5255}"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dirty="0" smtClean="0">
              <a:latin typeface="Arial" charset="0"/>
              <a:cs typeface="Arial" charset="0"/>
            </a:rPr>
            <a:t>Eigen bijdrage (</a:t>
          </a:r>
          <a:r>
            <a:rPr lang="nl-BE" dirty="0" err="1" smtClean="0">
              <a:latin typeface="Arial" charset="0"/>
              <a:cs typeface="Arial" charset="0"/>
            </a:rPr>
            <a:t>sphere</a:t>
          </a:r>
          <a:r>
            <a:rPr lang="nl-BE" dirty="0" smtClean="0">
              <a:latin typeface="Arial" charset="0"/>
              <a:cs typeface="Arial" charset="0"/>
            </a:rPr>
            <a:t> of control/</a:t>
          </a:r>
          <a:r>
            <a:rPr lang="nl-BE" dirty="0" err="1" smtClean="0">
              <a:latin typeface="Arial" charset="0"/>
              <a:cs typeface="Arial" charset="0"/>
            </a:rPr>
            <a:t>influence</a:t>
          </a:r>
          <a:r>
            <a:rPr lang="nl-BE" dirty="0" smtClean="0">
              <a:latin typeface="Arial" charset="0"/>
              <a:cs typeface="Arial" charset="0"/>
            </a:rPr>
            <a:t>)</a:t>
          </a:r>
          <a:endParaRPr lang="nl-BE" dirty="0">
            <a:latin typeface="Arial" charset="0"/>
            <a:cs typeface="Arial" charset="0"/>
          </a:endParaRP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a:solidFill>
          <a:srgbClr val="92D050"/>
        </a:solidFill>
      </dgm:spPr>
      <dgm:t>
        <a:bodyPr/>
        <a:lstStyle/>
        <a:p>
          <a:r>
            <a:rPr lang="nl-BE" dirty="0" smtClean="0">
              <a:solidFill>
                <a:srgbClr val="0070C0"/>
              </a:solidFill>
              <a:latin typeface="Arial" charset="0"/>
              <a:cs typeface="Arial" charset="0"/>
            </a:rPr>
            <a:t>Gewenste situatie</a:t>
          </a:r>
          <a:endParaRPr lang="nl-BE" dirty="0">
            <a:solidFill>
              <a:srgbClr val="0070C0"/>
            </a:solidFill>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a:solidFill>
          <a:srgbClr val="9DCB3B"/>
        </a:solidFill>
      </dgm:spPr>
      <dgm:t>
        <a:bodyPr/>
        <a:lstStyle/>
        <a:p>
          <a:r>
            <a:rPr lang="nl-BE" dirty="0" smtClean="0">
              <a:solidFill>
                <a:srgbClr val="0070C0"/>
              </a:solidFill>
              <a:latin typeface="Arial" charset="0"/>
              <a:cs typeface="Arial" charset="0"/>
            </a:rPr>
            <a:t>Hypothesen</a:t>
          </a:r>
          <a:endParaRPr lang="nl-BE" dirty="0">
            <a:solidFill>
              <a:srgbClr val="0070C0"/>
            </a:solidFill>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smtClean="0">
              <a:latin typeface="Arial" charset="0"/>
              <a:cs typeface="Arial" charset="0"/>
            </a:rPr>
            <a:t>Actoren</a:t>
          </a:r>
          <a:endParaRPr lang="nl-BE" dirty="0">
            <a:latin typeface="Arial" charset="0"/>
            <a:cs typeface="Arial" charset="0"/>
          </a:endParaRP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smtClean="0">
              <a:latin typeface="Arial" charset="0"/>
              <a:cs typeface="Arial" charset="0"/>
            </a:rPr>
            <a:t>Multi-actor samenwerking </a:t>
          </a:r>
          <a:endParaRPr lang="nl-BE" dirty="0">
            <a:latin typeface="Arial" charset="0"/>
            <a:cs typeface="Arial" charset="0"/>
          </a:endParaRP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a:solidFill>
          <a:srgbClr val="9DCB3B"/>
        </a:solidFill>
      </dgm:spPr>
      <dgm:t>
        <a:bodyPr/>
        <a:lstStyle/>
        <a:p>
          <a:r>
            <a:rPr lang="nl-BE" dirty="0" smtClean="0">
              <a:solidFill>
                <a:srgbClr val="0070C0"/>
              </a:solidFill>
              <a:latin typeface="Arial" charset="0"/>
              <a:cs typeface="Arial" charset="0"/>
            </a:rPr>
            <a:t>De weg(en) naar verandering</a:t>
          </a:r>
          <a:endParaRPr lang="nl-BE" dirty="0">
            <a:solidFill>
              <a:srgbClr val="0070C0"/>
            </a:solidFill>
            <a:latin typeface="Arial" charset="0"/>
            <a:cs typeface="Arial" charset="0"/>
          </a:endParaRP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3915F9B3-5A29-49AA-825B-9ABCF6AE3F49}" type="presOf" srcId="{9439545F-FC33-4E78-B7F5-9D2C68103ACD}" destId="{4F46CC64-12CB-44EE-85F5-78A359190CE7}" srcOrd="0" destOrd="0" presId="urn:microsoft.com/office/officeart/2005/8/layout/radial5"/>
    <dgm:cxn modelId="{6BB14A6C-300D-4A42-9E0C-049C8A37815A}" type="presOf" srcId="{727D2ABF-ECAD-4C66-BFA8-FFFCD3CFA844}" destId="{260A225F-98C1-4F16-B5A8-599C64F50EA7}" srcOrd="0" destOrd="0" presId="urn:microsoft.com/office/officeart/2005/8/layout/radial5"/>
    <dgm:cxn modelId="{B9A1768D-F9C7-46F8-ACF8-8B076CB33651}" type="presOf" srcId="{6CC41141-1DF0-4510-BB7E-D14757A32A48}" destId="{5258448D-F7CE-4F5E-A4C0-9EF408F7918E}" srcOrd="0" destOrd="0" presId="urn:microsoft.com/office/officeart/2005/8/layout/radial5"/>
    <dgm:cxn modelId="{96C4FD0F-C2E8-42B7-80EF-51DC45700D80}" type="presOf" srcId="{9439545F-FC33-4E78-B7F5-9D2C68103ACD}" destId="{3E37E20E-3E88-4791-9153-5E9981EE01B1}" srcOrd="1" destOrd="0" presId="urn:microsoft.com/office/officeart/2005/8/layout/radial5"/>
    <dgm:cxn modelId="{DAB26AE3-81AB-4DAC-9575-9AE80DA6EC25}" type="presOf" srcId="{78856294-550E-4CBF-B309-250B0348AADD}" destId="{E37DC7EC-FDE1-4CF3-8EE7-CF6A0DD313EC}" srcOrd="1" destOrd="0" presId="urn:microsoft.com/office/officeart/2005/8/layout/radial5"/>
    <dgm:cxn modelId="{D86F0B7B-8B66-4596-B632-666BA20E865F}" type="presOf" srcId="{35618B30-C814-4282-89FE-3BC55128F611}" destId="{9668FCE8-DE05-4501-ADA6-A17982AD4C1D}" srcOrd="1" destOrd="0" presId="urn:microsoft.com/office/officeart/2005/8/layout/radial5"/>
    <dgm:cxn modelId="{2B8886F6-0557-4BCA-AD33-7D414871D489}" type="presOf" srcId="{AC493D7B-2941-4C13-BDCC-528AAE025B71}" destId="{037A7D5D-C991-425C-9BBB-F230ED71EBCE}" srcOrd="1" destOrd="0" presId="urn:microsoft.com/office/officeart/2005/8/layout/radial5"/>
    <dgm:cxn modelId="{6E4DD7F8-AEF6-4A73-BE3E-5A98392F3948}" type="presOf" srcId="{F34D636D-36AC-43BE-8F76-591BEED0F4D6}" destId="{4D3707F9-640B-408A-B6AA-4B01FE7A5DDE}" srcOrd="1" destOrd="0" presId="urn:microsoft.com/office/officeart/2005/8/layout/radial5"/>
    <dgm:cxn modelId="{88AA494B-F485-4356-B572-206B3F88F52B}" type="presOf" srcId="{0D6B1CF9-0582-41FC-A7D9-437475A5A3EC}" destId="{FBD5DB1C-8573-40F8-B22C-3537E7301A1A}" srcOrd="0" destOrd="0" presId="urn:microsoft.com/office/officeart/2005/8/layout/radial5"/>
    <dgm:cxn modelId="{99C2EE84-AF6A-4EED-9FDE-E2BD708FC2D1}" type="presOf" srcId="{5F105C22-E11F-4138-AF75-BA4CDD20E7BE}" destId="{46AFA816-DD75-4924-8EBE-9D58B0C1E7AF}" srcOrd="1" destOrd="0" presId="urn:microsoft.com/office/officeart/2005/8/layout/radial5"/>
    <dgm:cxn modelId="{8F0BAAC5-30D8-49E9-B92F-CF4B36EEDB5A}" srcId="{727D2ABF-ECAD-4C66-BFA8-FFFCD3CFA844}" destId="{0D6B1CF9-0582-41FC-A7D9-437475A5A3EC}" srcOrd="0" destOrd="0" parTransId="{6CE885A7-6B4C-431A-9BE1-4DB8718207C4}" sibTransId="{1BDE6A3C-40BC-40E6-A57E-1D0C9FDB2F8D}"/>
    <dgm:cxn modelId="{176CE67D-A77E-426C-9FDB-D7AFBD1FFDD5}" type="presOf" srcId="{564D8275-D423-4EEA-AD63-1E6C799C7370}" destId="{801E6585-6B96-4381-9405-BFC4C8F76952}" srcOrd="0"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E1300C9F-9417-4225-8889-A1823822A4CB}" type="presOf" srcId="{78856294-550E-4CBF-B309-250B0348AADD}" destId="{F18FDCB7-EA83-42AF-87D7-8A66C6BB353C}"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82C7C989-EFEA-459B-9C95-3A742D42623C}" type="presOf" srcId="{35618B30-C814-4282-89FE-3BC55128F611}" destId="{FF9272D2-E9BE-49CE-88D7-2ACFCA63CE6F}" srcOrd="0" destOrd="0" presId="urn:microsoft.com/office/officeart/2005/8/layout/radial5"/>
    <dgm:cxn modelId="{D9A95247-4E9C-4031-936D-6C9CD31339ED}" type="presOf" srcId="{1E1183EA-D98E-452D-A6B9-F740EAB93EA8}" destId="{7D3D0131-E852-4AEA-B121-0CECAEC0D33A}" srcOrd="0" destOrd="0" presId="urn:microsoft.com/office/officeart/2005/8/layout/radial5"/>
    <dgm:cxn modelId="{C2D9D240-9D7A-428E-A929-6D2018ABEF01}" type="presOf" srcId="{5F105C22-E11F-4138-AF75-BA4CDD20E7BE}" destId="{4A47019A-3587-4849-A205-F8F0475896AA}" srcOrd="0" destOrd="0" presId="urn:microsoft.com/office/officeart/2005/8/layout/radial5"/>
    <dgm:cxn modelId="{2F3D1C22-16DE-4FB2-BCA4-F77350C24D91}" type="presOf" srcId="{C88F70A4-2121-4121-8B62-D4C9C82857B9}" destId="{A9DDCAAA-0987-45A5-A9CD-F7B9CF2E112E}" srcOrd="0" destOrd="0" presId="urn:microsoft.com/office/officeart/2005/8/layout/radial5"/>
    <dgm:cxn modelId="{D5B9BA1A-45F6-43D2-A69B-DFEF0420B8D6}" type="presOf" srcId="{F34D636D-36AC-43BE-8F76-591BEED0F4D6}" destId="{6E3F8358-3721-4228-8047-3A1313AF68B3}"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FB8E2CDB-25AF-4CE4-8A0C-AF9E450F671E}" srcId="{0D6B1CF9-0582-41FC-A7D9-437475A5A3EC}" destId="{940AD172-A963-4C8C-B400-37822E15B526}" srcOrd="4" destOrd="0" parTransId="{78856294-550E-4CBF-B309-250B0348AADD}" sibTransId="{CD90F996-CF64-4DE2-A246-7AF63188BB58}"/>
    <dgm:cxn modelId="{3FB804AB-2E1C-4A88-BB13-228D31BC504E}" srcId="{0D6B1CF9-0582-41FC-A7D9-437475A5A3EC}" destId="{564D8275-D423-4EEA-AD63-1E6C799C7370}" srcOrd="1" destOrd="0" parTransId="{9439545F-FC33-4E78-B7F5-9D2C68103ACD}" sibTransId="{9E207608-6F89-4DCC-8F5D-8E48AC03F015}"/>
    <dgm:cxn modelId="{E04DE6B6-6D30-4237-91B0-47E441B25BF3}" type="presOf" srcId="{73E5B036-580E-4B89-95EE-7AD5B77821C7}" destId="{95931632-2293-405D-9C9F-8361B3EA47EE}" srcOrd="0" destOrd="0" presId="urn:microsoft.com/office/officeart/2005/8/layout/radial5"/>
    <dgm:cxn modelId="{6F9C1F0C-27B3-4DAD-9F45-7016D6186525}" type="presOf" srcId="{940AD172-A963-4C8C-B400-37822E15B526}" destId="{5A8445FC-A728-4A65-AE1A-524C6A41A06D}" srcOrd="0" destOrd="0" presId="urn:microsoft.com/office/officeart/2005/8/layout/radial5"/>
    <dgm:cxn modelId="{1D2D706E-9127-4D5D-B067-EE1BD0CB3224}" type="presOf" srcId="{AC493D7B-2941-4C13-BDCC-528AAE025B71}" destId="{FE6E5187-2650-4A68-B714-3A84E445BB0D}" srcOrd="0"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A0A7FC26-EA8A-4297-AEC4-8C154A67E8D7}" srcId="{0D6B1CF9-0582-41FC-A7D9-437475A5A3EC}" destId="{698D8862-CC5B-42BC-A259-2FF4118B409A}" srcOrd="2" destOrd="0" parTransId="{F34D636D-36AC-43BE-8F76-591BEED0F4D6}" sibTransId="{51716C44-278D-4026-B46E-0153D70CFC1D}"/>
    <dgm:cxn modelId="{E26D2D9F-E9F5-4C13-A8D8-AF6FD9FB45D3}" srcId="{0D6B1CF9-0582-41FC-A7D9-437475A5A3EC}" destId="{C88F70A4-2121-4121-8B62-D4C9C82857B9}" srcOrd="5" destOrd="0" parTransId="{AC493D7B-2941-4C13-BDCC-528AAE025B71}" sibTransId="{34A08115-7AA6-43AC-80F3-0E060E13A8A9}"/>
    <dgm:cxn modelId="{FC28F369-E294-4E6E-8074-CFBB19C50C3D}" type="presOf" srcId="{AAC73E67-7504-416A-913E-6829F993F4DF}" destId="{C7F5CFDE-F3D3-4378-8271-66D5EC96A9F5}" srcOrd="1" destOrd="0" presId="urn:microsoft.com/office/officeart/2005/8/layout/radial5"/>
    <dgm:cxn modelId="{F0B50820-0DB0-4A7B-9FE1-EED4B9B298BA}" type="presOf" srcId="{AAC73E67-7504-416A-913E-6829F993F4DF}" destId="{D51B28AC-6B75-47FE-961B-5312DEE601CA}" srcOrd="0" destOrd="0" presId="urn:microsoft.com/office/officeart/2005/8/layout/radial5"/>
    <dgm:cxn modelId="{923358CB-1309-45CB-8319-0083112CB29F}" type="presOf" srcId="{698D8862-CC5B-42BC-A259-2FF4118B409A}" destId="{B33AE019-0C92-46A0-93C7-F771EB1896FB}" srcOrd="0" destOrd="0" presId="urn:microsoft.com/office/officeart/2005/8/layout/radial5"/>
    <dgm:cxn modelId="{2357FB9D-A52E-48E7-8660-50DCD18277E4}" type="presParOf" srcId="{260A225F-98C1-4F16-B5A8-599C64F50EA7}" destId="{FBD5DB1C-8573-40F8-B22C-3537E7301A1A}" srcOrd="0" destOrd="0" presId="urn:microsoft.com/office/officeart/2005/8/layout/radial5"/>
    <dgm:cxn modelId="{3EA572F7-5CD0-46CD-BB5B-9482CEE35064}" type="presParOf" srcId="{260A225F-98C1-4F16-B5A8-599C64F50EA7}" destId="{4A47019A-3587-4849-A205-F8F0475896AA}" srcOrd="1" destOrd="0" presId="urn:microsoft.com/office/officeart/2005/8/layout/radial5"/>
    <dgm:cxn modelId="{710CF60F-2B46-4FE4-9879-1F8CDA570C13}" type="presParOf" srcId="{4A47019A-3587-4849-A205-F8F0475896AA}" destId="{46AFA816-DD75-4924-8EBE-9D58B0C1E7AF}" srcOrd="0" destOrd="0" presId="urn:microsoft.com/office/officeart/2005/8/layout/radial5"/>
    <dgm:cxn modelId="{B2BF6607-83C9-4E95-BE64-FB52ECA3CDE6}" type="presParOf" srcId="{260A225F-98C1-4F16-B5A8-599C64F50EA7}" destId="{7D3D0131-E852-4AEA-B121-0CECAEC0D33A}" srcOrd="2" destOrd="0" presId="urn:microsoft.com/office/officeart/2005/8/layout/radial5"/>
    <dgm:cxn modelId="{41EFCCF3-6F6C-4CFC-9DDD-9F33B57A116F}" type="presParOf" srcId="{260A225F-98C1-4F16-B5A8-599C64F50EA7}" destId="{4F46CC64-12CB-44EE-85F5-78A359190CE7}" srcOrd="3" destOrd="0" presId="urn:microsoft.com/office/officeart/2005/8/layout/radial5"/>
    <dgm:cxn modelId="{B71828C6-AF52-4830-B3BB-BC1F3DFBBF7B}" type="presParOf" srcId="{4F46CC64-12CB-44EE-85F5-78A359190CE7}" destId="{3E37E20E-3E88-4791-9153-5E9981EE01B1}" srcOrd="0" destOrd="0" presId="urn:microsoft.com/office/officeart/2005/8/layout/radial5"/>
    <dgm:cxn modelId="{41D83917-6130-402E-AD12-B45F97E3EAD7}" type="presParOf" srcId="{260A225F-98C1-4F16-B5A8-599C64F50EA7}" destId="{801E6585-6B96-4381-9405-BFC4C8F76952}" srcOrd="4" destOrd="0" presId="urn:microsoft.com/office/officeart/2005/8/layout/radial5"/>
    <dgm:cxn modelId="{A582DCE2-C18B-4A82-87CE-D84C93EFA88D}" type="presParOf" srcId="{260A225F-98C1-4F16-B5A8-599C64F50EA7}" destId="{6E3F8358-3721-4228-8047-3A1313AF68B3}" srcOrd="5" destOrd="0" presId="urn:microsoft.com/office/officeart/2005/8/layout/radial5"/>
    <dgm:cxn modelId="{7855B45D-F23B-43DE-9528-19A4FB09DEA3}" type="presParOf" srcId="{6E3F8358-3721-4228-8047-3A1313AF68B3}" destId="{4D3707F9-640B-408A-B6AA-4B01FE7A5DDE}" srcOrd="0" destOrd="0" presId="urn:microsoft.com/office/officeart/2005/8/layout/radial5"/>
    <dgm:cxn modelId="{D537868B-0F1E-4623-B61B-990F88614382}" type="presParOf" srcId="{260A225F-98C1-4F16-B5A8-599C64F50EA7}" destId="{B33AE019-0C92-46A0-93C7-F771EB1896FB}" srcOrd="6" destOrd="0" presId="urn:microsoft.com/office/officeart/2005/8/layout/radial5"/>
    <dgm:cxn modelId="{762FCC73-2D72-4700-8E3F-67502E9D6D0A}" type="presParOf" srcId="{260A225F-98C1-4F16-B5A8-599C64F50EA7}" destId="{D51B28AC-6B75-47FE-961B-5312DEE601CA}" srcOrd="7" destOrd="0" presId="urn:microsoft.com/office/officeart/2005/8/layout/radial5"/>
    <dgm:cxn modelId="{975077FA-05B4-42ED-8DAD-4E116599CBD6}" type="presParOf" srcId="{D51B28AC-6B75-47FE-961B-5312DEE601CA}" destId="{C7F5CFDE-F3D3-4378-8271-66D5EC96A9F5}" srcOrd="0" destOrd="0" presId="urn:microsoft.com/office/officeart/2005/8/layout/radial5"/>
    <dgm:cxn modelId="{E9130BCA-EE06-4832-8609-14228A5CC8E0}" type="presParOf" srcId="{260A225F-98C1-4F16-B5A8-599C64F50EA7}" destId="{5258448D-F7CE-4F5E-A4C0-9EF408F7918E}" srcOrd="8" destOrd="0" presId="urn:microsoft.com/office/officeart/2005/8/layout/radial5"/>
    <dgm:cxn modelId="{3B2A72B4-2EDB-4730-BB81-7C8A0521374A}" type="presParOf" srcId="{260A225F-98C1-4F16-B5A8-599C64F50EA7}" destId="{F18FDCB7-EA83-42AF-87D7-8A66C6BB353C}" srcOrd="9" destOrd="0" presId="urn:microsoft.com/office/officeart/2005/8/layout/radial5"/>
    <dgm:cxn modelId="{A2E71615-9102-48FA-B993-238789683C22}" type="presParOf" srcId="{F18FDCB7-EA83-42AF-87D7-8A66C6BB353C}" destId="{E37DC7EC-FDE1-4CF3-8EE7-CF6A0DD313EC}" srcOrd="0" destOrd="0" presId="urn:microsoft.com/office/officeart/2005/8/layout/radial5"/>
    <dgm:cxn modelId="{B2975CB7-2B3A-4690-983C-BF566DE70A83}" type="presParOf" srcId="{260A225F-98C1-4F16-B5A8-599C64F50EA7}" destId="{5A8445FC-A728-4A65-AE1A-524C6A41A06D}" srcOrd="10" destOrd="0" presId="urn:microsoft.com/office/officeart/2005/8/layout/radial5"/>
    <dgm:cxn modelId="{1D75EF9B-5802-478F-AE25-9DA3EFADFD8D}" type="presParOf" srcId="{260A225F-98C1-4F16-B5A8-599C64F50EA7}" destId="{FE6E5187-2650-4A68-B714-3A84E445BB0D}" srcOrd="11" destOrd="0" presId="urn:microsoft.com/office/officeart/2005/8/layout/radial5"/>
    <dgm:cxn modelId="{5C8DD7FD-3D2F-4B65-ADD9-0D90F284A0F6}" type="presParOf" srcId="{FE6E5187-2650-4A68-B714-3A84E445BB0D}" destId="{037A7D5D-C991-425C-9BBB-F230ED71EBCE}" srcOrd="0" destOrd="0" presId="urn:microsoft.com/office/officeart/2005/8/layout/radial5"/>
    <dgm:cxn modelId="{4CD082EA-C15B-459E-BD53-1B9EAE18EDD0}" type="presParOf" srcId="{260A225F-98C1-4F16-B5A8-599C64F50EA7}" destId="{A9DDCAAA-0987-45A5-A9CD-F7B9CF2E112E}" srcOrd="12" destOrd="0" presId="urn:microsoft.com/office/officeart/2005/8/layout/radial5"/>
    <dgm:cxn modelId="{D605EF1F-7769-4B96-B5E6-C4306C5CC548}" type="presParOf" srcId="{260A225F-98C1-4F16-B5A8-599C64F50EA7}" destId="{FF9272D2-E9BE-49CE-88D7-2ACFCA63CE6F}" srcOrd="13" destOrd="0" presId="urn:microsoft.com/office/officeart/2005/8/layout/radial5"/>
    <dgm:cxn modelId="{16A5A3CD-FE7A-4EF8-83F2-326D61D49D6D}" type="presParOf" srcId="{FF9272D2-E9BE-49CE-88D7-2ACFCA63CE6F}" destId="{9668FCE8-DE05-4501-ADA6-A17982AD4C1D}" srcOrd="0" destOrd="0" presId="urn:microsoft.com/office/officeart/2005/8/layout/radial5"/>
    <dgm:cxn modelId="{4EAC0D72-B829-4AA7-AA3F-FC091BCB7522}"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a:latin typeface="Arial" charset="0"/>
              <a:cs typeface="Arial" charset="0"/>
            </a:rPr>
            <a:t>Context</a:t>
          </a: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a:solidFill>
          <a:srgbClr val="9DCB3B"/>
        </a:solidFill>
      </dgm:spPr>
      <dgm:t>
        <a:bodyPr/>
        <a:lstStyle/>
        <a:p>
          <a:r>
            <a:rPr lang="nl-BE" dirty="0" smtClean="0">
              <a:latin typeface="Arial" charset="0"/>
              <a:cs typeface="Arial" charset="0"/>
            </a:rPr>
            <a:t>Eigen bijdrage (</a:t>
          </a:r>
          <a:r>
            <a:rPr lang="nl-BE" dirty="0" err="1" smtClean="0">
              <a:latin typeface="Arial" charset="0"/>
              <a:cs typeface="Arial" charset="0"/>
            </a:rPr>
            <a:t>sphere</a:t>
          </a:r>
          <a:r>
            <a:rPr lang="nl-BE" dirty="0" smtClean="0">
              <a:latin typeface="Arial" charset="0"/>
              <a:cs typeface="Arial" charset="0"/>
            </a:rPr>
            <a:t> of control/</a:t>
          </a:r>
          <a:r>
            <a:rPr lang="nl-BE" dirty="0" err="1" smtClean="0">
              <a:latin typeface="Arial" charset="0"/>
              <a:cs typeface="Arial" charset="0"/>
            </a:rPr>
            <a:t>influence</a:t>
          </a:r>
          <a:r>
            <a:rPr lang="nl-BE" dirty="0" smtClean="0">
              <a:latin typeface="Arial" charset="0"/>
              <a:cs typeface="Arial" charset="0"/>
            </a:rPr>
            <a:t>)</a:t>
          </a:r>
          <a:endParaRPr lang="nl-BE" dirty="0">
            <a:latin typeface="Arial" charset="0"/>
            <a:cs typeface="Arial" charset="0"/>
          </a:endParaRP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dirty="0" smtClean="0">
              <a:latin typeface="Arial" charset="0"/>
              <a:cs typeface="Arial" charset="0"/>
            </a:rPr>
            <a:t>Gewenste situatie</a:t>
          </a:r>
          <a:endParaRPr lang="nl-BE" dirty="0">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dirty="0" smtClean="0">
              <a:latin typeface="Arial" charset="0"/>
              <a:cs typeface="Arial" charset="0"/>
            </a:rPr>
            <a:t>Hypothesen</a:t>
          </a:r>
          <a:endParaRPr lang="nl-BE" dirty="0">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a:solidFill>
          <a:srgbClr val="0099CC"/>
        </a:solidFill>
      </dgm:spPr>
      <dgm:t>
        <a:bodyPr/>
        <a:lstStyle/>
        <a:p>
          <a:r>
            <a:rPr lang="nl-BE" dirty="0" smtClean="0">
              <a:latin typeface="Arial" charset="0"/>
              <a:cs typeface="Arial" charset="0"/>
            </a:rPr>
            <a:t>Actoren</a:t>
          </a:r>
          <a:endParaRPr lang="nl-BE" dirty="0">
            <a:latin typeface="Arial" charset="0"/>
            <a:cs typeface="Arial" charset="0"/>
          </a:endParaRP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a:solidFill>
          <a:schemeClr val="tx2"/>
        </a:solidFill>
      </dgm:spPr>
      <dgm:t>
        <a:bodyPr/>
        <a:lstStyle/>
        <a:p>
          <a:r>
            <a:rPr lang="nl-BE" dirty="0" smtClean="0">
              <a:latin typeface="Arial" charset="0"/>
              <a:cs typeface="Arial" charset="0"/>
            </a:rPr>
            <a:t>Multi-actor samenwerking </a:t>
          </a:r>
          <a:endParaRPr lang="nl-BE" dirty="0">
            <a:latin typeface="Arial" charset="0"/>
            <a:cs typeface="Arial" charset="0"/>
          </a:endParaRP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dirty="0" smtClean="0">
              <a:latin typeface="Arial" charset="0"/>
              <a:cs typeface="Arial" charset="0"/>
            </a:rPr>
            <a:t>De weg(en) naar verandering</a:t>
          </a:r>
          <a:endParaRPr lang="nl-BE" dirty="0">
            <a:latin typeface="Arial" charset="0"/>
            <a:cs typeface="Arial" charset="0"/>
          </a:endParaRP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8F0BAAC5-30D8-49E9-B92F-CF4B36EEDB5A}" srcId="{727D2ABF-ECAD-4C66-BFA8-FFFCD3CFA844}" destId="{0D6B1CF9-0582-41FC-A7D9-437475A5A3EC}" srcOrd="0" destOrd="0" parTransId="{6CE885A7-6B4C-431A-9BE1-4DB8718207C4}" sibTransId="{1BDE6A3C-40BC-40E6-A57E-1D0C9FDB2F8D}"/>
    <dgm:cxn modelId="{9B8A8282-D82B-4F0A-B28C-211D49BAF4F5}" type="presOf" srcId="{5F105C22-E11F-4138-AF75-BA4CDD20E7BE}" destId="{46AFA816-DD75-4924-8EBE-9D58B0C1E7AF}" srcOrd="1" destOrd="0" presId="urn:microsoft.com/office/officeart/2005/8/layout/radial5"/>
    <dgm:cxn modelId="{0BAB1977-997D-461E-85F7-C544E551BD90}" type="presOf" srcId="{35618B30-C814-4282-89FE-3BC55128F611}" destId="{FF9272D2-E9BE-49CE-88D7-2ACFCA63CE6F}" srcOrd="0" destOrd="0" presId="urn:microsoft.com/office/officeart/2005/8/layout/radial5"/>
    <dgm:cxn modelId="{3FB804AB-2E1C-4A88-BB13-228D31BC504E}" srcId="{0D6B1CF9-0582-41FC-A7D9-437475A5A3EC}" destId="{564D8275-D423-4EEA-AD63-1E6C799C7370}" srcOrd="1" destOrd="0" parTransId="{9439545F-FC33-4E78-B7F5-9D2C68103ACD}" sibTransId="{9E207608-6F89-4DCC-8F5D-8E48AC03F015}"/>
    <dgm:cxn modelId="{AB289949-AF8D-4C75-BDD0-D06A98DD2C76}" type="presOf" srcId="{78856294-550E-4CBF-B309-250B0348AADD}" destId="{F18FDCB7-EA83-42AF-87D7-8A66C6BB353C}" srcOrd="0" destOrd="0" presId="urn:microsoft.com/office/officeart/2005/8/layout/radial5"/>
    <dgm:cxn modelId="{D061D097-6826-46BF-A6C2-A90B915BF30D}" type="presOf" srcId="{9439545F-FC33-4E78-B7F5-9D2C68103ACD}" destId="{3E37E20E-3E88-4791-9153-5E9981EE01B1}" srcOrd="1" destOrd="0" presId="urn:microsoft.com/office/officeart/2005/8/layout/radial5"/>
    <dgm:cxn modelId="{1CE5F175-FD8A-443D-9DBB-8BCDC9F5DA71}" type="presOf" srcId="{564D8275-D423-4EEA-AD63-1E6C799C7370}" destId="{801E6585-6B96-4381-9405-BFC4C8F76952}" srcOrd="0" destOrd="0" presId="urn:microsoft.com/office/officeart/2005/8/layout/radial5"/>
    <dgm:cxn modelId="{BF943275-C9DA-43BA-857A-D44D95CCA9F2}" type="presOf" srcId="{6CC41141-1DF0-4510-BB7E-D14757A32A48}" destId="{5258448D-F7CE-4F5E-A4C0-9EF408F7918E}" srcOrd="0" destOrd="0" presId="urn:microsoft.com/office/officeart/2005/8/layout/radial5"/>
    <dgm:cxn modelId="{1FB7BC61-F702-4866-BBD4-F620683CBA68}" type="presOf" srcId="{C88F70A4-2121-4121-8B62-D4C9C82857B9}" destId="{A9DDCAAA-0987-45A5-A9CD-F7B9CF2E112E}"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723A83AB-34BA-403D-855E-BF222320572C}" type="presOf" srcId="{AAC73E67-7504-416A-913E-6829F993F4DF}" destId="{D51B28AC-6B75-47FE-961B-5312DEE601CA}" srcOrd="0" destOrd="0" presId="urn:microsoft.com/office/officeart/2005/8/layout/radial5"/>
    <dgm:cxn modelId="{653230BE-790F-45C3-BA77-22322E883EFF}" type="presOf" srcId="{727D2ABF-ECAD-4C66-BFA8-FFFCD3CFA844}" destId="{260A225F-98C1-4F16-B5A8-599C64F50EA7}" srcOrd="0" destOrd="0" presId="urn:microsoft.com/office/officeart/2005/8/layout/radial5"/>
    <dgm:cxn modelId="{C60F6774-ACFA-4ABD-8A87-468026BFFAA9}" type="presOf" srcId="{5F105C22-E11F-4138-AF75-BA4CDD20E7BE}" destId="{4A47019A-3587-4849-A205-F8F0475896AA}" srcOrd="0" destOrd="0" presId="urn:microsoft.com/office/officeart/2005/8/layout/radial5"/>
    <dgm:cxn modelId="{3FE8A67B-A646-4CF0-A297-542A57D9A057}" type="presOf" srcId="{698D8862-CC5B-42BC-A259-2FF4118B409A}" destId="{B33AE019-0C92-46A0-93C7-F771EB1896FB}" srcOrd="0" destOrd="0" presId="urn:microsoft.com/office/officeart/2005/8/layout/radial5"/>
    <dgm:cxn modelId="{A776C158-C04C-4565-8071-E5A16864A3B7}" type="presOf" srcId="{35618B30-C814-4282-89FE-3BC55128F611}" destId="{9668FCE8-DE05-4501-ADA6-A17982AD4C1D}" srcOrd="1" destOrd="0" presId="urn:microsoft.com/office/officeart/2005/8/layout/radial5"/>
    <dgm:cxn modelId="{0354AFB5-FB28-41EC-BBBC-953A16B75BE5}" type="presOf" srcId="{0D6B1CF9-0582-41FC-A7D9-437475A5A3EC}" destId="{FBD5DB1C-8573-40F8-B22C-3537E7301A1A}" srcOrd="0" destOrd="0" presId="urn:microsoft.com/office/officeart/2005/8/layout/radial5"/>
    <dgm:cxn modelId="{83851248-A201-4738-AE6E-7E21EE301AF5}" type="presOf" srcId="{9439545F-FC33-4E78-B7F5-9D2C68103ACD}" destId="{4F46CC64-12CB-44EE-85F5-78A359190CE7}" srcOrd="0"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D981135F-CA9F-46B8-B716-DBADF15557D9}" type="presOf" srcId="{AC493D7B-2941-4C13-BDCC-528AAE025B71}" destId="{037A7D5D-C991-425C-9BBB-F230ED71EBCE}" srcOrd="1"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B2D38E64-DAAA-4C5F-A006-BC4308BADE26}" type="presOf" srcId="{940AD172-A963-4C8C-B400-37822E15B526}" destId="{5A8445FC-A728-4A65-AE1A-524C6A41A06D}" srcOrd="0"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F614594B-8138-4728-8144-8446A8591EA5}" type="presOf" srcId="{1E1183EA-D98E-452D-A6B9-F740EAB93EA8}" destId="{7D3D0131-E852-4AEA-B121-0CECAEC0D33A}" srcOrd="0" destOrd="0" presId="urn:microsoft.com/office/officeart/2005/8/layout/radial5"/>
    <dgm:cxn modelId="{FB8E2CDB-25AF-4CE4-8A0C-AF9E450F671E}" srcId="{0D6B1CF9-0582-41FC-A7D9-437475A5A3EC}" destId="{940AD172-A963-4C8C-B400-37822E15B526}" srcOrd="4" destOrd="0" parTransId="{78856294-550E-4CBF-B309-250B0348AADD}" sibTransId="{CD90F996-CF64-4DE2-A246-7AF63188BB58}"/>
    <dgm:cxn modelId="{CE5E0261-CA08-4F2F-9726-736A2D264EF1}" type="presOf" srcId="{73E5B036-580E-4B89-95EE-7AD5B77821C7}" destId="{95931632-2293-405D-9C9F-8361B3EA47EE}" srcOrd="0" destOrd="0" presId="urn:microsoft.com/office/officeart/2005/8/layout/radial5"/>
    <dgm:cxn modelId="{C1A63EBB-3EE0-41FE-9DBF-B4370A4302FF}" type="presOf" srcId="{AAC73E67-7504-416A-913E-6829F993F4DF}" destId="{C7F5CFDE-F3D3-4378-8271-66D5EC96A9F5}" srcOrd="1" destOrd="0" presId="urn:microsoft.com/office/officeart/2005/8/layout/radial5"/>
    <dgm:cxn modelId="{9FBF06A1-7724-4E5E-A95C-35198CF2552F}" type="presOf" srcId="{78856294-550E-4CBF-B309-250B0348AADD}" destId="{E37DC7EC-FDE1-4CF3-8EE7-CF6A0DD313EC}" srcOrd="1" destOrd="0" presId="urn:microsoft.com/office/officeart/2005/8/layout/radial5"/>
    <dgm:cxn modelId="{E8A31698-3619-4F93-926A-8BDF1ECB2E64}" type="presOf" srcId="{AC493D7B-2941-4C13-BDCC-528AAE025B71}" destId="{FE6E5187-2650-4A68-B714-3A84E445BB0D}" srcOrd="0" destOrd="0" presId="urn:microsoft.com/office/officeart/2005/8/layout/radial5"/>
    <dgm:cxn modelId="{DB8301CB-7A09-4D78-9261-1767A4E2E3A2}" type="presOf" srcId="{F34D636D-36AC-43BE-8F76-591BEED0F4D6}" destId="{6E3F8358-3721-4228-8047-3A1313AF68B3}" srcOrd="0"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892E4C04-96A8-4252-B824-FA813A5D569E}" type="presOf" srcId="{F34D636D-36AC-43BE-8F76-591BEED0F4D6}" destId="{4D3707F9-640B-408A-B6AA-4B01FE7A5DDE}" srcOrd="1"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BE513256-7D23-47D4-B7E8-4AA2A45F2718}" type="presParOf" srcId="{260A225F-98C1-4F16-B5A8-599C64F50EA7}" destId="{FBD5DB1C-8573-40F8-B22C-3537E7301A1A}" srcOrd="0" destOrd="0" presId="urn:microsoft.com/office/officeart/2005/8/layout/radial5"/>
    <dgm:cxn modelId="{B35B5F19-172F-45E5-8806-53645F08DFA2}" type="presParOf" srcId="{260A225F-98C1-4F16-B5A8-599C64F50EA7}" destId="{4A47019A-3587-4849-A205-F8F0475896AA}" srcOrd="1" destOrd="0" presId="urn:microsoft.com/office/officeart/2005/8/layout/radial5"/>
    <dgm:cxn modelId="{271C4E27-D415-4BC4-93CA-67834932CB5B}" type="presParOf" srcId="{4A47019A-3587-4849-A205-F8F0475896AA}" destId="{46AFA816-DD75-4924-8EBE-9D58B0C1E7AF}" srcOrd="0" destOrd="0" presId="urn:microsoft.com/office/officeart/2005/8/layout/radial5"/>
    <dgm:cxn modelId="{5DF4FC7A-EA62-4473-BC19-B2B9EBB1AB4A}" type="presParOf" srcId="{260A225F-98C1-4F16-B5A8-599C64F50EA7}" destId="{7D3D0131-E852-4AEA-B121-0CECAEC0D33A}" srcOrd="2" destOrd="0" presId="urn:microsoft.com/office/officeart/2005/8/layout/radial5"/>
    <dgm:cxn modelId="{BC89E451-5358-43A2-960A-56B4827A06B1}" type="presParOf" srcId="{260A225F-98C1-4F16-B5A8-599C64F50EA7}" destId="{4F46CC64-12CB-44EE-85F5-78A359190CE7}" srcOrd="3" destOrd="0" presId="urn:microsoft.com/office/officeart/2005/8/layout/radial5"/>
    <dgm:cxn modelId="{6E38194B-8EDF-41AB-8831-E9C6BF7969CA}" type="presParOf" srcId="{4F46CC64-12CB-44EE-85F5-78A359190CE7}" destId="{3E37E20E-3E88-4791-9153-5E9981EE01B1}" srcOrd="0" destOrd="0" presId="urn:microsoft.com/office/officeart/2005/8/layout/radial5"/>
    <dgm:cxn modelId="{A4E66733-6621-44D4-B8F8-32C52ED1E839}" type="presParOf" srcId="{260A225F-98C1-4F16-B5A8-599C64F50EA7}" destId="{801E6585-6B96-4381-9405-BFC4C8F76952}" srcOrd="4" destOrd="0" presId="urn:microsoft.com/office/officeart/2005/8/layout/radial5"/>
    <dgm:cxn modelId="{C4553C6E-D624-4F26-BA3C-E2A9597AA6E7}" type="presParOf" srcId="{260A225F-98C1-4F16-B5A8-599C64F50EA7}" destId="{6E3F8358-3721-4228-8047-3A1313AF68B3}" srcOrd="5" destOrd="0" presId="urn:microsoft.com/office/officeart/2005/8/layout/radial5"/>
    <dgm:cxn modelId="{C0CEAE18-6643-4CD3-A57E-55D771A1F54C}" type="presParOf" srcId="{6E3F8358-3721-4228-8047-3A1313AF68B3}" destId="{4D3707F9-640B-408A-B6AA-4B01FE7A5DDE}" srcOrd="0" destOrd="0" presId="urn:microsoft.com/office/officeart/2005/8/layout/radial5"/>
    <dgm:cxn modelId="{3AB52426-24A2-4A75-B117-7DA2BB4DB32C}" type="presParOf" srcId="{260A225F-98C1-4F16-B5A8-599C64F50EA7}" destId="{B33AE019-0C92-46A0-93C7-F771EB1896FB}" srcOrd="6" destOrd="0" presId="urn:microsoft.com/office/officeart/2005/8/layout/radial5"/>
    <dgm:cxn modelId="{82EA597F-F587-4F5C-B5E7-97AEA8AB3F7D}" type="presParOf" srcId="{260A225F-98C1-4F16-B5A8-599C64F50EA7}" destId="{D51B28AC-6B75-47FE-961B-5312DEE601CA}" srcOrd="7" destOrd="0" presId="urn:microsoft.com/office/officeart/2005/8/layout/radial5"/>
    <dgm:cxn modelId="{C194129E-5E52-4A7A-9313-8B0928205A3E}" type="presParOf" srcId="{D51B28AC-6B75-47FE-961B-5312DEE601CA}" destId="{C7F5CFDE-F3D3-4378-8271-66D5EC96A9F5}" srcOrd="0" destOrd="0" presId="urn:microsoft.com/office/officeart/2005/8/layout/radial5"/>
    <dgm:cxn modelId="{B76D6EC6-301D-47A7-8A3C-7A6BC2D16D7C}" type="presParOf" srcId="{260A225F-98C1-4F16-B5A8-599C64F50EA7}" destId="{5258448D-F7CE-4F5E-A4C0-9EF408F7918E}" srcOrd="8" destOrd="0" presId="urn:microsoft.com/office/officeart/2005/8/layout/radial5"/>
    <dgm:cxn modelId="{250DF601-9F07-4864-A247-DB6EC3EFB834}" type="presParOf" srcId="{260A225F-98C1-4F16-B5A8-599C64F50EA7}" destId="{F18FDCB7-EA83-42AF-87D7-8A66C6BB353C}" srcOrd="9" destOrd="0" presId="urn:microsoft.com/office/officeart/2005/8/layout/radial5"/>
    <dgm:cxn modelId="{059A8B62-2357-4769-AC03-33768D17D7BF}" type="presParOf" srcId="{F18FDCB7-EA83-42AF-87D7-8A66C6BB353C}" destId="{E37DC7EC-FDE1-4CF3-8EE7-CF6A0DD313EC}" srcOrd="0" destOrd="0" presId="urn:microsoft.com/office/officeart/2005/8/layout/radial5"/>
    <dgm:cxn modelId="{62F6A0DD-F022-4770-88C3-005B45C9585E}" type="presParOf" srcId="{260A225F-98C1-4F16-B5A8-599C64F50EA7}" destId="{5A8445FC-A728-4A65-AE1A-524C6A41A06D}" srcOrd="10" destOrd="0" presId="urn:microsoft.com/office/officeart/2005/8/layout/radial5"/>
    <dgm:cxn modelId="{A06CE1E6-8528-424B-9DD4-D0D57FF4E65B}" type="presParOf" srcId="{260A225F-98C1-4F16-B5A8-599C64F50EA7}" destId="{FE6E5187-2650-4A68-B714-3A84E445BB0D}" srcOrd="11" destOrd="0" presId="urn:microsoft.com/office/officeart/2005/8/layout/radial5"/>
    <dgm:cxn modelId="{708A5993-5054-4609-8134-94B1D9242E28}" type="presParOf" srcId="{FE6E5187-2650-4A68-B714-3A84E445BB0D}" destId="{037A7D5D-C991-425C-9BBB-F230ED71EBCE}" srcOrd="0" destOrd="0" presId="urn:microsoft.com/office/officeart/2005/8/layout/radial5"/>
    <dgm:cxn modelId="{1B5613B4-ECC1-4509-9FAC-52624D0F7F91}" type="presParOf" srcId="{260A225F-98C1-4F16-B5A8-599C64F50EA7}" destId="{A9DDCAAA-0987-45A5-A9CD-F7B9CF2E112E}" srcOrd="12" destOrd="0" presId="urn:microsoft.com/office/officeart/2005/8/layout/radial5"/>
    <dgm:cxn modelId="{1D84395E-51A2-4E09-9FB4-0A6D367C4795}" type="presParOf" srcId="{260A225F-98C1-4F16-B5A8-599C64F50EA7}" destId="{FF9272D2-E9BE-49CE-88D7-2ACFCA63CE6F}" srcOrd="13" destOrd="0" presId="urn:microsoft.com/office/officeart/2005/8/layout/radial5"/>
    <dgm:cxn modelId="{1515EBE8-FB48-4F6E-9CB7-07075B7893D8}" type="presParOf" srcId="{FF9272D2-E9BE-49CE-88D7-2ACFCA63CE6F}" destId="{9668FCE8-DE05-4501-ADA6-A17982AD4C1D}" srcOrd="0" destOrd="0" presId="urn:microsoft.com/office/officeart/2005/8/layout/radial5"/>
    <dgm:cxn modelId="{9B5101D9-3D45-48B8-973B-D1DEDBFDDCEA}"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743016" y="2004988"/>
          <a:ext cx="1043379" cy="104337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a:t>ToC</a:t>
          </a:r>
        </a:p>
      </dsp:txBody>
      <dsp:txXfrm>
        <a:off x="3895815" y="2157787"/>
        <a:ext cx="737781" cy="737781"/>
      </dsp:txXfrm>
    </dsp:sp>
    <dsp:sp modelId="{4A47019A-3587-4849-A205-F8F0475896AA}">
      <dsp:nvSpPr>
        <dsp:cNvPr id="0" name=""/>
        <dsp:cNvSpPr/>
      </dsp:nvSpPr>
      <dsp:spPr>
        <a:xfrm rot="16200000">
          <a:off x="4079890" y="1489366"/>
          <a:ext cx="369631" cy="354749"/>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133103" y="1613529"/>
        <a:ext cx="263206" cy="212849"/>
      </dsp:txXfrm>
    </dsp:sp>
    <dsp:sp modelId="{7D3D0131-E852-4AEA-B121-0CECAEC0D33A}">
      <dsp:nvSpPr>
        <dsp:cNvPr id="0" name=""/>
        <dsp:cNvSpPr/>
      </dsp:nvSpPr>
      <dsp:spPr>
        <a:xfrm>
          <a:off x="3340656" y="3346"/>
          <a:ext cx="1848099" cy="1304224"/>
        </a:xfrm>
        <a:prstGeom prst="ellipse">
          <a:avLst/>
        </a:prstGeom>
        <a:solidFill>
          <a:srgbClr val="9DCB3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solidFill>
                <a:srgbClr val="0070C0"/>
              </a:solidFill>
              <a:latin typeface="Arial" charset="0"/>
              <a:cs typeface="Arial" charset="0"/>
            </a:rPr>
            <a:t>De weg(en) naar verandering</a:t>
          </a:r>
          <a:endParaRPr lang="nl-BE" sz="1400" kern="1200" dirty="0">
            <a:solidFill>
              <a:srgbClr val="0070C0"/>
            </a:solidFill>
            <a:latin typeface="Arial" charset="0"/>
            <a:cs typeface="Arial" charset="0"/>
          </a:endParaRPr>
        </a:p>
      </dsp:txBody>
      <dsp:txXfrm>
        <a:off x="3611304" y="194345"/>
        <a:ext cx="1306803" cy="922226"/>
      </dsp:txXfrm>
    </dsp:sp>
    <dsp:sp modelId="{4F46CC64-12CB-44EE-85F5-78A359190CE7}">
      <dsp:nvSpPr>
        <dsp:cNvPr id="0" name=""/>
        <dsp:cNvSpPr/>
      </dsp:nvSpPr>
      <dsp:spPr>
        <a:xfrm rot="19246942">
          <a:off x="4786017" y="1695145"/>
          <a:ext cx="560524" cy="354749"/>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798003" y="1799740"/>
        <a:ext cx="454099" cy="212849"/>
      </dsp:txXfrm>
    </dsp:sp>
    <dsp:sp modelId="{801E6585-6B96-4381-9405-BFC4C8F76952}">
      <dsp:nvSpPr>
        <dsp:cNvPr id="0" name=""/>
        <dsp:cNvSpPr/>
      </dsp:nvSpPr>
      <dsp:spPr>
        <a:xfrm>
          <a:off x="5090441" y="360999"/>
          <a:ext cx="2057831" cy="1304224"/>
        </a:xfrm>
        <a:prstGeom prst="ellipse">
          <a:avLst/>
        </a:prstGeom>
        <a:solidFill>
          <a:srgbClr val="9DCB3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solidFill>
                <a:srgbClr val="0070C0"/>
              </a:solidFill>
              <a:latin typeface="Arial" charset="0"/>
              <a:cs typeface="Arial" charset="0"/>
            </a:rPr>
            <a:t>Hypothesen</a:t>
          </a:r>
          <a:endParaRPr lang="nl-BE" sz="1400" kern="1200" dirty="0">
            <a:solidFill>
              <a:srgbClr val="0070C0"/>
            </a:solidFill>
            <a:latin typeface="Arial" charset="0"/>
            <a:cs typeface="Arial" charset="0"/>
          </a:endParaRPr>
        </a:p>
      </dsp:txBody>
      <dsp:txXfrm>
        <a:off x="5391803" y="551998"/>
        <a:ext cx="1455107" cy="922226"/>
      </dsp:txXfrm>
    </dsp:sp>
    <dsp:sp modelId="{6E3F8358-3721-4228-8047-3A1313AF68B3}">
      <dsp:nvSpPr>
        <dsp:cNvPr id="0" name=""/>
        <dsp:cNvSpPr/>
      </dsp:nvSpPr>
      <dsp:spPr>
        <a:xfrm rot="1349028">
          <a:off x="4932663" y="2737108"/>
          <a:ext cx="538070" cy="354749"/>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936708" y="2787708"/>
        <a:ext cx="431645" cy="212849"/>
      </dsp:txXfrm>
    </dsp:sp>
    <dsp:sp modelId="{B33AE019-0C92-46A0-93C7-F771EB1896FB}">
      <dsp:nvSpPr>
        <dsp:cNvPr id="0" name=""/>
        <dsp:cNvSpPr/>
      </dsp:nvSpPr>
      <dsp:spPr>
        <a:xfrm>
          <a:off x="5517374" y="2818873"/>
          <a:ext cx="2057831" cy="1304224"/>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a:latin typeface="Arial" charset="0"/>
              <a:cs typeface="Arial" charset="0"/>
            </a:rPr>
            <a:t>Context</a:t>
          </a:r>
        </a:p>
      </dsp:txBody>
      <dsp:txXfrm>
        <a:off x="5818736" y="3009872"/>
        <a:ext cx="1455107" cy="922226"/>
      </dsp:txXfrm>
    </dsp:sp>
    <dsp:sp modelId="{D51B28AC-6B75-47FE-961B-5312DEE601CA}">
      <dsp:nvSpPr>
        <dsp:cNvPr id="0" name=""/>
        <dsp:cNvSpPr/>
      </dsp:nvSpPr>
      <dsp:spPr>
        <a:xfrm rot="4642456">
          <a:off x="4291682" y="3117522"/>
          <a:ext cx="290205" cy="354749"/>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325698" y="3145994"/>
        <a:ext cx="203144" cy="212849"/>
      </dsp:txXfrm>
    </dsp:sp>
    <dsp:sp modelId="{5258448D-F7CE-4F5E-A4C0-9EF408F7918E}">
      <dsp:nvSpPr>
        <dsp:cNvPr id="0" name=""/>
        <dsp:cNvSpPr/>
      </dsp:nvSpPr>
      <dsp:spPr>
        <a:xfrm>
          <a:off x="3595360" y="3563823"/>
          <a:ext cx="2095471" cy="1304224"/>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Actoren</a:t>
          </a:r>
          <a:endParaRPr lang="nl-BE" sz="1400" kern="1200" dirty="0">
            <a:latin typeface="Arial" charset="0"/>
            <a:cs typeface="Arial" charset="0"/>
          </a:endParaRPr>
        </a:p>
      </dsp:txBody>
      <dsp:txXfrm>
        <a:off x="3902235" y="3754822"/>
        <a:ext cx="1481721" cy="922226"/>
      </dsp:txXfrm>
    </dsp:sp>
    <dsp:sp modelId="{F18FDCB7-EA83-42AF-87D7-8A66C6BB353C}">
      <dsp:nvSpPr>
        <dsp:cNvPr id="0" name=""/>
        <dsp:cNvSpPr/>
      </dsp:nvSpPr>
      <dsp:spPr>
        <a:xfrm rot="8378475">
          <a:off x="3055131" y="3089045"/>
          <a:ext cx="678226" cy="354749"/>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3148892" y="3125536"/>
        <a:ext cx="571801" cy="212849"/>
      </dsp:txXfrm>
    </dsp:sp>
    <dsp:sp modelId="{5A8445FC-A728-4A65-AE1A-524C6A41A06D}">
      <dsp:nvSpPr>
        <dsp:cNvPr id="0" name=""/>
        <dsp:cNvSpPr/>
      </dsp:nvSpPr>
      <dsp:spPr>
        <a:xfrm>
          <a:off x="1248022" y="3563823"/>
          <a:ext cx="2057831" cy="1304224"/>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Eigen bijdrage (</a:t>
          </a:r>
          <a:r>
            <a:rPr lang="nl-BE" sz="1400" kern="1200" dirty="0" err="1" smtClean="0">
              <a:latin typeface="Arial" charset="0"/>
              <a:cs typeface="Arial" charset="0"/>
            </a:rPr>
            <a:t>sphere</a:t>
          </a:r>
          <a:r>
            <a:rPr lang="nl-BE" sz="1400" kern="1200" dirty="0" smtClean="0">
              <a:latin typeface="Arial" charset="0"/>
              <a:cs typeface="Arial" charset="0"/>
            </a:rPr>
            <a:t> of control/</a:t>
          </a:r>
          <a:r>
            <a:rPr lang="nl-BE" sz="1400" kern="1200" dirty="0" err="1" smtClean="0">
              <a:latin typeface="Arial" charset="0"/>
              <a:cs typeface="Arial" charset="0"/>
            </a:rPr>
            <a:t>influence</a:t>
          </a:r>
          <a:r>
            <a:rPr lang="nl-BE" sz="1400" kern="1200" dirty="0" smtClean="0">
              <a:latin typeface="Arial" charset="0"/>
              <a:cs typeface="Arial" charset="0"/>
            </a:rPr>
            <a:t>)</a:t>
          </a:r>
          <a:endParaRPr lang="nl-BE" sz="1400" kern="1200" dirty="0">
            <a:latin typeface="Arial" charset="0"/>
            <a:cs typeface="Arial" charset="0"/>
          </a:endParaRPr>
        </a:p>
      </dsp:txBody>
      <dsp:txXfrm>
        <a:off x="1549384" y="3754822"/>
        <a:ext cx="1455107" cy="922226"/>
      </dsp:txXfrm>
    </dsp:sp>
    <dsp:sp modelId="{FE6E5187-2650-4A68-B714-3A84E445BB0D}">
      <dsp:nvSpPr>
        <dsp:cNvPr id="0" name=""/>
        <dsp:cNvSpPr/>
      </dsp:nvSpPr>
      <dsp:spPr>
        <a:xfrm rot="10412141">
          <a:off x="2881095" y="2471291"/>
          <a:ext cx="613958" cy="354749"/>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2987182" y="2536250"/>
        <a:ext cx="507533" cy="212849"/>
      </dsp:txXfrm>
    </dsp:sp>
    <dsp:sp modelId="{A9DDCAAA-0987-45A5-A9CD-F7B9CF2E112E}">
      <dsp:nvSpPr>
        <dsp:cNvPr id="0" name=""/>
        <dsp:cNvSpPr/>
      </dsp:nvSpPr>
      <dsp:spPr>
        <a:xfrm>
          <a:off x="553512" y="2178480"/>
          <a:ext cx="2057831" cy="1304224"/>
        </a:xfrm>
        <a:prstGeom prst="ellipse">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solidFill>
                <a:srgbClr val="0070C0"/>
              </a:solidFill>
              <a:latin typeface="Arial" charset="0"/>
              <a:cs typeface="Arial" charset="0"/>
            </a:rPr>
            <a:t>Gewenste situatie</a:t>
          </a:r>
          <a:endParaRPr lang="nl-BE" sz="1400" kern="1200" dirty="0">
            <a:solidFill>
              <a:srgbClr val="0070C0"/>
            </a:solidFill>
            <a:latin typeface="Arial" charset="0"/>
            <a:cs typeface="Arial" charset="0"/>
          </a:endParaRPr>
        </a:p>
      </dsp:txBody>
      <dsp:txXfrm>
        <a:off x="854874" y="2369479"/>
        <a:ext cx="1455107" cy="922226"/>
      </dsp:txXfrm>
    </dsp:sp>
    <dsp:sp modelId="{FF9272D2-E9BE-49CE-88D7-2ACFCA63CE6F}">
      <dsp:nvSpPr>
        <dsp:cNvPr id="0" name=""/>
        <dsp:cNvSpPr/>
      </dsp:nvSpPr>
      <dsp:spPr>
        <a:xfrm rot="12617609">
          <a:off x="3163401" y="1853280"/>
          <a:ext cx="504479" cy="354749"/>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3262560" y="1951072"/>
        <a:ext cx="398054" cy="212849"/>
      </dsp:txXfrm>
    </dsp:sp>
    <dsp:sp modelId="{95931632-2293-405D-9C9F-8361B3EA47EE}">
      <dsp:nvSpPr>
        <dsp:cNvPr id="0" name=""/>
        <dsp:cNvSpPr/>
      </dsp:nvSpPr>
      <dsp:spPr>
        <a:xfrm>
          <a:off x="1175903" y="684197"/>
          <a:ext cx="2102397" cy="1304224"/>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Multi-actor samenwerking </a:t>
          </a:r>
          <a:endParaRPr lang="nl-BE" sz="1400" kern="1200" dirty="0">
            <a:latin typeface="Arial" charset="0"/>
            <a:cs typeface="Arial" charset="0"/>
          </a:endParaRPr>
        </a:p>
      </dsp:txBody>
      <dsp:txXfrm>
        <a:off x="1483792" y="875196"/>
        <a:ext cx="1486619" cy="922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743016" y="2004988"/>
          <a:ext cx="1043379" cy="104337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a:t>ToC</a:t>
          </a:r>
        </a:p>
      </dsp:txBody>
      <dsp:txXfrm>
        <a:off x="3895815" y="2157787"/>
        <a:ext cx="737781" cy="737781"/>
      </dsp:txXfrm>
    </dsp:sp>
    <dsp:sp modelId="{4A47019A-3587-4849-A205-F8F0475896AA}">
      <dsp:nvSpPr>
        <dsp:cNvPr id="0" name=""/>
        <dsp:cNvSpPr/>
      </dsp:nvSpPr>
      <dsp:spPr>
        <a:xfrm rot="16200000">
          <a:off x="4079890" y="1489366"/>
          <a:ext cx="369631" cy="354749"/>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133103" y="1613529"/>
        <a:ext cx="263206" cy="212849"/>
      </dsp:txXfrm>
    </dsp:sp>
    <dsp:sp modelId="{7D3D0131-E852-4AEA-B121-0CECAEC0D33A}">
      <dsp:nvSpPr>
        <dsp:cNvPr id="0" name=""/>
        <dsp:cNvSpPr/>
      </dsp:nvSpPr>
      <dsp:spPr>
        <a:xfrm>
          <a:off x="3340656" y="3346"/>
          <a:ext cx="1848099" cy="1304224"/>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De weg(en) naar verandering</a:t>
          </a:r>
          <a:endParaRPr lang="nl-BE" sz="1400" kern="1200" dirty="0">
            <a:latin typeface="Arial" charset="0"/>
            <a:cs typeface="Arial" charset="0"/>
          </a:endParaRPr>
        </a:p>
      </dsp:txBody>
      <dsp:txXfrm>
        <a:off x="3611304" y="194345"/>
        <a:ext cx="1306803" cy="922226"/>
      </dsp:txXfrm>
    </dsp:sp>
    <dsp:sp modelId="{4F46CC64-12CB-44EE-85F5-78A359190CE7}">
      <dsp:nvSpPr>
        <dsp:cNvPr id="0" name=""/>
        <dsp:cNvSpPr/>
      </dsp:nvSpPr>
      <dsp:spPr>
        <a:xfrm rot="19246942">
          <a:off x="4786017" y="1695145"/>
          <a:ext cx="560524" cy="354749"/>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798003" y="1799740"/>
        <a:ext cx="454099" cy="212849"/>
      </dsp:txXfrm>
    </dsp:sp>
    <dsp:sp modelId="{801E6585-6B96-4381-9405-BFC4C8F76952}">
      <dsp:nvSpPr>
        <dsp:cNvPr id="0" name=""/>
        <dsp:cNvSpPr/>
      </dsp:nvSpPr>
      <dsp:spPr>
        <a:xfrm>
          <a:off x="5090441" y="360999"/>
          <a:ext cx="2057831" cy="1304224"/>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Hypothesen</a:t>
          </a:r>
          <a:endParaRPr lang="nl-BE" sz="1400" kern="1200" dirty="0">
            <a:latin typeface="Arial" charset="0"/>
            <a:cs typeface="Arial" charset="0"/>
          </a:endParaRPr>
        </a:p>
      </dsp:txBody>
      <dsp:txXfrm>
        <a:off x="5391803" y="551998"/>
        <a:ext cx="1455107" cy="922226"/>
      </dsp:txXfrm>
    </dsp:sp>
    <dsp:sp modelId="{6E3F8358-3721-4228-8047-3A1313AF68B3}">
      <dsp:nvSpPr>
        <dsp:cNvPr id="0" name=""/>
        <dsp:cNvSpPr/>
      </dsp:nvSpPr>
      <dsp:spPr>
        <a:xfrm rot="1349028">
          <a:off x="4932663" y="2737108"/>
          <a:ext cx="538070" cy="354749"/>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936708" y="2787708"/>
        <a:ext cx="431645" cy="212849"/>
      </dsp:txXfrm>
    </dsp:sp>
    <dsp:sp modelId="{B33AE019-0C92-46A0-93C7-F771EB1896FB}">
      <dsp:nvSpPr>
        <dsp:cNvPr id="0" name=""/>
        <dsp:cNvSpPr/>
      </dsp:nvSpPr>
      <dsp:spPr>
        <a:xfrm>
          <a:off x="5517374" y="2818873"/>
          <a:ext cx="2057831" cy="1304224"/>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a:latin typeface="Arial" charset="0"/>
              <a:cs typeface="Arial" charset="0"/>
            </a:rPr>
            <a:t>Context</a:t>
          </a:r>
        </a:p>
      </dsp:txBody>
      <dsp:txXfrm>
        <a:off x="5818736" y="3009872"/>
        <a:ext cx="1455107" cy="922226"/>
      </dsp:txXfrm>
    </dsp:sp>
    <dsp:sp modelId="{D51B28AC-6B75-47FE-961B-5312DEE601CA}">
      <dsp:nvSpPr>
        <dsp:cNvPr id="0" name=""/>
        <dsp:cNvSpPr/>
      </dsp:nvSpPr>
      <dsp:spPr>
        <a:xfrm rot="4642456">
          <a:off x="4291682" y="3117522"/>
          <a:ext cx="290205" cy="354749"/>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a:off x="4325698" y="3145994"/>
        <a:ext cx="203144" cy="212849"/>
      </dsp:txXfrm>
    </dsp:sp>
    <dsp:sp modelId="{5258448D-F7CE-4F5E-A4C0-9EF408F7918E}">
      <dsp:nvSpPr>
        <dsp:cNvPr id="0" name=""/>
        <dsp:cNvSpPr/>
      </dsp:nvSpPr>
      <dsp:spPr>
        <a:xfrm>
          <a:off x="3595360" y="3563823"/>
          <a:ext cx="2095471" cy="1304224"/>
        </a:xfrm>
        <a:prstGeom prst="ellipse">
          <a:avLst/>
        </a:prstGeom>
        <a:solidFill>
          <a:srgbClr val="0099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Actoren</a:t>
          </a:r>
          <a:endParaRPr lang="nl-BE" sz="1400" kern="1200" dirty="0">
            <a:latin typeface="Arial" charset="0"/>
            <a:cs typeface="Arial" charset="0"/>
          </a:endParaRPr>
        </a:p>
      </dsp:txBody>
      <dsp:txXfrm>
        <a:off x="3902235" y="3754822"/>
        <a:ext cx="1481721" cy="922226"/>
      </dsp:txXfrm>
    </dsp:sp>
    <dsp:sp modelId="{F18FDCB7-EA83-42AF-87D7-8A66C6BB353C}">
      <dsp:nvSpPr>
        <dsp:cNvPr id="0" name=""/>
        <dsp:cNvSpPr/>
      </dsp:nvSpPr>
      <dsp:spPr>
        <a:xfrm rot="8378475">
          <a:off x="3055131" y="3089045"/>
          <a:ext cx="678226" cy="354749"/>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3148892" y="3125536"/>
        <a:ext cx="571801" cy="212849"/>
      </dsp:txXfrm>
    </dsp:sp>
    <dsp:sp modelId="{5A8445FC-A728-4A65-AE1A-524C6A41A06D}">
      <dsp:nvSpPr>
        <dsp:cNvPr id="0" name=""/>
        <dsp:cNvSpPr/>
      </dsp:nvSpPr>
      <dsp:spPr>
        <a:xfrm>
          <a:off x="1248022" y="3563823"/>
          <a:ext cx="2057831" cy="1304224"/>
        </a:xfrm>
        <a:prstGeom prst="ellipse">
          <a:avLst/>
        </a:prstGeom>
        <a:solidFill>
          <a:srgbClr val="9DCB3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Eigen bijdrage (</a:t>
          </a:r>
          <a:r>
            <a:rPr lang="nl-BE" sz="1400" kern="1200" dirty="0" err="1" smtClean="0">
              <a:latin typeface="Arial" charset="0"/>
              <a:cs typeface="Arial" charset="0"/>
            </a:rPr>
            <a:t>sphere</a:t>
          </a:r>
          <a:r>
            <a:rPr lang="nl-BE" sz="1400" kern="1200" dirty="0" smtClean="0">
              <a:latin typeface="Arial" charset="0"/>
              <a:cs typeface="Arial" charset="0"/>
            </a:rPr>
            <a:t> of control/</a:t>
          </a:r>
          <a:r>
            <a:rPr lang="nl-BE" sz="1400" kern="1200" dirty="0" err="1" smtClean="0">
              <a:latin typeface="Arial" charset="0"/>
              <a:cs typeface="Arial" charset="0"/>
            </a:rPr>
            <a:t>influence</a:t>
          </a:r>
          <a:r>
            <a:rPr lang="nl-BE" sz="1400" kern="1200" dirty="0" smtClean="0">
              <a:latin typeface="Arial" charset="0"/>
              <a:cs typeface="Arial" charset="0"/>
            </a:rPr>
            <a:t>)</a:t>
          </a:r>
          <a:endParaRPr lang="nl-BE" sz="1400" kern="1200" dirty="0">
            <a:latin typeface="Arial" charset="0"/>
            <a:cs typeface="Arial" charset="0"/>
          </a:endParaRPr>
        </a:p>
      </dsp:txBody>
      <dsp:txXfrm>
        <a:off x="1549384" y="3754822"/>
        <a:ext cx="1455107" cy="922226"/>
      </dsp:txXfrm>
    </dsp:sp>
    <dsp:sp modelId="{FE6E5187-2650-4A68-B714-3A84E445BB0D}">
      <dsp:nvSpPr>
        <dsp:cNvPr id="0" name=""/>
        <dsp:cNvSpPr/>
      </dsp:nvSpPr>
      <dsp:spPr>
        <a:xfrm rot="10412141">
          <a:off x="2881095" y="2471291"/>
          <a:ext cx="613958" cy="354749"/>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2987182" y="2536250"/>
        <a:ext cx="507533" cy="212849"/>
      </dsp:txXfrm>
    </dsp:sp>
    <dsp:sp modelId="{A9DDCAAA-0987-45A5-A9CD-F7B9CF2E112E}">
      <dsp:nvSpPr>
        <dsp:cNvPr id="0" name=""/>
        <dsp:cNvSpPr/>
      </dsp:nvSpPr>
      <dsp:spPr>
        <a:xfrm>
          <a:off x="553512" y="2178480"/>
          <a:ext cx="2057831" cy="1304224"/>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Gewenste situatie</a:t>
          </a:r>
          <a:endParaRPr lang="nl-BE" sz="1400" kern="1200" dirty="0">
            <a:latin typeface="Arial" charset="0"/>
            <a:cs typeface="Arial" charset="0"/>
          </a:endParaRPr>
        </a:p>
      </dsp:txBody>
      <dsp:txXfrm>
        <a:off x="854874" y="2369479"/>
        <a:ext cx="1455107" cy="922226"/>
      </dsp:txXfrm>
    </dsp:sp>
    <dsp:sp modelId="{FF9272D2-E9BE-49CE-88D7-2ACFCA63CE6F}">
      <dsp:nvSpPr>
        <dsp:cNvPr id="0" name=""/>
        <dsp:cNvSpPr/>
      </dsp:nvSpPr>
      <dsp:spPr>
        <a:xfrm rot="12617609">
          <a:off x="3163401" y="1853280"/>
          <a:ext cx="504479" cy="354749"/>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BE" sz="1400" kern="1200"/>
        </a:p>
      </dsp:txBody>
      <dsp:txXfrm rot="10800000">
        <a:off x="3262560" y="1951072"/>
        <a:ext cx="398054" cy="212849"/>
      </dsp:txXfrm>
    </dsp:sp>
    <dsp:sp modelId="{95931632-2293-405D-9C9F-8361B3EA47EE}">
      <dsp:nvSpPr>
        <dsp:cNvPr id="0" name=""/>
        <dsp:cNvSpPr/>
      </dsp:nvSpPr>
      <dsp:spPr>
        <a:xfrm>
          <a:off x="1175903" y="684197"/>
          <a:ext cx="2102397" cy="1304224"/>
        </a:xfrm>
        <a:prstGeom prst="ellipse">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kern="1200" dirty="0" smtClean="0">
              <a:latin typeface="Arial" charset="0"/>
              <a:cs typeface="Arial" charset="0"/>
            </a:rPr>
            <a:t>Multi-actor samenwerking </a:t>
          </a:r>
          <a:endParaRPr lang="nl-BE" sz="1400" kern="1200" dirty="0">
            <a:latin typeface="Arial" charset="0"/>
            <a:cs typeface="Arial" charset="0"/>
          </a:endParaRPr>
        </a:p>
      </dsp:txBody>
      <dsp:txXfrm>
        <a:off x="1483792" y="875196"/>
        <a:ext cx="1486619" cy="922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‹nr.›</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5724" y="4690388"/>
            <a:ext cx="4986228" cy="444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‹nr.›</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Development thinking predicated on linear processes of change: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New health centres in rural areas, trained nurses, available medical equipment &amp; drugs lead to=&gt;Increased accessibility, and hence =&gt;Better health</a:t>
            </a:r>
          </a:p>
          <a:p>
            <a:endParaRPr lang="en-GB" dirty="0" smtClean="0"/>
          </a:p>
          <a:p>
            <a:r>
              <a:rPr lang="en-GB" dirty="0" smtClean="0"/>
              <a:t>Do we believe in this linearity?! </a:t>
            </a:r>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2</a:t>
            </a:fld>
            <a:endParaRPr lang="en-US"/>
          </a:p>
        </p:txBody>
      </p:sp>
    </p:spTree>
    <p:extLst>
      <p:ext uri="{BB962C8B-B14F-4D97-AF65-F5344CB8AC3E}">
        <p14:creationId xmlns:p14="http://schemas.microsoft.com/office/powerpoint/2010/main" val="382986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KB wordt blijkbaar geen afzonderlijke contextanalyse meer gevraagd</a:t>
            </a:r>
            <a:r>
              <a:rPr lang="nl-BE" baseline="0" dirty="0" smtClean="0"/>
              <a:t> maar die moet deel uitmaken van de GSK.</a:t>
            </a:r>
          </a:p>
          <a:p>
            <a:r>
              <a:rPr lang="nl-BE" baseline="0" dirty="0" smtClean="0"/>
              <a:t>Bij de hoe vraag: rekening houden met limieten, bijv. GSK geeft idee van </a:t>
            </a:r>
            <a:r>
              <a:rPr lang="nl-BE" baseline="0" dirty="0" err="1" smtClean="0"/>
              <a:t>NGO’s</a:t>
            </a:r>
            <a:r>
              <a:rPr lang="nl-BE" baseline="0" dirty="0" smtClean="0"/>
              <a:t> die actief zijn in een land maar meestal in andere regio’s.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19</a:t>
            </a:fld>
            <a:endParaRPr lang="en-GB" altLang="nl-BE"/>
          </a:p>
        </p:txBody>
      </p:sp>
    </p:spTree>
    <p:extLst>
      <p:ext uri="{BB962C8B-B14F-4D97-AF65-F5344CB8AC3E}">
        <p14:creationId xmlns:p14="http://schemas.microsoft.com/office/powerpoint/2010/main" val="171444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err="1" smtClean="0"/>
              <a:t>Ja</a:t>
            </a:r>
            <a:r>
              <a:rPr lang="en-GB" dirty="0" smtClean="0"/>
              <a:t> </a:t>
            </a:r>
            <a:r>
              <a:rPr lang="en-GB" dirty="0" err="1" smtClean="0"/>
              <a:t>en</a:t>
            </a:r>
            <a:r>
              <a:rPr lang="en-GB" dirty="0" smtClean="0"/>
              <a:t> nee: </a:t>
            </a:r>
            <a:r>
              <a:rPr lang="en-GB" dirty="0" err="1" smtClean="0"/>
              <a:t>gecontextualiseerd</a:t>
            </a:r>
            <a:r>
              <a:rPr lang="en-GB" dirty="0" smtClean="0"/>
              <a:t>, </a:t>
            </a:r>
            <a:r>
              <a:rPr lang="en-GB" dirty="0" err="1" smtClean="0"/>
              <a:t>actorgericht</a:t>
            </a:r>
            <a:r>
              <a:rPr lang="en-GB" dirty="0" smtClean="0"/>
              <a:t>, </a:t>
            </a:r>
            <a:r>
              <a:rPr lang="en-GB" dirty="0" err="1" smtClean="0"/>
              <a:t>hypothesen</a:t>
            </a:r>
            <a:r>
              <a:rPr lang="en-GB" dirty="0" smtClean="0"/>
              <a:t> over </a:t>
            </a:r>
            <a:r>
              <a:rPr lang="en-GB" dirty="0" err="1" smtClean="0"/>
              <a:t>causale</a:t>
            </a:r>
            <a:r>
              <a:rPr lang="en-GB" dirty="0" smtClean="0"/>
              <a:t> </a:t>
            </a:r>
            <a:r>
              <a:rPr lang="en-GB" dirty="0" err="1" smtClean="0"/>
              <a:t>relaties</a:t>
            </a:r>
            <a:r>
              <a:rPr lang="en-GB" dirty="0" smtClean="0"/>
              <a:t>!</a:t>
            </a:r>
          </a:p>
          <a:p>
            <a:r>
              <a:rPr lang="en-GB" dirty="0" smtClean="0"/>
              <a:t>Theory</a:t>
            </a:r>
            <a:r>
              <a:rPr lang="en-GB" baseline="0" dirty="0" smtClean="0"/>
              <a:t> of change is used for many purposes. </a:t>
            </a:r>
          </a:p>
          <a:p>
            <a:r>
              <a:rPr lang="en-GB" baseline="0" dirty="0" smtClean="0"/>
              <a:t>Originally as an analytical tool to map the pathway to the desired change.</a:t>
            </a:r>
          </a:p>
          <a:p>
            <a:r>
              <a:rPr lang="en-GB" baseline="0" dirty="0" smtClean="0"/>
              <a:t>More and more as an instrument for planning, and framework of implementation.</a:t>
            </a:r>
          </a:p>
          <a:p>
            <a:r>
              <a:rPr lang="en-GB" baseline="0" dirty="0" err="1" smtClean="0"/>
              <a:t>Bij</a:t>
            </a:r>
            <a:r>
              <a:rPr lang="en-GB" baseline="0" dirty="0" smtClean="0"/>
              <a:t> </a:t>
            </a:r>
            <a:r>
              <a:rPr lang="en-GB" baseline="0" dirty="0" err="1" smtClean="0"/>
              <a:t>strategische</a:t>
            </a:r>
            <a:r>
              <a:rPr lang="en-GB" baseline="0" dirty="0" smtClean="0"/>
              <a:t> </a:t>
            </a:r>
            <a:r>
              <a:rPr lang="en-GB" baseline="0" dirty="0" err="1" smtClean="0"/>
              <a:t>oefening</a:t>
            </a:r>
            <a:r>
              <a:rPr lang="en-GB" baseline="0" dirty="0" smtClean="0"/>
              <a:t>: </a:t>
            </a:r>
            <a:r>
              <a:rPr lang="en-GB" baseline="0" dirty="0" err="1" smtClean="0"/>
              <a:t>kan</a:t>
            </a:r>
            <a:r>
              <a:rPr lang="en-GB" baseline="0" dirty="0" smtClean="0"/>
              <a:t> </a:t>
            </a:r>
            <a:r>
              <a:rPr lang="en-GB" baseline="0" dirty="0" err="1" smtClean="0"/>
              <a:t>ruimer</a:t>
            </a:r>
            <a:r>
              <a:rPr lang="en-GB" baseline="0" dirty="0" smtClean="0"/>
              <a:t> </a:t>
            </a:r>
            <a:r>
              <a:rPr lang="en-GB" baseline="0" dirty="0" err="1" smtClean="0"/>
              <a:t>gaan</a:t>
            </a:r>
            <a:r>
              <a:rPr lang="en-GB" baseline="0" dirty="0" smtClean="0"/>
              <a:t> </a:t>
            </a:r>
            <a:r>
              <a:rPr lang="en-GB" baseline="0" dirty="0" err="1" smtClean="0"/>
              <a:t>dan</a:t>
            </a:r>
            <a:r>
              <a:rPr lang="en-GB" baseline="0" dirty="0" smtClean="0"/>
              <a:t> </a:t>
            </a:r>
            <a:r>
              <a:rPr lang="en-GB" baseline="0" dirty="0" err="1" smtClean="0"/>
              <a:t>eigen</a:t>
            </a:r>
            <a:r>
              <a:rPr lang="en-GB" baseline="0" dirty="0" smtClean="0"/>
              <a:t> </a:t>
            </a:r>
            <a:r>
              <a:rPr lang="en-GB" baseline="0" dirty="0" err="1" smtClean="0"/>
              <a:t>programma</a:t>
            </a:r>
            <a:r>
              <a:rPr lang="en-GB" baseline="0" dirty="0" smtClean="0"/>
              <a:t>, </a:t>
            </a:r>
            <a:r>
              <a:rPr lang="en-GB" baseline="0" dirty="0" err="1" smtClean="0"/>
              <a:t>helpt</a:t>
            </a:r>
            <a:r>
              <a:rPr lang="en-GB" baseline="0" dirty="0" smtClean="0"/>
              <a:t> om </a:t>
            </a:r>
            <a:r>
              <a:rPr lang="en-GB" baseline="0" dirty="0" err="1" smtClean="0"/>
              <a:t>goed</a:t>
            </a:r>
            <a:r>
              <a:rPr lang="en-GB" baseline="0" dirty="0" smtClean="0"/>
              <a:t> </a:t>
            </a:r>
            <a:r>
              <a:rPr lang="en-GB" baseline="0" dirty="0" err="1" smtClean="0"/>
              <a:t>strategie</a:t>
            </a:r>
            <a:r>
              <a:rPr lang="en-GB" baseline="0" dirty="0" smtClean="0"/>
              <a:t> </a:t>
            </a:r>
            <a:r>
              <a:rPr lang="en-GB" baseline="0" dirty="0" err="1" smtClean="0"/>
              <a:t>te</a:t>
            </a:r>
            <a:r>
              <a:rPr lang="en-GB" baseline="0" dirty="0" smtClean="0"/>
              <a:t> </a:t>
            </a:r>
            <a:r>
              <a:rPr lang="en-GB" baseline="0" dirty="0" err="1" smtClean="0"/>
              <a:t>kiezen</a:t>
            </a:r>
            <a:endParaRPr lang="en-GB" baseline="0" dirty="0" smtClean="0"/>
          </a:p>
          <a:p>
            <a:r>
              <a:rPr lang="en-GB" baseline="0" dirty="0" err="1" smtClean="0"/>
              <a:t>Bij</a:t>
            </a:r>
            <a:r>
              <a:rPr lang="en-GB" baseline="0" dirty="0" smtClean="0"/>
              <a:t> </a:t>
            </a:r>
            <a:r>
              <a:rPr lang="en-GB" baseline="0" dirty="0" err="1" smtClean="0"/>
              <a:t>gebruik</a:t>
            </a:r>
            <a:r>
              <a:rPr lang="en-GB" baseline="0" dirty="0" smtClean="0"/>
              <a:t> in </a:t>
            </a:r>
            <a:r>
              <a:rPr lang="en-GB" baseline="0" dirty="0" err="1" smtClean="0"/>
              <a:t>functie</a:t>
            </a:r>
            <a:r>
              <a:rPr lang="en-GB" baseline="0" dirty="0" smtClean="0"/>
              <a:t> van </a:t>
            </a:r>
            <a:r>
              <a:rPr lang="en-GB" baseline="0" dirty="0" err="1" smtClean="0"/>
              <a:t>beheer</a:t>
            </a:r>
            <a:r>
              <a:rPr lang="en-GB" baseline="0" dirty="0" smtClean="0"/>
              <a:t>: </a:t>
            </a:r>
            <a:r>
              <a:rPr lang="en-GB" baseline="0" dirty="0" err="1" smtClean="0"/>
              <a:t>meestal</a:t>
            </a:r>
            <a:r>
              <a:rPr lang="en-GB" baseline="0" dirty="0" smtClean="0"/>
              <a:t> </a:t>
            </a:r>
            <a:r>
              <a:rPr lang="en-GB" baseline="0" dirty="0" err="1" smtClean="0"/>
              <a:t>beperkt</a:t>
            </a:r>
            <a:r>
              <a:rPr lang="en-GB" baseline="0" dirty="0" smtClean="0"/>
              <a:t> tot </a:t>
            </a:r>
            <a:r>
              <a:rPr lang="en-GB" baseline="0" dirty="0" err="1" smtClean="0"/>
              <a:t>eigen</a:t>
            </a:r>
            <a:r>
              <a:rPr lang="en-GB" baseline="0" dirty="0" smtClean="0"/>
              <a:t> </a:t>
            </a:r>
            <a:r>
              <a:rPr lang="en-GB" baseline="0" dirty="0" err="1" smtClean="0"/>
              <a:t>programma</a:t>
            </a:r>
            <a:endParaRPr lang="en-GB" baseline="0" dirty="0" smtClean="0"/>
          </a:p>
          <a:p>
            <a:endParaRPr lang="en-GB" baseline="0" dirty="0" smtClean="0"/>
          </a:p>
          <a:p>
            <a:r>
              <a:rPr lang="en-GB" baseline="0" dirty="0" err="1" smtClean="0"/>
              <a:t>Vragen</a:t>
            </a:r>
            <a:r>
              <a:rPr lang="en-GB" baseline="0" dirty="0" smtClean="0"/>
              <a:t>:</a:t>
            </a:r>
          </a:p>
          <a:p>
            <a:r>
              <a:rPr lang="en-GB" baseline="0" dirty="0" smtClean="0"/>
              <a:t>1, we </a:t>
            </a:r>
            <a:r>
              <a:rPr lang="en-GB" baseline="0" dirty="0" err="1" smtClean="0"/>
              <a:t>voeren</a:t>
            </a:r>
            <a:r>
              <a:rPr lang="en-GB" baseline="0" dirty="0" smtClean="0"/>
              <a:t> </a:t>
            </a:r>
            <a:r>
              <a:rPr lang="en-GB" baseline="0" dirty="0" err="1" smtClean="0"/>
              <a:t>een</a:t>
            </a:r>
            <a:r>
              <a:rPr lang="en-GB" baseline="0" dirty="0" smtClean="0"/>
              <a:t> </a:t>
            </a:r>
            <a:r>
              <a:rPr lang="en-GB" baseline="0" dirty="0" err="1" smtClean="0"/>
              <a:t>gelijkaardig</a:t>
            </a:r>
            <a:r>
              <a:rPr lang="en-GB" baseline="0" dirty="0" smtClean="0"/>
              <a:t> </a:t>
            </a:r>
            <a:r>
              <a:rPr lang="en-GB" baseline="0" dirty="0" err="1" smtClean="0"/>
              <a:t>programma</a:t>
            </a:r>
            <a:r>
              <a:rPr lang="en-GB" baseline="0" dirty="0" smtClean="0"/>
              <a:t> </a:t>
            </a:r>
            <a:r>
              <a:rPr lang="en-GB" baseline="0" dirty="0" err="1" smtClean="0"/>
              <a:t>uit</a:t>
            </a:r>
            <a:r>
              <a:rPr lang="en-GB" baseline="0" dirty="0" smtClean="0"/>
              <a:t> in </a:t>
            </a:r>
            <a:r>
              <a:rPr lang="en-GB" baseline="0" dirty="0" err="1" smtClean="0"/>
              <a:t>verschillende</a:t>
            </a:r>
            <a:r>
              <a:rPr lang="en-GB" baseline="0" dirty="0" smtClean="0"/>
              <a:t> </a:t>
            </a:r>
            <a:r>
              <a:rPr lang="en-GB" baseline="0" dirty="0" err="1" smtClean="0"/>
              <a:t>landen</a:t>
            </a:r>
            <a:r>
              <a:rPr lang="en-GB" baseline="0" dirty="0" smtClean="0"/>
              <a:t>: </a:t>
            </a:r>
            <a:r>
              <a:rPr lang="en-GB" baseline="0" dirty="0" err="1" smtClean="0"/>
              <a:t>werken</a:t>
            </a:r>
            <a:r>
              <a:rPr lang="en-GB" baseline="0" dirty="0" smtClean="0"/>
              <a:t> we </a:t>
            </a:r>
            <a:r>
              <a:rPr lang="en-GB" baseline="0" dirty="0" err="1" smtClean="0"/>
              <a:t>dan</a:t>
            </a:r>
            <a:r>
              <a:rPr lang="en-GB" baseline="0" dirty="0" smtClean="0"/>
              <a:t> met 1 TOC, die we </a:t>
            </a:r>
            <a:r>
              <a:rPr lang="en-GB" baseline="0" dirty="0" err="1" smtClean="0"/>
              <a:t>contextualiseren</a:t>
            </a:r>
            <a:r>
              <a:rPr lang="en-GB" baseline="0" dirty="0" smtClean="0"/>
              <a:t> per land? (</a:t>
            </a:r>
            <a:r>
              <a:rPr lang="en-GB" baseline="0" dirty="0" err="1" smtClean="0"/>
              <a:t>startpunt</a:t>
            </a:r>
            <a:r>
              <a:rPr lang="en-GB" baseline="0" dirty="0" smtClean="0"/>
              <a:t> is </a:t>
            </a:r>
            <a:r>
              <a:rPr lang="en-GB" baseline="0" dirty="0" err="1" smtClean="0"/>
              <a:t>dan</a:t>
            </a:r>
            <a:r>
              <a:rPr lang="en-GB" baseline="0" dirty="0" smtClean="0"/>
              <a:t> </a:t>
            </a:r>
            <a:r>
              <a:rPr lang="en-GB" baseline="0" dirty="0" err="1" smtClean="0"/>
              <a:t>niet</a:t>
            </a:r>
            <a:r>
              <a:rPr lang="en-GB" baseline="0" dirty="0" smtClean="0"/>
              <a:t> de context maar </a:t>
            </a:r>
            <a:r>
              <a:rPr lang="en-GB" baseline="0" dirty="0" err="1" smtClean="0"/>
              <a:t>wel</a:t>
            </a:r>
            <a:r>
              <a:rPr lang="en-GB" baseline="0" dirty="0" smtClean="0"/>
              <a:t> de </a:t>
            </a:r>
            <a:r>
              <a:rPr lang="en-GB" baseline="0" dirty="0" err="1" smtClean="0"/>
              <a:t>benadering</a:t>
            </a:r>
            <a:r>
              <a:rPr lang="en-GB" baseline="0" dirty="0" smtClean="0"/>
              <a:t> van de </a:t>
            </a:r>
            <a:r>
              <a:rPr lang="en-GB" baseline="0" dirty="0" err="1" smtClean="0"/>
              <a:t>organisatie</a:t>
            </a:r>
            <a:r>
              <a:rPr lang="en-GB" baseline="0" dirty="0" smtClean="0"/>
              <a:t>)</a:t>
            </a:r>
          </a:p>
          <a:p>
            <a:r>
              <a:rPr lang="en-GB" baseline="0" dirty="0" smtClean="0"/>
              <a:t>2, we </a:t>
            </a:r>
            <a:r>
              <a:rPr lang="en-GB" baseline="0" dirty="0" err="1" smtClean="0"/>
              <a:t>werken</a:t>
            </a:r>
            <a:r>
              <a:rPr lang="en-GB" baseline="0" dirty="0" smtClean="0"/>
              <a:t> </a:t>
            </a:r>
            <a:r>
              <a:rPr lang="en-GB" baseline="0" dirty="0" err="1" smtClean="0"/>
              <a:t>samen</a:t>
            </a:r>
            <a:r>
              <a:rPr lang="en-GB" baseline="0" dirty="0" smtClean="0"/>
              <a:t> met </a:t>
            </a:r>
            <a:r>
              <a:rPr lang="en-GB" baseline="0" dirty="0" err="1" smtClean="0"/>
              <a:t>een</a:t>
            </a:r>
            <a:r>
              <a:rPr lang="en-GB" baseline="0" dirty="0" smtClean="0"/>
              <a:t> </a:t>
            </a:r>
            <a:r>
              <a:rPr lang="en-GB" baseline="0" dirty="0" err="1" smtClean="0"/>
              <a:t>andere</a:t>
            </a:r>
            <a:r>
              <a:rPr lang="en-GB" baseline="0" dirty="0" smtClean="0"/>
              <a:t> NGO (programmes </a:t>
            </a:r>
            <a:r>
              <a:rPr lang="en-GB" baseline="0" dirty="0" err="1" smtClean="0"/>
              <a:t>communs</a:t>
            </a:r>
            <a:r>
              <a:rPr lang="en-GB" baseline="0" dirty="0" smtClean="0"/>
              <a:t>): </a:t>
            </a:r>
            <a:r>
              <a:rPr lang="en-GB" baseline="0" dirty="0" err="1" smtClean="0"/>
              <a:t>hebben</a:t>
            </a:r>
            <a:r>
              <a:rPr lang="en-GB" baseline="0" dirty="0" smtClean="0"/>
              <a:t> we </a:t>
            </a:r>
            <a:r>
              <a:rPr lang="en-GB" baseline="0" dirty="0" err="1" smtClean="0"/>
              <a:t>dan</a:t>
            </a:r>
            <a:r>
              <a:rPr lang="en-GB" baseline="0" dirty="0" smtClean="0"/>
              <a:t> 1 TOC die wat </a:t>
            </a:r>
            <a:r>
              <a:rPr lang="en-GB" baseline="0" dirty="0" err="1" smtClean="0"/>
              <a:t>algemeen</a:t>
            </a:r>
            <a:r>
              <a:rPr lang="en-GB" baseline="0" dirty="0" smtClean="0"/>
              <a:t> </a:t>
            </a:r>
            <a:r>
              <a:rPr lang="en-GB" baseline="0" dirty="0" err="1" smtClean="0"/>
              <a:t>blijft</a:t>
            </a:r>
            <a:r>
              <a:rPr lang="en-GB" baseline="0" dirty="0" smtClean="0"/>
              <a:t> (</a:t>
            </a:r>
            <a:r>
              <a:rPr lang="en-GB" baseline="0" dirty="0" err="1" smtClean="0"/>
              <a:t>zoals</a:t>
            </a:r>
            <a:r>
              <a:rPr lang="en-GB" baseline="0" dirty="0" smtClean="0"/>
              <a:t> </a:t>
            </a:r>
            <a:r>
              <a:rPr lang="en-GB" baseline="0" dirty="0" err="1" smtClean="0"/>
              <a:t>bijv</a:t>
            </a:r>
            <a:r>
              <a:rPr lang="en-GB" baseline="0" dirty="0" smtClean="0"/>
              <a:t>. In </a:t>
            </a:r>
            <a:r>
              <a:rPr lang="en-GB" baseline="0" dirty="0" err="1" smtClean="0"/>
              <a:t>een</a:t>
            </a:r>
            <a:r>
              <a:rPr lang="en-GB" baseline="0" dirty="0" smtClean="0"/>
              <a:t> GSK het </a:t>
            </a:r>
            <a:r>
              <a:rPr lang="en-GB" baseline="0" dirty="0" err="1" smtClean="0"/>
              <a:t>geval</a:t>
            </a:r>
            <a:r>
              <a:rPr lang="en-GB" baseline="0" dirty="0" smtClean="0"/>
              <a:t> </a:t>
            </a:r>
            <a:r>
              <a:rPr lang="en-GB" baseline="0" dirty="0" err="1" smtClean="0"/>
              <a:t>zou</a:t>
            </a:r>
            <a:r>
              <a:rPr lang="en-GB" baseline="0" dirty="0" smtClean="0"/>
              <a:t> </a:t>
            </a:r>
            <a:r>
              <a:rPr lang="en-GB" baseline="0" dirty="0" err="1" smtClean="0"/>
              <a:t>kunnen</a:t>
            </a:r>
            <a:r>
              <a:rPr lang="en-GB" baseline="0" dirty="0" smtClean="0"/>
              <a:t> </a:t>
            </a:r>
            <a:r>
              <a:rPr lang="en-GB" baseline="0" dirty="0" err="1" smtClean="0"/>
              <a:t>zijn</a:t>
            </a:r>
            <a:r>
              <a:rPr lang="en-GB" baseline="0" dirty="0" smtClean="0"/>
              <a:t>) </a:t>
            </a:r>
            <a:r>
              <a:rPr lang="en-GB" baseline="0" dirty="0" err="1" smtClean="0"/>
              <a:t>en</a:t>
            </a:r>
            <a:r>
              <a:rPr lang="en-GB" baseline="0" dirty="0" smtClean="0"/>
              <a:t> </a:t>
            </a:r>
            <a:r>
              <a:rPr lang="en-GB" baseline="0" dirty="0" err="1" smtClean="0"/>
              <a:t>waar</a:t>
            </a:r>
            <a:r>
              <a:rPr lang="en-GB" baseline="0" dirty="0" smtClean="0"/>
              <a:t> we </a:t>
            </a:r>
            <a:r>
              <a:rPr lang="en-GB" baseline="0" dirty="0" err="1" smtClean="0"/>
              <a:t>dan</a:t>
            </a:r>
            <a:r>
              <a:rPr lang="en-GB" baseline="0" dirty="0" smtClean="0"/>
              <a:t> </a:t>
            </a:r>
            <a:r>
              <a:rPr lang="en-GB" baseline="0" dirty="0" err="1" smtClean="0"/>
              <a:t>onze</a:t>
            </a:r>
            <a:r>
              <a:rPr lang="en-GB" baseline="0" dirty="0" smtClean="0"/>
              <a:t> </a:t>
            </a:r>
            <a:r>
              <a:rPr lang="en-GB" baseline="0" dirty="0" err="1" smtClean="0"/>
              <a:t>individuele</a:t>
            </a:r>
            <a:r>
              <a:rPr lang="en-GB" baseline="0" dirty="0" smtClean="0"/>
              <a:t> </a:t>
            </a:r>
            <a:r>
              <a:rPr lang="en-GB" baseline="0" dirty="0" err="1" smtClean="0"/>
              <a:t>ToC</a:t>
            </a:r>
            <a:r>
              <a:rPr lang="en-GB" baseline="0" dirty="0" smtClean="0"/>
              <a:t> </a:t>
            </a:r>
            <a:r>
              <a:rPr lang="en-GB" baseline="0" dirty="0" err="1" smtClean="0"/>
              <a:t>aanhangen</a:t>
            </a:r>
            <a:r>
              <a:rPr lang="en-GB" baseline="0" dirty="0" smtClean="0"/>
              <a:t>?</a:t>
            </a:r>
          </a:p>
          <a:p>
            <a:r>
              <a:rPr lang="en-GB" baseline="0" dirty="0" smtClean="0"/>
              <a:t>3, … (</a:t>
            </a:r>
            <a:r>
              <a:rPr lang="en-GB" baseline="0" dirty="0" err="1" smtClean="0"/>
              <a:t>idee</a:t>
            </a:r>
            <a:r>
              <a:rPr lang="en-GB" baseline="0" dirty="0" smtClean="0"/>
              <a:t> van </a:t>
            </a:r>
            <a:r>
              <a:rPr lang="en-GB" baseline="0" dirty="0" err="1" smtClean="0"/>
              <a:t>russische</a:t>
            </a:r>
            <a:r>
              <a:rPr lang="en-GB" baseline="0" dirty="0" smtClean="0"/>
              <a:t> </a:t>
            </a:r>
            <a:r>
              <a:rPr lang="en-GB" baseline="0" dirty="0" err="1" smtClean="0"/>
              <a:t>poppetjes</a:t>
            </a:r>
            <a:r>
              <a:rPr lang="en-GB" baseline="0" dirty="0" smtClean="0"/>
              <a:t>)</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5DFFB13-E5FF-4B0A-BA75-8F58613243A2}" type="slidenum">
              <a:rPr lang="en-US" smtClean="0"/>
              <a:pPr/>
              <a:t>21</a:t>
            </a:fld>
            <a:endParaRPr lang="en-US"/>
          </a:p>
        </p:txBody>
      </p:sp>
    </p:spTree>
    <p:extLst>
      <p:ext uri="{BB962C8B-B14F-4D97-AF65-F5344CB8AC3E}">
        <p14:creationId xmlns:p14="http://schemas.microsoft.com/office/powerpoint/2010/main" val="357179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lockframe</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22</a:t>
            </a:fld>
            <a:endParaRPr lang="en-GB" altLang="nl-BE"/>
          </a:p>
        </p:txBody>
      </p:sp>
    </p:spTree>
    <p:extLst>
      <p:ext uri="{BB962C8B-B14F-4D97-AF65-F5344CB8AC3E}">
        <p14:creationId xmlns:p14="http://schemas.microsoft.com/office/powerpoint/2010/main" val="30421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smtClean="0"/>
              <a:t>multi</a:t>
            </a:r>
            <a:r>
              <a:rPr lang="nl-BE" dirty="0" smtClean="0"/>
              <a:t>-actor samenwerking (binnen een open-systeem perspectief)</a:t>
            </a:r>
            <a:endParaRPr lang="nl-BE" dirty="0"/>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a:t>
            </a:r>
            <a:r>
              <a:rPr lang="nl-BE" baseline="0" dirty="0" smtClean="0"/>
              <a:t>om – uitleggen dat wij rekening houden met drie soorten hypothesen</a:t>
            </a:r>
            <a:endParaRPr lang="nl-BE" baseline="0" dirty="0"/>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24</a:t>
            </a:fld>
            <a:endParaRPr lang="nl-NL"/>
          </a:p>
        </p:txBody>
      </p:sp>
    </p:spTree>
    <p:extLst>
      <p:ext uri="{BB962C8B-B14F-4D97-AF65-F5344CB8AC3E}">
        <p14:creationId xmlns:p14="http://schemas.microsoft.com/office/powerpoint/2010/main" val="107433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b="0" dirty="0" smtClean="0"/>
              <a:t>In de oefening vandaag werken op drie elementen</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25</a:t>
            </a:fld>
            <a:endParaRPr lang="nl-NL"/>
          </a:p>
        </p:txBody>
      </p:sp>
    </p:spTree>
    <p:extLst>
      <p:ext uri="{BB962C8B-B14F-4D97-AF65-F5344CB8AC3E}">
        <p14:creationId xmlns:p14="http://schemas.microsoft.com/office/powerpoint/2010/main" val="130417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Je kan ook denken </a:t>
            </a:r>
            <a:r>
              <a:rPr lang="nl-BE" dirty="0" err="1" smtClean="0"/>
              <a:t>so-what</a:t>
            </a:r>
            <a:r>
              <a:rPr lang="nl-BE" dirty="0" smtClean="0"/>
              <a:t>: als ik die doe,</a:t>
            </a:r>
            <a:r>
              <a:rPr lang="nl-BE" baseline="0" dirty="0" smtClean="0"/>
              <a:t> wat is dan het gevolg</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29</a:t>
            </a:fld>
            <a:endParaRPr lang="en-GB" altLang="nl-BE"/>
          </a:p>
        </p:txBody>
      </p:sp>
    </p:spTree>
    <p:extLst>
      <p:ext uri="{BB962C8B-B14F-4D97-AF65-F5344CB8AC3E}">
        <p14:creationId xmlns:p14="http://schemas.microsoft.com/office/powerpoint/2010/main" val="265931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Samen overlopen</a:t>
            </a:r>
          </a:p>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33</a:t>
            </a:fld>
            <a:endParaRPr lang="en-GB" altLang="nl-BE"/>
          </a:p>
        </p:txBody>
      </p:sp>
    </p:spTree>
    <p:extLst>
      <p:ext uri="{BB962C8B-B14F-4D97-AF65-F5344CB8AC3E}">
        <p14:creationId xmlns:p14="http://schemas.microsoft.com/office/powerpoint/2010/main" val="16677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Beginnen met twee groepen (eventueel</a:t>
            </a:r>
            <a:r>
              <a:rPr lang="nl-BE" baseline="0" dirty="0" smtClean="0"/>
              <a:t> laten aanvullen)</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34</a:t>
            </a:fld>
            <a:endParaRPr lang="en-GB" altLang="nl-BE"/>
          </a:p>
        </p:txBody>
      </p:sp>
    </p:spTree>
    <p:extLst>
      <p:ext uri="{BB962C8B-B14F-4D97-AF65-F5344CB8AC3E}">
        <p14:creationId xmlns:p14="http://schemas.microsoft.com/office/powerpoint/2010/main" val="194330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36</a:t>
            </a:fld>
            <a:endParaRPr lang="en-GB" altLang="nl-BE"/>
          </a:p>
        </p:txBody>
      </p:sp>
    </p:spTree>
    <p:extLst>
      <p:ext uri="{BB962C8B-B14F-4D97-AF65-F5344CB8AC3E}">
        <p14:creationId xmlns:p14="http://schemas.microsoft.com/office/powerpoint/2010/main" val="1056167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belang bij</a:t>
            </a:r>
            <a:r>
              <a:rPr lang="nl-BE" baseline="0" dirty="0" smtClean="0"/>
              <a:t> verandering</a:t>
            </a:r>
            <a:r>
              <a:rPr lang="nl-BE" dirty="0" smtClean="0"/>
              <a:t> goed definiëren:</a:t>
            </a:r>
            <a:r>
              <a:rPr lang="nl-BE" baseline="0" dirty="0" smtClean="0"/>
              <a:t> volgens ons: veel te winnen of veel te verliezen</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37</a:t>
            </a:fld>
            <a:endParaRPr lang="en-GB" altLang="nl-BE"/>
          </a:p>
        </p:txBody>
      </p:sp>
    </p:spTree>
    <p:extLst>
      <p:ext uri="{BB962C8B-B14F-4D97-AF65-F5344CB8AC3E}">
        <p14:creationId xmlns:p14="http://schemas.microsoft.com/office/powerpoint/2010/main" val="104137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18AAB35-D46F-4C53-8696-2EE05C72F96B}" type="slidenum">
              <a:rPr lang="nl-NL" altLang="nl-BE" sz="1200" smtClean="0">
                <a:latin typeface="Arial" panose="020B0604020202020204" pitchFamily="34" charset="0"/>
                <a:ea typeface="ヒラギノ角ゴ Pro W3" pitchFamily="-84" charset="-128"/>
              </a:rPr>
              <a:pPr eaLnBrk="0" hangingPunct="0"/>
              <a:t>3</a:t>
            </a:fld>
            <a:endParaRPr lang="nl-NL" altLang="nl-BE" sz="1200">
              <a:latin typeface="Arial" panose="020B0604020202020204" pitchFamily="34" charset="0"/>
              <a:ea typeface="ヒラギノ角ゴ Pro W3" pitchFamily="-84" charset="-128"/>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nl-BE">
              <a:latin typeface="Arial" panose="020B0604020202020204" pitchFamily="34" charset="0"/>
            </a:endParaRPr>
          </a:p>
        </p:txBody>
      </p:sp>
      <p:sp>
        <p:nvSpPr>
          <p:cNvPr id="24581" name="Slide Number Placeholder 3"/>
          <p:cNvSpPr txBox="1">
            <a:spLocks noGrp="1"/>
          </p:cNvSpPr>
          <p:nvPr/>
        </p:nvSpPr>
        <p:spPr bwMode="auto">
          <a:xfrm>
            <a:off x="5594351" y="6421263"/>
            <a:ext cx="4278313" cy="3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87" tIns="47444" rIns="94887" bIns="47444"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A291428-6AA0-43B7-92CC-12798FBB8697}" type="slidenum">
              <a:rPr lang="en-US" altLang="nl-BE" sz="1200">
                <a:latin typeface="Arial" panose="020B0604020202020204" pitchFamily="34" charset="0"/>
                <a:ea typeface="ヒラギノ角ゴ Pro W3" pitchFamily="-84" charset="-128"/>
              </a:rPr>
              <a:pPr algn="r" eaLnBrk="1" hangingPunct="1"/>
              <a:t>3</a:t>
            </a:fld>
            <a:endParaRPr lang="en-US"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417602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Interne en externe</a:t>
            </a:r>
            <a:r>
              <a:rPr lang="nl-BE" baseline="0" dirty="0" smtClean="0"/>
              <a:t> factoren maar ook uit andere hypotheses af te leiden</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39</a:t>
            </a:fld>
            <a:endParaRPr lang="en-GB" altLang="nl-BE"/>
          </a:p>
        </p:txBody>
      </p:sp>
    </p:spTree>
    <p:extLst>
      <p:ext uri="{BB962C8B-B14F-4D97-AF65-F5344CB8AC3E}">
        <p14:creationId xmlns:p14="http://schemas.microsoft.com/office/powerpoint/2010/main" val="32341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p:spPr>
        <p:txBody>
          <a:bodyPr/>
          <a:lstStyle/>
          <a:p>
            <a:fld id="{5F39839C-EB73-4538-8700-E105BE4E2A59}" type="slidenum">
              <a:rPr lang="en-GB" smtClean="0"/>
              <a:pPr/>
              <a:t>41</a:t>
            </a:fld>
            <a:endParaRPr lang="en-GB" smtClean="0"/>
          </a:p>
        </p:txBody>
      </p:sp>
      <p:sp>
        <p:nvSpPr>
          <p:cNvPr id="467971" name="Rectangle 2"/>
          <p:cNvSpPr>
            <a:spLocks noGrp="1" noRot="1" noChangeAspect="1" noChangeArrowheads="1" noTextEdit="1"/>
          </p:cNvSpPr>
          <p:nvPr>
            <p:ph type="sldImg"/>
          </p:nvPr>
        </p:nvSpPr>
        <p:spPr>
          <a:xfrm>
            <a:off x="1160463" y="684213"/>
            <a:ext cx="4545012" cy="3408362"/>
          </a:xfrm>
          <a:ln/>
        </p:spPr>
      </p:sp>
      <p:sp>
        <p:nvSpPr>
          <p:cNvPr id="467972" name="Rectangle 3"/>
          <p:cNvSpPr>
            <a:spLocks noGrp="1" noChangeArrowheads="1"/>
          </p:cNvSpPr>
          <p:nvPr>
            <p:ph type="body" idx="1"/>
          </p:nvPr>
        </p:nvSpPr>
        <p:spPr>
          <a:xfrm>
            <a:off x="913972" y="4516421"/>
            <a:ext cx="5030058" cy="4067265"/>
          </a:xfrm>
          <a:noFill/>
          <a:ln/>
        </p:spPr>
        <p:txBody>
          <a:bodyPr/>
          <a:lstStyle/>
          <a:p>
            <a:r>
              <a:rPr lang="en-US" dirty="0" err="1" smtClean="0"/>
              <a:t>Tijd</a:t>
            </a:r>
            <a:r>
              <a:rPr lang="en-US" dirty="0" smtClean="0"/>
              <a:t>!</a:t>
            </a:r>
          </a:p>
        </p:txBody>
      </p:sp>
    </p:spTree>
    <p:extLst>
      <p:ext uri="{BB962C8B-B14F-4D97-AF65-F5344CB8AC3E}">
        <p14:creationId xmlns:p14="http://schemas.microsoft.com/office/powerpoint/2010/main" val="1545446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42</a:t>
            </a:fld>
            <a:endParaRPr lang="en-US"/>
          </a:p>
        </p:txBody>
      </p:sp>
    </p:spTree>
    <p:extLst>
      <p:ext uri="{BB962C8B-B14F-4D97-AF65-F5344CB8AC3E}">
        <p14:creationId xmlns:p14="http://schemas.microsoft.com/office/powerpoint/2010/main" val="259417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smtClean="0"/>
              <a:t>multi</a:t>
            </a:r>
            <a:r>
              <a:rPr lang="nl-BE" dirty="0" smtClean="0"/>
              <a:t>-actor samenwerking (binnen een open-systeem perspectief)</a:t>
            </a:r>
            <a:endParaRPr lang="nl-BE" dirty="0"/>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a:t>
            </a:r>
            <a:r>
              <a:rPr lang="nl-BE" baseline="0" dirty="0" smtClean="0"/>
              <a:t>om – uitleggen dat wij rekening houden met drie soorten hypothesen</a:t>
            </a:r>
            <a:endParaRPr lang="nl-BE" baseline="0" dirty="0"/>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43</a:t>
            </a:fld>
            <a:endParaRPr lang="nl-NL"/>
          </a:p>
        </p:txBody>
      </p:sp>
    </p:spTree>
    <p:extLst>
      <p:ext uri="{BB962C8B-B14F-4D97-AF65-F5344CB8AC3E}">
        <p14:creationId xmlns:p14="http://schemas.microsoft.com/office/powerpoint/2010/main" val="179762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Iets over facteurs?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44</a:t>
            </a:fld>
            <a:endParaRPr lang="en-GB" altLang="nl-BE"/>
          </a:p>
        </p:txBody>
      </p:sp>
    </p:spTree>
    <p:extLst>
      <p:ext uri="{BB962C8B-B14F-4D97-AF65-F5344CB8AC3E}">
        <p14:creationId xmlns:p14="http://schemas.microsoft.com/office/powerpoint/2010/main" val="269229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Aandacht</a:t>
            </a:r>
            <a:r>
              <a:rPr lang="en-GB" dirty="0" smtClean="0"/>
              <a:t> </a:t>
            </a:r>
            <a:r>
              <a:rPr lang="en-GB" dirty="0" err="1" smtClean="0"/>
              <a:t>voor</a:t>
            </a:r>
            <a:r>
              <a:rPr lang="en-GB" dirty="0" smtClean="0"/>
              <a:t> </a:t>
            </a:r>
            <a:r>
              <a:rPr lang="en-GB" dirty="0" err="1" smtClean="0"/>
              <a:t>actoren</a:t>
            </a:r>
            <a:r>
              <a:rPr lang="en-GB" dirty="0" smtClean="0"/>
              <a:t>,</a:t>
            </a:r>
            <a:r>
              <a:rPr lang="en-GB" baseline="0" dirty="0" smtClean="0"/>
              <a:t> </a:t>
            </a:r>
            <a:r>
              <a:rPr lang="en-GB" baseline="0" dirty="0" err="1" smtClean="0"/>
              <a:t>hun</a:t>
            </a:r>
            <a:r>
              <a:rPr lang="en-GB" baseline="0" dirty="0" smtClean="0"/>
              <a:t> </a:t>
            </a:r>
            <a:r>
              <a:rPr lang="en-GB" baseline="0" dirty="0" err="1" smtClean="0"/>
              <a:t>capaciteit</a:t>
            </a:r>
            <a:r>
              <a:rPr lang="en-GB" baseline="0" dirty="0" smtClean="0"/>
              <a:t> </a:t>
            </a:r>
            <a:r>
              <a:rPr lang="en-GB" baseline="0" dirty="0" err="1" smtClean="0"/>
              <a:t>en</a:t>
            </a:r>
            <a:r>
              <a:rPr lang="en-GB" baseline="0" dirty="0" smtClean="0"/>
              <a:t> </a:t>
            </a:r>
            <a:r>
              <a:rPr lang="en-GB" baseline="0" dirty="0" err="1" smtClean="0"/>
              <a:t>hun</a:t>
            </a:r>
            <a:r>
              <a:rPr lang="en-GB" baseline="0" dirty="0" smtClean="0"/>
              <a:t> power</a:t>
            </a:r>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45</a:t>
            </a:fld>
            <a:endParaRPr lang="en-US"/>
          </a:p>
        </p:txBody>
      </p:sp>
    </p:spTree>
    <p:extLst>
      <p:ext uri="{BB962C8B-B14F-4D97-AF65-F5344CB8AC3E}">
        <p14:creationId xmlns:p14="http://schemas.microsoft.com/office/powerpoint/2010/main" val="417407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Instructie voor case Burkina: kies 3 verschillende </a:t>
            </a:r>
            <a:r>
              <a:rPr lang="nl-BE" dirty="0" err="1" smtClean="0"/>
              <a:t>NGO’s</a:t>
            </a:r>
            <a:r>
              <a:rPr lang="nl-BE" dirty="0" smtClean="0"/>
              <a:t> uit</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46</a:t>
            </a:fld>
            <a:endParaRPr lang="en-GB" altLang="nl-BE"/>
          </a:p>
        </p:txBody>
      </p:sp>
    </p:spTree>
    <p:extLst>
      <p:ext uri="{BB962C8B-B14F-4D97-AF65-F5344CB8AC3E}">
        <p14:creationId xmlns:p14="http://schemas.microsoft.com/office/powerpoint/2010/main" val="221622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Linken nog opzoeken en</a:t>
            </a:r>
            <a:r>
              <a:rPr lang="nl-BE" baseline="0" dirty="0" smtClean="0"/>
              <a:t> downloaden op laptop.</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49</a:t>
            </a:fld>
            <a:endParaRPr lang="en-GB" altLang="nl-BE"/>
          </a:p>
        </p:txBody>
      </p:sp>
    </p:spTree>
    <p:extLst>
      <p:ext uri="{BB962C8B-B14F-4D97-AF65-F5344CB8AC3E}">
        <p14:creationId xmlns:p14="http://schemas.microsoft.com/office/powerpoint/2010/main" val="376209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68654FC-89A7-4DEE-BDB0-D84408158825}" type="slidenum">
              <a:rPr lang="nl-NL" altLang="nl-BE" sz="1200" smtClean="0">
                <a:latin typeface="Arial" panose="020B0604020202020204" pitchFamily="34" charset="0"/>
                <a:ea typeface="ヒラギノ角ゴ Pro W3" pitchFamily="-84" charset="-128"/>
              </a:rPr>
              <a:pPr eaLnBrk="0" hangingPunct="0"/>
              <a:t>4</a:t>
            </a:fld>
            <a:endParaRPr lang="nl-NL" altLang="nl-BE" sz="1200">
              <a:latin typeface="Arial" panose="020B0604020202020204" pitchFamily="34" charset="0"/>
              <a:ea typeface="ヒラギノ角ゴ Pro W3" pitchFamily="-84" charset="-128"/>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i="1">
                <a:latin typeface="Arial" panose="020B0604020202020204" pitchFamily="34" charset="0"/>
              </a:rPr>
              <a:t>…looks like this. </a:t>
            </a:r>
            <a:r>
              <a:rPr lang="en-US" altLang="nl-BE">
                <a:latin typeface="Arial" panose="020B0604020202020204" pitchFamily="34" charset="0"/>
              </a:rPr>
              <a:t>You may have a plan for which you have obtained resources but as soon as you begin to implement it, the activities change and their outputs too. Some lead to outcomes and other do not. And outcomes emerge in the most unexpected places. So in these situations, one or more of the five types of Developmental Evaluation will be appropriate. </a:t>
            </a:r>
          </a:p>
        </p:txBody>
      </p:sp>
      <p:sp>
        <p:nvSpPr>
          <p:cNvPr id="26629" name="Slide Number Placeholder 3"/>
          <p:cNvSpPr txBox="1">
            <a:spLocks noGrp="1"/>
          </p:cNvSpPr>
          <p:nvPr/>
        </p:nvSpPr>
        <p:spPr bwMode="auto">
          <a:xfrm>
            <a:off x="5594351" y="6421263"/>
            <a:ext cx="4278313" cy="33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87" tIns="47444" rIns="94887" bIns="47444"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EDBFA1E-7DAE-4042-9C67-E872160991A0}" type="slidenum">
              <a:rPr lang="en-GB" altLang="nl-BE" sz="1200">
                <a:latin typeface="Arial" panose="020B0604020202020204" pitchFamily="34" charset="0"/>
                <a:ea typeface="ヒラギノ角ゴ Pro W3" pitchFamily="-84" charset="-128"/>
              </a:rPr>
              <a:pPr algn="r" eaLnBrk="1" hangingPunct="1"/>
              <a:t>4</a:t>
            </a:fld>
            <a:endParaRPr lang="en-GB"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50412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Geen consensus rond definities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7</a:t>
            </a:fld>
            <a:endParaRPr lang="en-GB" altLang="nl-BE"/>
          </a:p>
        </p:txBody>
      </p:sp>
    </p:spTree>
    <p:extLst>
      <p:ext uri="{BB962C8B-B14F-4D97-AF65-F5344CB8AC3E}">
        <p14:creationId xmlns:p14="http://schemas.microsoft.com/office/powerpoint/2010/main" val="10245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8</a:t>
            </a:fld>
            <a:endParaRPr lang="en-GB" altLang="nl-BE"/>
          </a:p>
        </p:txBody>
      </p:sp>
    </p:spTree>
    <p:extLst>
      <p:ext uri="{BB962C8B-B14F-4D97-AF65-F5344CB8AC3E}">
        <p14:creationId xmlns:p14="http://schemas.microsoft.com/office/powerpoint/2010/main" val="320696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11</a:t>
            </a:fld>
            <a:endParaRPr lang="en-US"/>
          </a:p>
        </p:txBody>
      </p:sp>
    </p:spTree>
    <p:extLst>
      <p:ext uri="{BB962C8B-B14F-4D97-AF65-F5344CB8AC3E}">
        <p14:creationId xmlns:p14="http://schemas.microsoft.com/office/powerpoint/2010/main" val="364688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Uiteindelijke</a:t>
            </a:r>
            <a:r>
              <a:rPr lang="nl-BE" baseline="0" dirty="0" smtClean="0"/>
              <a:t> doel = leerlingen capaciteitsversterking</a:t>
            </a:r>
          </a:p>
          <a:p>
            <a:r>
              <a:rPr lang="nl-BE" baseline="0" dirty="0" smtClean="0"/>
              <a:t>Bereiken we via leerkrachten, maar ook via studenten</a:t>
            </a:r>
          </a:p>
          <a:p>
            <a:r>
              <a:rPr lang="nl-BE" baseline="0" dirty="0" smtClean="0"/>
              <a:t>Studenten bereiken we ook via docenten</a:t>
            </a:r>
          </a:p>
          <a:p>
            <a:r>
              <a:rPr lang="nl-BE" baseline="0" dirty="0" smtClean="0"/>
              <a:t>Steden &amp; gemeenten als intermediair</a:t>
            </a:r>
          </a:p>
          <a:p>
            <a:endParaRPr lang="nl-BE" baseline="0" dirty="0" smtClean="0"/>
          </a:p>
          <a:p>
            <a:r>
              <a:rPr lang="nl-BE" baseline="0" dirty="0" smtClean="0"/>
              <a:t>Waarom werken met tussenniveau? Doel = </a:t>
            </a:r>
            <a:r>
              <a:rPr lang="nl-BE" baseline="0" dirty="0" err="1" smtClean="0"/>
              <a:t>edo</a:t>
            </a:r>
            <a:r>
              <a:rPr lang="nl-BE" baseline="0" dirty="0" smtClean="0"/>
              <a:t> op duurzame en structurele manier integreren in (hoge)school</a:t>
            </a:r>
          </a:p>
          <a:p>
            <a:endParaRPr lang="nl-BE" baseline="0" dirty="0" smtClean="0"/>
          </a:p>
          <a:p>
            <a:r>
              <a:rPr lang="nl-BE" baseline="0" dirty="0" smtClean="0"/>
              <a:t>Hiervoor gebruiken we </a:t>
            </a:r>
            <a:r>
              <a:rPr lang="nl-BE" baseline="0" dirty="0" err="1" smtClean="0"/>
              <a:t>djapo</a:t>
            </a:r>
            <a:r>
              <a:rPr lang="nl-BE" baseline="0" dirty="0" smtClean="0"/>
              <a:t> aanbod: materiaal, nascholing, traject (zie verder)</a:t>
            </a:r>
          </a:p>
        </p:txBody>
      </p:sp>
      <p:sp>
        <p:nvSpPr>
          <p:cNvPr id="4" name="Tijdelijke aanduiding voor dianummer 3"/>
          <p:cNvSpPr>
            <a:spLocks noGrp="1"/>
          </p:cNvSpPr>
          <p:nvPr>
            <p:ph type="sldNum" sz="quarter" idx="10"/>
          </p:nvPr>
        </p:nvSpPr>
        <p:spPr/>
        <p:txBody>
          <a:bodyPr/>
          <a:lstStyle/>
          <a:p>
            <a:fld id="{FA2B1AC2-79C3-4EAC-AE2F-9B5AECA68D1F}"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164446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17</a:t>
            </a:fld>
            <a:endParaRPr lang="en-US"/>
          </a:p>
        </p:txBody>
      </p:sp>
    </p:spTree>
    <p:extLst>
      <p:ext uri="{BB962C8B-B14F-4D97-AF65-F5344CB8AC3E}">
        <p14:creationId xmlns:p14="http://schemas.microsoft.com/office/powerpoint/2010/main" val="198071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18</a:t>
            </a:fld>
            <a:endParaRPr lang="en-GB" altLang="nl-BE"/>
          </a:p>
        </p:txBody>
      </p:sp>
    </p:spTree>
    <p:extLst>
      <p:ext uri="{BB962C8B-B14F-4D97-AF65-F5344CB8AC3E}">
        <p14:creationId xmlns:p14="http://schemas.microsoft.com/office/powerpoint/2010/main" val="2832881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Tree>
    <p:extLst>
      <p:ext uri="{BB962C8B-B14F-4D97-AF65-F5344CB8AC3E}">
        <p14:creationId xmlns:p14="http://schemas.microsoft.com/office/powerpoint/2010/main" val="204863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69495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77133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0005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26261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77984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230551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56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15738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8666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63610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72250" y="990600"/>
            <a:ext cx="1962150" cy="5105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990600"/>
            <a:ext cx="5734050" cy="5105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896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84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 Titel Titel Titel Titel Titel</a:t>
            </a:r>
          </a:p>
        </p:txBody>
      </p:sp>
      <p:sp>
        <p:nvSpPr>
          <p:cNvPr id="1027" name="Rectangle 3"/>
          <p:cNvSpPr>
            <a:spLocks noGrp="1" noChangeArrowheads="1"/>
          </p:cNvSpPr>
          <p:nvPr>
            <p:ph type="body" idx="1"/>
          </p:nvPr>
        </p:nvSpPr>
        <p:spPr bwMode="auto">
          <a:xfrm>
            <a:off x="685800" y="2362200"/>
            <a:ext cx="6477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pic>
        <p:nvPicPr>
          <p:cNvPr id="1028" name="Picture 7" descr="h kopie"/>
          <p:cNvPicPr>
            <a:picLocks noChangeAspect="1" noChangeArrowheads="1"/>
          </p:cNvPicPr>
          <p:nvPr/>
        </p:nvPicPr>
        <p:blipFill>
          <a:blip r:embed="rId13" cstate="print"/>
          <a:srcRect/>
          <a:stretch>
            <a:fillRect/>
          </a:stretch>
        </p:blipFill>
        <p:spPr bwMode="auto">
          <a:xfrm>
            <a:off x="5072063" y="0"/>
            <a:ext cx="4071937" cy="722313"/>
          </a:xfrm>
          <a:prstGeom prst="rect">
            <a:avLst/>
          </a:prstGeom>
          <a:noFill/>
          <a:ln w="9525">
            <a:noFill/>
            <a:miter lim="800000"/>
            <a:headEnd/>
            <a:tailEnd/>
          </a:ln>
        </p:spPr>
      </p:pic>
      <p:pic>
        <p:nvPicPr>
          <p:cNvPr id="1029" name="Picture 8" descr="h kopie 2"/>
          <p:cNvPicPr>
            <a:picLocks noChangeAspect="1" noChangeArrowheads="1"/>
          </p:cNvPicPr>
          <p:nvPr/>
        </p:nvPicPr>
        <p:blipFill>
          <a:blip r:embed="rId14" cstate="print"/>
          <a:srcRect/>
          <a:stretch>
            <a:fillRect/>
          </a:stretch>
        </p:blipFill>
        <p:spPr bwMode="auto">
          <a:xfrm>
            <a:off x="7239000" y="4724400"/>
            <a:ext cx="1660525" cy="1917700"/>
          </a:xfrm>
          <a:prstGeom prst="rect">
            <a:avLst/>
          </a:prstGeom>
          <a:noFill/>
          <a:ln w="9525">
            <a:noFill/>
            <a:miter lim="800000"/>
            <a:headEnd/>
            <a:tailEnd/>
          </a:ln>
        </p:spPr>
      </p:pic>
    </p:spTree>
    <p:extLst>
      <p:ext uri="{BB962C8B-B14F-4D97-AF65-F5344CB8AC3E}">
        <p14:creationId xmlns:p14="http://schemas.microsoft.com/office/powerpoint/2010/main" val="3852729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a:solidFill>
            <a:srgbClr val="CA0046"/>
          </a:solidFill>
          <a:latin typeface="+mj-lt"/>
          <a:ea typeface="+mj-ea"/>
          <a:cs typeface="+mj-cs"/>
        </a:defRPr>
      </a:lvl1pPr>
      <a:lvl2pPr algn="l" rtl="0" eaLnBrk="1" fontAlgn="base" hangingPunct="1">
        <a:spcBef>
          <a:spcPct val="0"/>
        </a:spcBef>
        <a:spcAft>
          <a:spcPct val="0"/>
        </a:spcAft>
        <a:defRPr sz="3000">
          <a:solidFill>
            <a:srgbClr val="CA0046"/>
          </a:solidFill>
          <a:latin typeface="Arial" charset="0"/>
          <a:ea typeface="ＭＳ Ｐゴシック" pitchFamily="28" charset="-128"/>
        </a:defRPr>
      </a:lvl2pPr>
      <a:lvl3pPr algn="l" rtl="0" eaLnBrk="1" fontAlgn="base" hangingPunct="1">
        <a:spcBef>
          <a:spcPct val="0"/>
        </a:spcBef>
        <a:spcAft>
          <a:spcPct val="0"/>
        </a:spcAft>
        <a:defRPr sz="3000">
          <a:solidFill>
            <a:srgbClr val="CA0046"/>
          </a:solidFill>
          <a:latin typeface="Arial" charset="0"/>
          <a:ea typeface="ＭＳ Ｐゴシック" pitchFamily="28" charset="-128"/>
        </a:defRPr>
      </a:lvl3pPr>
      <a:lvl4pPr algn="l" rtl="0" eaLnBrk="1" fontAlgn="base" hangingPunct="1">
        <a:spcBef>
          <a:spcPct val="0"/>
        </a:spcBef>
        <a:spcAft>
          <a:spcPct val="0"/>
        </a:spcAft>
        <a:defRPr sz="3000">
          <a:solidFill>
            <a:srgbClr val="CA0046"/>
          </a:solidFill>
          <a:latin typeface="Arial" charset="0"/>
          <a:ea typeface="ＭＳ Ｐゴシック" pitchFamily="28" charset="-128"/>
        </a:defRPr>
      </a:lvl4pPr>
      <a:lvl5pPr algn="l" rtl="0" eaLnBrk="1" fontAlgn="base" hangingPunct="1">
        <a:spcBef>
          <a:spcPct val="0"/>
        </a:spcBef>
        <a:spcAft>
          <a:spcPct val="0"/>
        </a:spcAft>
        <a:defRPr sz="3000">
          <a:solidFill>
            <a:srgbClr val="CA0046"/>
          </a:solidFill>
          <a:latin typeface="Arial" charset="0"/>
          <a:ea typeface="ＭＳ Ｐゴシック" pitchFamily="28" charset="-128"/>
        </a:defRPr>
      </a:lvl5pPr>
      <a:lvl6pPr marL="457200" algn="l" rtl="0" eaLnBrk="1" fontAlgn="base" hangingPunct="1">
        <a:spcBef>
          <a:spcPct val="0"/>
        </a:spcBef>
        <a:spcAft>
          <a:spcPct val="0"/>
        </a:spcAft>
        <a:defRPr sz="3000">
          <a:solidFill>
            <a:srgbClr val="CA0046"/>
          </a:solidFill>
          <a:latin typeface="Arial" charset="0"/>
          <a:ea typeface="ＭＳ Ｐゴシック" pitchFamily="28" charset="-128"/>
        </a:defRPr>
      </a:lvl6pPr>
      <a:lvl7pPr marL="914400" algn="l" rtl="0" eaLnBrk="1" fontAlgn="base" hangingPunct="1">
        <a:spcBef>
          <a:spcPct val="0"/>
        </a:spcBef>
        <a:spcAft>
          <a:spcPct val="0"/>
        </a:spcAft>
        <a:defRPr sz="3000">
          <a:solidFill>
            <a:srgbClr val="CA0046"/>
          </a:solidFill>
          <a:latin typeface="Arial" charset="0"/>
          <a:ea typeface="ＭＳ Ｐゴシック" pitchFamily="28" charset="-128"/>
        </a:defRPr>
      </a:lvl7pPr>
      <a:lvl8pPr marL="1371600" algn="l" rtl="0" eaLnBrk="1" fontAlgn="base" hangingPunct="1">
        <a:spcBef>
          <a:spcPct val="0"/>
        </a:spcBef>
        <a:spcAft>
          <a:spcPct val="0"/>
        </a:spcAft>
        <a:defRPr sz="3000">
          <a:solidFill>
            <a:srgbClr val="CA0046"/>
          </a:solidFill>
          <a:latin typeface="Arial" charset="0"/>
          <a:ea typeface="ＭＳ Ｐゴシック" pitchFamily="28" charset="-128"/>
        </a:defRPr>
      </a:lvl8pPr>
      <a:lvl9pPr marL="1828800" algn="l" rtl="0" eaLnBrk="1" fontAlgn="base" hangingPunct="1">
        <a:spcBef>
          <a:spcPct val="0"/>
        </a:spcBef>
        <a:spcAft>
          <a:spcPct val="0"/>
        </a:spcAft>
        <a:defRPr sz="3000">
          <a:solidFill>
            <a:srgbClr val="CA0046"/>
          </a:solidFill>
          <a:latin typeface="Arial" charset="0"/>
          <a:ea typeface="ＭＳ Ｐゴシック" pitchFamily="2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1e8xgF0Jt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200400"/>
            <a:ext cx="6553200" cy="1117178"/>
          </a:xfrm>
        </p:spPr>
        <p:txBody>
          <a:bodyPr/>
          <a:lstStyle/>
          <a:p>
            <a:r>
              <a:rPr lang="en-GB" altLang="nl-BE" dirty="0" smtClean="0"/>
              <a:t>Corina Dhaene (ACE Europe)</a:t>
            </a:r>
          </a:p>
        </p:txBody>
      </p:sp>
      <p:sp>
        <p:nvSpPr>
          <p:cNvPr id="2" name="Titel 1"/>
          <p:cNvSpPr>
            <a:spLocks noGrp="1"/>
          </p:cNvSpPr>
          <p:nvPr>
            <p:ph type="ctrTitle"/>
          </p:nvPr>
        </p:nvSpPr>
        <p:spPr/>
        <p:txBody>
          <a:bodyPr/>
          <a:lstStyle/>
          <a:p>
            <a:r>
              <a:rPr lang="nl-BE" dirty="0" err="1" smtClean="0"/>
              <a:t>Theory</a:t>
            </a:r>
            <a:r>
              <a:rPr lang="nl-BE" dirty="0" smtClean="0"/>
              <a:t> of Change: introductie voor </a:t>
            </a:r>
            <a:r>
              <a:rPr lang="nl-BE" smtClean="0"/>
              <a:t>NGO’s</a:t>
            </a: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475656" y="404664"/>
            <a:ext cx="6624736" cy="6120679"/>
          </a:xfrm>
          <a:prstGeom prst="rect">
            <a:avLst/>
          </a:prstGeom>
        </p:spPr>
      </p:pic>
    </p:spTree>
    <p:extLst>
      <p:ext uri="{BB962C8B-B14F-4D97-AF65-F5344CB8AC3E}">
        <p14:creationId xmlns:p14="http://schemas.microsoft.com/office/powerpoint/2010/main" val="388641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p:cNvSpPr>
          <p:nvPr/>
        </p:nvSpPr>
        <p:spPr bwMode="auto">
          <a:xfrm>
            <a:off x="4318000" y="0"/>
            <a:ext cx="4826000" cy="6858000"/>
          </a:xfrm>
          <a:prstGeom prst="rect">
            <a:avLst/>
          </a:pr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1" name="Freeform 3"/>
          <p:cNvSpPr>
            <a:spLocks/>
          </p:cNvSpPr>
          <p:nvPr/>
        </p:nvSpPr>
        <p:spPr bwMode="auto">
          <a:xfrm>
            <a:off x="1835150" y="7938"/>
            <a:ext cx="4752975" cy="6850062"/>
          </a:xfrm>
          <a:custGeom>
            <a:avLst/>
            <a:gdLst>
              <a:gd name="T0" fmla="*/ 0 w 21600"/>
              <a:gd name="T1" fmla="*/ 0 h 21600"/>
              <a:gd name="T2" fmla="*/ 522934632 w 21600"/>
              <a:gd name="T3" fmla="*/ 0 h 21600"/>
              <a:gd name="T4" fmla="*/ 1045869044 w 21600"/>
              <a:gd name="T5" fmla="*/ 1086188644 h 21600"/>
              <a:gd name="T6" fmla="*/ 522934632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CF01"/>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76" name="Freeform 4"/>
          <p:cNvSpPr>
            <a:spLocks/>
          </p:cNvSpPr>
          <p:nvPr/>
        </p:nvSpPr>
        <p:spPr bwMode="auto">
          <a:xfrm>
            <a:off x="0" y="0"/>
            <a:ext cx="3276600" cy="6858000"/>
          </a:xfrm>
          <a:custGeom>
            <a:avLst/>
            <a:gdLst>
              <a:gd name="T0" fmla="*/ 0 w 21600"/>
              <a:gd name="T1" fmla="*/ 0 h 21600"/>
              <a:gd name="T2" fmla="*/ 248521008 w 21600"/>
              <a:gd name="T3" fmla="*/ 0 h 21600"/>
              <a:gd name="T4" fmla="*/ 497042017 w 21600"/>
              <a:gd name="T5" fmla="*/ 1088707500 h 21600"/>
              <a:gd name="T6" fmla="*/ 248521008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0000"/>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50181" name="Rectangle 5"/>
          <p:cNvSpPr>
            <a:spLocks/>
          </p:cNvSpPr>
          <p:nvPr/>
        </p:nvSpPr>
        <p:spPr bwMode="auto">
          <a:xfrm>
            <a:off x="1588" y="6415088"/>
            <a:ext cx="274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a:solidFill>
                  <a:srgbClr val="FFFFFF"/>
                </a:solidFill>
                <a:sym typeface="Comic Sans MS" charset="0"/>
              </a:rPr>
              <a:t>Sphere of Control</a:t>
            </a:r>
          </a:p>
        </p:txBody>
      </p:sp>
      <p:sp>
        <p:nvSpPr>
          <p:cNvPr id="50182" name="Rectangle 6"/>
          <p:cNvSpPr>
            <a:spLocks/>
          </p:cNvSpPr>
          <p:nvPr/>
        </p:nvSpPr>
        <p:spPr bwMode="auto">
          <a:xfrm>
            <a:off x="2771775" y="6388100"/>
            <a:ext cx="3060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Influence</a:t>
            </a:r>
          </a:p>
        </p:txBody>
      </p:sp>
      <p:sp>
        <p:nvSpPr>
          <p:cNvPr id="50183" name="Rectangle 7"/>
          <p:cNvSpPr>
            <a:spLocks/>
          </p:cNvSpPr>
          <p:nvPr/>
        </p:nvSpPr>
        <p:spPr bwMode="auto">
          <a:xfrm>
            <a:off x="6011863" y="6381750"/>
            <a:ext cx="2895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Concern</a:t>
            </a:r>
          </a:p>
        </p:txBody>
      </p:sp>
      <p:sp>
        <p:nvSpPr>
          <p:cNvPr id="37905" name="Rectangle 31"/>
          <p:cNvSpPr>
            <a:spLocks/>
          </p:cNvSpPr>
          <p:nvPr/>
        </p:nvSpPr>
        <p:spPr bwMode="auto">
          <a:xfrm rot="5400000">
            <a:off x="5981700" y="3255391"/>
            <a:ext cx="5372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spcBef>
                <a:spcPts val="1200"/>
              </a:spcBef>
            </a:pPr>
            <a:r>
              <a:rPr lang="en-US" sz="2000" dirty="0">
                <a:latin typeface="Lucida Grande" charset="0"/>
                <a:sym typeface="Lucida Grande" charset="0"/>
              </a:rPr>
              <a:t>Healthy and self-sufficient women that are members of their family and community in a equal and sustainable way</a:t>
            </a:r>
          </a:p>
        </p:txBody>
      </p:sp>
      <p:sp>
        <p:nvSpPr>
          <p:cNvPr id="69" name="Rectangle 2"/>
          <p:cNvSpPr>
            <a:spLocks noGrp="1" noChangeArrowheads="1"/>
          </p:cNvSpPr>
          <p:nvPr>
            <p:ph type="title"/>
          </p:nvPr>
        </p:nvSpPr>
        <p:spPr>
          <a:xfrm>
            <a:off x="1455738" y="85725"/>
            <a:ext cx="7653337" cy="679450"/>
          </a:xfrm>
        </p:spPr>
        <p:txBody>
          <a:bodyPr/>
          <a:lstStyle/>
          <a:p>
            <a:pPr>
              <a:defRPr/>
            </a:pPr>
            <a:r>
              <a:rPr lang="en-US" b="1" dirty="0" smtClean="0">
                <a:sym typeface="Lucida Grande" charset="0"/>
              </a:rPr>
              <a:t>Girl effect</a:t>
            </a:r>
            <a:endParaRPr lang="en-GB" b="1" dirty="0" smtClean="0">
              <a:cs typeface="+mj-cs"/>
            </a:endParaRPr>
          </a:p>
        </p:txBody>
      </p:sp>
      <p:grpSp>
        <p:nvGrpSpPr>
          <p:cNvPr id="136" name="Group 14"/>
          <p:cNvGrpSpPr>
            <a:grpSpLocks/>
          </p:cNvGrpSpPr>
          <p:nvPr/>
        </p:nvGrpSpPr>
        <p:grpSpPr bwMode="auto">
          <a:xfrm>
            <a:off x="2102886" y="2254283"/>
            <a:ext cx="1728788" cy="1366838"/>
            <a:chOff x="212" y="47"/>
            <a:chExt cx="1089" cy="861"/>
          </a:xfrm>
        </p:grpSpPr>
        <p:sp>
          <p:nvSpPr>
            <p:cNvPr id="137" name="Oval 12"/>
            <p:cNvSpPr>
              <a:spLocks/>
            </p:cNvSpPr>
            <p:nvPr/>
          </p:nvSpPr>
          <p:spPr bwMode="auto">
            <a:xfrm>
              <a:off x="212" y="47"/>
              <a:ext cx="1089" cy="861"/>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38" name="Rectangle 13"/>
            <p:cNvSpPr>
              <a:spLocks/>
            </p:cNvSpPr>
            <p:nvPr/>
          </p:nvSpPr>
          <p:spPr bwMode="auto">
            <a:xfrm>
              <a:off x="323" y="195"/>
              <a:ext cx="88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Parents ensure that gender roles don</a:t>
              </a:r>
              <a:r>
                <a:rPr lang="ja-JP" altLang="en-US" sz="1400" dirty="0">
                  <a:solidFill>
                    <a:srgbClr val="000000"/>
                  </a:solidFill>
                  <a:latin typeface="Lucida Grande" charset="0"/>
                  <a:sym typeface="Lucida Grande" charset="0"/>
                </a:rPr>
                <a:t>’</a:t>
              </a:r>
              <a:r>
                <a:rPr lang="en-US" altLang="ja-JP" sz="1400" dirty="0">
                  <a:solidFill>
                    <a:srgbClr val="000000"/>
                  </a:solidFill>
                  <a:latin typeface="Arial Unicode MS" charset="0"/>
                  <a:cs typeface="Arial Unicode MS" charset="0"/>
                  <a:sym typeface="Arial Unicode MS" charset="0"/>
                </a:rPr>
                <a:t>t interfere with education </a:t>
              </a:r>
              <a:endParaRPr lang="en-US" sz="1400" dirty="0">
                <a:solidFill>
                  <a:srgbClr val="000000"/>
                </a:solidFill>
                <a:latin typeface="Arial Unicode MS" charset="0"/>
                <a:cs typeface="Arial Unicode MS" charset="0"/>
                <a:sym typeface="Arial Unicode MS" charset="0"/>
              </a:endParaRPr>
            </a:p>
          </p:txBody>
        </p:sp>
      </p:grpSp>
      <p:grpSp>
        <p:nvGrpSpPr>
          <p:cNvPr id="139" name="Group 17"/>
          <p:cNvGrpSpPr>
            <a:grpSpLocks/>
          </p:cNvGrpSpPr>
          <p:nvPr/>
        </p:nvGrpSpPr>
        <p:grpSpPr bwMode="auto">
          <a:xfrm>
            <a:off x="627646" y="941617"/>
            <a:ext cx="1742800" cy="1495424"/>
            <a:chOff x="-399" y="-413"/>
            <a:chExt cx="955" cy="942"/>
          </a:xfrm>
        </p:grpSpPr>
        <p:sp>
          <p:nvSpPr>
            <p:cNvPr id="140" name="Oval 15"/>
            <p:cNvSpPr>
              <a:spLocks/>
            </p:cNvSpPr>
            <p:nvPr/>
          </p:nvSpPr>
          <p:spPr bwMode="auto">
            <a:xfrm>
              <a:off x="-399" y="-413"/>
              <a:ext cx="955" cy="94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1" name="Rectangle 16"/>
            <p:cNvSpPr>
              <a:spLocks/>
            </p:cNvSpPr>
            <p:nvPr/>
          </p:nvSpPr>
          <p:spPr bwMode="auto">
            <a:xfrm>
              <a:off x="-308" y="-256"/>
              <a:ext cx="80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Reproductive </a:t>
              </a:r>
              <a:r>
                <a:rPr lang="en-US" sz="1400" dirty="0" smtClean="0">
                  <a:solidFill>
                    <a:srgbClr val="000000"/>
                  </a:solidFill>
                  <a:latin typeface="Arial Unicode MS" charset="0"/>
                  <a:sym typeface="Arial Unicode MS" charset="0"/>
                </a:rPr>
                <a:t>health issues are discussed among community members </a:t>
              </a:r>
              <a:endParaRPr lang="en-US" sz="1400" dirty="0">
                <a:solidFill>
                  <a:srgbClr val="000000"/>
                </a:solidFill>
                <a:latin typeface="Arial Unicode MS" charset="0"/>
                <a:sym typeface="Arial Unicode MS" charset="0"/>
              </a:endParaRPr>
            </a:p>
          </p:txBody>
        </p:sp>
      </p:grpSp>
      <p:grpSp>
        <p:nvGrpSpPr>
          <p:cNvPr id="142" name="Group 20"/>
          <p:cNvGrpSpPr>
            <a:grpSpLocks/>
          </p:cNvGrpSpPr>
          <p:nvPr/>
        </p:nvGrpSpPr>
        <p:grpSpPr bwMode="auto">
          <a:xfrm>
            <a:off x="0" y="2586653"/>
            <a:ext cx="1584325" cy="1368425"/>
            <a:chOff x="0" y="0"/>
            <a:chExt cx="998" cy="862"/>
          </a:xfrm>
        </p:grpSpPr>
        <p:sp>
          <p:nvSpPr>
            <p:cNvPr id="143" name="Oval 18"/>
            <p:cNvSpPr>
              <a:spLocks/>
            </p:cNvSpPr>
            <p:nvPr/>
          </p:nvSpPr>
          <p:spPr bwMode="auto">
            <a:xfrm>
              <a:off x="0" y="0"/>
              <a:ext cx="998"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4" name="Rectangle 19"/>
            <p:cNvSpPr>
              <a:spLocks/>
            </p:cNvSpPr>
            <p:nvPr/>
          </p:nvSpPr>
          <p:spPr bwMode="auto">
            <a:xfrm>
              <a:off x="53" y="45"/>
              <a:ext cx="904"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smtClean="0">
                <a:solidFill>
                  <a:srgbClr val="000000"/>
                </a:solidFill>
                <a:latin typeface="Arial Unicode MS" charset="0"/>
                <a:sym typeface="Arial Unicode MS" charset="0"/>
              </a:endParaRPr>
            </a:p>
            <a:p>
              <a:pPr algn="ctr"/>
              <a:r>
                <a:rPr lang="en-US" sz="1400" dirty="0" smtClean="0">
                  <a:solidFill>
                    <a:srgbClr val="000000"/>
                  </a:solidFill>
                  <a:latin typeface="Arial Unicode MS" charset="0"/>
                  <a:sym typeface="Arial Unicode MS" charset="0"/>
                </a:rPr>
                <a:t>Community </a:t>
              </a:r>
              <a:r>
                <a:rPr lang="en-US" sz="1400" dirty="0">
                  <a:solidFill>
                    <a:srgbClr val="000000"/>
                  </a:solidFill>
                  <a:latin typeface="Arial Unicode MS" charset="0"/>
                  <a:sym typeface="Arial Unicode MS" charset="0"/>
                </a:rPr>
                <a:t>members </a:t>
              </a:r>
              <a:r>
                <a:rPr lang="en-US" sz="1400" dirty="0" smtClean="0">
                  <a:solidFill>
                    <a:srgbClr val="000000"/>
                  </a:solidFill>
                  <a:latin typeface="Arial Unicode MS" charset="0"/>
                  <a:sym typeface="Arial Unicode MS" charset="0"/>
                </a:rPr>
                <a:t>are aware on </a:t>
              </a:r>
              <a:r>
                <a:rPr lang="en-US" sz="1400" dirty="0">
                  <a:solidFill>
                    <a:srgbClr val="000000"/>
                  </a:solidFill>
                  <a:latin typeface="Arial Unicode MS" charset="0"/>
                  <a:sym typeface="Arial Unicode MS" charset="0"/>
                </a:rPr>
                <a:t>gender roles</a:t>
              </a:r>
            </a:p>
          </p:txBody>
        </p:sp>
      </p:grpSp>
      <p:grpSp>
        <p:nvGrpSpPr>
          <p:cNvPr id="145" name="Group 23"/>
          <p:cNvGrpSpPr>
            <a:grpSpLocks/>
          </p:cNvGrpSpPr>
          <p:nvPr/>
        </p:nvGrpSpPr>
        <p:grpSpPr bwMode="auto">
          <a:xfrm>
            <a:off x="4091897" y="5257801"/>
            <a:ext cx="2101085" cy="997526"/>
            <a:chOff x="0" y="0"/>
            <a:chExt cx="998" cy="680"/>
          </a:xfrm>
        </p:grpSpPr>
        <p:sp>
          <p:nvSpPr>
            <p:cNvPr id="146" name="Oval 21"/>
            <p:cNvSpPr>
              <a:spLocks/>
            </p:cNvSpPr>
            <p:nvPr/>
          </p:nvSpPr>
          <p:spPr bwMode="auto">
            <a:xfrm>
              <a:off x="0" y="0"/>
              <a:ext cx="998"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7" name="Rectangle 22"/>
            <p:cNvSpPr>
              <a:spLocks/>
            </p:cNvSpPr>
            <p:nvPr/>
          </p:nvSpPr>
          <p:spPr bwMode="auto">
            <a:xfrm>
              <a:off x="125" y="111"/>
              <a:ext cx="847"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smtClean="0">
                  <a:solidFill>
                    <a:srgbClr val="000000"/>
                  </a:solidFill>
                  <a:latin typeface="Arial Unicode MS" charset="0"/>
                  <a:sym typeface="Arial Unicode MS" charset="0"/>
                </a:rPr>
                <a:t>Schools actively seek cooperation with private sector </a:t>
              </a:r>
              <a:endParaRPr lang="en-US" sz="1400" dirty="0">
                <a:solidFill>
                  <a:srgbClr val="000000"/>
                </a:solidFill>
                <a:latin typeface="Arial Unicode MS" charset="0"/>
                <a:sym typeface="Arial Unicode MS" charset="0"/>
              </a:endParaRPr>
            </a:p>
          </p:txBody>
        </p:sp>
      </p:grpSp>
      <p:grpSp>
        <p:nvGrpSpPr>
          <p:cNvPr id="148" name="Group 26"/>
          <p:cNvGrpSpPr>
            <a:grpSpLocks/>
          </p:cNvGrpSpPr>
          <p:nvPr/>
        </p:nvGrpSpPr>
        <p:grpSpPr bwMode="auto">
          <a:xfrm>
            <a:off x="2946374" y="961369"/>
            <a:ext cx="1763458" cy="1384430"/>
            <a:chOff x="946" y="12"/>
            <a:chExt cx="1225" cy="893"/>
          </a:xfrm>
        </p:grpSpPr>
        <p:sp>
          <p:nvSpPr>
            <p:cNvPr id="149" name="Oval 24"/>
            <p:cNvSpPr>
              <a:spLocks/>
            </p:cNvSpPr>
            <p:nvPr/>
          </p:nvSpPr>
          <p:spPr bwMode="auto">
            <a:xfrm>
              <a:off x="946" y="12"/>
              <a:ext cx="1225"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0" name="Rectangle 25"/>
            <p:cNvSpPr>
              <a:spLocks/>
            </p:cNvSpPr>
            <p:nvPr/>
          </p:nvSpPr>
          <p:spPr bwMode="auto">
            <a:xfrm>
              <a:off x="1145" y="79"/>
              <a:ext cx="8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Community and family </a:t>
              </a:r>
              <a:r>
                <a:rPr lang="en-US" sz="1400" dirty="0" smtClean="0">
                  <a:solidFill>
                    <a:srgbClr val="000000"/>
                  </a:solidFill>
                  <a:latin typeface="Arial Unicode MS" charset="0"/>
                  <a:sym typeface="Arial Unicode MS" charset="0"/>
                </a:rPr>
                <a:t>encourage </a:t>
              </a:r>
              <a:r>
                <a:rPr lang="en-US" sz="1400" dirty="0">
                  <a:solidFill>
                    <a:srgbClr val="000000"/>
                  </a:solidFill>
                  <a:latin typeface="Arial Unicode MS" charset="0"/>
                  <a:sym typeface="Arial Unicode MS" charset="0"/>
                </a:rPr>
                <a:t>education and healthy lifestyle</a:t>
              </a:r>
            </a:p>
          </p:txBody>
        </p:sp>
      </p:grpSp>
      <p:grpSp>
        <p:nvGrpSpPr>
          <p:cNvPr id="151" name="Group 29"/>
          <p:cNvGrpSpPr>
            <a:grpSpLocks/>
          </p:cNvGrpSpPr>
          <p:nvPr/>
        </p:nvGrpSpPr>
        <p:grpSpPr bwMode="auto">
          <a:xfrm>
            <a:off x="6559421" y="858416"/>
            <a:ext cx="1604865" cy="1296955"/>
            <a:chOff x="71" y="-112"/>
            <a:chExt cx="816" cy="590"/>
          </a:xfrm>
        </p:grpSpPr>
        <p:sp>
          <p:nvSpPr>
            <p:cNvPr id="152"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pPr algn="ctr"/>
              <a:r>
                <a:rPr lang="en-GB" sz="1400" u="sng" dirty="0" smtClean="0">
                  <a:solidFill>
                    <a:srgbClr val="000000"/>
                  </a:solidFill>
                  <a:latin typeface="Arial Unicode MS" charset="0"/>
                  <a:sym typeface="Arial Unicode MS" charset="0"/>
                </a:rPr>
                <a:t>Medical staff treat all girls and women with quality care </a:t>
              </a:r>
              <a:endParaRPr lang="en-GB" sz="1400" u="sng" dirty="0">
                <a:solidFill>
                  <a:srgbClr val="000000"/>
                </a:solidFill>
                <a:latin typeface="Arial Unicode MS" charset="0"/>
                <a:sym typeface="Arial Unicode MS" charset="0"/>
              </a:endParaRPr>
            </a:p>
          </p:txBody>
        </p:sp>
        <p:sp>
          <p:nvSpPr>
            <p:cNvPr id="153"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p:txBody>
        </p:sp>
      </p:grpSp>
      <p:grpSp>
        <p:nvGrpSpPr>
          <p:cNvPr id="154" name="Group 65"/>
          <p:cNvGrpSpPr>
            <a:grpSpLocks/>
          </p:cNvGrpSpPr>
          <p:nvPr/>
        </p:nvGrpSpPr>
        <p:grpSpPr bwMode="auto">
          <a:xfrm>
            <a:off x="4028459" y="2857889"/>
            <a:ext cx="1821834" cy="1284902"/>
            <a:chOff x="0" y="0"/>
            <a:chExt cx="816" cy="738"/>
          </a:xfrm>
        </p:grpSpPr>
        <p:sp>
          <p:nvSpPr>
            <p:cNvPr id="155" name="Oval 63"/>
            <p:cNvSpPr>
              <a:spLocks/>
            </p:cNvSpPr>
            <p:nvPr/>
          </p:nvSpPr>
          <p:spPr bwMode="auto">
            <a:xfrm>
              <a:off x="0" y="0"/>
              <a:ext cx="816"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6" name="Rectangle 64"/>
            <p:cNvSpPr>
              <a:spLocks/>
            </p:cNvSpPr>
            <p:nvPr/>
          </p:nvSpPr>
          <p:spPr bwMode="auto">
            <a:xfrm>
              <a:off x="120" y="45"/>
              <a:ext cx="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smtClean="0">
                  <a:solidFill>
                    <a:srgbClr val="000000"/>
                  </a:solidFill>
                  <a:latin typeface="Arial Unicode MS" charset="0"/>
                  <a:sym typeface="Arial Unicode MS" charset="0"/>
                </a:rPr>
                <a:t>Teachers are motivated and deliver quality </a:t>
              </a:r>
              <a:r>
                <a:rPr lang="en-US" sz="1400" dirty="0">
                  <a:solidFill>
                    <a:srgbClr val="000000"/>
                  </a:solidFill>
                  <a:latin typeface="Arial Unicode MS" charset="0"/>
                  <a:sym typeface="Arial Unicode MS" charset="0"/>
                </a:rPr>
                <a:t>education</a:t>
              </a:r>
            </a:p>
          </p:txBody>
        </p:sp>
      </p:grpSp>
      <p:grpSp>
        <p:nvGrpSpPr>
          <p:cNvPr id="157" name="Group 11"/>
          <p:cNvGrpSpPr>
            <a:grpSpLocks/>
          </p:cNvGrpSpPr>
          <p:nvPr/>
        </p:nvGrpSpPr>
        <p:grpSpPr bwMode="auto">
          <a:xfrm>
            <a:off x="1566016" y="4431655"/>
            <a:ext cx="2153930" cy="1553509"/>
            <a:chOff x="-208" y="389"/>
            <a:chExt cx="816" cy="647"/>
          </a:xfrm>
        </p:grpSpPr>
        <p:sp>
          <p:nvSpPr>
            <p:cNvPr id="158" name="Oval 9"/>
            <p:cNvSpPr>
              <a:spLocks/>
            </p:cNvSpPr>
            <p:nvPr/>
          </p:nvSpPr>
          <p:spPr bwMode="auto">
            <a:xfrm>
              <a:off x="-208" y="389"/>
              <a:ext cx="816" cy="635"/>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9" name="Rectangle 10"/>
            <p:cNvSpPr>
              <a:spLocks/>
            </p:cNvSpPr>
            <p:nvPr/>
          </p:nvSpPr>
          <p:spPr bwMode="auto">
            <a:xfrm>
              <a:off x="-77" y="459"/>
              <a:ext cx="6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smtClean="0">
                  <a:solidFill>
                    <a:srgbClr val="000000"/>
                  </a:solidFill>
                  <a:latin typeface="Arial Unicode MS" charset="0"/>
                  <a:sym typeface="Arial Unicode MS" charset="0"/>
                </a:rPr>
                <a:t>Religious leaders cooperate with communities, parents, school-teachers</a:t>
              </a:r>
              <a:endParaRPr lang="en-US" sz="1400" dirty="0">
                <a:solidFill>
                  <a:srgbClr val="000000"/>
                </a:solidFill>
                <a:latin typeface="Arial Unicode MS" charset="0"/>
                <a:sym typeface="Arial Unicode MS" charset="0"/>
              </a:endParaRPr>
            </a:p>
          </p:txBody>
        </p:sp>
      </p:grpSp>
      <p:grpSp>
        <p:nvGrpSpPr>
          <p:cNvPr id="160" name="Group 42"/>
          <p:cNvGrpSpPr>
            <a:grpSpLocks/>
          </p:cNvGrpSpPr>
          <p:nvPr/>
        </p:nvGrpSpPr>
        <p:grpSpPr bwMode="auto">
          <a:xfrm>
            <a:off x="6410212" y="4963886"/>
            <a:ext cx="1702987" cy="1437400"/>
            <a:chOff x="-76" y="0"/>
            <a:chExt cx="771" cy="700"/>
          </a:xfrm>
        </p:grpSpPr>
        <p:sp>
          <p:nvSpPr>
            <p:cNvPr id="161" name="Oval 40"/>
            <p:cNvSpPr>
              <a:spLocks/>
            </p:cNvSpPr>
            <p:nvPr/>
          </p:nvSpPr>
          <p:spPr bwMode="auto">
            <a:xfrm>
              <a:off x="-76" y="31"/>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2" name="Rectangle 41"/>
            <p:cNvSpPr>
              <a:spLocks/>
            </p:cNvSpPr>
            <p:nvPr/>
          </p:nvSpPr>
          <p:spPr bwMode="auto">
            <a:xfrm>
              <a:off x="-76" y="0"/>
              <a:ext cx="769"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a:t>
              </a:r>
              <a:r>
                <a:rPr lang="en-US" sz="1400" u="sng" dirty="0" smtClean="0">
                  <a:solidFill>
                    <a:srgbClr val="000000"/>
                  </a:solidFill>
                  <a:latin typeface="Arial Unicode MS" charset="0"/>
                  <a:sym typeface="Arial Unicode MS" charset="0"/>
                </a:rPr>
                <a:t>Communities prioritize and support women  to continue working after marriage</a:t>
              </a:r>
              <a:endParaRPr lang="en-US" sz="1400" u="sng" dirty="0">
                <a:solidFill>
                  <a:srgbClr val="000000"/>
                </a:solidFill>
                <a:latin typeface="Arial Unicode MS" charset="0"/>
                <a:sym typeface="Arial Unicode MS" charset="0"/>
              </a:endParaRPr>
            </a:p>
          </p:txBody>
        </p:sp>
      </p:grpSp>
      <p:grpSp>
        <p:nvGrpSpPr>
          <p:cNvPr id="163" name="Group 48"/>
          <p:cNvGrpSpPr>
            <a:grpSpLocks/>
          </p:cNvGrpSpPr>
          <p:nvPr/>
        </p:nvGrpSpPr>
        <p:grpSpPr bwMode="auto">
          <a:xfrm>
            <a:off x="6120805" y="2108718"/>
            <a:ext cx="2024819" cy="1511486"/>
            <a:chOff x="-32" y="-95"/>
            <a:chExt cx="705" cy="823"/>
          </a:xfrm>
        </p:grpSpPr>
        <p:sp>
          <p:nvSpPr>
            <p:cNvPr id="164" name="Oval 46"/>
            <p:cNvSpPr>
              <a:spLocks/>
            </p:cNvSpPr>
            <p:nvPr/>
          </p:nvSpPr>
          <p:spPr bwMode="auto">
            <a:xfrm>
              <a:off x="-32" y="0"/>
              <a:ext cx="705" cy="728"/>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5" name="Rectangle 47"/>
            <p:cNvSpPr>
              <a:spLocks/>
            </p:cNvSpPr>
            <p:nvPr/>
          </p:nvSpPr>
          <p:spPr bwMode="auto">
            <a:xfrm>
              <a:off x="-22" y="-95"/>
              <a:ext cx="695"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endParaRPr lang="en-US" sz="1400" u="sng" dirty="0" smtClean="0">
                <a:solidFill>
                  <a:srgbClr val="000000"/>
                </a:solidFill>
                <a:latin typeface="Arial Unicode MS" charset="0"/>
                <a:sym typeface="Arial Unicode MS" charset="0"/>
              </a:endParaRPr>
            </a:p>
            <a:p>
              <a:pPr algn="ctr"/>
              <a:r>
                <a:rPr lang="en-US" sz="1400" u="sng" dirty="0" smtClean="0">
                  <a:solidFill>
                    <a:srgbClr val="000000"/>
                  </a:solidFill>
                  <a:latin typeface="Arial Unicode MS" charset="0"/>
                  <a:sym typeface="Arial Unicode MS" charset="0"/>
                </a:rPr>
                <a:t>Policy makers endorse supportive health, employment and education policies </a:t>
              </a:r>
              <a:endParaRPr lang="en-US" sz="1400" u="sng" dirty="0">
                <a:solidFill>
                  <a:srgbClr val="000000"/>
                </a:solidFill>
                <a:latin typeface="Arial Unicode MS" charset="0"/>
                <a:sym typeface="Arial Unicode MS" charset="0"/>
              </a:endParaRPr>
            </a:p>
          </p:txBody>
        </p:sp>
      </p:grpSp>
      <p:grpSp>
        <p:nvGrpSpPr>
          <p:cNvPr id="166" name="Group 42"/>
          <p:cNvGrpSpPr>
            <a:grpSpLocks/>
          </p:cNvGrpSpPr>
          <p:nvPr/>
        </p:nvGrpSpPr>
        <p:grpSpPr bwMode="auto">
          <a:xfrm>
            <a:off x="6366587" y="3659232"/>
            <a:ext cx="1702987" cy="1349102"/>
            <a:chOff x="0" y="22"/>
            <a:chExt cx="771" cy="657"/>
          </a:xfrm>
        </p:grpSpPr>
        <p:sp>
          <p:nvSpPr>
            <p:cNvPr id="167" name="Oval 40"/>
            <p:cNvSpPr>
              <a:spLocks/>
            </p:cNvSpPr>
            <p:nvPr/>
          </p:nvSpPr>
          <p:spPr bwMode="auto">
            <a:xfrm>
              <a:off x="0" y="22"/>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8" name="Rectangle 41"/>
            <p:cNvSpPr>
              <a:spLocks/>
            </p:cNvSpPr>
            <p:nvPr/>
          </p:nvSpPr>
          <p:spPr bwMode="auto">
            <a:xfrm>
              <a:off x="34" y="23"/>
              <a:ext cx="689"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a:t>
              </a:r>
              <a:r>
                <a:rPr lang="en-US" sz="1400" u="sng" dirty="0" smtClean="0">
                  <a:solidFill>
                    <a:srgbClr val="000000"/>
                  </a:solidFill>
                  <a:latin typeface="Arial Unicode MS" charset="0"/>
                  <a:sym typeface="Arial Unicode MS" charset="0"/>
                </a:rPr>
                <a:t>Schools and universities educate women in market based competencies</a:t>
              </a:r>
              <a:endParaRPr lang="en-US" sz="1400" u="sng" dirty="0">
                <a:solidFill>
                  <a:srgbClr val="000000"/>
                </a:solidFill>
                <a:latin typeface="Arial Unicode MS" charset="0"/>
                <a:sym typeface="Arial Unicode MS" charset="0"/>
              </a:endParaRPr>
            </a:p>
          </p:txBody>
        </p:sp>
      </p:grpSp>
      <p:sp>
        <p:nvSpPr>
          <p:cNvPr id="169" name="Oval 63"/>
          <p:cNvSpPr>
            <a:spLocks/>
          </p:cNvSpPr>
          <p:nvPr/>
        </p:nvSpPr>
        <p:spPr bwMode="auto">
          <a:xfrm>
            <a:off x="4195703" y="4356652"/>
            <a:ext cx="1594789" cy="824595"/>
          </a:xfrm>
          <a:prstGeom prst="ellipse">
            <a:avLst/>
          </a:prstGeom>
          <a:solidFill>
            <a:srgbClr val="FFFFFF"/>
          </a:solidFill>
          <a:ln w="9525">
            <a:solidFill>
              <a:srgbClr val="000000"/>
            </a:solidFill>
            <a:round/>
            <a:headEnd/>
            <a:tailEnd/>
          </a:ln>
        </p:spPr>
        <p:txBody>
          <a:bodyPr lIns="0" tIns="0" rIns="0" bIns="0"/>
          <a:lstStyle/>
          <a:p>
            <a:pPr algn="ctr"/>
            <a:r>
              <a:rPr lang="en-GB" sz="1400" dirty="0" smtClean="0">
                <a:solidFill>
                  <a:srgbClr val="000000"/>
                </a:solidFill>
                <a:latin typeface="Arial Unicode MS" charset="0"/>
                <a:sym typeface="Arial Unicode MS" charset="0"/>
              </a:rPr>
              <a:t>Girls go to school</a:t>
            </a:r>
            <a:endParaRPr lang="en-GB" sz="1400" dirty="0">
              <a:solidFill>
                <a:srgbClr val="000000"/>
              </a:solidFill>
              <a:latin typeface="Arial Unicode MS" charset="0"/>
              <a:sym typeface="Arial Unicode MS" charset="0"/>
            </a:endParaRPr>
          </a:p>
        </p:txBody>
      </p:sp>
      <p:cxnSp>
        <p:nvCxnSpPr>
          <p:cNvPr id="170" name="Curved Connector 169"/>
          <p:cNvCxnSpPr>
            <a:stCxn id="169" idx="6"/>
          </p:cNvCxnSpPr>
          <p:nvPr/>
        </p:nvCxnSpPr>
        <p:spPr bwMode="auto">
          <a:xfrm flipV="1">
            <a:off x="5790492" y="4627986"/>
            <a:ext cx="619639" cy="14096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1" name="Curved Connector 170"/>
          <p:cNvCxnSpPr/>
          <p:nvPr/>
        </p:nvCxnSpPr>
        <p:spPr bwMode="auto">
          <a:xfrm flipV="1">
            <a:off x="3667991" y="5091546"/>
            <a:ext cx="623454" cy="37407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2" name="Curved Connector 171"/>
          <p:cNvCxnSpPr/>
          <p:nvPr/>
        </p:nvCxnSpPr>
        <p:spPr bwMode="auto">
          <a:xfrm rot="16200000" flipH="1">
            <a:off x="6134877" y="3475653"/>
            <a:ext cx="578498" cy="233265"/>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3" name="Curved Connector 77"/>
          <p:cNvCxnSpPr>
            <a:stCxn id="146" idx="7"/>
          </p:cNvCxnSpPr>
          <p:nvPr/>
        </p:nvCxnSpPr>
        <p:spPr bwMode="auto">
          <a:xfrm rot="5400000" flipH="1" flipV="1">
            <a:off x="5974362" y="4753514"/>
            <a:ext cx="561295" cy="739449"/>
          </a:xfrm>
          <a:prstGeom prst="curved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4" name="Curved Connector 173"/>
          <p:cNvCxnSpPr/>
          <p:nvPr/>
        </p:nvCxnSpPr>
        <p:spPr bwMode="auto">
          <a:xfrm flipV="1">
            <a:off x="1614196" y="3387012"/>
            <a:ext cx="503853" cy="139959"/>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5" name="Curved Connector 174"/>
          <p:cNvCxnSpPr>
            <a:endCxn id="137" idx="4"/>
          </p:cNvCxnSpPr>
          <p:nvPr/>
        </p:nvCxnSpPr>
        <p:spPr bwMode="auto">
          <a:xfrm rot="5400000" flipH="1" flipV="1">
            <a:off x="2188524" y="3643956"/>
            <a:ext cx="801591" cy="75592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6" name="Curved Connector 175"/>
          <p:cNvCxnSpPr/>
          <p:nvPr/>
        </p:nvCxnSpPr>
        <p:spPr bwMode="auto">
          <a:xfrm flipV="1">
            <a:off x="2397967" y="1828800"/>
            <a:ext cx="541176" cy="4665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77" name="Group 29"/>
          <p:cNvGrpSpPr>
            <a:grpSpLocks/>
          </p:cNvGrpSpPr>
          <p:nvPr/>
        </p:nvGrpSpPr>
        <p:grpSpPr bwMode="auto">
          <a:xfrm>
            <a:off x="5050971" y="534955"/>
            <a:ext cx="1461796" cy="1153886"/>
            <a:chOff x="71" y="-112"/>
            <a:chExt cx="816" cy="590"/>
          </a:xfrm>
        </p:grpSpPr>
        <p:sp>
          <p:nvSpPr>
            <p:cNvPr id="178"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79"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smtClean="0">
                  <a:solidFill>
                    <a:srgbClr val="000000"/>
                  </a:solidFill>
                  <a:latin typeface="Arial Unicode MS" charset="0"/>
                  <a:sym typeface="Arial Unicode MS" charset="0"/>
                </a:rPr>
                <a:t>Girls and women visit doctor regularly </a:t>
              </a:r>
              <a:endParaRPr lang="en-US" sz="1400" dirty="0">
                <a:solidFill>
                  <a:srgbClr val="000000"/>
                </a:solidFill>
                <a:latin typeface="Arial Unicode MS" charset="0"/>
                <a:sym typeface="Arial Unicode MS" charset="0"/>
              </a:endParaRPr>
            </a:p>
          </p:txBody>
        </p:sp>
      </p:grpSp>
      <p:cxnSp>
        <p:nvCxnSpPr>
          <p:cNvPr id="180" name="Curved Connector 179"/>
          <p:cNvCxnSpPr/>
          <p:nvPr/>
        </p:nvCxnSpPr>
        <p:spPr bwMode="auto">
          <a:xfrm>
            <a:off x="4422710" y="1091682"/>
            <a:ext cx="727788" cy="37322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81" name="Oval 27"/>
          <p:cNvSpPr>
            <a:spLocks/>
          </p:cNvSpPr>
          <p:nvPr/>
        </p:nvSpPr>
        <p:spPr bwMode="auto">
          <a:xfrm>
            <a:off x="4572001" y="1679509"/>
            <a:ext cx="1782146" cy="1129003"/>
          </a:xfrm>
          <a:prstGeom prst="ellipse">
            <a:avLst/>
          </a:prstGeom>
          <a:solidFill>
            <a:srgbClr val="FFFFFF"/>
          </a:solidFill>
          <a:ln w="9525">
            <a:solidFill>
              <a:srgbClr val="000000"/>
            </a:solidFill>
            <a:round/>
            <a:headEnd/>
            <a:tailEnd/>
          </a:ln>
        </p:spPr>
        <p:txBody>
          <a:bodyPr lIns="0" tIns="0" rIns="0" bIns="0"/>
          <a:lstStyle/>
          <a:p>
            <a:pPr algn="ctr"/>
            <a:r>
              <a:rPr lang="en-GB" sz="1400" dirty="0" smtClean="0">
                <a:solidFill>
                  <a:srgbClr val="000000"/>
                </a:solidFill>
                <a:latin typeface="Arial Unicode MS" charset="0"/>
                <a:sym typeface="Arial Unicode MS" charset="0"/>
              </a:rPr>
              <a:t>Medical staff is encouraging women to visit doctor</a:t>
            </a:r>
            <a:endParaRPr lang="en-GB" sz="1400" dirty="0">
              <a:solidFill>
                <a:srgbClr val="000000"/>
              </a:solidFill>
              <a:latin typeface="Arial Unicode MS" charset="0"/>
              <a:sym typeface="Arial Unicode MS" charset="0"/>
            </a:endParaRPr>
          </a:p>
        </p:txBody>
      </p:sp>
      <p:cxnSp>
        <p:nvCxnSpPr>
          <p:cNvPr id="182" name="Curved Connector 181"/>
          <p:cNvCxnSpPr/>
          <p:nvPr/>
        </p:nvCxnSpPr>
        <p:spPr bwMode="auto">
          <a:xfrm flipV="1">
            <a:off x="6419461" y="2080727"/>
            <a:ext cx="541176" cy="5598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4" name="Straight Arrow Connector 183"/>
          <p:cNvCxnSpPr/>
          <p:nvPr/>
        </p:nvCxnSpPr>
        <p:spPr bwMode="auto">
          <a:xfrm flipV="1">
            <a:off x="3041780" y="2140527"/>
            <a:ext cx="1374356" cy="232883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5" name="Curved Connector 184"/>
          <p:cNvCxnSpPr/>
          <p:nvPr/>
        </p:nvCxnSpPr>
        <p:spPr bwMode="auto">
          <a:xfrm>
            <a:off x="5600700" y="3906982"/>
            <a:ext cx="758536" cy="20781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6" name="Curved Connector 185"/>
          <p:cNvCxnSpPr>
            <a:endCxn id="169" idx="1"/>
          </p:cNvCxnSpPr>
          <p:nvPr/>
        </p:nvCxnSpPr>
        <p:spPr bwMode="auto">
          <a:xfrm rot="16200000" flipH="1">
            <a:off x="3514030" y="3562185"/>
            <a:ext cx="1214663" cy="61578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8" name="Shape 187"/>
          <p:cNvCxnSpPr/>
          <p:nvPr/>
        </p:nvCxnSpPr>
        <p:spPr bwMode="auto">
          <a:xfrm flipV="1">
            <a:off x="4987636" y="1537855"/>
            <a:ext cx="218209" cy="187037"/>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07080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63"/>
                                        </p:tgtEl>
                                        <p:attrNameLst>
                                          <p:attrName>style.visibility</p:attrName>
                                        </p:attrNameLst>
                                      </p:cBhvr>
                                      <p:to>
                                        <p:strVal val="visible"/>
                                      </p:to>
                                    </p:set>
                                    <p:animEffect transition="in" filter="wipe(left)">
                                      <p:cBhvr>
                                        <p:cTn id="11" dur="500"/>
                                        <p:tgtEl>
                                          <p:spTgt spid="163"/>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66"/>
                                        </p:tgtEl>
                                        <p:attrNameLst>
                                          <p:attrName>style.visibility</p:attrName>
                                        </p:attrNameLst>
                                      </p:cBhvr>
                                      <p:to>
                                        <p:strVal val="visible"/>
                                      </p:to>
                                    </p:set>
                                    <p:animEffect transition="in" filter="wipe(left)">
                                      <p:cBhvr>
                                        <p:cTn id="15"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hthoek 133"/>
          <p:cNvSpPr/>
          <p:nvPr/>
        </p:nvSpPr>
        <p:spPr bwMode="auto">
          <a:xfrm>
            <a:off x="4788184" y="6453376"/>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smtClean="0">
                <a:solidFill>
                  <a:prstClr val="white"/>
                </a:solidFill>
                <a:latin typeface="Open Sans Light" pitchFamily="34" charset="0"/>
                <a:ea typeface="Open Sans Light" pitchFamily="34" charset="0"/>
                <a:cs typeface="Open Sans Light" pitchFamily="34" charset="0"/>
              </a:rPr>
              <a:t>workshop</a:t>
            </a:r>
            <a:endParaRPr lang="nl-BE" sz="1200" dirty="0" smtClean="0">
              <a:solidFill>
                <a:prstClr val="white"/>
              </a:solidFill>
              <a:latin typeface="Open Sans Light" pitchFamily="34" charset="0"/>
              <a:ea typeface="Open Sans Light" pitchFamily="34" charset="0"/>
              <a:cs typeface="Open Sans Light" pitchFamily="34" charset="0"/>
            </a:endParaRPr>
          </a:p>
        </p:txBody>
      </p:sp>
      <p:sp>
        <p:nvSpPr>
          <p:cNvPr id="9" name="Rechthoek 8"/>
          <p:cNvSpPr/>
          <p:nvPr/>
        </p:nvSpPr>
        <p:spPr bwMode="auto">
          <a:xfrm>
            <a:off x="45818" y="620688"/>
            <a:ext cx="1764000" cy="3600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smtClean="0">
                <a:solidFill>
                  <a:prstClr val="white"/>
                </a:solidFill>
                <a:latin typeface="Open Sans Light" pitchFamily="34" charset="0"/>
                <a:ea typeface="Open Sans Light" pitchFamily="34" charset="0"/>
                <a:cs typeface="Open Sans Light" pitchFamily="34" charset="0"/>
              </a:rPr>
              <a:t>leerlingen</a:t>
            </a:r>
            <a:endParaRPr lang="nl-BE" dirty="0" smtClean="0">
              <a:solidFill>
                <a:prstClr val="white"/>
              </a:solidFill>
              <a:latin typeface="Open Sans Light" pitchFamily="34" charset="0"/>
              <a:ea typeface="Open Sans Light" pitchFamily="34" charset="0"/>
              <a:cs typeface="Open Sans Light" pitchFamily="34" charset="0"/>
            </a:endParaRPr>
          </a:p>
        </p:txBody>
      </p:sp>
      <p:sp>
        <p:nvSpPr>
          <p:cNvPr id="10" name="Rechthoek 9"/>
          <p:cNvSpPr/>
          <p:nvPr/>
        </p:nvSpPr>
        <p:spPr bwMode="auto">
          <a:xfrm>
            <a:off x="35496"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smtClean="0">
                <a:solidFill>
                  <a:prstClr val="white"/>
                </a:solidFill>
                <a:latin typeface="Open Sans Light" pitchFamily="34" charset="0"/>
                <a:ea typeface="Open Sans Light" pitchFamily="34" charset="0"/>
                <a:cs typeface="Open Sans Light" pitchFamily="34" charset="0"/>
              </a:rPr>
              <a:t>leer-kracht</a:t>
            </a:r>
            <a:endParaRPr lang="nl-BE" sz="900" dirty="0" smtClean="0">
              <a:solidFill>
                <a:prstClr val="white"/>
              </a:solidFill>
              <a:latin typeface="Open Sans Light" pitchFamily="34" charset="0"/>
              <a:ea typeface="Open Sans Light" pitchFamily="34" charset="0"/>
              <a:cs typeface="Open Sans Light" pitchFamily="34" charset="0"/>
            </a:endParaRPr>
          </a:p>
        </p:txBody>
      </p:sp>
      <p:sp>
        <p:nvSpPr>
          <p:cNvPr id="11" name="Rechthoek 10"/>
          <p:cNvSpPr/>
          <p:nvPr/>
        </p:nvSpPr>
        <p:spPr bwMode="auto">
          <a:xfrm>
            <a:off x="575608"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smtClean="0">
                <a:solidFill>
                  <a:prstClr val="white"/>
                </a:solidFill>
                <a:latin typeface="Open Sans Light" pitchFamily="34" charset="0"/>
                <a:ea typeface="Open Sans Light" pitchFamily="34" charset="0"/>
                <a:cs typeface="Open Sans Light" pitchFamily="34" charset="0"/>
              </a:rPr>
              <a:t>stu-dent</a:t>
            </a:r>
            <a:endParaRPr lang="nl-BE" sz="900" dirty="0" smtClean="0">
              <a:solidFill>
                <a:prstClr val="white"/>
              </a:solidFill>
              <a:latin typeface="Open Sans Light" pitchFamily="34" charset="0"/>
              <a:ea typeface="Open Sans Light" pitchFamily="34" charset="0"/>
              <a:cs typeface="Open Sans Light" pitchFamily="34" charset="0"/>
            </a:endParaRPr>
          </a:p>
        </p:txBody>
      </p:sp>
      <p:sp>
        <p:nvSpPr>
          <p:cNvPr id="12" name="Rechthoek 11"/>
          <p:cNvSpPr/>
          <p:nvPr/>
        </p:nvSpPr>
        <p:spPr bwMode="auto">
          <a:xfrm>
            <a:off x="1331640"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smtClean="0">
                <a:solidFill>
                  <a:prstClr val="white"/>
                </a:solidFill>
                <a:latin typeface="Open Sans Light" pitchFamily="34" charset="0"/>
                <a:ea typeface="Open Sans Light" pitchFamily="34" charset="0"/>
                <a:cs typeface="Open Sans Light" pitchFamily="34" charset="0"/>
              </a:rPr>
              <a:t>do-cent</a:t>
            </a:r>
            <a:endParaRPr lang="nl-BE" sz="900" dirty="0" smtClean="0">
              <a:solidFill>
                <a:prstClr val="white"/>
              </a:solidFill>
              <a:latin typeface="Open Sans Light" pitchFamily="34" charset="0"/>
              <a:ea typeface="Open Sans Light" pitchFamily="34" charset="0"/>
              <a:cs typeface="Open Sans Light" pitchFamily="34" charset="0"/>
            </a:endParaRPr>
          </a:p>
        </p:txBody>
      </p:sp>
      <p:sp>
        <p:nvSpPr>
          <p:cNvPr id="13" name="Rechthoek 12"/>
          <p:cNvSpPr/>
          <p:nvPr/>
        </p:nvSpPr>
        <p:spPr bwMode="auto">
          <a:xfrm>
            <a:off x="35496" y="6453376"/>
            <a:ext cx="1764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smtClean="0">
                <a:solidFill>
                  <a:prstClr val="white"/>
                </a:solidFill>
                <a:latin typeface="Open Sans Light" pitchFamily="34" charset="0"/>
                <a:ea typeface="Open Sans Light" pitchFamily="34" charset="0"/>
                <a:cs typeface="Open Sans Light" pitchFamily="34" charset="0"/>
              </a:rPr>
              <a:t>Djapo</a:t>
            </a:r>
            <a:endParaRPr lang="nl-BE" sz="2000" dirty="0" smtClean="0">
              <a:solidFill>
                <a:prstClr val="white"/>
              </a:solidFill>
              <a:latin typeface="Open Sans Light" pitchFamily="34" charset="0"/>
              <a:ea typeface="Open Sans Light" pitchFamily="34" charset="0"/>
              <a:cs typeface="Open Sans Light" pitchFamily="34" charset="0"/>
            </a:endParaRPr>
          </a:p>
        </p:txBody>
      </p:sp>
      <p:sp>
        <p:nvSpPr>
          <p:cNvPr id="14" name="Rechthoek 13"/>
          <p:cNvSpPr/>
          <p:nvPr/>
        </p:nvSpPr>
        <p:spPr bwMode="auto">
          <a:xfrm>
            <a:off x="1835696" y="6453376"/>
            <a:ext cx="288032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smtClean="0">
                <a:solidFill>
                  <a:prstClr val="white"/>
                </a:solidFill>
                <a:latin typeface="Open Sans Light" pitchFamily="34" charset="0"/>
                <a:ea typeface="Open Sans Light" pitchFamily="34" charset="0"/>
                <a:cs typeface="Open Sans Light" pitchFamily="34" charset="0"/>
              </a:rPr>
              <a:t>materiaal</a:t>
            </a:r>
            <a:endParaRPr lang="nl-BE" sz="1200" dirty="0" smtClean="0">
              <a:solidFill>
                <a:prstClr val="white"/>
              </a:solidFill>
              <a:latin typeface="Open Sans Light" pitchFamily="34" charset="0"/>
              <a:ea typeface="Open Sans Light" pitchFamily="34" charset="0"/>
              <a:cs typeface="Open Sans Light" pitchFamily="34" charset="0"/>
            </a:endParaRPr>
          </a:p>
        </p:txBody>
      </p:sp>
      <p:sp>
        <p:nvSpPr>
          <p:cNvPr id="18" name="Linkeraccolade 17"/>
          <p:cNvSpPr/>
          <p:nvPr/>
        </p:nvSpPr>
        <p:spPr bwMode="auto">
          <a:xfrm rot="16200000">
            <a:off x="827496" y="2312984"/>
            <a:ext cx="180000" cy="1764000"/>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1" name="PIJL-OMHOOG 20"/>
          <p:cNvSpPr/>
          <p:nvPr/>
        </p:nvSpPr>
        <p:spPr bwMode="auto">
          <a:xfrm>
            <a:off x="853462" y="3429000"/>
            <a:ext cx="144000" cy="2628072"/>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2" name="PIJL-OMHOOG 21"/>
          <p:cNvSpPr/>
          <p:nvPr/>
        </p:nvSpPr>
        <p:spPr bwMode="auto">
          <a:xfrm>
            <a:off x="179512"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3" name="PIJL-OMHOOG 22"/>
          <p:cNvSpPr/>
          <p:nvPr/>
        </p:nvSpPr>
        <p:spPr bwMode="auto">
          <a:xfrm>
            <a:off x="755576"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4" name="PIJL-LINKS 23"/>
          <p:cNvSpPr/>
          <p:nvPr/>
        </p:nvSpPr>
        <p:spPr bwMode="auto">
          <a:xfrm>
            <a:off x="1069486" y="2744945"/>
            <a:ext cx="216000" cy="18000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7" name="Rechthoek 26"/>
          <p:cNvSpPr/>
          <p:nvPr/>
        </p:nvSpPr>
        <p:spPr bwMode="auto">
          <a:xfrm>
            <a:off x="1873584" y="620688"/>
            <a:ext cx="7200800" cy="360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smtClean="0">
                <a:solidFill>
                  <a:prstClr val="white"/>
                </a:solidFill>
                <a:latin typeface="Open Sans Light" pitchFamily="34" charset="0"/>
                <a:ea typeface="Open Sans Light" pitchFamily="34" charset="0"/>
                <a:cs typeface="Open Sans Light" pitchFamily="34" charset="0"/>
              </a:rPr>
              <a:t>oordeelkundig keuzes maken </a:t>
            </a:r>
            <a:r>
              <a:rPr lang="nl-BE" sz="1050" dirty="0" err="1" smtClean="0">
                <a:solidFill>
                  <a:prstClr val="white"/>
                </a:solidFill>
                <a:latin typeface="Open Sans Light" pitchFamily="34" charset="0"/>
                <a:ea typeface="Open Sans Light" pitchFamily="34" charset="0"/>
                <a:cs typeface="Open Sans Light" pitchFamily="34" charset="0"/>
              </a:rPr>
              <a:t>i.k.v</a:t>
            </a:r>
            <a:r>
              <a:rPr lang="nl-BE" sz="1050" dirty="0" smtClean="0">
                <a:solidFill>
                  <a:prstClr val="white"/>
                </a:solidFill>
                <a:latin typeface="Open Sans Light" pitchFamily="34" charset="0"/>
                <a:ea typeface="Open Sans Light" pitchFamily="34" charset="0"/>
                <a:cs typeface="Open Sans Light" pitchFamily="34" charset="0"/>
              </a:rPr>
              <a:t>. een verschuiving naar een duurzame samenleving</a:t>
            </a:r>
          </a:p>
        </p:txBody>
      </p:sp>
      <p:sp>
        <p:nvSpPr>
          <p:cNvPr id="17" name="Rechthoek 16"/>
          <p:cNvSpPr/>
          <p:nvPr/>
        </p:nvSpPr>
        <p:spPr bwMode="auto">
          <a:xfrm>
            <a:off x="1868749" y="2636912"/>
            <a:ext cx="7200000" cy="36003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err="1" smtClean="0">
                <a:solidFill>
                  <a:prstClr val="white"/>
                </a:solidFill>
                <a:latin typeface="Open Sans Light" pitchFamily="34" charset="0"/>
                <a:ea typeface="Open Sans Light" pitchFamily="34" charset="0"/>
                <a:cs typeface="Open Sans Light" pitchFamily="34" charset="0"/>
              </a:rPr>
              <a:t>EDO-vaardigheden</a:t>
            </a:r>
            <a:r>
              <a:rPr lang="nl-BE" sz="1400" dirty="0" smtClean="0">
                <a:solidFill>
                  <a:prstClr val="white"/>
                </a:solidFill>
                <a:latin typeface="Open Sans Light" pitchFamily="34" charset="0"/>
                <a:ea typeface="Open Sans Light" pitchFamily="34" charset="0"/>
                <a:cs typeface="Open Sans Light" pitchFamily="34" charset="0"/>
              </a:rPr>
              <a:t> toepassen op </a:t>
            </a:r>
            <a:r>
              <a:rPr lang="nl-BE" sz="1400" dirty="0" err="1" smtClean="0">
                <a:solidFill>
                  <a:prstClr val="white"/>
                </a:solidFill>
                <a:latin typeface="Open Sans Light" pitchFamily="34" charset="0"/>
                <a:ea typeface="Open Sans Light" pitchFamily="34" charset="0"/>
                <a:cs typeface="Open Sans Light" pitchFamily="34" charset="0"/>
              </a:rPr>
              <a:t>DO-thema’s</a:t>
            </a:r>
            <a:endParaRPr lang="nl-BE" sz="1200" dirty="0" smtClean="0">
              <a:solidFill>
                <a:prstClr val="white"/>
              </a:solidFill>
              <a:latin typeface="Open Sans Light" pitchFamily="34" charset="0"/>
              <a:ea typeface="Open Sans Light" pitchFamily="34" charset="0"/>
              <a:cs typeface="Open Sans Light" pitchFamily="34" charset="0"/>
            </a:endParaRPr>
          </a:p>
        </p:txBody>
      </p:sp>
      <p:sp>
        <p:nvSpPr>
          <p:cNvPr id="19" name="Rechthoek 18"/>
          <p:cNvSpPr/>
          <p:nvPr/>
        </p:nvSpPr>
        <p:spPr bwMode="auto">
          <a:xfrm>
            <a:off x="3491880"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Niveau 1</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Een leerkracht past de VH toe op een </a:t>
            </a:r>
            <a:r>
              <a:rPr lang="nl-BE" sz="800" dirty="0" err="1" smtClean="0">
                <a:solidFill>
                  <a:prstClr val="white"/>
                </a:solidFill>
                <a:latin typeface="Open Sans Light" pitchFamily="34" charset="0"/>
                <a:ea typeface="Open Sans Light" pitchFamily="34" charset="0"/>
                <a:cs typeface="Open Sans Light" pitchFamily="34" charset="0"/>
              </a:rPr>
              <a:t>DO-thema</a:t>
            </a:r>
            <a:r>
              <a:rPr lang="nl-BE" sz="800" dirty="0" smtClean="0">
                <a:solidFill>
                  <a:prstClr val="white"/>
                </a:solidFill>
                <a:latin typeface="Open Sans Light" pitchFamily="34" charset="0"/>
                <a:ea typeface="Open Sans Light" pitchFamily="34" charset="0"/>
                <a:cs typeface="Open Sans Light" pitchFamily="34" charset="0"/>
              </a:rPr>
              <a:t> d.m.v. kant en klaar Djapo materiaal</a:t>
            </a:r>
          </a:p>
        </p:txBody>
      </p:sp>
      <p:sp>
        <p:nvSpPr>
          <p:cNvPr id="26" name="Rechthoek 25"/>
          <p:cNvSpPr/>
          <p:nvPr/>
        </p:nvSpPr>
        <p:spPr bwMode="auto">
          <a:xfrm>
            <a:off x="5975929" y="2348904"/>
            <a:ext cx="309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smtClean="0">
                <a:solidFill>
                  <a:prstClr val="white"/>
                </a:solidFill>
                <a:latin typeface="Open Sans Light" pitchFamily="34" charset="0"/>
                <a:ea typeface="Open Sans Light" pitchFamily="34" charset="0"/>
                <a:cs typeface="Open Sans Light" pitchFamily="34" charset="0"/>
              </a:rPr>
              <a:t>People</a:t>
            </a:r>
            <a:r>
              <a:rPr lang="nl-BE" sz="800" dirty="0" smtClean="0">
                <a:solidFill>
                  <a:prstClr val="white"/>
                </a:solidFill>
                <a:latin typeface="Open Sans Light" pitchFamily="34" charset="0"/>
                <a:ea typeface="Open Sans Light" pitchFamily="34" charset="0"/>
                <a:cs typeface="Open Sans Light" pitchFamily="34" charset="0"/>
              </a:rPr>
              <a:t>, </a:t>
            </a:r>
            <a:r>
              <a:rPr lang="nl-BE" sz="800" dirty="0" err="1" smtClean="0">
                <a:solidFill>
                  <a:prstClr val="white"/>
                </a:solidFill>
                <a:latin typeface="Open Sans Light" pitchFamily="34" charset="0"/>
                <a:ea typeface="Open Sans Light" pitchFamily="34" charset="0"/>
                <a:cs typeface="Open Sans Light" pitchFamily="34" charset="0"/>
              </a:rPr>
              <a:t>Planet</a:t>
            </a:r>
            <a:r>
              <a:rPr lang="nl-BE" sz="800" dirty="0" smtClean="0">
                <a:solidFill>
                  <a:prstClr val="white"/>
                </a:solidFill>
                <a:latin typeface="Open Sans Light" pitchFamily="34" charset="0"/>
                <a:ea typeface="Open Sans Light" pitchFamily="34" charset="0"/>
                <a:cs typeface="Open Sans Light" pitchFamily="34" charset="0"/>
              </a:rPr>
              <a:t>, </a:t>
            </a:r>
            <a:r>
              <a:rPr lang="nl-BE" sz="800" dirty="0" err="1" smtClean="0">
                <a:solidFill>
                  <a:prstClr val="white"/>
                </a:solidFill>
                <a:latin typeface="Open Sans Light" pitchFamily="34" charset="0"/>
                <a:ea typeface="Open Sans Light" pitchFamily="34" charset="0"/>
                <a:cs typeface="Open Sans Light" pitchFamily="34" charset="0"/>
              </a:rPr>
              <a:t>Profit</a:t>
            </a:r>
            <a:r>
              <a:rPr lang="nl-BE" sz="800" dirty="0" smtClean="0">
                <a:solidFill>
                  <a:prstClr val="white"/>
                </a:solidFill>
                <a:latin typeface="Open Sans Light" pitchFamily="34" charset="0"/>
                <a:ea typeface="Open Sans Light" pitchFamily="34" charset="0"/>
                <a:cs typeface="Open Sans Light" pitchFamily="34" charset="0"/>
              </a:rPr>
              <a:t>, Tijd &amp; Ruimte</a:t>
            </a:r>
          </a:p>
        </p:txBody>
      </p:sp>
      <p:sp>
        <p:nvSpPr>
          <p:cNvPr id="28" name="Rechthoek 27"/>
          <p:cNvSpPr/>
          <p:nvPr/>
        </p:nvSpPr>
        <p:spPr bwMode="auto">
          <a:xfrm>
            <a:off x="1871824"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systeemdenken</a:t>
            </a:r>
          </a:p>
        </p:txBody>
      </p:sp>
      <p:sp>
        <p:nvSpPr>
          <p:cNvPr id="29" name="Rechthoek 28"/>
          <p:cNvSpPr/>
          <p:nvPr/>
        </p:nvSpPr>
        <p:spPr bwMode="auto">
          <a:xfrm>
            <a:off x="3059832"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filosoferen</a:t>
            </a:r>
          </a:p>
        </p:txBody>
      </p:sp>
      <p:sp>
        <p:nvSpPr>
          <p:cNvPr id="30" name="Rechthoek 29"/>
          <p:cNvSpPr/>
          <p:nvPr/>
        </p:nvSpPr>
        <p:spPr bwMode="auto">
          <a:xfrm>
            <a:off x="4248088"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creatief denken</a:t>
            </a:r>
          </a:p>
        </p:txBody>
      </p:sp>
      <p:sp>
        <p:nvSpPr>
          <p:cNvPr id="32" name="Rechthoek 31"/>
          <p:cNvSpPr/>
          <p:nvPr/>
        </p:nvSpPr>
        <p:spPr bwMode="auto">
          <a:xfrm>
            <a:off x="1879586"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Zicht krijgen op: </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oorzaak–gevolg</a:t>
            </a:r>
          </a:p>
          <a:p>
            <a:pPr algn="ctr" eaLnBrk="0" hangingPunct="0"/>
            <a:r>
              <a:rPr lang="nl-BE" sz="800" dirty="0" err="1" smtClean="0">
                <a:solidFill>
                  <a:prstClr val="white"/>
                </a:solidFill>
                <a:latin typeface="Open Sans Light" pitchFamily="34" charset="0"/>
                <a:ea typeface="Open Sans Light" pitchFamily="34" charset="0"/>
                <a:cs typeface="Open Sans Light" pitchFamily="34" charset="0"/>
              </a:rPr>
              <a:t>onderdeel-geheel</a:t>
            </a:r>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perspectieven</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m.b.t. een </a:t>
            </a:r>
            <a:r>
              <a:rPr lang="nl-BE" sz="800" dirty="0" err="1" smtClean="0">
                <a:solidFill>
                  <a:prstClr val="white"/>
                </a:solidFill>
                <a:latin typeface="Open Sans Light" pitchFamily="34" charset="0"/>
                <a:ea typeface="Open Sans Light" pitchFamily="34" charset="0"/>
                <a:cs typeface="Open Sans Light" pitchFamily="34" charset="0"/>
              </a:rPr>
              <a:t>DO-thema</a:t>
            </a:r>
            <a:endParaRPr lang="nl-BE" sz="800" dirty="0" smtClean="0">
              <a:solidFill>
                <a:prstClr val="white"/>
              </a:solidFill>
              <a:latin typeface="Open Sans Light" pitchFamily="34" charset="0"/>
              <a:ea typeface="Open Sans Light" pitchFamily="34" charset="0"/>
              <a:cs typeface="Open Sans Light" pitchFamily="34" charset="0"/>
            </a:endParaRPr>
          </a:p>
        </p:txBody>
      </p:sp>
      <p:sp>
        <p:nvSpPr>
          <p:cNvPr id="33" name="Rechthoek 32"/>
          <p:cNvSpPr/>
          <p:nvPr/>
        </p:nvSpPr>
        <p:spPr bwMode="auto">
          <a:xfrm>
            <a:off x="4427984"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kritisch denken</a:t>
            </a: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waardenkader </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m.b.t. een </a:t>
            </a:r>
            <a:r>
              <a:rPr lang="nl-BE" sz="800" dirty="0" err="1" smtClean="0">
                <a:solidFill>
                  <a:prstClr val="white"/>
                </a:solidFill>
                <a:latin typeface="Open Sans Light" pitchFamily="34" charset="0"/>
                <a:ea typeface="Open Sans Light" pitchFamily="34" charset="0"/>
                <a:cs typeface="Open Sans Light" pitchFamily="34" charset="0"/>
              </a:rPr>
              <a:t>DO-thema</a:t>
            </a:r>
            <a:endParaRPr lang="nl-BE" sz="800" dirty="0" smtClean="0">
              <a:solidFill>
                <a:prstClr val="white"/>
              </a:solidFill>
              <a:latin typeface="Open Sans Light" pitchFamily="34" charset="0"/>
              <a:ea typeface="Open Sans Light" pitchFamily="34" charset="0"/>
              <a:cs typeface="Open Sans Light" pitchFamily="34" charset="0"/>
            </a:endParaRPr>
          </a:p>
        </p:txBody>
      </p:sp>
      <p:sp>
        <p:nvSpPr>
          <p:cNvPr id="34" name="Rechthoek 33"/>
          <p:cNvSpPr/>
          <p:nvPr/>
        </p:nvSpPr>
        <p:spPr bwMode="auto">
          <a:xfrm>
            <a:off x="6898201"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creatief denken</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m.b.t. een </a:t>
            </a:r>
            <a:r>
              <a:rPr lang="nl-BE" sz="800" dirty="0" err="1" smtClean="0">
                <a:solidFill>
                  <a:prstClr val="white"/>
                </a:solidFill>
                <a:latin typeface="Open Sans Light" pitchFamily="34" charset="0"/>
                <a:ea typeface="Open Sans Light" pitchFamily="34" charset="0"/>
                <a:cs typeface="Open Sans Light" pitchFamily="34" charset="0"/>
              </a:rPr>
              <a:t>DO-thema</a:t>
            </a:r>
            <a:endParaRPr lang="nl-BE" sz="800" dirty="0" smtClean="0">
              <a:solidFill>
                <a:prstClr val="white"/>
              </a:solidFill>
              <a:latin typeface="Open Sans Light" pitchFamily="34" charset="0"/>
              <a:ea typeface="Open Sans Light" pitchFamily="34" charset="0"/>
              <a:cs typeface="Open Sans Light" pitchFamily="34" charset="0"/>
            </a:endParaRPr>
          </a:p>
        </p:txBody>
      </p:sp>
      <p:sp>
        <p:nvSpPr>
          <p:cNvPr id="2" name="Tekstvak 1"/>
          <p:cNvSpPr txBox="1"/>
          <p:nvPr/>
        </p:nvSpPr>
        <p:spPr>
          <a:xfrm>
            <a:off x="8888802" y="5661248"/>
            <a:ext cx="255198" cy="246221"/>
          </a:xfrm>
          <a:prstGeom prst="rect">
            <a:avLst/>
          </a:prstGeom>
          <a:noFill/>
        </p:spPr>
        <p:txBody>
          <a:bodyPr wrap="none" rtlCol="0">
            <a:spAutoFit/>
          </a:bodyPr>
          <a:lstStyle/>
          <a:p>
            <a:pPr fontAlgn="auto">
              <a:spcBef>
                <a:spcPts val="0"/>
              </a:spcBef>
              <a:spcAft>
                <a:spcPts val="0"/>
              </a:spcAft>
            </a:pPr>
            <a:r>
              <a:rPr lang="nl-BE" sz="1000" dirty="0" smtClean="0">
                <a:solidFill>
                  <a:prstClr val="black"/>
                </a:solidFill>
                <a:latin typeface="Open Sans Light"/>
              </a:rPr>
              <a:t>1</a:t>
            </a:r>
            <a:endParaRPr lang="nl-BE" sz="1000" dirty="0">
              <a:solidFill>
                <a:prstClr val="black"/>
              </a:solidFill>
              <a:latin typeface="Open Sans Light"/>
            </a:endParaRPr>
          </a:p>
        </p:txBody>
      </p:sp>
      <p:sp>
        <p:nvSpPr>
          <p:cNvPr id="4" name="Text Box 3"/>
          <p:cNvSpPr txBox="1">
            <a:spLocks noChangeArrowheads="1"/>
          </p:cNvSpPr>
          <p:nvPr/>
        </p:nvSpPr>
        <p:spPr bwMode="auto">
          <a:xfrm>
            <a:off x="2555776" y="5589240"/>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smtClean="0">
                <a:solidFill>
                  <a:prstClr val="black"/>
                </a:solidFill>
                <a:latin typeface="Open Sans Light"/>
                <a:cs typeface="Arial" pitchFamily="34" charset="0"/>
              </a:rPr>
              <a:t>Gebruiken</a:t>
            </a:r>
          </a:p>
          <a:p>
            <a:pPr>
              <a:spcAft>
                <a:spcPts val="0"/>
              </a:spcAft>
            </a:pPr>
            <a:r>
              <a:rPr lang="nl-NL" altLang="nl-BE" sz="800" dirty="0" smtClean="0">
                <a:solidFill>
                  <a:prstClr val="black"/>
                </a:solidFill>
                <a:latin typeface="Open Sans Light"/>
                <a:cs typeface="Arial" pitchFamily="34" charset="0"/>
              </a:rPr>
              <a:t>bv kaartenset, wereldkaart</a:t>
            </a:r>
            <a:endParaRPr lang="nl-BE" altLang="nl-BE" sz="800" dirty="0" smtClean="0">
              <a:solidFill>
                <a:prstClr val="black"/>
              </a:solidFill>
              <a:latin typeface="Open Sans Light"/>
              <a:cs typeface="Arial" pitchFamily="34" charset="0"/>
            </a:endParaRPr>
          </a:p>
        </p:txBody>
      </p:sp>
      <p:sp>
        <p:nvSpPr>
          <p:cNvPr id="5" name="Rechthoek 4"/>
          <p:cNvSpPr/>
          <p:nvPr/>
        </p:nvSpPr>
        <p:spPr bwMode="auto">
          <a:xfrm>
            <a:off x="7164288" y="4797152"/>
            <a:ext cx="1728192" cy="172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41" name="Rechthoek 40"/>
          <p:cNvSpPr/>
          <p:nvPr/>
        </p:nvSpPr>
        <p:spPr bwMode="auto">
          <a:xfrm>
            <a:off x="5364088"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Niveau 2</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Een leerkracht past de VH toe op andere </a:t>
            </a:r>
            <a:r>
              <a:rPr lang="nl-BE" sz="800" dirty="0" err="1" smtClean="0">
                <a:solidFill>
                  <a:prstClr val="white"/>
                </a:solidFill>
                <a:latin typeface="Open Sans Light" pitchFamily="34" charset="0"/>
                <a:ea typeface="Open Sans Light" pitchFamily="34" charset="0"/>
                <a:cs typeface="Open Sans Light" pitchFamily="34" charset="0"/>
              </a:rPr>
              <a:t>DO-thema’s</a:t>
            </a:r>
            <a:r>
              <a:rPr lang="nl-BE" sz="800" dirty="0" smtClean="0">
                <a:solidFill>
                  <a:prstClr val="white"/>
                </a:solidFill>
                <a:latin typeface="Open Sans Light" pitchFamily="34" charset="0"/>
                <a:ea typeface="Open Sans Light" pitchFamily="34" charset="0"/>
                <a:cs typeface="Open Sans Light" pitchFamily="34" charset="0"/>
              </a:rPr>
              <a:t> (dan kant en klaar Djapo materiaal)</a:t>
            </a:r>
          </a:p>
        </p:txBody>
      </p:sp>
      <p:sp>
        <p:nvSpPr>
          <p:cNvPr id="42" name="Rechthoek 41"/>
          <p:cNvSpPr/>
          <p:nvPr/>
        </p:nvSpPr>
        <p:spPr bwMode="auto">
          <a:xfrm>
            <a:off x="7236296"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Niveau 3</a:t>
            </a:r>
          </a:p>
          <a:p>
            <a:pPr algn="ctr" eaLnBrk="0" hangingPunct="0"/>
            <a:endParaRPr lang="nl-BE" sz="800" dirty="0" smtClean="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smtClean="0">
                <a:solidFill>
                  <a:prstClr val="white"/>
                </a:solidFill>
                <a:latin typeface="Open Sans Light" pitchFamily="34" charset="0"/>
                <a:ea typeface="Open Sans Light" pitchFamily="34" charset="0"/>
                <a:cs typeface="Open Sans Light" pitchFamily="34" charset="0"/>
              </a:rPr>
              <a:t>Een leerkracht ontwikkelt zelf lessen/projecten </a:t>
            </a:r>
            <a:r>
              <a:rPr lang="nl-BE" sz="800" dirty="0" err="1" smtClean="0">
                <a:solidFill>
                  <a:prstClr val="white"/>
                </a:solidFill>
                <a:latin typeface="Open Sans Light" pitchFamily="34" charset="0"/>
                <a:ea typeface="Open Sans Light" pitchFamily="34" charset="0"/>
                <a:cs typeface="Open Sans Light" pitchFamily="34" charset="0"/>
              </a:rPr>
              <a:t>o.b.v</a:t>
            </a:r>
            <a:r>
              <a:rPr lang="nl-BE" sz="800" dirty="0" smtClean="0">
                <a:solidFill>
                  <a:prstClr val="white"/>
                </a:solidFill>
                <a:latin typeface="Open Sans Light" pitchFamily="34" charset="0"/>
                <a:ea typeface="Open Sans Light" pitchFamily="34" charset="0"/>
                <a:cs typeface="Open Sans Light" pitchFamily="34" charset="0"/>
              </a:rPr>
              <a:t>. de VH toegepast op een </a:t>
            </a:r>
            <a:r>
              <a:rPr lang="nl-BE" sz="800" dirty="0" err="1" smtClean="0">
                <a:solidFill>
                  <a:prstClr val="white"/>
                </a:solidFill>
                <a:latin typeface="Open Sans Light" pitchFamily="34" charset="0"/>
                <a:ea typeface="Open Sans Light" pitchFamily="34" charset="0"/>
                <a:cs typeface="Open Sans Light" pitchFamily="34" charset="0"/>
              </a:rPr>
              <a:t>DO-thema</a:t>
            </a:r>
            <a:endParaRPr lang="nl-BE" sz="800" dirty="0" smtClean="0">
              <a:solidFill>
                <a:prstClr val="white"/>
              </a:solidFill>
              <a:latin typeface="Open Sans Light" pitchFamily="34" charset="0"/>
              <a:ea typeface="Open Sans Light" pitchFamily="34" charset="0"/>
              <a:cs typeface="Open Sans Light" pitchFamily="34" charset="0"/>
            </a:endParaRPr>
          </a:p>
        </p:txBody>
      </p:sp>
      <p:sp>
        <p:nvSpPr>
          <p:cNvPr id="16" name="Rechthoek 15"/>
          <p:cNvSpPr/>
          <p:nvPr/>
        </p:nvSpPr>
        <p:spPr bwMode="auto">
          <a:xfrm>
            <a:off x="7668504" y="5589240"/>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smtClean="0">
                <a:solidFill>
                  <a:prstClr val="white"/>
                </a:solidFill>
                <a:latin typeface="Open Sans Light" pitchFamily="34" charset="0"/>
                <a:ea typeface="Open Sans Light" pitchFamily="34" charset="0"/>
                <a:cs typeface="Open Sans Light" pitchFamily="34" charset="0"/>
              </a:rPr>
              <a:t>traject</a:t>
            </a:r>
            <a:endParaRPr lang="nl-BE" sz="1200" dirty="0" smtClean="0">
              <a:solidFill>
                <a:prstClr val="white"/>
              </a:solidFill>
              <a:latin typeface="Open Sans Light" pitchFamily="34" charset="0"/>
              <a:ea typeface="Open Sans Light" pitchFamily="34" charset="0"/>
              <a:cs typeface="Open Sans Light" pitchFamily="34" charset="0"/>
            </a:endParaRPr>
          </a:p>
        </p:txBody>
      </p:sp>
      <p:sp>
        <p:nvSpPr>
          <p:cNvPr id="15" name="Rechthoek 14"/>
          <p:cNvSpPr/>
          <p:nvPr/>
        </p:nvSpPr>
        <p:spPr bwMode="auto">
          <a:xfrm>
            <a:off x="6228344" y="6021288"/>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smtClean="0">
                <a:solidFill>
                  <a:prstClr val="white"/>
                </a:solidFill>
                <a:latin typeface="Open Sans Light" pitchFamily="34" charset="0"/>
                <a:ea typeface="Open Sans Light" pitchFamily="34" charset="0"/>
                <a:cs typeface="Open Sans Light" pitchFamily="34" charset="0"/>
              </a:rPr>
              <a:t>nascholing</a:t>
            </a:r>
            <a:endParaRPr lang="nl-BE" sz="1200" dirty="0" smtClean="0">
              <a:solidFill>
                <a:prstClr val="white"/>
              </a:solidFill>
              <a:latin typeface="Open Sans Light" pitchFamily="34" charset="0"/>
              <a:ea typeface="Open Sans Light" pitchFamily="34" charset="0"/>
              <a:cs typeface="Open Sans Light" pitchFamily="34" charset="0"/>
            </a:endParaRPr>
          </a:p>
        </p:txBody>
      </p:sp>
      <p:sp>
        <p:nvSpPr>
          <p:cNvPr id="6" name="Text Box 4"/>
          <p:cNvSpPr txBox="1">
            <a:spLocks noChangeArrowheads="1"/>
          </p:cNvSpPr>
          <p:nvPr/>
        </p:nvSpPr>
        <p:spPr bwMode="auto">
          <a:xfrm>
            <a:off x="1835696" y="5157192"/>
            <a:ext cx="1440088"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smtClean="0">
                <a:solidFill>
                  <a:prstClr val="black"/>
                </a:solidFill>
                <a:latin typeface="Open Sans Light"/>
                <a:cs typeface="Arial" pitchFamily="34" charset="0"/>
              </a:rPr>
              <a:t>Uitvinden</a:t>
            </a:r>
          </a:p>
          <a:p>
            <a:pPr>
              <a:spcAft>
                <a:spcPts val="0"/>
              </a:spcAft>
            </a:pPr>
            <a:r>
              <a:rPr lang="nl-NL" altLang="nl-BE" sz="800" dirty="0" smtClean="0">
                <a:solidFill>
                  <a:prstClr val="black"/>
                </a:solidFill>
                <a:latin typeface="Open Sans Light"/>
                <a:cs typeface="Arial" pitchFamily="34" charset="0"/>
              </a:rPr>
              <a:t>bv methode</a:t>
            </a:r>
            <a:endParaRPr lang="nl-BE" altLang="nl-BE" sz="800" dirty="0" smtClean="0">
              <a:solidFill>
                <a:prstClr val="black"/>
              </a:solidFill>
              <a:latin typeface="Open Sans Light"/>
              <a:cs typeface="Arial" pitchFamily="34" charset="0"/>
            </a:endParaRPr>
          </a:p>
        </p:txBody>
      </p:sp>
      <p:sp>
        <p:nvSpPr>
          <p:cNvPr id="88" name="Text Box 3"/>
          <p:cNvSpPr txBox="1">
            <a:spLocks noChangeArrowheads="1"/>
          </p:cNvSpPr>
          <p:nvPr/>
        </p:nvSpPr>
        <p:spPr bwMode="auto">
          <a:xfrm>
            <a:off x="3276016" y="6021288"/>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smtClean="0">
                <a:solidFill>
                  <a:prstClr val="black"/>
                </a:solidFill>
                <a:latin typeface="Open Sans Light"/>
                <a:cs typeface="Arial" pitchFamily="34" charset="0"/>
              </a:rPr>
              <a:t>Ontdekken</a:t>
            </a:r>
          </a:p>
          <a:p>
            <a:pPr>
              <a:spcAft>
                <a:spcPts val="0"/>
              </a:spcAft>
            </a:pPr>
            <a:r>
              <a:rPr lang="nl-NL" altLang="nl-BE" sz="800" dirty="0" smtClean="0">
                <a:solidFill>
                  <a:prstClr val="black"/>
                </a:solidFill>
                <a:latin typeface="Open Sans Light"/>
                <a:cs typeface="Arial" pitchFamily="34" charset="0"/>
              </a:rPr>
              <a:t>bv boekjes, theater</a:t>
            </a:r>
            <a:endParaRPr lang="nl-BE" altLang="nl-BE" sz="800" dirty="0" smtClean="0">
              <a:solidFill>
                <a:prstClr val="black"/>
              </a:solidFill>
              <a:latin typeface="Open Sans Light"/>
              <a:cs typeface="Arial" pitchFamily="34" charset="0"/>
            </a:endParaRPr>
          </a:p>
        </p:txBody>
      </p:sp>
      <p:sp>
        <p:nvSpPr>
          <p:cNvPr id="150" name="Text Box 50"/>
          <p:cNvSpPr txBox="1">
            <a:spLocks noChangeArrowheads="1"/>
          </p:cNvSpPr>
          <p:nvPr/>
        </p:nvSpPr>
        <p:spPr bwMode="auto">
          <a:xfrm>
            <a:off x="4428224" y="4653136"/>
            <a:ext cx="2160000" cy="720000"/>
          </a:xfrm>
          <a:prstGeom prst="rect">
            <a:avLst/>
          </a:prstGeom>
          <a:solidFill>
            <a:srgbClr val="993F98"/>
          </a:solidFill>
          <a:ln w="15875">
            <a:noFill/>
            <a:miter lim="800000"/>
            <a:headEnd/>
            <a:tailEnd/>
          </a:ln>
        </p:spPr>
        <p:txBody>
          <a:bodyPr vert="horz" wrap="square" lIns="91440" tIns="45720" rIns="91440" bIns="45720" numCol="1" anchor="t" anchorCtr="0" compatLnSpc="1">
            <a:prstTxWarp prst="textNoShape">
              <a:avLst/>
            </a:prstTxWarp>
          </a:bodyPr>
          <a:lstStyle/>
          <a:p>
            <a:pPr algn="ctr">
              <a:spcAft>
                <a:spcPts val="0"/>
              </a:spcAft>
            </a:pPr>
            <a:r>
              <a:rPr lang="nl-NL" altLang="nl-BE" sz="600" dirty="0" smtClean="0">
                <a:solidFill>
                  <a:prstClr val="white"/>
                </a:solidFill>
                <a:latin typeface="Open Sans Light"/>
                <a:cs typeface="Arial" pitchFamily="34" charset="0"/>
              </a:rPr>
              <a:t>Niveau 0</a:t>
            </a:r>
          </a:p>
          <a:p>
            <a:pPr algn="ctr">
              <a:spcAft>
                <a:spcPts val="0"/>
              </a:spcAft>
            </a:pPr>
            <a:endParaRPr lang="nl-NL" altLang="nl-BE" sz="600" dirty="0" smtClean="0">
              <a:solidFill>
                <a:prstClr val="white"/>
              </a:solidFill>
              <a:latin typeface="Open Sans Light"/>
              <a:cs typeface="Arial" pitchFamily="34" charset="0"/>
            </a:endParaRPr>
          </a:p>
          <a:p>
            <a:pPr algn="ctr">
              <a:spcAft>
                <a:spcPts val="0"/>
              </a:spcAft>
            </a:pPr>
            <a:r>
              <a:rPr lang="nl-NL" altLang="nl-BE" sz="600" dirty="0" smtClean="0">
                <a:solidFill>
                  <a:prstClr val="white"/>
                </a:solidFill>
                <a:latin typeface="Open Sans Light"/>
                <a:cs typeface="Arial" pitchFamily="34" charset="0"/>
              </a:rPr>
              <a:t>Een leerkracht maakt op een toegankelijke manier kennis met een </a:t>
            </a:r>
            <a:r>
              <a:rPr lang="nl-NL" altLang="nl-BE" sz="600" dirty="0" err="1" smtClean="0">
                <a:solidFill>
                  <a:prstClr val="white"/>
                </a:solidFill>
                <a:latin typeface="Open Sans Light"/>
                <a:cs typeface="Arial" pitchFamily="34" charset="0"/>
              </a:rPr>
              <a:t>DO-thema</a:t>
            </a:r>
            <a:r>
              <a:rPr lang="nl-NL" altLang="nl-BE" sz="600" dirty="0" smtClean="0">
                <a:solidFill>
                  <a:prstClr val="white"/>
                </a:solidFill>
                <a:latin typeface="Open Sans Light"/>
                <a:cs typeface="Arial" pitchFamily="34" charset="0"/>
              </a:rPr>
              <a:t> en met een VH </a:t>
            </a:r>
          </a:p>
          <a:p>
            <a:pPr algn="ctr">
              <a:spcAft>
                <a:spcPts val="0"/>
              </a:spcAft>
            </a:pPr>
            <a:r>
              <a:rPr lang="nl-NL" altLang="nl-BE" sz="600" dirty="0" smtClean="0">
                <a:solidFill>
                  <a:prstClr val="white"/>
                </a:solidFill>
                <a:latin typeface="Open Sans Light"/>
                <a:cs typeface="Arial" pitchFamily="34" charset="0"/>
              </a:rPr>
              <a:t>en wordt </a:t>
            </a:r>
            <a:r>
              <a:rPr lang="nl-NL" altLang="nl-BE" sz="600" dirty="0" err="1" smtClean="0">
                <a:solidFill>
                  <a:prstClr val="white"/>
                </a:solidFill>
                <a:latin typeface="Open Sans Light"/>
                <a:cs typeface="Arial" pitchFamily="34" charset="0"/>
              </a:rPr>
              <a:t>toegeleid</a:t>
            </a:r>
            <a:r>
              <a:rPr lang="nl-NL" altLang="nl-BE" sz="600" dirty="0" smtClean="0">
                <a:solidFill>
                  <a:prstClr val="white"/>
                </a:solidFill>
                <a:latin typeface="Open Sans Light"/>
                <a:cs typeface="Arial" pitchFamily="34" charset="0"/>
              </a:rPr>
              <a:t> naar ander Djapo aanbod waarin een VH centraal staat.</a:t>
            </a:r>
          </a:p>
        </p:txBody>
      </p:sp>
      <p:sp>
        <p:nvSpPr>
          <p:cNvPr id="166" name="PIJL-OMHOOG 165"/>
          <p:cNvSpPr/>
          <p:nvPr/>
        </p:nvSpPr>
        <p:spPr bwMode="auto">
          <a:xfrm>
            <a:off x="5580128" y="2017030"/>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69" name="PIJL-OMHOOG 168"/>
          <p:cNvSpPr/>
          <p:nvPr/>
        </p:nvSpPr>
        <p:spPr bwMode="auto">
          <a:xfrm>
            <a:off x="5436096" y="5409320"/>
            <a:ext cx="144000" cy="100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0" name="PIJL-OMHOOG 169"/>
          <p:cNvSpPr/>
          <p:nvPr/>
        </p:nvSpPr>
        <p:spPr bwMode="auto">
          <a:xfrm>
            <a:off x="4572016" y="5409312"/>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1" name="PIJL-OMHOOG 170"/>
          <p:cNvSpPr/>
          <p:nvPr/>
        </p:nvSpPr>
        <p:spPr bwMode="auto">
          <a:xfrm>
            <a:off x="6300208" y="5413538"/>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3" name="PIJL-OMHOOG 172"/>
          <p:cNvSpPr/>
          <p:nvPr/>
        </p:nvSpPr>
        <p:spPr bwMode="auto">
          <a:xfrm rot="5400000">
            <a:off x="3761976" y="4675458"/>
            <a:ext cx="144000" cy="104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5" name="PIJL-OMHOOG 174"/>
          <p:cNvSpPr/>
          <p:nvPr/>
        </p:nvSpPr>
        <p:spPr bwMode="auto">
          <a:xfrm>
            <a:off x="8204204"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7" name="PIJL-OMHOOG 176"/>
          <p:cNvSpPr/>
          <p:nvPr/>
        </p:nvSpPr>
        <p:spPr bwMode="auto">
          <a:xfrm>
            <a:off x="6732240" y="3933056"/>
            <a:ext cx="144000" cy="205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nvGrpSpPr>
          <p:cNvPr id="202" name="Groep 201"/>
          <p:cNvGrpSpPr/>
          <p:nvPr/>
        </p:nvGrpSpPr>
        <p:grpSpPr>
          <a:xfrm>
            <a:off x="3851920" y="2003470"/>
            <a:ext cx="1652576" cy="576016"/>
            <a:chOff x="3851920" y="2003470"/>
            <a:chExt cx="1652576" cy="576016"/>
          </a:xfrm>
        </p:grpSpPr>
        <p:sp>
          <p:nvSpPr>
            <p:cNvPr id="167" name="PIJL-OMHOOG 166"/>
            <p:cNvSpPr/>
            <p:nvPr/>
          </p:nvSpPr>
          <p:spPr bwMode="auto">
            <a:xfrm>
              <a:off x="3851920" y="200347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0" name="Rechthoek 179"/>
            <p:cNvSpPr/>
            <p:nvPr/>
          </p:nvSpPr>
          <p:spPr bwMode="auto">
            <a:xfrm rot="5400000">
              <a:off x="4626096" y="1409486"/>
              <a:ext cx="72000" cy="154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1" name="Rechthoek 180"/>
            <p:cNvSpPr/>
            <p:nvPr/>
          </p:nvSpPr>
          <p:spPr bwMode="auto">
            <a:xfrm>
              <a:off x="543609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203" name="Groep 202"/>
          <p:cNvGrpSpPr/>
          <p:nvPr/>
        </p:nvGrpSpPr>
        <p:grpSpPr>
          <a:xfrm>
            <a:off x="5796136" y="1988840"/>
            <a:ext cx="1296128" cy="590646"/>
            <a:chOff x="5796136" y="1988840"/>
            <a:chExt cx="1296128" cy="590646"/>
          </a:xfrm>
        </p:grpSpPr>
        <p:sp>
          <p:nvSpPr>
            <p:cNvPr id="182" name="Rechthoek 181"/>
            <p:cNvSpPr/>
            <p:nvPr/>
          </p:nvSpPr>
          <p:spPr bwMode="auto">
            <a:xfrm>
              <a:off x="579613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3" name="Rechthoek 182"/>
            <p:cNvSpPr/>
            <p:nvPr/>
          </p:nvSpPr>
          <p:spPr bwMode="auto">
            <a:xfrm rot="5400000">
              <a:off x="6372136" y="1556856"/>
              <a:ext cx="72000" cy="122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4" name="PIJL-OMHOOG 183"/>
            <p:cNvSpPr/>
            <p:nvPr/>
          </p:nvSpPr>
          <p:spPr bwMode="auto">
            <a:xfrm>
              <a:off x="6948264" y="198884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94" name="Groep 93"/>
          <p:cNvGrpSpPr/>
          <p:nvPr/>
        </p:nvGrpSpPr>
        <p:grpSpPr>
          <a:xfrm>
            <a:off x="6876256" y="3933056"/>
            <a:ext cx="1440160" cy="1332128"/>
            <a:chOff x="6876256" y="3933056"/>
            <a:chExt cx="1440160" cy="1332128"/>
          </a:xfrm>
        </p:grpSpPr>
        <p:sp>
          <p:nvSpPr>
            <p:cNvPr id="185" name="PIJL-OMHOOG 184"/>
            <p:cNvSpPr/>
            <p:nvPr/>
          </p:nvSpPr>
          <p:spPr bwMode="auto">
            <a:xfrm>
              <a:off x="6876256"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6" name="Rechthoek 185"/>
            <p:cNvSpPr/>
            <p:nvPr/>
          </p:nvSpPr>
          <p:spPr bwMode="auto">
            <a:xfrm>
              <a:off x="8244416" y="4869184"/>
              <a:ext cx="72000" cy="3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7" name="Rechthoek 186"/>
            <p:cNvSpPr/>
            <p:nvPr/>
          </p:nvSpPr>
          <p:spPr bwMode="auto">
            <a:xfrm rot="5400000">
              <a:off x="7578415" y="4203168"/>
              <a:ext cx="72000" cy="140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200" name="Groep 199"/>
          <p:cNvGrpSpPr/>
          <p:nvPr/>
        </p:nvGrpSpPr>
        <p:grpSpPr>
          <a:xfrm>
            <a:off x="4031896" y="5402476"/>
            <a:ext cx="468080" cy="258764"/>
            <a:chOff x="4031896" y="5402476"/>
            <a:chExt cx="468080" cy="258764"/>
          </a:xfrm>
        </p:grpSpPr>
        <p:sp>
          <p:nvSpPr>
            <p:cNvPr id="188" name="PIJL-OMHOOG 187"/>
            <p:cNvSpPr/>
            <p:nvPr/>
          </p:nvSpPr>
          <p:spPr bwMode="auto">
            <a:xfrm>
              <a:off x="4355976" y="5402476"/>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89" name="Rechthoek 188"/>
            <p:cNvSpPr/>
            <p:nvPr/>
          </p:nvSpPr>
          <p:spPr bwMode="auto">
            <a:xfrm rot="5400000">
              <a:off x="4211896" y="5409240"/>
              <a:ext cx="720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103" name="Groep 102"/>
          <p:cNvGrpSpPr/>
          <p:nvPr/>
        </p:nvGrpSpPr>
        <p:grpSpPr>
          <a:xfrm>
            <a:off x="4982782" y="3933056"/>
            <a:ext cx="1717181" cy="2051657"/>
            <a:chOff x="4982782" y="3933056"/>
            <a:chExt cx="1717181" cy="2051657"/>
          </a:xfrm>
        </p:grpSpPr>
        <p:sp>
          <p:nvSpPr>
            <p:cNvPr id="190" name="PIJL-OMHOOG 189"/>
            <p:cNvSpPr/>
            <p:nvPr/>
          </p:nvSpPr>
          <p:spPr bwMode="auto">
            <a:xfrm>
              <a:off x="4982782"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91" name="Rechthoek 190"/>
            <p:cNvSpPr/>
            <p:nvPr/>
          </p:nvSpPr>
          <p:spPr bwMode="auto">
            <a:xfrm>
              <a:off x="6627963" y="4184713"/>
              <a:ext cx="72000" cy="180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92" name="Rechthoek 191"/>
            <p:cNvSpPr/>
            <p:nvPr/>
          </p:nvSpPr>
          <p:spPr bwMode="auto">
            <a:xfrm rot="5400000">
              <a:off x="5817875" y="3411655"/>
              <a:ext cx="72000" cy="162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198" name="Groep 197"/>
          <p:cNvGrpSpPr/>
          <p:nvPr/>
        </p:nvGrpSpPr>
        <p:grpSpPr>
          <a:xfrm>
            <a:off x="3203848" y="3933056"/>
            <a:ext cx="1368136" cy="1152032"/>
            <a:chOff x="3203848" y="3933056"/>
            <a:chExt cx="1368136" cy="1152032"/>
          </a:xfrm>
        </p:grpSpPr>
        <p:sp>
          <p:nvSpPr>
            <p:cNvPr id="174" name="PIJL-OMHOOG 173"/>
            <p:cNvSpPr/>
            <p:nvPr/>
          </p:nvSpPr>
          <p:spPr bwMode="auto">
            <a:xfrm>
              <a:off x="4427984"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79" name="Rechthoek 178"/>
            <p:cNvSpPr/>
            <p:nvPr/>
          </p:nvSpPr>
          <p:spPr bwMode="auto">
            <a:xfrm>
              <a:off x="3203848" y="4221088"/>
              <a:ext cx="68400" cy="86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93" name="Rechthoek 192"/>
            <p:cNvSpPr/>
            <p:nvPr/>
          </p:nvSpPr>
          <p:spPr bwMode="auto">
            <a:xfrm rot="5400000">
              <a:off x="3815992" y="3572521"/>
              <a:ext cx="72000" cy="12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grpSp>
        <p:nvGrpSpPr>
          <p:cNvPr id="105" name="Groep 104"/>
          <p:cNvGrpSpPr/>
          <p:nvPr/>
        </p:nvGrpSpPr>
        <p:grpSpPr>
          <a:xfrm>
            <a:off x="3898561" y="3933056"/>
            <a:ext cx="857548" cy="1584064"/>
            <a:chOff x="3909194" y="3933056"/>
            <a:chExt cx="857548" cy="1584064"/>
          </a:xfrm>
        </p:grpSpPr>
        <p:sp>
          <p:nvSpPr>
            <p:cNvPr id="194" name="PIJL-OMHOOG 193"/>
            <p:cNvSpPr/>
            <p:nvPr/>
          </p:nvSpPr>
          <p:spPr bwMode="auto">
            <a:xfrm>
              <a:off x="4622742" y="3933056"/>
              <a:ext cx="144000" cy="540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95" name="Rechthoek 194"/>
            <p:cNvSpPr/>
            <p:nvPr/>
          </p:nvSpPr>
          <p:spPr bwMode="auto">
            <a:xfrm rot="5400000">
              <a:off x="4287194" y="4059120"/>
              <a:ext cx="72000" cy="82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196" name="Rechthoek 195"/>
            <p:cNvSpPr/>
            <p:nvPr/>
          </p:nvSpPr>
          <p:spPr bwMode="auto">
            <a:xfrm>
              <a:off x="3913295" y="4509120"/>
              <a:ext cx="68400" cy="100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grpSp>
      <p:sp>
        <p:nvSpPr>
          <p:cNvPr id="206" name="Ovaal 205"/>
          <p:cNvSpPr/>
          <p:nvPr/>
        </p:nvSpPr>
        <p:spPr bwMode="auto">
          <a:xfrm>
            <a:off x="1835696"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a:t>
            </a:r>
          </a:p>
        </p:txBody>
      </p:sp>
      <p:sp>
        <p:nvSpPr>
          <p:cNvPr id="207" name="Ovaal 206"/>
          <p:cNvSpPr/>
          <p:nvPr/>
        </p:nvSpPr>
        <p:spPr bwMode="auto">
          <a:xfrm>
            <a:off x="205172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2</a:t>
            </a:r>
          </a:p>
        </p:txBody>
      </p:sp>
      <p:sp>
        <p:nvSpPr>
          <p:cNvPr id="208" name="Ovaal 207"/>
          <p:cNvSpPr/>
          <p:nvPr/>
        </p:nvSpPr>
        <p:spPr bwMode="auto">
          <a:xfrm>
            <a:off x="226774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3</a:t>
            </a:r>
          </a:p>
        </p:txBody>
      </p:sp>
      <p:sp>
        <p:nvSpPr>
          <p:cNvPr id="209" name="Ovaal 208"/>
          <p:cNvSpPr/>
          <p:nvPr/>
        </p:nvSpPr>
        <p:spPr bwMode="auto">
          <a:xfrm>
            <a:off x="7668344" y="573325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4</a:t>
            </a:r>
          </a:p>
        </p:txBody>
      </p:sp>
      <p:sp>
        <p:nvSpPr>
          <p:cNvPr id="210" name="Ovaal 209"/>
          <p:cNvSpPr/>
          <p:nvPr/>
        </p:nvSpPr>
        <p:spPr bwMode="auto">
          <a:xfrm>
            <a:off x="4139952" y="4109349"/>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4</a:t>
            </a:r>
          </a:p>
        </p:txBody>
      </p:sp>
      <p:sp>
        <p:nvSpPr>
          <p:cNvPr id="211" name="Ovaal 210"/>
          <p:cNvSpPr/>
          <p:nvPr/>
        </p:nvSpPr>
        <p:spPr bwMode="auto">
          <a:xfrm>
            <a:off x="4377242" y="43651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4</a:t>
            </a:r>
          </a:p>
        </p:txBody>
      </p:sp>
      <p:sp>
        <p:nvSpPr>
          <p:cNvPr id="212" name="Ovaal 211"/>
          <p:cNvSpPr/>
          <p:nvPr/>
        </p:nvSpPr>
        <p:spPr bwMode="auto">
          <a:xfrm>
            <a:off x="6228184" y="61653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4</a:t>
            </a:r>
          </a:p>
        </p:txBody>
      </p:sp>
      <p:sp>
        <p:nvSpPr>
          <p:cNvPr id="214" name="Text Box 3"/>
          <p:cNvSpPr txBox="1">
            <a:spLocks noChangeArrowheads="1"/>
          </p:cNvSpPr>
          <p:nvPr/>
        </p:nvSpPr>
        <p:spPr bwMode="auto">
          <a:xfrm>
            <a:off x="7668344" y="5337232"/>
            <a:ext cx="61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smtClean="0">
                <a:solidFill>
                  <a:prstClr val="black"/>
                </a:solidFill>
                <a:latin typeface="Open Sans Light"/>
                <a:cs typeface="Arial" pitchFamily="34" charset="0"/>
              </a:rPr>
              <a:t>Coaching</a:t>
            </a:r>
            <a:endParaRPr lang="nl-BE" altLang="nl-BE" sz="600" dirty="0" smtClean="0">
              <a:solidFill>
                <a:prstClr val="black"/>
              </a:solidFill>
              <a:latin typeface="Open Sans Light"/>
              <a:cs typeface="Arial" pitchFamily="34" charset="0"/>
            </a:endParaRPr>
          </a:p>
        </p:txBody>
      </p:sp>
      <p:sp>
        <p:nvSpPr>
          <p:cNvPr id="215" name="Text Box 3"/>
          <p:cNvSpPr txBox="1">
            <a:spLocks noChangeArrowheads="1"/>
          </p:cNvSpPr>
          <p:nvPr/>
        </p:nvSpPr>
        <p:spPr bwMode="auto">
          <a:xfrm>
            <a:off x="8316504" y="5337232"/>
            <a:ext cx="79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smtClean="0">
                <a:solidFill>
                  <a:prstClr val="black"/>
                </a:solidFill>
                <a:latin typeface="Open Sans Light"/>
                <a:cs typeface="Arial" pitchFamily="34" charset="0"/>
              </a:rPr>
              <a:t>Coaching i/d klas</a:t>
            </a:r>
            <a:endParaRPr lang="nl-BE" altLang="nl-BE" sz="600" dirty="0" smtClean="0">
              <a:solidFill>
                <a:prstClr val="black"/>
              </a:solidFill>
              <a:latin typeface="Open Sans Light"/>
              <a:cs typeface="Arial" pitchFamily="34" charset="0"/>
            </a:endParaRPr>
          </a:p>
        </p:txBody>
      </p:sp>
      <p:sp>
        <p:nvSpPr>
          <p:cNvPr id="213" name="Ovaal 212"/>
          <p:cNvSpPr/>
          <p:nvPr/>
        </p:nvSpPr>
        <p:spPr bwMode="auto">
          <a:xfrm>
            <a:off x="8924757" y="544524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5</a:t>
            </a:r>
          </a:p>
        </p:txBody>
      </p:sp>
      <p:sp>
        <p:nvSpPr>
          <p:cNvPr id="216" name="Ovaal 215"/>
          <p:cNvSpPr/>
          <p:nvPr/>
        </p:nvSpPr>
        <p:spPr bwMode="auto">
          <a:xfrm>
            <a:off x="478802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5</a:t>
            </a:r>
          </a:p>
        </p:txBody>
      </p:sp>
      <p:sp>
        <p:nvSpPr>
          <p:cNvPr id="217" name="Ovaal 216"/>
          <p:cNvSpPr/>
          <p:nvPr/>
        </p:nvSpPr>
        <p:spPr bwMode="auto">
          <a:xfrm>
            <a:off x="3131864" y="4797152"/>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6</a:t>
            </a:r>
          </a:p>
        </p:txBody>
      </p:sp>
      <p:sp>
        <p:nvSpPr>
          <p:cNvPr id="218" name="Ovaal 217"/>
          <p:cNvSpPr/>
          <p:nvPr/>
        </p:nvSpPr>
        <p:spPr bwMode="auto">
          <a:xfrm>
            <a:off x="7020272"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a:t>
            </a:r>
          </a:p>
        </p:txBody>
      </p:sp>
      <p:sp>
        <p:nvSpPr>
          <p:cNvPr id="219" name="Ovaal 218"/>
          <p:cNvSpPr/>
          <p:nvPr/>
        </p:nvSpPr>
        <p:spPr bwMode="auto">
          <a:xfrm>
            <a:off x="7236296"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8</a:t>
            </a:r>
          </a:p>
        </p:txBody>
      </p:sp>
      <p:sp>
        <p:nvSpPr>
          <p:cNvPr id="220" name="Ovaal 219"/>
          <p:cNvSpPr/>
          <p:nvPr/>
        </p:nvSpPr>
        <p:spPr bwMode="auto">
          <a:xfrm>
            <a:off x="7452320"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9</a:t>
            </a:r>
          </a:p>
        </p:txBody>
      </p:sp>
      <p:sp>
        <p:nvSpPr>
          <p:cNvPr id="227" name="Ovaal 226"/>
          <p:cNvSpPr/>
          <p:nvPr/>
        </p:nvSpPr>
        <p:spPr bwMode="auto">
          <a:xfrm>
            <a:off x="8460432" y="5877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11</a:t>
            </a:r>
          </a:p>
        </p:txBody>
      </p:sp>
      <p:sp>
        <p:nvSpPr>
          <p:cNvPr id="230" name="Ovaal 229"/>
          <p:cNvSpPr/>
          <p:nvPr/>
        </p:nvSpPr>
        <p:spPr bwMode="auto">
          <a:xfrm>
            <a:off x="6048208" y="3788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14</a:t>
            </a:r>
          </a:p>
        </p:txBody>
      </p:sp>
      <p:sp>
        <p:nvSpPr>
          <p:cNvPr id="231" name="Ovaal 230"/>
          <p:cNvSpPr/>
          <p:nvPr/>
        </p:nvSpPr>
        <p:spPr bwMode="auto">
          <a:xfrm>
            <a:off x="5112104" y="3782340"/>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15</a:t>
            </a:r>
          </a:p>
        </p:txBody>
      </p:sp>
      <p:sp>
        <p:nvSpPr>
          <p:cNvPr id="232" name="Ovaal 231"/>
          <p:cNvSpPr/>
          <p:nvPr/>
        </p:nvSpPr>
        <p:spPr bwMode="auto">
          <a:xfrm>
            <a:off x="7008614" y="3789655"/>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15</a:t>
            </a:r>
          </a:p>
        </p:txBody>
      </p:sp>
      <p:sp>
        <p:nvSpPr>
          <p:cNvPr id="233" name="PIJL-OMHOOG 232"/>
          <p:cNvSpPr/>
          <p:nvPr/>
        </p:nvSpPr>
        <p:spPr bwMode="auto">
          <a:xfrm rot="5400000">
            <a:off x="5221705"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34" name="PIJL-OMHOOG 233"/>
          <p:cNvSpPr/>
          <p:nvPr/>
        </p:nvSpPr>
        <p:spPr bwMode="auto">
          <a:xfrm rot="5400000">
            <a:off x="7130418"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35" name="PIJL-OMHOOG 234"/>
          <p:cNvSpPr/>
          <p:nvPr/>
        </p:nvSpPr>
        <p:spPr bwMode="auto">
          <a:xfrm rot="5400000">
            <a:off x="6184794" y="1952968"/>
            <a:ext cx="144016" cy="23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
        <p:nvSpPr>
          <p:cNvPr id="236" name="Ovaal 235"/>
          <p:cNvSpPr/>
          <p:nvPr/>
        </p:nvSpPr>
        <p:spPr bwMode="auto">
          <a:xfrm>
            <a:off x="5451998" y="22768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16</a:t>
            </a:r>
          </a:p>
          <a:p>
            <a:pPr eaLnBrk="0" hangingPunct="0"/>
            <a:r>
              <a:rPr lang="nl-BE" sz="600" dirty="0" smtClean="0">
                <a:solidFill>
                  <a:prstClr val="black"/>
                </a:solidFill>
                <a:latin typeface="Open Sans Light" pitchFamily="34" charset="0"/>
                <a:ea typeface="Open Sans Light" pitchFamily="34" charset="0"/>
                <a:cs typeface="Open Sans Light" pitchFamily="34" charset="0"/>
              </a:rPr>
              <a:t>17</a:t>
            </a:r>
          </a:p>
        </p:txBody>
      </p:sp>
      <p:sp>
        <p:nvSpPr>
          <p:cNvPr id="238" name="Ovaal 237"/>
          <p:cNvSpPr/>
          <p:nvPr/>
        </p:nvSpPr>
        <p:spPr bwMode="auto">
          <a:xfrm>
            <a:off x="4780097" y="638132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a:t>
            </a:r>
          </a:p>
        </p:txBody>
      </p:sp>
      <p:sp>
        <p:nvSpPr>
          <p:cNvPr id="239" name="Ovaal 238"/>
          <p:cNvSpPr/>
          <p:nvPr/>
        </p:nvSpPr>
        <p:spPr bwMode="auto">
          <a:xfrm>
            <a:off x="7836686" y="55892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a:t>
            </a:r>
          </a:p>
        </p:txBody>
      </p:sp>
      <p:sp>
        <p:nvSpPr>
          <p:cNvPr id="97" name="Ovaal 96"/>
          <p:cNvSpPr/>
          <p:nvPr/>
        </p:nvSpPr>
        <p:spPr bwMode="auto">
          <a:xfrm>
            <a:off x="6552264" y="5481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12</a:t>
            </a:r>
          </a:p>
        </p:txBody>
      </p:sp>
      <p:sp>
        <p:nvSpPr>
          <p:cNvPr id="98" name="Ovaal 97"/>
          <p:cNvSpPr/>
          <p:nvPr/>
        </p:nvSpPr>
        <p:spPr bwMode="auto">
          <a:xfrm>
            <a:off x="8243881" y="4905208"/>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13</a:t>
            </a:r>
          </a:p>
        </p:txBody>
      </p:sp>
      <p:sp>
        <p:nvSpPr>
          <p:cNvPr id="96" name="Ovaal 95"/>
          <p:cNvSpPr/>
          <p:nvPr/>
        </p:nvSpPr>
        <p:spPr bwMode="auto">
          <a:xfrm>
            <a:off x="8748488" y="55765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9</a:t>
            </a:r>
          </a:p>
        </p:txBody>
      </p:sp>
      <p:sp>
        <p:nvSpPr>
          <p:cNvPr id="99" name="Ovaal 98"/>
          <p:cNvSpPr/>
          <p:nvPr/>
        </p:nvSpPr>
        <p:spPr bwMode="auto">
          <a:xfrm>
            <a:off x="601216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7</a:t>
            </a:r>
          </a:p>
        </p:txBody>
      </p:sp>
      <p:sp>
        <p:nvSpPr>
          <p:cNvPr id="100" name="Ovaal 99"/>
          <p:cNvSpPr/>
          <p:nvPr/>
        </p:nvSpPr>
        <p:spPr bwMode="auto">
          <a:xfrm>
            <a:off x="8749533" y="5780881"/>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10</a:t>
            </a:r>
          </a:p>
        </p:txBody>
      </p:sp>
      <p:sp>
        <p:nvSpPr>
          <p:cNvPr id="101" name="Ovaal 100"/>
          <p:cNvSpPr/>
          <p:nvPr/>
        </p:nvSpPr>
        <p:spPr bwMode="auto">
          <a:xfrm>
            <a:off x="8712504" y="3796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smtClean="0">
                <a:solidFill>
                  <a:prstClr val="black"/>
                </a:solidFill>
                <a:latin typeface="Open Sans Light" pitchFamily="34" charset="0"/>
                <a:ea typeface="Open Sans Light" pitchFamily="34" charset="0"/>
                <a:cs typeface="Open Sans Light" pitchFamily="34" charset="0"/>
              </a:rPr>
              <a:t>14</a:t>
            </a:r>
          </a:p>
        </p:txBody>
      </p:sp>
      <p:sp>
        <p:nvSpPr>
          <p:cNvPr id="104" name="PIJL-OMHOOG 103"/>
          <p:cNvSpPr/>
          <p:nvPr/>
        </p:nvSpPr>
        <p:spPr bwMode="auto">
          <a:xfrm>
            <a:off x="4817500" y="3933056"/>
            <a:ext cx="144000" cy="64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smtClean="0">
              <a:solidFill>
                <a:prstClr val="black"/>
              </a:solidFill>
              <a:latin typeface="Arial" charset="0"/>
            </a:endParaRPr>
          </a:p>
        </p:txBody>
      </p:sp>
    </p:spTree>
    <p:extLst>
      <p:ext uri="{BB962C8B-B14F-4D97-AF65-F5344CB8AC3E}">
        <p14:creationId xmlns:p14="http://schemas.microsoft.com/office/powerpoint/2010/main" val="296291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sz="half" idx="1"/>
          </p:nvPr>
        </p:nvSpPr>
        <p:spPr>
          <a:xfrm>
            <a:off x="539552" y="188640"/>
            <a:ext cx="8604448" cy="5976664"/>
          </a:xfrm>
        </p:spPr>
        <p:txBody>
          <a:bodyPr/>
          <a:lstStyle/>
          <a:p>
            <a:pPr marL="0" indent="0">
              <a:buNone/>
            </a:pPr>
            <a:r>
              <a:rPr lang="nl-BE" sz="1400" dirty="0" smtClean="0">
                <a:latin typeface="Open Sans Light" pitchFamily="34" charset="0"/>
                <a:ea typeface="Open Sans Light" pitchFamily="34" charset="0"/>
                <a:cs typeface="Open Sans Light" pitchFamily="34" charset="0"/>
              </a:rPr>
              <a:t>Aannames (wat buiten controle van Djapo valt):</a:t>
            </a:r>
          </a:p>
          <a:p>
            <a:pPr marL="0" indent="0">
              <a:buNone/>
            </a:pPr>
            <a:endParaRPr lang="nl-BE" sz="1400" dirty="0" smtClean="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1 </a:t>
            </a:r>
            <a:r>
              <a:rPr lang="nl-NL" sz="1400" dirty="0" smtClean="0">
                <a:latin typeface="Open Sans Light" pitchFamily="34" charset="0"/>
                <a:ea typeface="Open Sans Light" pitchFamily="34" charset="0"/>
                <a:cs typeface="Open Sans Light" pitchFamily="34" charset="0"/>
              </a:rPr>
              <a:t>Contextfactoren (tijd, budget, W.O.-methode, …) </a:t>
            </a:r>
            <a:r>
              <a:rPr lang="nl-NL" sz="1400" dirty="0">
                <a:latin typeface="Open Sans Light" pitchFamily="34" charset="0"/>
                <a:ea typeface="Open Sans Light" pitchFamily="34" charset="0"/>
                <a:cs typeface="Open Sans Light" pitchFamily="34" charset="0"/>
              </a:rPr>
              <a:t>hebben weinig invloed op het gebruik van Djapo materiaal</a:t>
            </a:r>
            <a:r>
              <a:rPr lang="nl-NL" sz="1400" dirty="0" smtClean="0">
                <a:latin typeface="Open Sans Light" pitchFamily="34" charset="0"/>
                <a:ea typeface="Open Sans Light" pitchFamily="34" charset="0"/>
                <a:cs typeface="Open Sans Light" pitchFamily="34" charset="0"/>
              </a:rPr>
              <a:t>.</a:t>
            </a:r>
          </a:p>
          <a:p>
            <a:pPr marL="0" indent="0">
              <a:buNone/>
            </a:pPr>
            <a:r>
              <a:rPr lang="nl-NL" sz="1400" dirty="0" smtClean="0">
                <a:latin typeface="Open Sans Light" pitchFamily="34" charset="0"/>
                <a:ea typeface="Open Sans Light" pitchFamily="34" charset="0"/>
                <a:cs typeface="Open Sans Light" pitchFamily="34" charset="0"/>
              </a:rPr>
              <a:t>2 Leerkrachten leren door te doen.</a:t>
            </a:r>
          </a:p>
          <a:p>
            <a:pPr marL="0" indent="0">
              <a:buNone/>
            </a:pPr>
            <a:r>
              <a:rPr lang="nl-NL" sz="1400" dirty="0" smtClean="0">
                <a:latin typeface="Open Sans Light" pitchFamily="34" charset="0"/>
                <a:ea typeface="Open Sans Light" pitchFamily="34" charset="0"/>
                <a:cs typeface="Open Sans Light" pitchFamily="34" charset="0"/>
              </a:rPr>
              <a:t>3 Leerkrachten leren door observatie en imitatie.</a:t>
            </a:r>
            <a:endParaRPr lang="nl-BE" sz="1400" dirty="0" smtClean="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4 </a:t>
            </a:r>
            <a:r>
              <a:rPr lang="nl-NL" sz="1400" dirty="0" smtClean="0">
                <a:latin typeface="Open Sans Light" pitchFamily="34" charset="0"/>
                <a:ea typeface="Open Sans Light" pitchFamily="34" charset="0"/>
                <a:cs typeface="Open Sans Light" pitchFamily="34" charset="0"/>
              </a:rPr>
              <a:t>De individuele leerkracht heeft voldoende vrijheid om in zijn klas met de methode te werken.</a:t>
            </a:r>
          </a:p>
          <a:p>
            <a:pPr marL="0" indent="0">
              <a:buNone/>
            </a:pPr>
            <a:r>
              <a:rPr lang="nl-BE" sz="1400" dirty="0" smtClean="0">
                <a:latin typeface="Open Sans Light" pitchFamily="34" charset="0"/>
                <a:ea typeface="Open Sans Light" pitchFamily="34" charset="0"/>
                <a:cs typeface="Open Sans Light" pitchFamily="34" charset="0"/>
              </a:rPr>
              <a:t>5 </a:t>
            </a:r>
            <a:r>
              <a:rPr lang="nl-BE" sz="1400" dirty="0">
                <a:latin typeface="Open Sans Light" pitchFamily="34" charset="0"/>
                <a:ea typeface="Open Sans Light" pitchFamily="34" charset="0"/>
                <a:cs typeface="Open Sans Light" pitchFamily="34" charset="0"/>
              </a:rPr>
              <a:t>De directie creëert ruimte.</a:t>
            </a:r>
          </a:p>
          <a:p>
            <a:pPr marL="0" indent="0">
              <a:buNone/>
            </a:pPr>
            <a:r>
              <a:rPr lang="nl-NL" sz="1400" dirty="0" smtClean="0">
                <a:latin typeface="Open Sans Light" pitchFamily="34" charset="0"/>
                <a:ea typeface="Open Sans Light" pitchFamily="34" charset="0"/>
                <a:cs typeface="Open Sans Light" pitchFamily="34" charset="0"/>
              </a:rPr>
              <a:t>6 De leerkracht is na een nascholing bereid om de vaardigheid toe te passen op kant en klaar Djapo materiaal en/of op ander </a:t>
            </a:r>
            <a:r>
              <a:rPr lang="nl-NL" sz="1400" dirty="0" err="1" smtClean="0">
                <a:latin typeface="Open Sans Light" pitchFamily="34" charset="0"/>
                <a:ea typeface="Open Sans Light" pitchFamily="34" charset="0"/>
                <a:cs typeface="Open Sans Light" pitchFamily="34" charset="0"/>
              </a:rPr>
              <a:t>DO-thema’s</a:t>
            </a:r>
            <a:r>
              <a:rPr lang="nl-NL" sz="1400" dirty="0" smtClean="0">
                <a:latin typeface="Open Sans Light" pitchFamily="34" charset="0"/>
                <a:ea typeface="Open Sans Light" pitchFamily="34" charset="0"/>
                <a:cs typeface="Open Sans Light" pitchFamily="34" charset="0"/>
              </a:rPr>
              <a:t>.</a:t>
            </a:r>
          </a:p>
          <a:p>
            <a:pPr marL="0" indent="0">
              <a:buNone/>
            </a:pPr>
            <a:r>
              <a:rPr lang="nl-NL" sz="1400" dirty="0" smtClean="0">
                <a:latin typeface="Open Sans Light" pitchFamily="34" charset="0"/>
                <a:ea typeface="Open Sans Light" pitchFamily="34" charset="0"/>
                <a:cs typeface="Open Sans Light" pitchFamily="34" charset="0"/>
              </a:rPr>
              <a:t>7 De leerkracht is na een coaching bereid om de vaardigheid toe te passen op andere </a:t>
            </a:r>
            <a:r>
              <a:rPr lang="nl-NL" sz="1400" dirty="0" err="1" smtClean="0">
                <a:latin typeface="Open Sans Light" pitchFamily="34" charset="0"/>
                <a:ea typeface="Open Sans Light" pitchFamily="34" charset="0"/>
                <a:cs typeface="Open Sans Light" pitchFamily="34" charset="0"/>
              </a:rPr>
              <a:t>DO-thema’s</a:t>
            </a:r>
            <a:r>
              <a:rPr lang="nl-NL" sz="1400" dirty="0" smtClean="0">
                <a:latin typeface="Open Sans Light" pitchFamily="34" charset="0"/>
                <a:ea typeface="Open Sans Light" pitchFamily="34" charset="0"/>
                <a:cs typeface="Open Sans Light" pitchFamily="34" charset="0"/>
              </a:rPr>
              <a:t> en/of om zelf lessen/projecten te ontwikkelen </a:t>
            </a:r>
            <a:r>
              <a:rPr lang="nl-NL" sz="1400" dirty="0" err="1" smtClean="0">
                <a:latin typeface="Open Sans Light" pitchFamily="34" charset="0"/>
                <a:ea typeface="Open Sans Light" pitchFamily="34" charset="0"/>
                <a:cs typeface="Open Sans Light" pitchFamily="34" charset="0"/>
              </a:rPr>
              <a:t>o.b.v</a:t>
            </a:r>
            <a:r>
              <a:rPr lang="nl-NL" sz="1400" dirty="0" smtClean="0">
                <a:latin typeface="Open Sans Light" pitchFamily="34" charset="0"/>
                <a:ea typeface="Open Sans Light" pitchFamily="34" charset="0"/>
                <a:cs typeface="Open Sans Light" pitchFamily="34" charset="0"/>
              </a:rPr>
              <a:t>. de vaardigheid toegepast op een </a:t>
            </a:r>
            <a:r>
              <a:rPr lang="nl-NL" sz="1400" dirty="0" err="1" smtClean="0">
                <a:latin typeface="Open Sans Light" pitchFamily="34" charset="0"/>
                <a:ea typeface="Open Sans Light" pitchFamily="34" charset="0"/>
                <a:cs typeface="Open Sans Light" pitchFamily="34" charset="0"/>
              </a:rPr>
              <a:t>DO-thema</a:t>
            </a:r>
            <a:r>
              <a:rPr lang="nl-NL" sz="1400" dirty="0" smtClean="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8 </a:t>
            </a:r>
            <a:r>
              <a:rPr lang="nl-NL" sz="1400" dirty="0">
                <a:latin typeface="Open Sans Light" pitchFamily="34" charset="0"/>
                <a:ea typeface="Open Sans Light" pitchFamily="34" charset="0"/>
                <a:cs typeface="Open Sans Light" pitchFamily="34" charset="0"/>
              </a:rPr>
              <a:t>Leerkrachten hebben </a:t>
            </a:r>
            <a:r>
              <a:rPr lang="nl-NL" sz="1400" dirty="0" smtClean="0">
                <a:latin typeface="Open Sans Light" pitchFamily="34" charset="0"/>
                <a:ea typeface="Open Sans Light" pitchFamily="34" charset="0"/>
                <a:cs typeface="Open Sans Light" pitchFamily="34" charset="0"/>
              </a:rPr>
              <a:t>voldoende </a:t>
            </a:r>
            <a:r>
              <a:rPr lang="nl-NL" sz="1400" dirty="0">
                <a:latin typeface="Open Sans Light" pitchFamily="34" charset="0"/>
                <a:ea typeface="Open Sans Light" pitchFamily="34" charset="0"/>
                <a:cs typeface="Open Sans Light" pitchFamily="34" charset="0"/>
              </a:rPr>
              <a:t>kennis over een </a:t>
            </a:r>
            <a:r>
              <a:rPr lang="nl-NL" sz="1400" dirty="0" smtClean="0">
                <a:latin typeface="Open Sans Light" pitchFamily="34" charset="0"/>
                <a:ea typeface="Open Sans Light" pitchFamily="34" charset="0"/>
                <a:cs typeface="Open Sans Light" pitchFamily="34" charset="0"/>
              </a:rPr>
              <a:t>ander </a:t>
            </a:r>
            <a:r>
              <a:rPr lang="nl-NL" sz="1400" dirty="0" err="1" smtClean="0">
                <a:latin typeface="Open Sans Light" pitchFamily="34" charset="0"/>
                <a:ea typeface="Open Sans Light" pitchFamily="34" charset="0"/>
                <a:cs typeface="Open Sans Light" pitchFamily="34" charset="0"/>
              </a:rPr>
              <a:t>DO-thema</a:t>
            </a:r>
            <a:r>
              <a:rPr lang="nl-NL" sz="1400" dirty="0" smtClean="0">
                <a:latin typeface="Open Sans Light" pitchFamily="34" charset="0"/>
                <a:ea typeface="Open Sans Light" pitchFamily="34" charset="0"/>
                <a:cs typeface="Open Sans Light" pitchFamily="34" charset="0"/>
              </a:rPr>
              <a:t> (dan kant en klaar Djapo materiaal) om </a:t>
            </a:r>
            <a:r>
              <a:rPr lang="nl-NL" sz="1400" dirty="0">
                <a:latin typeface="Open Sans Light" pitchFamily="34" charset="0"/>
                <a:ea typeface="Open Sans Light" pitchFamily="34" charset="0"/>
                <a:cs typeface="Open Sans Light" pitchFamily="34" charset="0"/>
              </a:rPr>
              <a:t>de </a:t>
            </a:r>
            <a:r>
              <a:rPr lang="nl-NL" sz="1400" dirty="0" smtClean="0">
                <a:latin typeface="Open Sans Light" pitchFamily="34" charset="0"/>
                <a:ea typeface="Open Sans Light" pitchFamily="34" charset="0"/>
                <a:cs typeface="Open Sans Light" pitchFamily="34" charset="0"/>
              </a:rPr>
              <a:t>VH op toe </a:t>
            </a:r>
            <a:r>
              <a:rPr lang="nl-NL" sz="1400" dirty="0">
                <a:latin typeface="Open Sans Light" pitchFamily="34" charset="0"/>
                <a:ea typeface="Open Sans Light" pitchFamily="34" charset="0"/>
                <a:cs typeface="Open Sans Light" pitchFamily="34" charset="0"/>
              </a:rPr>
              <a:t>te </a:t>
            </a:r>
            <a:r>
              <a:rPr lang="nl-NL" sz="1400" dirty="0" smtClean="0">
                <a:latin typeface="Open Sans Light" pitchFamily="34" charset="0"/>
                <a:ea typeface="Open Sans Light" pitchFamily="34" charset="0"/>
                <a:cs typeface="Open Sans Light" pitchFamily="34" charset="0"/>
              </a:rPr>
              <a:t>passen.</a:t>
            </a:r>
            <a:endParaRPr lang="nl-BE" sz="1400" dirty="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9 </a:t>
            </a:r>
            <a:r>
              <a:rPr lang="nl-BE" sz="1400" dirty="0">
                <a:latin typeface="Open Sans Light" pitchFamily="34" charset="0"/>
                <a:ea typeface="Open Sans Light" pitchFamily="34" charset="0"/>
                <a:cs typeface="Open Sans Light" pitchFamily="34" charset="0"/>
              </a:rPr>
              <a:t>De VH toepassen op Djapo materiaal zorgt voor een succeservaring waardoor de bereidheid </a:t>
            </a:r>
            <a:r>
              <a:rPr lang="nl-BE" sz="1400" dirty="0" smtClean="0">
                <a:latin typeface="Open Sans Light" pitchFamily="34" charset="0"/>
                <a:ea typeface="Open Sans Light" pitchFamily="34" charset="0"/>
                <a:cs typeface="Open Sans Light" pitchFamily="34" charset="0"/>
              </a:rPr>
              <a:t>ontstaat om de </a:t>
            </a:r>
            <a:r>
              <a:rPr lang="nl-BE" sz="1400" dirty="0">
                <a:latin typeface="Open Sans Light" pitchFamily="34" charset="0"/>
                <a:ea typeface="Open Sans Light" pitchFamily="34" charset="0"/>
                <a:cs typeface="Open Sans Light" pitchFamily="34" charset="0"/>
              </a:rPr>
              <a:t>VH toe </a:t>
            </a:r>
            <a:r>
              <a:rPr lang="nl-BE" sz="1400" dirty="0" smtClean="0">
                <a:latin typeface="Open Sans Light" pitchFamily="34" charset="0"/>
                <a:ea typeface="Open Sans Light" pitchFamily="34" charset="0"/>
                <a:cs typeface="Open Sans Light" pitchFamily="34" charset="0"/>
              </a:rPr>
              <a:t>te </a:t>
            </a:r>
            <a:r>
              <a:rPr lang="nl-BE" sz="1400" dirty="0">
                <a:latin typeface="Open Sans Light" pitchFamily="34" charset="0"/>
                <a:ea typeface="Open Sans Light" pitchFamily="34" charset="0"/>
                <a:cs typeface="Open Sans Light" pitchFamily="34" charset="0"/>
              </a:rPr>
              <a:t>passen op andere </a:t>
            </a:r>
            <a:r>
              <a:rPr lang="nl-BE" sz="1400" dirty="0" smtClean="0">
                <a:latin typeface="Open Sans Light" pitchFamily="34" charset="0"/>
                <a:ea typeface="Open Sans Light" pitchFamily="34" charset="0"/>
                <a:cs typeface="Open Sans Light" pitchFamily="34" charset="0"/>
              </a:rPr>
              <a:t>DO-thema's (o.b.v. methode, nascholing of traject) of </a:t>
            </a:r>
            <a:r>
              <a:rPr lang="nl-BE" sz="1400" dirty="0">
                <a:latin typeface="Open Sans Light" pitchFamily="34" charset="0"/>
                <a:ea typeface="Open Sans Light" pitchFamily="34" charset="0"/>
                <a:cs typeface="Open Sans Light" pitchFamily="34" charset="0"/>
              </a:rPr>
              <a:t>om zelf lessen/projecten te </a:t>
            </a:r>
            <a:r>
              <a:rPr lang="nl-BE" sz="1400" dirty="0" smtClean="0">
                <a:latin typeface="Open Sans Light" pitchFamily="34" charset="0"/>
                <a:ea typeface="Open Sans Light" pitchFamily="34" charset="0"/>
                <a:cs typeface="Open Sans Light" pitchFamily="34" charset="0"/>
              </a:rPr>
              <a:t>ontwikkelen (</a:t>
            </a:r>
            <a:r>
              <a:rPr lang="nl-BE" sz="1400" dirty="0" err="1" smtClean="0">
                <a:latin typeface="Open Sans Light" pitchFamily="34" charset="0"/>
                <a:ea typeface="Open Sans Light" pitchFamily="34" charset="0"/>
                <a:cs typeface="Open Sans Light" pitchFamily="34" charset="0"/>
              </a:rPr>
              <a:t>o.b.v</a:t>
            </a:r>
            <a:r>
              <a:rPr lang="nl-BE" sz="1400" dirty="0" smtClean="0">
                <a:latin typeface="Open Sans Light" pitchFamily="34" charset="0"/>
                <a:ea typeface="Open Sans Light" pitchFamily="34" charset="0"/>
                <a:cs typeface="Open Sans Light" pitchFamily="34" charset="0"/>
              </a:rPr>
              <a:t>. een traject). De </a:t>
            </a:r>
            <a:r>
              <a:rPr lang="nl-BE" sz="1400" dirty="0">
                <a:latin typeface="Open Sans Light" pitchFamily="34" charset="0"/>
                <a:ea typeface="Open Sans Light" pitchFamily="34" charset="0"/>
                <a:cs typeface="Open Sans Light" pitchFamily="34" charset="0"/>
              </a:rPr>
              <a:t>VH toepassen op </a:t>
            </a:r>
            <a:r>
              <a:rPr lang="nl-BE" sz="1400" dirty="0" smtClean="0">
                <a:latin typeface="Open Sans Light" pitchFamily="34" charset="0"/>
                <a:ea typeface="Open Sans Light" pitchFamily="34" charset="0"/>
                <a:cs typeface="Open Sans Light" pitchFamily="34" charset="0"/>
              </a:rPr>
              <a:t>andere </a:t>
            </a:r>
            <a:r>
              <a:rPr lang="nl-BE" sz="1400" dirty="0" err="1" smtClean="0">
                <a:latin typeface="Open Sans Light" pitchFamily="34" charset="0"/>
                <a:ea typeface="Open Sans Light" pitchFamily="34" charset="0"/>
                <a:cs typeface="Open Sans Light" pitchFamily="34" charset="0"/>
              </a:rPr>
              <a:t>DO-thema's</a:t>
            </a:r>
            <a:r>
              <a:rPr lang="nl-BE" sz="1400" dirty="0" smtClean="0">
                <a:latin typeface="Open Sans Light" pitchFamily="34" charset="0"/>
                <a:ea typeface="Open Sans Light" pitchFamily="34" charset="0"/>
                <a:cs typeface="Open Sans Light" pitchFamily="34" charset="0"/>
              </a:rPr>
              <a:t> </a:t>
            </a:r>
            <a:r>
              <a:rPr lang="nl-BE" sz="1400" dirty="0">
                <a:latin typeface="Open Sans Light" pitchFamily="34" charset="0"/>
                <a:ea typeface="Open Sans Light" pitchFamily="34" charset="0"/>
                <a:cs typeface="Open Sans Light" pitchFamily="34" charset="0"/>
              </a:rPr>
              <a:t>zorgt voor </a:t>
            </a:r>
            <a:r>
              <a:rPr lang="nl-BE" sz="1400" dirty="0" smtClean="0">
                <a:latin typeface="Open Sans Light" pitchFamily="34" charset="0"/>
                <a:ea typeface="Open Sans Light" pitchFamily="34" charset="0"/>
                <a:cs typeface="Open Sans Light" pitchFamily="34" charset="0"/>
              </a:rPr>
              <a:t>een </a:t>
            </a:r>
            <a:r>
              <a:rPr lang="nl-BE" sz="1400" dirty="0">
                <a:latin typeface="Open Sans Light" pitchFamily="34" charset="0"/>
                <a:ea typeface="Open Sans Light" pitchFamily="34" charset="0"/>
                <a:cs typeface="Open Sans Light" pitchFamily="34" charset="0"/>
              </a:rPr>
              <a:t>succeservaring waardoor de bereidheid ontstaat om zelf lessen/projecten te </a:t>
            </a:r>
            <a:r>
              <a:rPr lang="nl-BE" sz="1400" dirty="0" smtClean="0">
                <a:latin typeface="Open Sans Light" pitchFamily="34" charset="0"/>
                <a:ea typeface="Open Sans Light" pitchFamily="34" charset="0"/>
                <a:cs typeface="Open Sans Light" pitchFamily="34" charset="0"/>
              </a:rPr>
              <a:t>ontwikkelen (</a:t>
            </a:r>
            <a:r>
              <a:rPr lang="nl-BE" sz="1400" dirty="0" err="1" smtClean="0">
                <a:latin typeface="Open Sans Light" pitchFamily="34" charset="0"/>
                <a:ea typeface="Open Sans Light" pitchFamily="34" charset="0"/>
                <a:cs typeface="Open Sans Light" pitchFamily="34" charset="0"/>
              </a:rPr>
              <a:t>o.b.v</a:t>
            </a:r>
            <a:r>
              <a:rPr lang="nl-BE" sz="1400" dirty="0" smtClean="0">
                <a:latin typeface="Open Sans Light" pitchFamily="34" charset="0"/>
                <a:ea typeface="Open Sans Light" pitchFamily="34" charset="0"/>
                <a:cs typeface="Open Sans Light" pitchFamily="34" charset="0"/>
              </a:rPr>
              <a:t>. een traject).</a:t>
            </a:r>
            <a:endParaRPr lang="nl-BE" sz="1400" dirty="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10 </a:t>
            </a:r>
            <a:r>
              <a:rPr lang="nl-NL" sz="1400" dirty="0">
                <a:latin typeface="Open Sans Light" pitchFamily="34" charset="0"/>
                <a:ea typeface="Open Sans Light" pitchFamily="34" charset="0"/>
                <a:cs typeface="Open Sans Light" pitchFamily="34" charset="0"/>
              </a:rPr>
              <a:t>Als de leerkracht de vaardigheden toepast op een </a:t>
            </a:r>
            <a:r>
              <a:rPr lang="nl-NL" sz="1400" dirty="0" err="1" smtClean="0">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 </a:t>
            </a:r>
            <a:endParaRPr lang="nl-BE" sz="1400" dirty="0">
              <a:latin typeface="Open Sans Light" pitchFamily="34" charset="0"/>
              <a:ea typeface="Open Sans Light" pitchFamily="34" charset="0"/>
              <a:cs typeface="Open Sans Light" pitchFamily="34" charset="0"/>
            </a:endParaRPr>
          </a:p>
          <a:p>
            <a:pPr>
              <a:buFontTx/>
              <a:buChar char="-"/>
            </a:pPr>
            <a:r>
              <a:rPr lang="nl-NL" sz="1400" dirty="0" smtClean="0">
                <a:latin typeface="Open Sans Light" pitchFamily="34" charset="0"/>
                <a:ea typeface="Open Sans Light" pitchFamily="34" charset="0"/>
                <a:cs typeface="Open Sans Light" pitchFamily="34" charset="0"/>
              </a:rPr>
              <a:t>krijgen </a:t>
            </a:r>
            <a:r>
              <a:rPr lang="nl-NL" sz="1400" dirty="0">
                <a:latin typeface="Open Sans Light" pitchFamily="34" charset="0"/>
                <a:ea typeface="Open Sans Light" pitchFamily="34" charset="0"/>
                <a:cs typeface="Open Sans Light" pitchFamily="34" charset="0"/>
              </a:rPr>
              <a:t>leerlingen zicht op de oorzaken - gevolgen, onderdelen - geheel, </a:t>
            </a:r>
            <a:r>
              <a:rPr lang="nl-NL" sz="1400" dirty="0" smtClean="0">
                <a:latin typeface="Open Sans Light" pitchFamily="34" charset="0"/>
                <a:ea typeface="Open Sans Light" pitchFamily="34" charset="0"/>
                <a:cs typeface="Open Sans Light" pitchFamily="34" charset="0"/>
              </a:rPr>
              <a:t>perspectieven </a:t>
            </a:r>
            <a:r>
              <a:rPr lang="nl-NL" sz="1400" dirty="0">
                <a:latin typeface="Open Sans Light" pitchFamily="34" charset="0"/>
                <a:ea typeface="Open Sans Light" pitchFamily="34" charset="0"/>
                <a:cs typeface="Open Sans Light" pitchFamily="34" charset="0"/>
              </a:rPr>
              <a:t>van dat </a:t>
            </a:r>
            <a:r>
              <a:rPr lang="nl-NL" sz="1400" dirty="0" err="1" smtClean="0">
                <a:latin typeface="Open Sans Light" pitchFamily="34" charset="0"/>
                <a:ea typeface="Open Sans Light" pitchFamily="34" charset="0"/>
                <a:cs typeface="Open Sans Light" pitchFamily="34" charset="0"/>
              </a:rPr>
              <a:t>DO-thema</a:t>
            </a:r>
            <a:r>
              <a:rPr lang="nl-NL" sz="1400" dirty="0" smtClean="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a:buFontTx/>
              <a:buChar char="-"/>
            </a:pPr>
            <a:r>
              <a:rPr lang="nl-NL" sz="1400" dirty="0" smtClean="0">
                <a:latin typeface="Open Sans Light" pitchFamily="34" charset="0"/>
                <a:ea typeface="Open Sans Light" pitchFamily="34" charset="0"/>
                <a:cs typeface="Open Sans Light" pitchFamily="34" charset="0"/>
              </a:rPr>
              <a:t>leren </a:t>
            </a:r>
            <a:r>
              <a:rPr lang="nl-NL" sz="1400" dirty="0">
                <a:latin typeface="Open Sans Light" pitchFamily="34" charset="0"/>
                <a:ea typeface="Open Sans Light" pitchFamily="34" charset="0"/>
                <a:cs typeface="Open Sans Light" pitchFamily="34" charset="0"/>
              </a:rPr>
              <a:t>leerlingen kritisch denken en een waardenkader ontwikkelen over dat </a:t>
            </a:r>
            <a:r>
              <a:rPr lang="nl-NL" sz="1400" dirty="0" err="1" smtClean="0">
                <a:latin typeface="Open Sans Light" pitchFamily="34" charset="0"/>
                <a:ea typeface="Open Sans Light" pitchFamily="34" charset="0"/>
                <a:cs typeface="Open Sans Light" pitchFamily="34" charset="0"/>
              </a:rPr>
              <a:t>DO-thema</a:t>
            </a:r>
            <a:r>
              <a:rPr lang="nl-NL" sz="1400" dirty="0" smtClean="0">
                <a:latin typeface="Open Sans Light" pitchFamily="34" charset="0"/>
                <a:ea typeface="Open Sans Light" pitchFamily="34" charset="0"/>
                <a:cs typeface="Open Sans Light" pitchFamily="34" charset="0"/>
              </a:rPr>
              <a:t>;</a:t>
            </a:r>
          </a:p>
          <a:p>
            <a:pPr>
              <a:buFontTx/>
              <a:buChar char="-"/>
            </a:pPr>
            <a:r>
              <a:rPr lang="nl-BE" sz="1400" dirty="0" smtClean="0">
                <a:latin typeface="Open Sans Light" pitchFamily="34" charset="0"/>
                <a:ea typeface="Open Sans Light" pitchFamily="34" charset="0"/>
                <a:cs typeface="Open Sans Light" pitchFamily="34" charset="0"/>
              </a:rPr>
              <a:t>l</a:t>
            </a:r>
            <a:r>
              <a:rPr lang="nl-NL" sz="1400" dirty="0" smtClean="0">
                <a:latin typeface="Open Sans Light" pitchFamily="34" charset="0"/>
                <a:ea typeface="Open Sans Light" pitchFamily="34" charset="0"/>
                <a:cs typeface="Open Sans Light" pitchFamily="34" charset="0"/>
              </a:rPr>
              <a:t>eren </a:t>
            </a:r>
            <a:r>
              <a:rPr lang="nl-NL" sz="1400" dirty="0">
                <a:latin typeface="Open Sans Light" pitchFamily="34" charset="0"/>
                <a:ea typeface="Open Sans Light" pitchFamily="34" charset="0"/>
                <a:cs typeface="Open Sans Light" pitchFamily="34" charset="0"/>
              </a:rPr>
              <a:t>leerlingen creatief denken over dat </a:t>
            </a:r>
            <a:r>
              <a:rPr lang="nl-NL" sz="1400" dirty="0" err="1" smtClean="0">
                <a:latin typeface="Open Sans Light" pitchFamily="34" charset="0"/>
                <a:ea typeface="Open Sans Light" pitchFamily="34" charset="0"/>
                <a:cs typeface="Open Sans Light" pitchFamily="34" charset="0"/>
              </a:rPr>
              <a:t>DO-thema</a:t>
            </a:r>
            <a:r>
              <a:rPr lang="nl-NL" sz="1400" dirty="0">
                <a:latin typeface="Open Sans Light" pitchFamily="34" charset="0"/>
                <a:ea typeface="Open Sans Light" pitchFamily="34" charset="0"/>
                <a:cs typeface="Open Sans Light" pitchFamily="34" charset="0"/>
              </a:rPr>
              <a:t>.</a:t>
            </a:r>
            <a:endParaRPr lang="nl-BE" sz="1400" dirty="0">
              <a:latin typeface="Open Sans Light" pitchFamily="34" charset="0"/>
              <a:ea typeface="Open Sans Light" pitchFamily="34" charset="0"/>
              <a:cs typeface="Open Sans Light" pitchFamily="34" charset="0"/>
            </a:endParaRPr>
          </a:p>
          <a:p>
            <a:pPr marL="0" indent="0">
              <a:buNone/>
            </a:pPr>
            <a:r>
              <a:rPr lang="nl-BE" sz="1400" dirty="0" smtClean="0">
                <a:latin typeface="Open Sans Light" pitchFamily="34" charset="0"/>
                <a:ea typeface="Open Sans Light" pitchFamily="34" charset="0"/>
                <a:cs typeface="Open Sans Light" pitchFamily="34" charset="0"/>
              </a:rPr>
              <a:t>11 </a:t>
            </a:r>
            <a:r>
              <a:rPr lang="nl-NL" sz="1400" dirty="0">
                <a:latin typeface="Open Sans Light" pitchFamily="34" charset="0"/>
                <a:ea typeface="Open Sans Light" pitchFamily="34" charset="0"/>
                <a:cs typeface="Open Sans Light" pitchFamily="34" charset="0"/>
              </a:rPr>
              <a:t>De leerkracht past de vaardigheden effectief </a:t>
            </a:r>
            <a:r>
              <a:rPr lang="nl-NL" sz="1400" dirty="0" smtClean="0">
                <a:latin typeface="Open Sans Light" pitchFamily="34" charset="0"/>
                <a:ea typeface="Open Sans Light" pitchFamily="34" charset="0"/>
                <a:cs typeface="Open Sans Light" pitchFamily="34" charset="0"/>
              </a:rPr>
              <a:t>toe op een </a:t>
            </a:r>
            <a:r>
              <a:rPr lang="nl-NL" sz="1400" dirty="0" err="1" smtClean="0">
                <a:latin typeface="Open Sans Light" pitchFamily="34" charset="0"/>
                <a:ea typeface="Open Sans Light" pitchFamily="34" charset="0"/>
                <a:cs typeface="Open Sans Light" pitchFamily="34" charset="0"/>
              </a:rPr>
              <a:t>DO-thema</a:t>
            </a:r>
            <a:r>
              <a:rPr lang="nl-NL" sz="1400" dirty="0" smtClean="0">
                <a:latin typeface="Open Sans Light" pitchFamily="34" charset="0"/>
                <a:ea typeface="Open Sans Light" pitchFamily="34" charset="0"/>
                <a:cs typeface="Open Sans Light" pitchFamily="34" charset="0"/>
              </a:rPr>
              <a:t>.</a:t>
            </a:r>
          </a:p>
          <a:p>
            <a:pPr marL="0" indent="0">
              <a:buNone/>
            </a:pPr>
            <a:endParaRPr lang="nl-NL" sz="1400" dirty="0" smtClean="0">
              <a:latin typeface="Open Sans Light" pitchFamily="34" charset="0"/>
              <a:ea typeface="Open Sans Light" pitchFamily="34" charset="0"/>
              <a:cs typeface="Open Sans Light" pitchFamily="34" charset="0"/>
            </a:endParaRPr>
          </a:p>
          <a:p>
            <a:pPr marL="0" indent="0">
              <a:buNone/>
            </a:pPr>
            <a:endParaRPr lang="nl-BE" sz="1100" dirty="0"/>
          </a:p>
          <a:p>
            <a:pPr marL="0" indent="0">
              <a:buNone/>
            </a:pPr>
            <a:endParaRPr lang="nl-BE" sz="1100" dirty="0">
              <a:latin typeface="Open Sans Light"/>
            </a:endParaRPr>
          </a:p>
          <a:p>
            <a:pPr marL="0" indent="0">
              <a:buNone/>
            </a:pPr>
            <a:endParaRPr lang="nl-BE" sz="1100" dirty="0"/>
          </a:p>
          <a:p>
            <a:pPr marL="0" indent="0">
              <a:buNone/>
            </a:pPr>
            <a:endParaRPr lang="nl-BE" sz="1100" dirty="0"/>
          </a:p>
          <a:p>
            <a:pPr marL="0" indent="0">
              <a:buNone/>
            </a:pPr>
            <a:endParaRPr lang="nl-BE" sz="1100" dirty="0" smtClean="0">
              <a:latin typeface="Open Sans Light"/>
            </a:endParaRPr>
          </a:p>
        </p:txBody>
      </p:sp>
    </p:spTree>
    <p:extLst>
      <p:ext uri="{BB962C8B-B14F-4D97-AF65-F5344CB8AC3E}">
        <p14:creationId xmlns:p14="http://schemas.microsoft.com/office/powerpoint/2010/main" val="196051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p:cNvSpPr>
            <a:spLocks noGrp="1"/>
          </p:cNvSpPr>
          <p:nvPr>
            <p:ph idx="1"/>
          </p:nvPr>
        </p:nvSpPr>
        <p:spPr/>
        <p:txBody>
          <a:bodyPr/>
          <a:lstStyle/>
          <a:p>
            <a:endParaRPr lang="nl-BE" altLang="nl-BE"/>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24744"/>
            <a:ext cx="8713787" cy="5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45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7664" y="685800"/>
            <a:ext cx="7367736" cy="685800"/>
          </a:xfrm>
        </p:spPr>
        <p:txBody>
          <a:bodyPr/>
          <a:lstStyle/>
          <a:p>
            <a:r>
              <a:rPr lang="nl-BE" dirty="0" smtClean="0"/>
              <a:t>Definities </a:t>
            </a:r>
            <a:endParaRPr lang="nl-BE" dirty="0"/>
          </a:p>
        </p:txBody>
      </p:sp>
      <p:sp>
        <p:nvSpPr>
          <p:cNvPr id="3" name="Tijdelijke aanduiding voor inhoud 2"/>
          <p:cNvSpPr>
            <a:spLocks noGrp="1"/>
          </p:cNvSpPr>
          <p:nvPr>
            <p:ph idx="1"/>
          </p:nvPr>
        </p:nvSpPr>
        <p:spPr>
          <a:xfrm>
            <a:off x="1478682" y="2636912"/>
            <a:ext cx="7505700" cy="4343400"/>
          </a:xfrm>
        </p:spPr>
        <p:txBody>
          <a:bodyPr/>
          <a:lstStyle/>
          <a:p>
            <a:pPr marL="0" indent="0">
              <a:buNone/>
            </a:pPr>
            <a:r>
              <a:rPr lang="nl-BE" sz="2400" b="0" i="1" dirty="0"/>
              <a:t>“</a:t>
            </a:r>
            <a:r>
              <a:rPr lang="en-US" sz="2400" b="0" i="1" dirty="0"/>
              <a:t>Theories of change are the ideas and hypotheses (‘theories’) people and </a:t>
            </a:r>
            <a:r>
              <a:rPr lang="en-US" sz="2400" b="0" i="1" dirty="0" err="1"/>
              <a:t>organisations</a:t>
            </a:r>
            <a:r>
              <a:rPr lang="en-US" sz="2400" b="0" i="1" dirty="0"/>
              <a:t> have about how change happens. These theories can be conscious or unconscious and are based on personal beliefs, assumptions and a necessarily limited, personal perception of reality.” </a:t>
            </a:r>
          </a:p>
          <a:p>
            <a:pPr marL="0" indent="0">
              <a:buNone/>
            </a:pPr>
            <a:r>
              <a:rPr lang="en-US" sz="1400" dirty="0" smtClean="0"/>
              <a:t>(</a:t>
            </a:r>
            <a:r>
              <a:rPr lang="en-US" sz="1400" dirty="0"/>
              <a:t>HIVOS, 2016)</a:t>
            </a:r>
            <a:endParaRPr lang="nl-BE" sz="1400" dirty="0"/>
          </a:p>
        </p:txBody>
      </p:sp>
    </p:spTree>
    <p:extLst>
      <p:ext uri="{BB962C8B-B14F-4D97-AF65-F5344CB8AC3E}">
        <p14:creationId xmlns:p14="http://schemas.microsoft.com/office/powerpoint/2010/main" val="196670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60648"/>
            <a:ext cx="6858000" cy="685800"/>
          </a:xfrm>
        </p:spPr>
        <p:txBody>
          <a:bodyPr/>
          <a:lstStyle/>
          <a:p>
            <a:r>
              <a:rPr lang="nl-BE" dirty="0" smtClean="0"/>
              <a:t>Definities</a:t>
            </a:r>
            <a:endParaRPr lang="en-GB" dirty="0"/>
          </a:p>
        </p:txBody>
      </p:sp>
      <p:sp>
        <p:nvSpPr>
          <p:cNvPr id="3" name="Tijdelijke aanduiding voor inhoud 2"/>
          <p:cNvSpPr>
            <a:spLocks noGrp="1"/>
          </p:cNvSpPr>
          <p:nvPr>
            <p:ph idx="1"/>
          </p:nvPr>
        </p:nvSpPr>
        <p:spPr>
          <a:xfrm>
            <a:off x="1403648" y="1988840"/>
            <a:ext cx="7505700" cy="4343400"/>
          </a:xfrm>
        </p:spPr>
        <p:txBody>
          <a:bodyPr/>
          <a:lstStyle/>
          <a:p>
            <a:pPr marL="0" indent="0">
              <a:buNone/>
            </a:pPr>
            <a:r>
              <a:rPr lang="nl-BE" sz="2800" dirty="0"/>
              <a:t>“</a:t>
            </a:r>
            <a:r>
              <a:rPr lang="nl-BE" sz="2400" b="0" i="1" dirty="0"/>
              <a:t>Elk programma is gebaseerd op overtuigingen, onderstellingen en hypothesen over de wijze waarop verandering plaatsvindt – op de wijze waarop mensen, organisaties, politieke systemen of ecosystemen functioneren. De </a:t>
            </a:r>
            <a:r>
              <a:rPr lang="nl-BE" sz="2400" b="0" i="1" dirty="0" err="1"/>
              <a:t>ToC</a:t>
            </a:r>
            <a:r>
              <a:rPr lang="nl-BE" sz="2400" b="0" i="1" dirty="0"/>
              <a:t> is in dit kader het middel om die verschillende onderliggende onderstellingen met elkaar in verband te brengen om op die wijze aan te duiden hoe verandering in een programma plaats zal vinden.</a:t>
            </a:r>
            <a:r>
              <a:rPr lang="nl-BE" sz="2400" dirty="0"/>
              <a:t>” </a:t>
            </a:r>
            <a:endParaRPr lang="nl-BE" sz="2400" b="0" i="1" dirty="0"/>
          </a:p>
          <a:p>
            <a:pPr marL="0" indent="0">
              <a:buNone/>
            </a:pPr>
            <a:r>
              <a:rPr lang="nl-BE" sz="1400" dirty="0" smtClean="0"/>
              <a:t>(</a:t>
            </a:r>
            <a:r>
              <a:rPr lang="nl-BE" sz="1400" dirty="0"/>
              <a:t>Patricia Rogers)</a:t>
            </a:r>
          </a:p>
          <a:p>
            <a:endParaRPr lang="fr-BE" sz="2000" i="1" dirty="0"/>
          </a:p>
          <a:p>
            <a:endParaRPr lang="en-GB" dirty="0"/>
          </a:p>
        </p:txBody>
      </p:sp>
    </p:spTree>
    <p:extLst>
      <p:ext uri="{BB962C8B-B14F-4D97-AF65-F5344CB8AC3E}">
        <p14:creationId xmlns:p14="http://schemas.microsoft.com/office/powerpoint/2010/main" val="51365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906" y="188640"/>
            <a:ext cx="6858000" cy="685800"/>
          </a:xfrm>
        </p:spPr>
        <p:txBody>
          <a:bodyPr/>
          <a:lstStyle/>
          <a:p>
            <a:r>
              <a:rPr lang="en-GB" dirty="0" err="1" smtClean="0"/>
              <a:t>Definities</a:t>
            </a:r>
            <a:endParaRPr lang="en-GB" dirty="0"/>
          </a:p>
        </p:txBody>
      </p:sp>
      <p:sp>
        <p:nvSpPr>
          <p:cNvPr id="3" name="Content Placeholder 2"/>
          <p:cNvSpPr>
            <a:spLocks noGrp="1"/>
          </p:cNvSpPr>
          <p:nvPr>
            <p:ph idx="1"/>
          </p:nvPr>
        </p:nvSpPr>
        <p:spPr>
          <a:xfrm>
            <a:off x="1010106" y="1124744"/>
            <a:ext cx="8229600" cy="4525963"/>
          </a:xfrm>
        </p:spPr>
        <p:txBody>
          <a:bodyPr/>
          <a:lstStyle/>
          <a:p>
            <a:r>
              <a:rPr lang="en-GB" dirty="0" err="1" smtClean="0"/>
              <a:t>Een</a:t>
            </a:r>
            <a:r>
              <a:rPr lang="en-GB" dirty="0" smtClean="0"/>
              <a:t> </a:t>
            </a:r>
            <a:r>
              <a:rPr lang="en-GB" i="1" u="sng" dirty="0" smtClean="0"/>
              <a:t>continue</a:t>
            </a:r>
            <a:r>
              <a:rPr lang="en-GB" dirty="0" smtClean="0"/>
              <a:t> </a:t>
            </a:r>
            <a:r>
              <a:rPr lang="en-GB" i="1" u="sng" dirty="0" err="1" smtClean="0"/>
              <a:t>proces</a:t>
            </a:r>
            <a:r>
              <a:rPr lang="en-GB" i="1" dirty="0" smtClean="0"/>
              <a:t> van </a:t>
            </a:r>
            <a:r>
              <a:rPr lang="en-GB" i="1" u="sng" dirty="0" err="1" smtClean="0"/>
              <a:t>reflectie</a:t>
            </a:r>
            <a:r>
              <a:rPr lang="en-GB" i="1" dirty="0" smtClean="0"/>
              <a:t> </a:t>
            </a:r>
            <a:r>
              <a:rPr lang="en-GB" dirty="0" err="1" smtClean="0"/>
              <a:t>dat</a:t>
            </a:r>
            <a:r>
              <a:rPr lang="en-GB" dirty="0" smtClean="0"/>
              <a:t> </a:t>
            </a:r>
            <a:r>
              <a:rPr lang="en-GB" dirty="0" err="1" smtClean="0"/>
              <a:t>onderzoekt</a:t>
            </a:r>
            <a:r>
              <a:rPr lang="en-GB" dirty="0" smtClean="0"/>
              <a:t> wat </a:t>
            </a:r>
            <a:r>
              <a:rPr lang="en-GB" dirty="0" err="1" smtClean="0"/>
              <a:t>verandering</a:t>
            </a:r>
            <a:r>
              <a:rPr lang="en-GB" dirty="0" smtClean="0"/>
              <a:t> is </a:t>
            </a:r>
            <a:r>
              <a:rPr lang="en-GB" dirty="0" err="1" smtClean="0"/>
              <a:t>en</a:t>
            </a:r>
            <a:r>
              <a:rPr lang="en-GB" dirty="0" smtClean="0"/>
              <a:t> hoe het </a:t>
            </a:r>
            <a:r>
              <a:rPr lang="en-GB" dirty="0" err="1" smtClean="0"/>
              <a:t>gebeurt</a:t>
            </a:r>
            <a:r>
              <a:rPr lang="en-GB" dirty="0" smtClean="0"/>
              <a:t> (</a:t>
            </a:r>
            <a:r>
              <a:rPr lang="en-GB" dirty="0" err="1" smtClean="0"/>
              <a:t>en</a:t>
            </a:r>
            <a:r>
              <a:rPr lang="en-GB" dirty="0" smtClean="0"/>
              <a:t> wat het </a:t>
            </a:r>
            <a:r>
              <a:rPr lang="en-GB" dirty="0" err="1" smtClean="0"/>
              <a:t>gevolg</a:t>
            </a:r>
            <a:r>
              <a:rPr lang="en-GB" dirty="0" smtClean="0"/>
              <a:t> </a:t>
            </a:r>
            <a:r>
              <a:rPr lang="en-GB" dirty="0" err="1" smtClean="0"/>
              <a:t>daarvan</a:t>
            </a:r>
            <a:r>
              <a:rPr lang="en-GB" dirty="0" smtClean="0"/>
              <a:t> is </a:t>
            </a:r>
            <a:r>
              <a:rPr lang="en-GB" dirty="0" err="1" smtClean="0"/>
              <a:t>voor</a:t>
            </a:r>
            <a:r>
              <a:rPr lang="en-GB" dirty="0" smtClean="0"/>
              <a:t> de </a:t>
            </a:r>
            <a:r>
              <a:rPr lang="en-GB" dirty="0" err="1" smtClean="0"/>
              <a:t>rol</a:t>
            </a:r>
            <a:r>
              <a:rPr lang="en-GB" dirty="0" smtClean="0"/>
              <a:t> die </a:t>
            </a:r>
            <a:r>
              <a:rPr lang="en-GB" dirty="0" err="1" smtClean="0"/>
              <a:t>wij</a:t>
            </a:r>
            <a:r>
              <a:rPr lang="en-GB" dirty="0" smtClean="0"/>
              <a:t> </a:t>
            </a:r>
            <a:r>
              <a:rPr lang="en-GB" dirty="0" err="1" smtClean="0"/>
              <a:t>spelen</a:t>
            </a:r>
            <a:r>
              <a:rPr lang="en-GB" dirty="0" smtClean="0"/>
              <a:t>) </a:t>
            </a:r>
            <a:r>
              <a:rPr lang="en-GB" dirty="0" err="1" smtClean="0"/>
              <a:t>en</a:t>
            </a:r>
            <a:r>
              <a:rPr lang="en-GB" dirty="0" smtClean="0"/>
              <a:t>: </a:t>
            </a:r>
            <a:endParaRPr lang="en-GB" sz="2800" dirty="0" smtClean="0"/>
          </a:p>
          <a:p>
            <a:pPr lvl="1"/>
            <a:r>
              <a:rPr lang="en-GB" sz="2200" dirty="0" err="1" smtClean="0"/>
              <a:t>Dat</a:t>
            </a:r>
            <a:r>
              <a:rPr lang="en-GB" sz="2200" dirty="0" smtClean="0"/>
              <a:t> </a:t>
            </a:r>
            <a:r>
              <a:rPr lang="en-GB" sz="2200" dirty="0" err="1" smtClean="0"/>
              <a:t>ertoe</a:t>
            </a:r>
            <a:r>
              <a:rPr lang="en-GB" sz="2200" dirty="0" smtClean="0"/>
              <a:t> </a:t>
            </a:r>
            <a:r>
              <a:rPr lang="en-GB" sz="2200" dirty="0" err="1" smtClean="0"/>
              <a:t>bijdraagt</a:t>
            </a:r>
            <a:r>
              <a:rPr lang="en-GB" sz="2200" dirty="0" smtClean="0"/>
              <a:t> om </a:t>
            </a:r>
            <a:r>
              <a:rPr lang="en-GB" sz="2200" dirty="0" err="1" smtClean="0"/>
              <a:t>een</a:t>
            </a:r>
            <a:r>
              <a:rPr lang="en-GB" sz="2200" dirty="0" smtClean="0"/>
              <a:t> </a:t>
            </a:r>
            <a:r>
              <a:rPr lang="en-GB" sz="2200" dirty="0" err="1" smtClean="0"/>
              <a:t>programma</a:t>
            </a:r>
            <a:r>
              <a:rPr lang="en-GB" sz="2200" dirty="0" smtClean="0"/>
              <a:t> </a:t>
            </a:r>
            <a:r>
              <a:rPr lang="en-GB" sz="2200" dirty="0" err="1" smtClean="0"/>
              <a:t>te</a:t>
            </a:r>
            <a:r>
              <a:rPr lang="en-GB" sz="2200" dirty="0" smtClean="0"/>
              <a:t> </a:t>
            </a:r>
            <a:r>
              <a:rPr lang="en-GB" sz="2200" dirty="0" err="1" smtClean="0"/>
              <a:t>situeren</a:t>
            </a:r>
            <a:r>
              <a:rPr lang="en-GB" sz="2200" dirty="0" smtClean="0"/>
              <a:t> </a:t>
            </a:r>
            <a:r>
              <a:rPr lang="en-GB" sz="2200" dirty="0" err="1" smtClean="0"/>
              <a:t>binnen</a:t>
            </a:r>
            <a:r>
              <a:rPr lang="en-GB" sz="2200" dirty="0" smtClean="0"/>
              <a:t> </a:t>
            </a:r>
            <a:r>
              <a:rPr lang="en-GB" sz="2200" dirty="0" err="1" smtClean="0"/>
              <a:t>een</a:t>
            </a:r>
            <a:r>
              <a:rPr lang="en-GB" sz="2200" dirty="0" smtClean="0"/>
              <a:t> </a:t>
            </a:r>
            <a:r>
              <a:rPr lang="en-GB" sz="2200" dirty="0" err="1" smtClean="0"/>
              <a:t>ruimere</a:t>
            </a:r>
            <a:r>
              <a:rPr lang="en-GB" sz="2200" dirty="0" smtClean="0"/>
              <a:t> analyse van hoe </a:t>
            </a:r>
            <a:r>
              <a:rPr lang="en-GB" sz="2200" dirty="0" err="1" smtClean="0"/>
              <a:t>verandering</a:t>
            </a:r>
            <a:r>
              <a:rPr lang="en-GB" sz="2200" dirty="0" smtClean="0"/>
              <a:t> </a:t>
            </a:r>
            <a:r>
              <a:rPr lang="en-GB" sz="2200" dirty="0" err="1" smtClean="0"/>
              <a:t>gebeurt</a:t>
            </a:r>
            <a:r>
              <a:rPr lang="en-GB" sz="2200" dirty="0"/>
              <a:t>;</a:t>
            </a:r>
            <a:endParaRPr lang="en-GB" sz="2200" dirty="0" smtClean="0"/>
          </a:p>
          <a:p>
            <a:pPr lvl="1"/>
            <a:r>
              <a:rPr lang="en-GB" sz="2200" dirty="0" err="1" smtClean="0"/>
              <a:t>Dat</a:t>
            </a:r>
            <a:r>
              <a:rPr lang="en-GB" sz="2200" dirty="0" smtClean="0"/>
              <a:t> </a:t>
            </a:r>
            <a:r>
              <a:rPr lang="en-GB" sz="2200" dirty="0" err="1" smtClean="0"/>
              <a:t>gebaseerd</a:t>
            </a:r>
            <a:r>
              <a:rPr lang="en-GB" sz="2200" dirty="0" smtClean="0"/>
              <a:t> is op </a:t>
            </a:r>
            <a:r>
              <a:rPr lang="en-GB" sz="2200" dirty="0" err="1" smtClean="0"/>
              <a:t>leren</a:t>
            </a:r>
            <a:r>
              <a:rPr lang="en-GB" sz="2200" dirty="0" smtClean="0"/>
              <a:t> over </a:t>
            </a:r>
            <a:r>
              <a:rPr lang="en-GB" sz="2200" dirty="0" err="1" smtClean="0"/>
              <a:t>ontwikkeling</a:t>
            </a:r>
            <a:r>
              <a:rPr lang="en-GB" sz="2200" dirty="0"/>
              <a:t>;</a:t>
            </a:r>
            <a:endParaRPr lang="en-GB" sz="2200" dirty="0" smtClean="0"/>
          </a:p>
          <a:p>
            <a:pPr lvl="1"/>
            <a:r>
              <a:rPr lang="en-GB" sz="2200" dirty="0" err="1" smtClean="0"/>
              <a:t>Dat</a:t>
            </a:r>
            <a:r>
              <a:rPr lang="en-GB" sz="2200" dirty="0" smtClean="0"/>
              <a:t> </a:t>
            </a:r>
            <a:r>
              <a:rPr lang="en-GB" sz="2200" dirty="0" err="1" smtClean="0"/>
              <a:t>onze</a:t>
            </a:r>
            <a:r>
              <a:rPr lang="en-GB" sz="2200" dirty="0" smtClean="0"/>
              <a:t> </a:t>
            </a:r>
            <a:r>
              <a:rPr lang="en-GB" sz="2200" dirty="0" err="1" smtClean="0"/>
              <a:t>visie</a:t>
            </a:r>
            <a:r>
              <a:rPr lang="en-GB" sz="2200" dirty="0" smtClean="0"/>
              <a:t> op </a:t>
            </a:r>
            <a:r>
              <a:rPr lang="en-GB" sz="2200" dirty="0" err="1" smtClean="0"/>
              <a:t>verandering</a:t>
            </a:r>
            <a:r>
              <a:rPr lang="en-GB" sz="2200" dirty="0" smtClean="0"/>
              <a:t> </a:t>
            </a:r>
            <a:r>
              <a:rPr lang="en-GB" sz="2200" dirty="0" err="1" smtClean="0"/>
              <a:t>expliciteert</a:t>
            </a:r>
            <a:r>
              <a:rPr lang="en-GB" sz="2200" dirty="0"/>
              <a:t>;</a:t>
            </a:r>
            <a:endParaRPr lang="en-GB" sz="2200" dirty="0" smtClean="0"/>
          </a:p>
          <a:p>
            <a:pPr lvl="1"/>
            <a:r>
              <a:rPr lang="en-GB" sz="2200" dirty="0" err="1" smtClean="0"/>
              <a:t>Dat</a:t>
            </a:r>
            <a:r>
              <a:rPr lang="en-GB" sz="2200" dirty="0" smtClean="0"/>
              <a:t> </a:t>
            </a:r>
            <a:r>
              <a:rPr lang="en-GB" sz="2200" dirty="0" err="1" smtClean="0"/>
              <a:t>werkt</a:t>
            </a:r>
            <a:r>
              <a:rPr lang="en-GB" sz="2200" dirty="0" smtClean="0"/>
              <a:t> </a:t>
            </a:r>
            <a:r>
              <a:rPr lang="en-GB" sz="2200" dirty="0" err="1" smtClean="0"/>
              <a:t>vanuit</a:t>
            </a:r>
            <a:r>
              <a:rPr lang="en-GB" sz="2200" dirty="0" smtClean="0"/>
              <a:t> </a:t>
            </a:r>
            <a:r>
              <a:rPr lang="en-GB" sz="2200" dirty="0" err="1" smtClean="0"/>
              <a:t>systeemdenken</a:t>
            </a:r>
            <a:r>
              <a:rPr lang="en-GB" sz="2200" dirty="0" smtClean="0"/>
              <a:t> </a:t>
            </a:r>
            <a:r>
              <a:rPr lang="en-GB" sz="2200" dirty="0" err="1" smtClean="0"/>
              <a:t>en</a:t>
            </a:r>
            <a:r>
              <a:rPr lang="en-GB" sz="2200" dirty="0" smtClean="0"/>
              <a:t> </a:t>
            </a:r>
            <a:r>
              <a:rPr lang="en-GB" sz="2200" dirty="0" err="1" smtClean="0"/>
              <a:t>erkenning</a:t>
            </a:r>
            <a:r>
              <a:rPr lang="en-GB" sz="2200" dirty="0" smtClean="0"/>
              <a:t> </a:t>
            </a:r>
            <a:r>
              <a:rPr lang="en-GB" sz="2200" dirty="0" err="1" smtClean="0"/>
              <a:t>dat</a:t>
            </a:r>
            <a:r>
              <a:rPr lang="en-GB" sz="2200" dirty="0" smtClean="0"/>
              <a:t> diverse </a:t>
            </a:r>
            <a:r>
              <a:rPr lang="en-GB" sz="2200" dirty="0" err="1" smtClean="0"/>
              <a:t>factoren</a:t>
            </a:r>
            <a:r>
              <a:rPr lang="en-GB" sz="2200" dirty="0" smtClean="0"/>
              <a:t> </a:t>
            </a:r>
            <a:r>
              <a:rPr lang="en-GB" sz="2200" dirty="0" err="1" smtClean="0"/>
              <a:t>en</a:t>
            </a:r>
            <a:r>
              <a:rPr lang="en-GB" sz="2200" dirty="0" smtClean="0"/>
              <a:t> </a:t>
            </a:r>
            <a:r>
              <a:rPr lang="en-GB" sz="2200" dirty="0" err="1" smtClean="0"/>
              <a:t>actoren</a:t>
            </a:r>
            <a:r>
              <a:rPr lang="en-GB" sz="2200" dirty="0" smtClean="0"/>
              <a:t> de </a:t>
            </a:r>
            <a:r>
              <a:rPr lang="en-GB" sz="2200" dirty="0" err="1" smtClean="0"/>
              <a:t>verandering</a:t>
            </a:r>
            <a:r>
              <a:rPr lang="en-GB" sz="2200" dirty="0" smtClean="0"/>
              <a:t> </a:t>
            </a:r>
            <a:r>
              <a:rPr lang="en-GB" sz="2200" dirty="0" err="1" smtClean="0"/>
              <a:t>beïnvloeden</a:t>
            </a:r>
            <a:endParaRPr lang="en-GB" sz="2200" dirty="0" smtClean="0"/>
          </a:p>
          <a:p>
            <a:pPr lvl="1"/>
            <a:endParaRPr lang="nl-NL" sz="2800" dirty="0" smtClean="0"/>
          </a:p>
          <a:p>
            <a:pPr lvl="1" algn="r">
              <a:buNone/>
            </a:pPr>
            <a:r>
              <a:rPr lang="nl-NL" sz="1000" dirty="0" smtClean="0"/>
              <a:t>Bron: Comic </a:t>
            </a:r>
            <a:r>
              <a:rPr lang="nl-NL" sz="1000" dirty="0" err="1" smtClean="0"/>
              <a:t>Relief</a:t>
            </a:r>
            <a:r>
              <a:rPr lang="nl-NL" sz="1000" dirty="0" smtClean="0"/>
              <a:t>, 2011</a:t>
            </a:r>
            <a:endParaRPr lang="en-GB" sz="1000" dirty="0" smtClean="0"/>
          </a:p>
          <a:p>
            <a:pPr>
              <a:buNone/>
            </a:pPr>
            <a:endParaRPr lang="en-GB" dirty="0">
              <a:solidFill>
                <a:schemeClr val="tx1">
                  <a:lumMod val="50000"/>
                </a:schemeClr>
              </a:solidFill>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45" y="4853614"/>
            <a:ext cx="1757832" cy="17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75117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827088" y="404813"/>
            <a:ext cx="6858000" cy="685800"/>
          </a:xfrm>
        </p:spPr>
        <p:txBody>
          <a:bodyPr/>
          <a:lstStyle/>
          <a:p>
            <a:r>
              <a:rPr lang="nl-BE" altLang="nl-BE" dirty="0" err="1"/>
              <a:t>ToC</a:t>
            </a:r>
            <a:r>
              <a:rPr lang="nl-BE" altLang="nl-BE" dirty="0"/>
              <a:t> – waarom?</a:t>
            </a:r>
          </a:p>
        </p:txBody>
      </p:sp>
      <p:sp>
        <p:nvSpPr>
          <p:cNvPr id="22531" name="Tijdelijke aanduiding voor inhoud 2"/>
          <p:cNvSpPr>
            <a:spLocks noGrp="1"/>
          </p:cNvSpPr>
          <p:nvPr>
            <p:ph idx="1"/>
          </p:nvPr>
        </p:nvSpPr>
        <p:spPr>
          <a:xfrm>
            <a:off x="1295400" y="2492375"/>
            <a:ext cx="7505700" cy="3832225"/>
          </a:xfrm>
        </p:spPr>
        <p:txBody>
          <a:bodyPr/>
          <a:lstStyle/>
          <a:p>
            <a:r>
              <a:rPr lang="nl-BE" altLang="nl-BE" dirty="0"/>
              <a:t>Frustratie over strategieën die niet (goed) werken:</a:t>
            </a:r>
          </a:p>
          <a:p>
            <a:pPr lvl="1"/>
            <a:r>
              <a:rPr lang="nl-BE" altLang="nl-BE" dirty="0"/>
              <a:t>Workshops/training dragen niet bij tot meer performante organisaties</a:t>
            </a:r>
          </a:p>
          <a:p>
            <a:pPr lvl="1"/>
            <a:r>
              <a:rPr lang="nl-BE" altLang="nl-BE" dirty="0"/>
              <a:t>‘best </a:t>
            </a:r>
            <a:r>
              <a:rPr lang="nl-BE" altLang="nl-BE" dirty="0" err="1"/>
              <a:t>practice</a:t>
            </a:r>
            <a:r>
              <a:rPr lang="nl-BE" altLang="nl-BE" dirty="0"/>
              <a:t>’ blijkt niet overal te werken</a:t>
            </a:r>
          </a:p>
          <a:p>
            <a:pPr lvl="1"/>
            <a:r>
              <a:rPr lang="nl-BE" altLang="nl-BE" dirty="0" err="1"/>
              <a:t>Upscalen</a:t>
            </a:r>
            <a:r>
              <a:rPr lang="nl-BE" altLang="nl-BE" dirty="0"/>
              <a:t> van pilootprojecten lukt niet</a:t>
            </a:r>
          </a:p>
          <a:p>
            <a:pPr lvl="1"/>
            <a:r>
              <a:rPr lang="nl-BE" altLang="nl-BE" dirty="0"/>
              <a:t>Versterken van bewegingen hapert</a:t>
            </a:r>
          </a:p>
          <a:p>
            <a:pPr lvl="1"/>
            <a:r>
              <a:rPr lang="nl-BE" altLang="nl-BE" dirty="0"/>
              <a:t>Is kiezen voor het ‘organiseren’ van mensen in groepen altijd de beste optie?</a:t>
            </a:r>
          </a:p>
          <a:p>
            <a:endParaRPr lang="nl-BE" altLang="nl-BE" dirty="0"/>
          </a:p>
          <a:p>
            <a:pPr lvl="1"/>
            <a:endParaRPr lang="nl-BE" altLang="nl-BE" dirty="0"/>
          </a:p>
          <a:p>
            <a:endParaRPr lang="nl-BE" altLang="nl-BE" dirty="0"/>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76250"/>
            <a:ext cx="41179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324" y="332656"/>
            <a:ext cx="6858000" cy="685800"/>
          </a:xfrm>
        </p:spPr>
        <p:txBody>
          <a:bodyPr/>
          <a:lstStyle/>
          <a:p>
            <a:r>
              <a:rPr lang="nl-BE" dirty="0" smtClean="0"/>
              <a:t>TOC waarom?</a:t>
            </a:r>
            <a:endParaRPr lang="nl-BE" dirty="0"/>
          </a:p>
        </p:txBody>
      </p:sp>
      <p:sp>
        <p:nvSpPr>
          <p:cNvPr id="3" name="Tijdelijke aanduiding voor inhoud 2"/>
          <p:cNvSpPr>
            <a:spLocks noGrp="1"/>
          </p:cNvSpPr>
          <p:nvPr>
            <p:ph idx="1"/>
          </p:nvPr>
        </p:nvSpPr>
        <p:spPr>
          <a:xfrm>
            <a:off x="827584" y="1018456"/>
            <a:ext cx="8064896" cy="4343400"/>
          </a:xfrm>
        </p:spPr>
        <p:txBody>
          <a:bodyPr/>
          <a:lstStyle/>
          <a:p>
            <a:r>
              <a:rPr lang="nl-BE" dirty="0" smtClean="0"/>
              <a:t>KB</a:t>
            </a:r>
          </a:p>
          <a:p>
            <a:pPr lvl="1"/>
            <a:r>
              <a:rPr lang="nl-BE" dirty="0" smtClean="0"/>
              <a:t>Erkenning: geleerde lessen op vlak van veranderingstheorie (art. 11)</a:t>
            </a:r>
          </a:p>
          <a:p>
            <a:pPr lvl="1"/>
            <a:r>
              <a:rPr lang="nl-BE" dirty="0" smtClean="0"/>
              <a:t>GSK:</a:t>
            </a:r>
          </a:p>
          <a:p>
            <a:pPr lvl="2"/>
            <a:r>
              <a:rPr lang="nl-BE" dirty="0" smtClean="0"/>
              <a:t>Welke zijn de veranderingstheorieën voor elk weerhouden strategisch doel? (art. 13)</a:t>
            </a:r>
          </a:p>
          <a:p>
            <a:pPr lvl="2"/>
            <a:r>
              <a:rPr lang="nl-BE" dirty="0" smtClean="0"/>
              <a:t>Strategische dialoog: lessen uit de uitvoering voor de veranderingstheorieën (art. 15)</a:t>
            </a:r>
          </a:p>
          <a:p>
            <a:pPr lvl="1"/>
            <a:r>
              <a:rPr lang="nl-BE" dirty="0" err="1" smtClean="0"/>
              <a:t>Programmma</a:t>
            </a:r>
            <a:r>
              <a:rPr lang="nl-BE" dirty="0" smtClean="0"/>
              <a:t>: aantonen van resultaatsgericht benadering door (o.a.) een veranderingstheorie die schematisch toelicht hoe de verwachtte resultaten werkelijkheid zullen worden (art.18)</a:t>
            </a:r>
          </a:p>
          <a:p>
            <a:pPr lvl="1"/>
            <a:r>
              <a:rPr lang="nl-BE" b="1" dirty="0" smtClean="0"/>
              <a:t>Dus</a:t>
            </a:r>
            <a:r>
              <a:rPr lang="nl-BE" dirty="0" smtClean="0"/>
              <a:t>: verschillende toepassingen, belang leren</a:t>
            </a:r>
          </a:p>
          <a:p>
            <a:pPr lvl="1"/>
            <a:r>
              <a:rPr lang="nl-BE" b="1" dirty="0" smtClean="0"/>
              <a:t>Hoe</a:t>
            </a:r>
            <a:r>
              <a:rPr lang="nl-BE" dirty="0" smtClean="0"/>
              <a:t>: ?</a:t>
            </a:r>
            <a:endParaRPr lang="nl-BE" dirty="0"/>
          </a:p>
        </p:txBody>
      </p:sp>
    </p:spTree>
    <p:extLst>
      <p:ext uri="{BB962C8B-B14F-4D97-AF65-F5344CB8AC3E}">
        <p14:creationId xmlns:p14="http://schemas.microsoft.com/office/powerpoint/2010/main" val="43520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5280" y="939165"/>
            <a:ext cx="8408035" cy="679450"/>
          </a:xfrm>
        </p:spPr>
        <p:txBody>
          <a:bodyPr/>
          <a:lstStyle/>
          <a:p>
            <a:r>
              <a:rPr lang="en-GB" sz="3200" dirty="0" smtClean="0"/>
              <a:t>Hoe </a:t>
            </a:r>
            <a:r>
              <a:rPr lang="en-GB" sz="3200" dirty="0" err="1" smtClean="0"/>
              <a:t>wij</a:t>
            </a:r>
            <a:r>
              <a:rPr lang="en-GB" sz="3200" dirty="0" smtClean="0"/>
              <a:t> de </a:t>
            </a:r>
            <a:r>
              <a:rPr lang="en-GB" sz="3200" dirty="0" err="1" smtClean="0"/>
              <a:t>wereld</a:t>
            </a:r>
            <a:r>
              <a:rPr lang="en-GB" sz="3200" dirty="0" smtClean="0"/>
              <a:t> </a:t>
            </a:r>
            <a:r>
              <a:rPr lang="en-GB" sz="3200" dirty="0" err="1" smtClean="0"/>
              <a:t>zien</a:t>
            </a:r>
            <a:r>
              <a:rPr lang="en-GB" dirty="0"/>
              <a:t> </a:t>
            </a:r>
            <a:r>
              <a:rPr lang="en-GB" dirty="0" err="1" smtClean="0"/>
              <a:t>volgens</a:t>
            </a:r>
            <a:r>
              <a:rPr lang="en-GB" dirty="0" smtClean="0"/>
              <a:t> </a:t>
            </a:r>
            <a:r>
              <a:rPr lang="en-GB" dirty="0" err="1" smtClean="0"/>
              <a:t>onze</a:t>
            </a:r>
            <a:r>
              <a:rPr lang="en-GB" dirty="0" smtClean="0"/>
              <a:t> </a:t>
            </a:r>
            <a:r>
              <a:rPr lang="en-GB" dirty="0" err="1" smtClean="0"/>
              <a:t>planningsprocessen</a:t>
            </a:r>
            <a:endParaRPr lang="en-GB" sz="3200" dirty="0" smtClean="0"/>
          </a:p>
        </p:txBody>
      </p:sp>
      <p:pic>
        <p:nvPicPr>
          <p:cNvPr id="5123" name="Picture 2" descr="newton's cradle.jpg"/>
          <p:cNvPicPr>
            <a:picLocks noChangeAspect="1"/>
          </p:cNvPicPr>
          <p:nvPr/>
        </p:nvPicPr>
        <p:blipFill>
          <a:blip r:embed="rId3" cstate="print"/>
          <a:srcRect/>
          <a:stretch>
            <a:fillRect/>
          </a:stretch>
        </p:blipFill>
        <p:spPr bwMode="auto">
          <a:xfrm>
            <a:off x="1835150" y="1700213"/>
            <a:ext cx="4787900" cy="4694237"/>
          </a:xfrm>
          <a:prstGeom prst="rect">
            <a:avLst/>
          </a:prstGeom>
          <a:noFill/>
          <a:ln w="9525">
            <a:noFill/>
            <a:miter lim="800000"/>
            <a:headEnd/>
            <a:tailEnd/>
          </a:ln>
        </p:spPr>
      </p:pic>
    </p:spTree>
    <p:extLst>
      <p:ext uri="{BB962C8B-B14F-4D97-AF65-F5344CB8AC3E}">
        <p14:creationId xmlns:p14="http://schemas.microsoft.com/office/powerpoint/2010/main" val="3037952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827088" y="404813"/>
            <a:ext cx="6858000" cy="685800"/>
          </a:xfrm>
        </p:spPr>
        <p:txBody>
          <a:bodyPr/>
          <a:lstStyle/>
          <a:p>
            <a:r>
              <a:rPr lang="nl-BE" altLang="nl-BE"/>
              <a:t>ToC – daarom!</a:t>
            </a:r>
          </a:p>
        </p:txBody>
      </p:sp>
      <p:sp>
        <p:nvSpPr>
          <p:cNvPr id="27651" name="Tijdelijke aanduiding voor inhoud 2"/>
          <p:cNvSpPr>
            <a:spLocks noGrp="1"/>
          </p:cNvSpPr>
          <p:nvPr>
            <p:ph idx="1"/>
          </p:nvPr>
        </p:nvSpPr>
        <p:spPr>
          <a:xfrm>
            <a:off x="1295400" y="1484313"/>
            <a:ext cx="7505700" cy="4840287"/>
          </a:xfrm>
        </p:spPr>
        <p:txBody>
          <a:bodyPr/>
          <a:lstStyle/>
          <a:p>
            <a:r>
              <a:rPr lang="nl-BE" altLang="nl-BE" sz="2800" dirty="0"/>
              <a:t>Zorgt voor meer realistische programma’s</a:t>
            </a:r>
          </a:p>
          <a:p>
            <a:r>
              <a:rPr lang="nl-BE" altLang="nl-BE" sz="2800" dirty="0"/>
              <a:t>Aanvaarden en integreren van complexiteit </a:t>
            </a:r>
          </a:p>
          <a:p>
            <a:r>
              <a:rPr lang="nl-BE" altLang="nl-BE" sz="2800" dirty="0"/>
              <a:t>Maakt </a:t>
            </a:r>
            <a:r>
              <a:rPr lang="nl-BE" altLang="nl-BE" sz="2800" dirty="0" smtClean="0"/>
              <a:t>eigen organisatie </a:t>
            </a:r>
            <a:r>
              <a:rPr lang="nl-BE" altLang="nl-BE" sz="2800" dirty="0"/>
              <a:t>en 3-en bewust van aannames en waarden</a:t>
            </a:r>
          </a:p>
          <a:p>
            <a:pPr lvl="1"/>
            <a:r>
              <a:rPr lang="nl-BE" altLang="nl-BE" sz="2000" dirty="0"/>
              <a:t>Is belangrijk voor samenwerking</a:t>
            </a:r>
          </a:p>
          <a:p>
            <a:r>
              <a:rPr lang="nl-BE" altLang="nl-BE" sz="2800" dirty="0" smtClean="0"/>
              <a:t>Stuurt </a:t>
            </a:r>
            <a:r>
              <a:rPr lang="nl-BE" altLang="nl-BE" sz="2800" dirty="0"/>
              <a:t>M&amp;E aan op strategisch </a:t>
            </a:r>
            <a:r>
              <a:rPr lang="nl-BE" altLang="nl-BE" sz="2800" dirty="0" smtClean="0"/>
              <a:t>niveau (inclusief het formuleren van leervragen)</a:t>
            </a:r>
            <a:endParaRPr lang="nl-BE" altLang="nl-BE" sz="2800" dirty="0"/>
          </a:p>
          <a:p>
            <a:endParaRPr lang="nl-BE" altLang="nl-BE" sz="2800" dirty="0"/>
          </a:p>
          <a:p>
            <a:endParaRPr lang="nl-BE" altLang="nl-BE" sz="2800" dirty="0"/>
          </a:p>
          <a:p>
            <a:pPr lvl="1"/>
            <a:endParaRPr lang="nl-BE" altLang="nl-BE" sz="2000" dirty="0"/>
          </a:p>
          <a:p>
            <a:endParaRPr lang="nl-BE" altLang="nl-BE" sz="2800" dirty="0"/>
          </a:p>
        </p:txBody>
      </p:sp>
    </p:spTree>
    <p:extLst>
      <p:ext uri="{BB962C8B-B14F-4D97-AF65-F5344CB8AC3E}">
        <p14:creationId xmlns:p14="http://schemas.microsoft.com/office/powerpoint/2010/main" val="359294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6858000" cy="685800"/>
          </a:xfrm>
        </p:spPr>
        <p:txBody>
          <a:bodyPr/>
          <a:lstStyle/>
          <a:p>
            <a:r>
              <a:rPr lang="en-GB" dirty="0" smtClean="0"/>
              <a:t>Hoe </a:t>
            </a:r>
            <a:r>
              <a:rPr lang="en-GB" dirty="0" err="1" smtClean="0"/>
              <a:t>wordt</a:t>
            </a:r>
            <a:r>
              <a:rPr lang="en-GB" dirty="0" smtClean="0"/>
              <a:t> </a:t>
            </a:r>
            <a:r>
              <a:rPr lang="en-GB" dirty="0" err="1" smtClean="0"/>
              <a:t>ToC</a:t>
            </a:r>
            <a:r>
              <a:rPr lang="en-GB" dirty="0" smtClean="0"/>
              <a:t> </a:t>
            </a:r>
            <a:r>
              <a:rPr lang="en-GB" dirty="0" err="1" smtClean="0"/>
              <a:t>gebruikt</a:t>
            </a:r>
            <a:r>
              <a:rPr lang="en-GB" dirty="0" smtClean="0"/>
              <a:t>?</a:t>
            </a:r>
            <a:endParaRPr lang="en-GB" dirty="0"/>
          </a:p>
        </p:txBody>
      </p:sp>
      <p:sp>
        <p:nvSpPr>
          <p:cNvPr id="6" name="Content Placeholder 5"/>
          <p:cNvSpPr>
            <a:spLocks noGrp="1"/>
          </p:cNvSpPr>
          <p:nvPr>
            <p:ph idx="1"/>
          </p:nvPr>
        </p:nvSpPr>
        <p:spPr>
          <a:xfrm>
            <a:off x="755576" y="1124744"/>
            <a:ext cx="8229600" cy="4525963"/>
          </a:xfrm>
        </p:spPr>
        <p:txBody>
          <a:bodyPr/>
          <a:lstStyle/>
          <a:p>
            <a:r>
              <a:rPr lang="en-GB" dirty="0" smtClean="0"/>
              <a:t>Elke </a:t>
            </a:r>
            <a:r>
              <a:rPr lang="en-GB" dirty="0" err="1" smtClean="0"/>
              <a:t>ToC</a:t>
            </a:r>
            <a:r>
              <a:rPr lang="en-GB" dirty="0" smtClean="0"/>
              <a:t> is </a:t>
            </a:r>
            <a:r>
              <a:rPr lang="en-GB" dirty="0" err="1" smtClean="0"/>
              <a:t>goed</a:t>
            </a:r>
            <a:r>
              <a:rPr lang="en-GB" dirty="0" smtClean="0"/>
              <a:t>!?</a:t>
            </a:r>
          </a:p>
          <a:p>
            <a:r>
              <a:rPr lang="en-GB" dirty="0" err="1" smtClean="0"/>
              <a:t>Verschillende</a:t>
            </a:r>
            <a:r>
              <a:rPr lang="en-GB" dirty="0" smtClean="0"/>
              <a:t> </a:t>
            </a:r>
            <a:r>
              <a:rPr lang="en-GB" dirty="0" err="1" smtClean="0"/>
              <a:t>toepassingen</a:t>
            </a:r>
            <a:r>
              <a:rPr lang="en-GB" dirty="0" smtClean="0"/>
              <a:t>:</a:t>
            </a:r>
          </a:p>
          <a:p>
            <a:pPr lvl="1"/>
            <a:r>
              <a:rPr lang="en-GB" dirty="0" smtClean="0"/>
              <a:t>Instrument </a:t>
            </a:r>
            <a:r>
              <a:rPr lang="en-GB" dirty="0" err="1" smtClean="0"/>
              <a:t>voor</a:t>
            </a:r>
            <a:r>
              <a:rPr lang="en-GB" dirty="0" smtClean="0"/>
              <a:t> analyse </a:t>
            </a:r>
            <a:r>
              <a:rPr lang="en-GB" dirty="0" err="1" smtClean="0"/>
              <a:t>en</a:t>
            </a:r>
            <a:r>
              <a:rPr lang="en-GB" dirty="0" smtClean="0"/>
              <a:t> basis </a:t>
            </a:r>
            <a:r>
              <a:rPr lang="en-GB" dirty="0" err="1" smtClean="0"/>
              <a:t>voor</a:t>
            </a:r>
            <a:r>
              <a:rPr lang="en-GB" dirty="0" smtClean="0"/>
              <a:t> </a:t>
            </a:r>
            <a:r>
              <a:rPr lang="en-GB" dirty="0" err="1" smtClean="0"/>
              <a:t>programmaformulering</a:t>
            </a:r>
            <a:r>
              <a:rPr lang="en-GB" dirty="0" smtClean="0"/>
              <a:t> (was de </a:t>
            </a:r>
            <a:r>
              <a:rPr lang="en-GB" dirty="0" err="1" smtClean="0"/>
              <a:t>originele</a:t>
            </a:r>
            <a:r>
              <a:rPr lang="en-GB" dirty="0" smtClean="0"/>
              <a:t> </a:t>
            </a:r>
            <a:r>
              <a:rPr lang="en-GB" dirty="0" err="1" smtClean="0"/>
              <a:t>opzet</a:t>
            </a:r>
            <a:r>
              <a:rPr lang="en-GB" dirty="0" smtClean="0"/>
              <a:t>)</a:t>
            </a:r>
          </a:p>
          <a:p>
            <a:pPr lvl="1"/>
            <a:r>
              <a:rPr lang="en-GB" dirty="0" err="1" smtClean="0"/>
              <a:t>Kritische</a:t>
            </a:r>
            <a:r>
              <a:rPr lang="en-GB" dirty="0" smtClean="0"/>
              <a:t> </a:t>
            </a:r>
            <a:r>
              <a:rPr lang="en-GB" dirty="0" err="1" smtClean="0"/>
              <a:t>bevraging</a:t>
            </a:r>
            <a:r>
              <a:rPr lang="en-GB" dirty="0" smtClean="0"/>
              <a:t> (</a:t>
            </a:r>
            <a:r>
              <a:rPr lang="en-GB" dirty="0" err="1" smtClean="0"/>
              <a:t>en</a:t>
            </a:r>
            <a:r>
              <a:rPr lang="en-GB" dirty="0" smtClean="0"/>
              <a:t> </a:t>
            </a:r>
            <a:r>
              <a:rPr lang="en-GB" dirty="0" err="1" smtClean="0"/>
              <a:t>onderbouwing</a:t>
            </a:r>
            <a:r>
              <a:rPr lang="en-GB" dirty="0" smtClean="0"/>
              <a:t>) van </a:t>
            </a:r>
            <a:r>
              <a:rPr lang="en-GB" dirty="0" err="1" smtClean="0"/>
              <a:t>bestaand</a:t>
            </a:r>
            <a:r>
              <a:rPr lang="en-GB" dirty="0" smtClean="0"/>
              <a:t> </a:t>
            </a:r>
            <a:r>
              <a:rPr lang="en-GB" dirty="0" err="1" smtClean="0"/>
              <a:t>logisch</a:t>
            </a:r>
            <a:r>
              <a:rPr lang="en-GB" dirty="0" smtClean="0"/>
              <a:t> </a:t>
            </a:r>
            <a:r>
              <a:rPr lang="en-GB" dirty="0" err="1" smtClean="0"/>
              <a:t>kader</a:t>
            </a:r>
            <a:endParaRPr lang="en-GB" dirty="0"/>
          </a:p>
          <a:p>
            <a:pPr lvl="1"/>
            <a:r>
              <a:rPr lang="en-GB" dirty="0" err="1" smtClean="0"/>
              <a:t>Als</a:t>
            </a:r>
            <a:r>
              <a:rPr lang="en-GB" dirty="0" smtClean="0"/>
              <a:t> instrument om </a:t>
            </a:r>
            <a:r>
              <a:rPr lang="en-GB" dirty="0" err="1" smtClean="0"/>
              <a:t>te</a:t>
            </a:r>
            <a:r>
              <a:rPr lang="en-GB" dirty="0" smtClean="0"/>
              <a:t> </a:t>
            </a:r>
            <a:r>
              <a:rPr lang="en-GB" dirty="0" err="1" smtClean="0"/>
              <a:t>plannen</a:t>
            </a:r>
            <a:r>
              <a:rPr lang="en-GB" dirty="0" smtClean="0"/>
              <a:t> (</a:t>
            </a:r>
            <a:r>
              <a:rPr lang="en-GB" i="1" dirty="0" smtClean="0"/>
              <a:t>agile approach to planning</a:t>
            </a:r>
            <a:r>
              <a:rPr lang="en-GB" dirty="0" smtClean="0"/>
              <a:t>) </a:t>
            </a:r>
            <a:r>
              <a:rPr lang="en-GB" dirty="0" err="1" smtClean="0"/>
              <a:t>en</a:t>
            </a:r>
            <a:r>
              <a:rPr lang="en-GB" dirty="0" smtClean="0"/>
              <a:t> </a:t>
            </a:r>
            <a:r>
              <a:rPr lang="en-GB" dirty="0" err="1" smtClean="0"/>
              <a:t>uit</a:t>
            </a:r>
            <a:r>
              <a:rPr lang="en-GB" dirty="0" smtClean="0"/>
              <a:t> </a:t>
            </a:r>
            <a:r>
              <a:rPr lang="en-GB" dirty="0" err="1" smtClean="0"/>
              <a:t>te</a:t>
            </a:r>
            <a:r>
              <a:rPr lang="en-GB" dirty="0" smtClean="0"/>
              <a:t> </a:t>
            </a:r>
            <a:r>
              <a:rPr lang="en-GB" dirty="0" err="1" smtClean="0"/>
              <a:t>voeren</a:t>
            </a:r>
            <a:r>
              <a:rPr lang="en-GB" dirty="0" smtClean="0"/>
              <a:t> (</a:t>
            </a:r>
            <a:r>
              <a:rPr lang="en-GB" dirty="0" err="1" smtClean="0"/>
              <a:t>inclusief</a:t>
            </a:r>
            <a:r>
              <a:rPr lang="en-GB" dirty="0" smtClean="0"/>
              <a:t> </a:t>
            </a:r>
            <a:r>
              <a:rPr lang="en-GB" dirty="0" err="1" smtClean="0"/>
              <a:t>indicatoren</a:t>
            </a:r>
            <a:r>
              <a:rPr lang="en-GB" dirty="0" smtClean="0"/>
              <a:t> </a:t>
            </a:r>
            <a:r>
              <a:rPr lang="en-GB" dirty="0" err="1" smtClean="0"/>
              <a:t>en</a:t>
            </a:r>
            <a:r>
              <a:rPr lang="en-GB" dirty="0" smtClean="0"/>
              <a:t> plan </a:t>
            </a:r>
            <a:r>
              <a:rPr lang="en-GB" dirty="0" err="1" smtClean="0"/>
              <a:t>voor</a:t>
            </a:r>
            <a:r>
              <a:rPr lang="en-GB" dirty="0" smtClean="0"/>
              <a:t> monitoring </a:t>
            </a:r>
            <a:r>
              <a:rPr lang="en-GB" dirty="0" err="1" smtClean="0"/>
              <a:t>en</a:t>
            </a:r>
            <a:r>
              <a:rPr lang="en-GB" dirty="0" smtClean="0"/>
              <a:t> </a:t>
            </a:r>
            <a:r>
              <a:rPr lang="en-GB" dirty="0" err="1" smtClean="0"/>
              <a:t>evaluatie</a:t>
            </a:r>
            <a:r>
              <a:rPr lang="en-GB" dirty="0"/>
              <a:t>) </a:t>
            </a:r>
            <a:endParaRPr lang="en-GB" dirty="0" smtClean="0"/>
          </a:p>
          <a:p>
            <a:pPr lvl="2"/>
            <a:r>
              <a:rPr lang="en-GB" dirty="0" err="1" smtClean="0"/>
              <a:t>Antwoord</a:t>
            </a:r>
            <a:r>
              <a:rPr lang="en-GB" dirty="0" smtClean="0"/>
              <a:t> op </a:t>
            </a:r>
            <a:r>
              <a:rPr lang="en-GB" dirty="0" err="1" smtClean="0"/>
              <a:t>tekortkomingen</a:t>
            </a:r>
            <a:r>
              <a:rPr lang="en-GB" dirty="0" smtClean="0"/>
              <a:t> van het </a:t>
            </a:r>
            <a:r>
              <a:rPr lang="en-GB" dirty="0" err="1" smtClean="0"/>
              <a:t>logisch</a:t>
            </a:r>
            <a:r>
              <a:rPr lang="en-GB" dirty="0" smtClean="0"/>
              <a:t> </a:t>
            </a:r>
            <a:r>
              <a:rPr lang="en-GB" dirty="0" err="1" smtClean="0"/>
              <a:t>kader</a:t>
            </a:r>
            <a:endParaRPr lang="en-GB" dirty="0" smtClean="0"/>
          </a:p>
          <a:p>
            <a:pPr lvl="1"/>
            <a:r>
              <a:rPr lang="en-GB" dirty="0" err="1" smtClean="0"/>
              <a:t>Reconstructie</a:t>
            </a:r>
            <a:r>
              <a:rPr lang="en-GB" dirty="0" smtClean="0"/>
              <a:t> </a:t>
            </a:r>
            <a:r>
              <a:rPr lang="en-GB" dirty="0" err="1"/>
              <a:t>bij</a:t>
            </a:r>
            <a:r>
              <a:rPr lang="en-GB" dirty="0"/>
              <a:t> </a:t>
            </a:r>
            <a:r>
              <a:rPr lang="en-GB" dirty="0" err="1"/>
              <a:t>een</a:t>
            </a:r>
            <a:r>
              <a:rPr lang="en-GB" dirty="0"/>
              <a:t> </a:t>
            </a:r>
            <a:r>
              <a:rPr lang="en-GB" dirty="0" err="1" smtClean="0"/>
              <a:t>evaluatie</a:t>
            </a:r>
            <a:endParaRPr lang="en-GB" dirty="0" smtClean="0"/>
          </a:p>
          <a:p>
            <a:r>
              <a:rPr lang="en-GB" dirty="0" smtClean="0"/>
              <a:t>Nog </a:t>
            </a:r>
            <a:r>
              <a:rPr lang="en-GB" dirty="0" err="1" smtClean="0"/>
              <a:t>veel</a:t>
            </a:r>
            <a:r>
              <a:rPr lang="en-GB" dirty="0" smtClean="0"/>
              <a:t> </a:t>
            </a:r>
            <a:r>
              <a:rPr lang="en-GB" dirty="0" err="1" smtClean="0"/>
              <a:t>vragen</a:t>
            </a:r>
            <a:endParaRPr lang="en-GB" dirty="0"/>
          </a:p>
          <a:p>
            <a:pPr lvl="1"/>
            <a:endParaRPr lang="en-GB" dirty="0" smtClean="0"/>
          </a:p>
        </p:txBody>
      </p:sp>
    </p:spTree>
    <p:extLst>
      <p:ext uri="{BB962C8B-B14F-4D97-AF65-F5344CB8AC3E}">
        <p14:creationId xmlns:p14="http://schemas.microsoft.com/office/powerpoint/2010/main" val="3555957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404664"/>
            <a:ext cx="6858000" cy="685800"/>
          </a:xfrm>
        </p:spPr>
        <p:txBody>
          <a:bodyPr/>
          <a:lstStyle/>
          <a:p>
            <a:r>
              <a:rPr lang="nl-BE" dirty="0" err="1"/>
              <a:t>ToC</a:t>
            </a:r>
            <a:r>
              <a:rPr lang="nl-BE" dirty="0"/>
              <a:t> en Logisch Kader</a:t>
            </a:r>
            <a:endParaRPr lang="en-GB" dirty="0"/>
          </a:p>
        </p:txBody>
      </p:sp>
      <p:sp>
        <p:nvSpPr>
          <p:cNvPr id="3" name="Tijdelijke aanduiding voor inhoud 2"/>
          <p:cNvSpPr>
            <a:spLocks noGrp="1"/>
          </p:cNvSpPr>
          <p:nvPr>
            <p:ph idx="1"/>
          </p:nvPr>
        </p:nvSpPr>
        <p:spPr/>
        <p:txBody>
          <a:bodyPr/>
          <a:lstStyle/>
          <a:p>
            <a:endParaRPr lang="en-GB" dirty="0"/>
          </a:p>
        </p:txBody>
      </p:sp>
      <p:graphicFrame>
        <p:nvGraphicFramePr>
          <p:cNvPr id="4" name="Table 5"/>
          <p:cNvGraphicFramePr>
            <a:graphicFrameLocks noGrp="1"/>
          </p:cNvGraphicFramePr>
          <p:nvPr>
            <p:extLst>
              <p:ext uri="{D42A27DB-BD31-4B8C-83A1-F6EECF244321}">
                <p14:modId xmlns:p14="http://schemas.microsoft.com/office/powerpoint/2010/main" val="1529344717"/>
              </p:ext>
            </p:extLst>
          </p:nvPr>
        </p:nvGraphicFramePr>
        <p:xfrm>
          <a:off x="251520" y="1340768"/>
          <a:ext cx="8658200" cy="5217651"/>
        </p:xfrm>
        <a:graphic>
          <a:graphicData uri="http://schemas.openxmlformats.org/drawingml/2006/table">
            <a:tbl>
              <a:tblPr firstRow="1" bandRow="1"/>
              <a:tblGrid>
                <a:gridCol w="4480997">
                  <a:extLst>
                    <a:ext uri="{9D8B030D-6E8A-4147-A177-3AD203B41FA5}">
                      <a16:colId xmlns="" xmlns:a16="http://schemas.microsoft.com/office/drawing/2014/main" val="20000"/>
                    </a:ext>
                  </a:extLst>
                </a:gridCol>
                <a:gridCol w="4177203">
                  <a:extLst>
                    <a:ext uri="{9D8B030D-6E8A-4147-A177-3AD203B41FA5}">
                      <a16:colId xmlns="" xmlns:a16="http://schemas.microsoft.com/office/drawing/2014/main" val="20001"/>
                    </a:ext>
                  </a:extLst>
                </a:gridCol>
              </a:tblGrid>
              <a:tr h="4371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BE" sz="2000" smtClean="0"/>
                        <a:t>LoKa</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BE" sz="2000" dirty="0" err="1"/>
                        <a:t>ToC</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0021"/>
                    </a:solidFill>
                  </a:tcPr>
                </a:tc>
                <a:extLst>
                  <a:ext uri="{0D108BD9-81ED-4DB2-BD59-A6C34878D82A}">
                    <a16:rowId xmlns="" xmlns:a16="http://schemas.microsoft.com/office/drawing/2014/main" val="10000"/>
                  </a:ext>
                </a:extLst>
              </a:tr>
              <a:tr h="4809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i="1" smtClean="0"/>
                        <a:t>Gestandardiseerd</a:t>
                      </a:r>
                      <a:r>
                        <a:rPr lang="fr-BE" sz="1400" baseline="0" smtClean="0"/>
                        <a:t> instrument – weinig flexibiliteit</a:t>
                      </a:r>
                      <a:endParaRPr 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(nog) geen rigiditeit in het uitwerken van een ToC</a:t>
                      </a:r>
                      <a:endParaRPr 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 xmlns:a16="http://schemas.microsoft.com/office/drawing/2014/main" val="10001"/>
                  </a:ext>
                </a:extLst>
              </a:tr>
              <a:tr h="4809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smtClean="0"/>
                        <a:t>Kan een weinig robuuste analyse camoufleren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Omdat het veranderingsproces moet geëxpliciteerd worden, is er een grotere garantie voor een robuuste analyse</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 xmlns:a16="http://schemas.microsoft.com/office/drawing/2014/main" val="10002"/>
                  </a:ext>
                </a:extLst>
              </a:tr>
              <a:tr h="6776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smtClean="0"/>
                        <a:t>Nogal</a:t>
                      </a:r>
                      <a:r>
                        <a:rPr lang="fr-BE" sz="1400" baseline="0" smtClean="0"/>
                        <a:t> mechanisch uitgebouwd – de definitie van sleutelbegrippen en hypothesen heeft weinig gewicht</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De hypothesen</a:t>
                      </a:r>
                      <a:r>
                        <a:rPr lang="fr-BE" sz="1400" baseline="0" dirty="0"/>
                        <a:t> en definities liggen aan de basis van de ToC en worden helemaal geïntegreerd </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 xmlns:a16="http://schemas.microsoft.com/office/drawing/2014/main" val="10003"/>
                  </a:ext>
                </a:extLst>
              </a:tr>
              <a:tr h="10711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smtClean="0"/>
                        <a:t>4 niveaus</a:t>
                      </a:r>
                      <a:r>
                        <a:rPr lang="fr-BE" sz="1400" baseline="0" smtClean="0"/>
                        <a:t> – vereenvoudigde voorstelling van een participatieve en diepgaande discussie / risico dat rijkdom van proces verloren gaat</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Zoveel niveaus als</a:t>
                      </a:r>
                      <a:r>
                        <a:rPr lang="fr-BE" sz="1400" baseline="0" dirty="0"/>
                        <a:t> nodig – de voorstelling kan de complexiteit expliciteren en het begrip vergroten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 xmlns:a16="http://schemas.microsoft.com/office/drawing/2014/main" val="10004"/>
                  </a:ext>
                </a:extLst>
              </a:tr>
              <a:tr h="8743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smtClean="0"/>
                        <a:t>Er bestaat dikwijls een </a:t>
                      </a:r>
                      <a:r>
                        <a:rPr lang="fr-BE" sz="1400" b="1" baseline="0" smtClean="0"/>
                        <a:t>‘missing middle</a:t>
                      </a:r>
                      <a:r>
                        <a:rPr lang="fr-BE" sz="1400" baseline="0" smtClean="0"/>
                        <a:t>’ tussen SO en AO– </a:t>
                      </a:r>
                      <a:r>
                        <a:rPr lang="fr-BE" sz="1400" i="1" baseline="0" smtClean="0"/>
                        <a:t>hoewel vele actoren daar nu oplossingen voor bedenken (gebruik van outputs, intermediaire outcomes, etc.)</a:t>
                      </a:r>
                      <a:endParaRPr lang="en-US" sz="1400" i="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Een ‘missing middle’ bestaat niet, want</a:t>
                      </a:r>
                      <a:r>
                        <a:rPr lang="fr-BE" sz="1400" baseline="0" dirty="0"/>
                        <a:t> het is nodig om de mechanismes uit te leggen die de overgang van SO naar AO mogelijk maken</a:t>
                      </a:r>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40000"/>
                      </a:srgbClr>
                    </a:solidFill>
                  </a:tcPr>
                </a:tc>
                <a:extLst>
                  <a:ext uri="{0D108BD9-81ED-4DB2-BD59-A6C34878D82A}">
                    <a16:rowId xmlns="" xmlns:a16="http://schemas.microsoft.com/office/drawing/2014/main" val="10005"/>
                  </a:ext>
                </a:extLst>
              </a:tr>
              <a:tr h="8743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400" i="0" dirty="0" err="1" smtClean="0"/>
                        <a:t>Dikwijls</a:t>
                      </a:r>
                      <a:r>
                        <a:rPr lang="fr-BE" sz="1400" i="0" dirty="0" smtClean="0"/>
                        <a:t> </a:t>
                      </a:r>
                      <a:r>
                        <a:rPr lang="fr-BE" sz="1400" i="0" dirty="0" err="1" smtClean="0"/>
                        <a:t>veeleer</a:t>
                      </a:r>
                      <a:r>
                        <a:rPr lang="fr-BE" sz="1400" i="0" baseline="0" dirty="0" smtClean="0"/>
                        <a:t> </a:t>
                      </a:r>
                      <a:r>
                        <a:rPr lang="fr-BE" sz="1400" i="0" baseline="0" dirty="0" err="1" smtClean="0"/>
                        <a:t>een</a:t>
                      </a:r>
                      <a:r>
                        <a:rPr lang="fr-BE" sz="1400" i="0" baseline="0" dirty="0" smtClean="0"/>
                        <a:t> </a:t>
                      </a:r>
                      <a:r>
                        <a:rPr lang="fr-BE" sz="1400" i="0" dirty="0" smtClean="0"/>
                        <a:t>‘one </a:t>
                      </a:r>
                      <a:r>
                        <a:rPr lang="fr-BE" sz="1400" i="0" dirty="0" err="1" smtClean="0"/>
                        <a:t>shot</a:t>
                      </a:r>
                      <a:r>
                        <a:rPr lang="fr-BE" sz="1400" i="0" dirty="0" smtClean="0"/>
                        <a:t>’  </a:t>
                      </a:r>
                      <a:r>
                        <a:rPr lang="nl-BE" sz="1400" i="0" dirty="0" smtClean="0"/>
                        <a:t>dat zich makkelijk leent tot</a:t>
                      </a:r>
                      <a:r>
                        <a:rPr lang="nl-BE" sz="1400" i="0" baseline="0" dirty="0" smtClean="0"/>
                        <a:t> goed beheer en opvolging</a:t>
                      </a:r>
                      <a:endParaRPr lang="en-US" sz="1400" i="0" dirty="0" smtClean="0"/>
                    </a:p>
                    <a:p>
                      <a:endParaRPr lang="en-US" sz="1400" i="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BE" sz="1400" dirty="0"/>
                        <a:t>Iteratief proces;</a:t>
                      </a:r>
                      <a:r>
                        <a:rPr lang="fr-BE" sz="1400" baseline="0" dirty="0"/>
                        <a:t> de ToC ontwikkelt zich samen met de context – nagaan van veranderings- processen buiten de interventierealiteit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B4B4">
                        <a:tint val="20000"/>
                      </a:srgbClr>
                    </a:solidFill>
                  </a:tcPr>
                </a:tc>
                <a:extLst>
                  <a:ext uri="{0D108BD9-81ED-4DB2-BD59-A6C34878D82A}">
                    <a16:rowId xmlns="" xmlns:a16="http://schemas.microsoft.com/office/drawing/2014/main" val="10006"/>
                  </a:ext>
                </a:extLst>
              </a:tr>
            </a:tbl>
          </a:graphicData>
        </a:graphic>
      </p:graphicFrame>
      <p:sp>
        <p:nvSpPr>
          <p:cNvPr id="5" name="Rechthoek 4"/>
          <p:cNvSpPr/>
          <p:nvPr/>
        </p:nvSpPr>
        <p:spPr>
          <a:xfrm>
            <a:off x="6924727" y="6611779"/>
            <a:ext cx="1713931" cy="246221"/>
          </a:xfrm>
          <a:prstGeom prst="rect">
            <a:avLst/>
          </a:prstGeom>
        </p:spPr>
        <p:txBody>
          <a:bodyPr wrap="none">
            <a:spAutoFit/>
          </a:bodyPr>
          <a:lstStyle/>
          <a:p>
            <a:pPr lvl="1" algn="r">
              <a:buNone/>
            </a:pPr>
            <a:r>
              <a:rPr lang="nl-NL" sz="1000" dirty="0"/>
              <a:t>Bron: </a:t>
            </a:r>
            <a:r>
              <a:rPr lang="nl-NL" sz="1000" dirty="0" smtClean="0"/>
              <a:t>ADE/SR 2016</a:t>
            </a:r>
            <a:endParaRPr lang="en-GB" sz="1000" dirty="0"/>
          </a:p>
        </p:txBody>
      </p:sp>
    </p:spTree>
    <p:extLst>
      <p:ext uri="{BB962C8B-B14F-4D97-AF65-F5344CB8AC3E}">
        <p14:creationId xmlns:p14="http://schemas.microsoft.com/office/powerpoint/2010/main" val="289339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6858000" cy="685800"/>
          </a:xfrm>
        </p:spPr>
        <p:txBody>
          <a:bodyPr/>
          <a:lstStyle/>
          <a:p>
            <a:r>
              <a:rPr lang="nl-BE" dirty="0" err="1"/>
              <a:t>ToC</a:t>
            </a:r>
            <a:r>
              <a:rPr lang="nl-BE" dirty="0"/>
              <a:t> en Logisch Kader</a:t>
            </a:r>
            <a:endParaRPr lang="en-GB" dirty="0"/>
          </a:p>
        </p:txBody>
      </p:sp>
      <p:sp>
        <p:nvSpPr>
          <p:cNvPr id="3" name="Tijdelijke aanduiding voor inhoud 2"/>
          <p:cNvSpPr>
            <a:spLocks noGrp="1"/>
          </p:cNvSpPr>
          <p:nvPr>
            <p:ph idx="1"/>
          </p:nvPr>
        </p:nvSpPr>
        <p:spPr>
          <a:xfrm>
            <a:off x="1115988" y="1340768"/>
            <a:ext cx="7920508" cy="5112568"/>
          </a:xfrm>
        </p:spPr>
        <p:txBody>
          <a:bodyPr/>
          <a:lstStyle/>
          <a:p>
            <a:pPr>
              <a:lnSpc>
                <a:spcPct val="100000"/>
              </a:lnSpc>
              <a:spcBef>
                <a:spcPts val="150"/>
              </a:spcBef>
            </a:pPr>
            <a:r>
              <a:rPr lang="fr-BE" sz="2000" dirty="0"/>
              <a:t>Is er </a:t>
            </a:r>
            <a:r>
              <a:rPr lang="fr-BE" sz="2000" dirty="0" err="1"/>
              <a:t>een</a:t>
            </a:r>
            <a:r>
              <a:rPr lang="fr-BE" sz="2000" dirty="0"/>
              <a:t> </a:t>
            </a:r>
            <a:r>
              <a:rPr lang="fr-BE" sz="2000" dirty="0" err="1"/>
              <a:t>plaats</a:t>
            </a:r>
            <a:r>
              <a:rPr lang="fr-BE" sz="2000" dirty="0"/>
              <a:t> </a:t>
            </a:r>
            <a:r>
              <a:rPr lang="fr-BE" sz="2000" dirty="0" err="1"/>
              <a:t>voor</a:t>
            </a:r>
            <a:r>
              <a:rPr lang="fr-BE" sz="2000" dirty="0"/>
              <a:t> </a:t>
            </a:r>
            <a:r>
              <a:rPr lang="fr-BE" sz="2000" dirty="0" err="1"/>
              <a:t>LoKa</a:t>
            </a:r>
            <a:r>
              <a:rPr lang="fr-BE" sz="2000" dirty="0"/>
              <a:t> </a:t>
            </a:r>
            <a:r>
              <a:rPr lang="fr-BE" sz="2000" i="1" dirty="0"/>
              <a:t>en </a:t>
            </a:r>
            <a:r>
              <a:rPr lang="fr-BE" sz="2000" dirty="0" err="1"/>
              <a:t>ToC</a:t>
            </a:r>
            <a:r>
              <a:rPr lang="fr-BE" sz="2000" dirty="0"/>
              <a:t> in </a:t>
            </a:r>
            <a:r>
              <a:rPr lang="fr-BE" sz="2000" dirty="0" err="1"/>
              <a:t>éénzelfde</a:t>
            </a:r>
            <a:r>
              <a:rPr lang="fr-BE" sz="2000" dirty="0"/>
              <a:t> </a:t>
            </a:r>
            <a:r>
              <a:rPr lang="fr-BE" sz="2000" dirty="0" err="1"/>
              <a:t>aanpak</a:t>
            </a:r>
            <a:r>
              <a:rPr lang="fr-BE" sz="2000" dirty="0"/>
              <a:t>?</a:t>
            </a:r>
          </a:p>
          <a:p>
            <a:pPr>
              <a:lnSpc>
                <a:spcPct val="100000"/>
              </a:lnSpc>
              <a:spcBef>
                <a:spcPts val="150"/>
              </a:spcBef>
            </a:pPr>
            <a:endParaRPr lang="fr-BE" sz="2000" dirty="0"/>
          </a:p>
          <a:p>
            <a:pPr>
              <a:lnSpc>
                <a:spcPct val="100000"/>
              </a:lnSpc>
              <a:spcBef>
                <a:spcPts val="150"/>
              </a:spcBef>
            </a:pPr>
            <a:r>
              <a:rPr lang="fr-BE" sz="2000" dirty="0" err="1"/>
              <a:t>Elk</a:t>
            </a:r>
            <a:r>
              <a:rPr lang="fr-BE" sz="2000" dirty="0"/>
              <a:t> </a:t>
            </a:r>
            <a:r>
              <a:rPr lang="fr-BE" sz="2000" dirty="0" err="1"/>
              <a:t>goed</a:t>
            </a:r>
            <a:r>
              <a:rPr lang="fr-BE" sz="2000" dirty="0"/>
              <a:t> </a:t>
            </a:r>
            <a:r>
              <a:rPr lang="fr-BE" sz="2000" dirty="0" err="1" smtClean="0"/>
              <a:t>LoKa</a:t>
            </a:r>
            <a:r>
              <a:rPr lang="fr-BE" sz="2000" dirty="0" smtClean="0"/>
              <a:t> </a:t>
            </a:r>
            <a:r>
              <a:rPr lang="fr-BE" sz="2000" dirty="0" err="1"/>
              <a:t>bevat</a:t>
            </a:r>
            <a:r>
              <a:rPr lang="fr-BE" sz="2000" dirty="0"/>
              <a:t> </a:t>
            </a:r>
            <a:r>
              <a:rPr lang="fr-BE" sz="2000" dirty="0" err="1"/>
              <a:t>een</a:t>
            </a:r>
            <a:r>
              <a:rPr lang="fr-BE" sz="2000" dirty="0"/>
              <a:t> </a:t>
            </a:r>
            <a:r>
              <a:rPr lang="fr-BE" sz="2000" dirty="0" err="1"/>
              <a:t>ToC</a:t>
            </a:r>
            <a:endParaRPr lang="fr-BE" sz="2000" dirty="0"/>
          </a:p>
          <a:p>
            <a:pPr lvl="1">
              <a:spcBef>
                <a:spcPts val="150"/>
              </a:spcBef>
            </a:pPr>
            <a:r>
              <a:rPr lang="fr-BE" sz="2000" dirty="0"/>
              <a:t>... maar die </a:t>
            </a:r>
            <a:r>
              <a:rPr lang="fr-BE" sz="2000" dirty="0" err="1"/>
              <a:t>ToC</a:t>
            </a:r>
            <a:r>
              <a:rPr lang="fr-BE" sz="2000" dirty="0"/>
              <a:t> </a:t>
            </a:r>
            <a:r>
              <a:rPr lang="fr-BE" sz="2000" dirty="0" err="1"/>
              <a:t>is</a:t>
            </a:r>
            <a:r>
              <a:rPr lang="fr-BE" sz="2000" dirty="0"/>
              <a:t> er niet </a:t>
            </a:r>
            <a:r>
              <a:rPr lang="fr-BE" sz="2000" dirty="0" err="1"/>
              <a:t>steeds</a:t>
            </a:r>
            <a:r>
              <a:rPr lang="fr-BE" sz="2000" dirty="0"/>
              <a:t> </a:t>
            </a:r>
            <a:r>
              <a:rPr lang="fr-BE" sz="2000" dirty="0" err="1"/>
              <a:t>helemaal</a:t>
            </a:r>
            <a:r>
              <a:rPr lang="fr-BE" sz="2000" dirty="0"/>
              <a:t> in </a:t>
            </a:r>
            <a:r>
              <a:rPr lang="fr-BE" sz="2000" dirty="0" err="1"/>
              <a:t>geëxpliciteerd</a:t>
            </a:r>
            <a:r>
              <a:rPr lang="fr-BE" sz="2000" dirty="0"/>
              <a:t> (men « </a:t>
            </a:r>
            <a:r>
              <a:rPr lang="fr-BE" sz="2000" dirty="0" err="1"/>
              <a:t>verliest</a:t>
            </a:r>
            <a:r>
              <a:rPr lang="fr-BE" sz="2000" dirty="0"/>
              <a:t> » </a:t>
            </a:r>
            <a:r>
              <a:rPr lang="fr-BE" sz="2000" dirty="0" err="1"/>
              <a:t>bepaalde</a:t>
            </a:r>
            <a:r>
              <a:rPr lang="fr-BE" sz="2000" dirty="0"/>
              <a:t> </a:t>
            </a:r>
            <a:r>
              <a:rPr lang="fr-BE" sz="2000" dirty="0" err="1"/>
              <a:t>elementen</a:t>
            </a:r>
            <a:r>
              <a:rPr lang="fr-BE" sz="2000" dirty="0"/>
              <a:t> in het </a:t>
            </a:r>
            <a:r>
              <a:rPr lang="fr-BE" sz="2000" dirty="0" err="1"/>
              <a:t>LoKa</a:t>
            </a:r>
            <a:r>
              <a:rPr lang="fr-BE" sz="2000" dirty="0"/>
              <a:t>)</a:t>
            </a:r>
          </a:p>
          <a:p>
            <a:pPr lvl="1">
              <a:spcBef>
                <a:spcPts val="150"/>
              </a:spcBef>
            </a:pPr>
            <a:r>
              <a:rPr lang="fr-BE" sz="2000" dirty="0"/>
              <a:t>de </a:t>
            </a:r>
            <a:r>
              <a:rPr lang="fr-BE" sz="2000" dirty="0" err="1"/>
              <a:t>ToC</a:t>
            </a:r>
            <a:r>
              <a:rPr lang="fr-BE" sz="2000" dirty="0"/>
              <a:t> kan </a:t>
            </a:r>
            <a:r>
              <a:rPr lang="fr-BE" sz="2000" dirty="0" err="1"/>
              <a:t>helpen</a:t>
            </a:r>
            <a:r>
              <a:rPr lang="fr-BE" sz="2000" dirty="0"/>
              <a:t> om de </a:t>
            </a:r>
            <a:r>
              <a:rPr lang="fr-BE" sz="2000" dirty="0" err="1"/>
              <a:t>verandering</a:t>
            </a:r>
            <a:r>
              <a:rPr lang="fr-BE" sz="2000" dirty="0"/>
              <a:t> van outputs </a:t>
            </a:r>
            <a:r>
              <a:rPr lang="fr-BE" sz="2000" dirty="0" err="1"/>
              <a:t>naar</a:t>
            </a:r>
            <a:r>
              <a:rPr lang="fr-BE" sz="2000" dirty="0"/>
              <a:t> impacts </a:t>
            </a:r>
            <a:r>
              <a:rPr lang="fr-BE" sz="2000" dirty="0" err="1"/>
              <a:t>nader</a:t>
            </a:r>
            <a:r>
              <a:rPr lang="fr-BE" sz="2000" dirty="0"/>
              <a:t> de </a:t>
            </a:r>
            <a:r>
              <a:rPr lang="fr-BE" sz="2000" dirty="0" err="1"/>
              <a:t>verklaren</a:t>
            </a:r>
            <a:endParaRPr lang="fr-BE" sz="2000" dirty="0"/>
          </a:p>
          <a:p>
            <a:pPr marL="457200" lvl="1" indent="0">
              <a:spcBef>
                <a:spcPts val="150"/>
              </a:spcBef>
              <a:buNone/>
            </a:pPr>
            <a:endParaRPr lang="fr-BE" sz="2000" dirty="0"/>
          </a:p>
          <a:p>
            <a:pPr>
              <a:spcBef>
                <a:spcPts val="150"/>
              </a:spcBef>
            </a:pPr>
            <a:r>
              <a:rPr lang="fr-BE" sz="2000" dirty="0" err="1">
                <a:sym typeface="Wingdings"/>
              </a:rPr>
              <a:t>C</a:t>
            </a:r>
            <a:r>
              <a:rPr lang="fr-BE" sz="2000" dirty="0" err="1" smtClean="0">
                <a:sym typeface="Wingdings"/>
              </a:rPr>
              <a:t>omplementaire</a:t>
            </a:r>
            <a:r>
              <a:rPr lang="fr-BE" sz="2000" dirty="0" smtClean="0">
                <a:sym typeface="Wingdings"/>
              </a:rPr>
              <a:t> </a:t>
            </a:r>
            <a:r>
              <a:rPr lang="fr-BE" sz="2000" dirty="0" err="1">
                <a:sym typeface="Wingdings"/>
              </a:rPr>
              <a:t>instrumenten</a:t>
            </a:r>
            <a:r>
              <a:rPr lang="fr-BE" sz="2000" dirty="0">
                <a:sym typeface="Wingdings"/>
              </a:rPr>
              <a:t>?</a:t>
            </a:r>
          </a:p>
          <a:p>
            <a:pPr lvl="1">
              <a:spcBef>
                <a:spcPts val="150"/>
              </a:spcBef>
            </a:pPr>
            <a:r>
              <a:rPr lang="fr-BE" sz="2000" dirty="0"/>
              <a:t>De </a:t>
            </a:r>
            <a:r>
              <a:rPr lang="fr-BE" sz="2000" dirty="0" err="1"/>
              <a:t>rigiditeit</a:t>
            </a:r>
            <a:r>
              <a:rPr lang="fr-BE" sz="2000" dirty="0"/>
              <a:t> van het </a:t>
            </a:r>
            <a:r>
              <a:rPr lang="fr-BE" sz="2000" dirty="0" err="1"/>
              <a:t>LoKa</a:t>
            </a:r>
            <a:r>
              <a:rPr lang="fr-BE" sz="2000" dirty="0"/>
              <a:t> </a:t>
            </a:r>
            <a:r>
              <a:rPr lang="fr-BE" sz="2000" dirty="0" err="1"/>
              <a:t>laat</a:t>
            </a:r>
            <a:r>
              <a:rPr lang="fr-BE" sz="2000" dirty="0"/>
              <a:t> niet </a:t>
            </a:r>
            <a:r>
              <a:rPr lang="fr-BE" sz="2000" dirty="0" err="1"/>
              <a:t>toe</a:t>
            </a:r>
            <a:r>
              <a:rPr lang="fr-BE" sz="2000" dirty="0"/>
              <a:t> </a:t>
            </a:r>
            <a:r>
              <a:rPr lang="fr-BE" sz="2000" dirty="0" err="1"/>
              <a:t>een</a:t>
            </a:r>
            <a:r>
              <a:rPr lang="fr-BE" sz="2000" dirty="0"/>
              <a:t> complexe </a:t>
            </a:r>
            <a:r>
              <a:rPr lang="fr-BE" sz="2000" dirty="0" err="1"/>
              <a:t>realiteit</a:t>
            </a:r>
            <a:r>
              <a:rPr lang="fr-BE" sz="2000" dirty="0"/>
              <a:t> </a:t>
            </a:r>
            <a:r>
              <a:rPr lang="fr-BE" sz="2000" dirty="0" err="1"/>
              <a:t>voor</a:t>
            </a:r>
            <a:r>
              <a:rPr lang="fr-BE" sz="2000" dirty="0"/>
              <a:t> te </a:t>
            </a:r>
            <a:r>
              <a:rPr lang="fr-BE" sz="2000" dirty="0" err="1"/>
              <a:t>stellen</a:t>
            </a:r>
            <a:r>
              <a:rPr lang="fr-BE" sz="2000" dirty="0"/>
              <a:t> &gt;&lt; </a:t>
            </a:r>
            <a:r>
              <a:rPr lang="fr-BE" sz="2000" dirty="0" err="1"/>
              <a:t>ToCs</a:t>
            </a:r>
            <a:r>
              <a:rPr lang="fr-BE" sz="2000" dirty="0"/>
              <a:t> </a:t>
            </a:r>
            <a:r>
              <a:rPr lang="fr-BE" sz="2000" dirty="0" err="1"/>
              <a:t>kunnen</a:t>
            </a:r>
            <a:r>
              <a:rPr lang="fr-BE" sz="2000" dirty="0"/>
              <a:t> </a:t>
            </a:r>
            <a:r>
              <a:rPr lang="fr-BE" sz="2000" dirty="0" err="1"/>
              <a:t>moeilijk</a:t>
            </a:r>
            <a:r>
              <a:rPr lang="fr-BE" sz="2000" dirty="0"/>
              <a:t> </a:t>
            </a:r>
            <a:r>
              <a:rPr lang="fr-BE" sz="2000" dirty="0" err="1"/>
              <a:t>leesbaar</a:t>
            </a:r>
            <a:r>
              <a:rPr lang="fr-BE" sz="2000" dirty="0"/>
              <a:t> </a:t>
            </a:r>
            <a:r>
              <a:rPr lang="fr-BE" sz="2000" dirty="0" err="1"/>
              <a:t>zijn</a:t>
            </a:r>
            <a:endParaRPr lang="fr-BE" sz="2000" dirty="0"/>
          </a:p>
          <a:p>
            <a:pPr lvl="1">
              <a:spcBef>
                <a:spcPts val="150"/>
              </a:spcBef>
            </a:pPr>
            <a:r>
              <a:rPr lang="fr-BE" sz="2000" dirty="0" err="1"/>
              <a:t>Gevaar</a:t>
            </a:r>
            <a:r>
              <a:rPr lang="fr-BE" sz="2000" dirty="0"/>
              <a:t> van </a:t>
            </a:r>
            <a:r>
              <a:rPr lang="fr-BE" sz="2000" dirty="0" err="1"/>
              <a:t>verwarring</a:t>
            </a:r>
            <a:r>
              <a:rPr lang="fr-BE" sz="2000" dirty="0"/>
              <a:t> </a:t>
            </a:r>
            <a:r>
              <a:rPr lang="fr-BE" sz="2000" dirty="0" err="1"/>
              <a:t>als</a:t>
            </a:r>
            <a:r>
              <a:rPr lang="fr-BE" sz="2000" dirty="0"/>
              <a:t> </a:t>
            </a:r>
            <a:r>
              <a:rPr lang="fr-BE" sz="2000" dirty="0" err="1"/>
              <a:t>bij</a:t>
            </a:r>
            <a:r>
              <a:rPr lang="fr-BE" sz="2000" dirty="0"/>
              <a:t> </a:t>
            </a:r>
            <a:r>
              <a:rPr lang="fr-BE" sz="2000" dirty="0" err="1"/>
              <a:t>gelijktijdig</a:t>
            </a:r>
            <a:r>
              <a:rPr lang="fr-BE" sz="2000" dirty="0"/>
              <a:t> </a:t>
            </a:r>
            <a:r>
              <a:rPr lang="fr-BE" sz="2000" dirty="0" err="1"/>
              <a:t>gebruik</a:t>
            </a:r>
            <a:r>
              <a:rPr lang="fr-BE" sz="2000" dirty="0"/>
              <a:t> de </a:t>
            </a:r>
            <a:r>
              <a:rPr lang="fr-BE" sz="2000" dirty="0" err="1"/>
              <a:t>rol</a:t>
            </a:r>
            <a:r>
              <a:rPr lang="fr-BE" sz="2000" dirty="0"/>
              <a:t> van </a:t>
            </a:r>
            <a:r>
              <a:rPr lang="fr-BE" sz="2000" dirty="0" err="1"/>
              <a:t>elk</a:t>
            </a:r>
            <a:r>
              <a:rPr lang="fr-BE" sz="2000" dirty="0"/>
              <a:t> instrument </a:t>
            </a:r>
            <a:r>
              <a:rPr lang="fr-BE" sz="2000" dirty="0" err="1"/>
              <a:t>onduidelijk</a:t>
            </a:r>
            <a:r>
              <a:rPr lang="fr-BE" sz="2000" dirty="0"/>
              <a:t> </a:t>
            </a:r>
            <a:r>
              <a:rPr lang="fr-BE" sz="2000" dirty="0" err="1"/>
              <a:t>is</a:t>
            </a:r>
            <a:r>
              <a:rPr lang="fr-BE" sz="2000" dirty="0"/>
              <a:t> </a:t>
            </a:r>
          </a:p>
          <a:p>
            <a:pPr lvl="2">
              <a:lnSpc>
                <a:spcPct val="100000"/>
              </a:lnSpc>
              <a:spcBef>
                <a:spcPts val="150"/>
              </a:spcBef>
            </a:pPr>
            <a:r>
              <a:rPr lang="fr-BE" dirty="0" err="1"/>
              <a:t>ToC</a:t>
            </a:r>
            <a:r>
              <a:rPr lang="fr-BE" dirty="0"/>
              <a:t> – </a:t>
            </a:r>
            <a:r>
              <a:rPr lang="fr-BE" dirty="0" err="1"/>
              <a:t>veeleer</a:t>
            </a:r>
            <a:r>
              <a:rPr lang="fr-BE" dirty="0"/>
              <a:t> </a:t>
            </a:r>
            <a:r>
              <a:rPr lang="fr-BE" dirty="0" err="1"/>
              <a:t>voor</a:t>
            </a:r>
            <a:r>
              <a:rPr lang="fr-BE" dirty="0"/>
              <a:t> </a:t>
            </a:r>
            <a:r>
              <a:rPr lang="fr-BE" dirty="0" err="1"/>
              <a:t>strategische</a:t>
            </a:r>
            <a:r>
              <a:rPr lang="fr-BE" dirty="0"/>
              <a:t> </a:t>
            </a:r>
            <a:r>
              <a:rPr lang="fr-BE" dirty="0" err="1"/>
              <a:t>reflectie</a:t>
            </a:r>
            <a:r>
              <a:rPr lang="fr-BE" dirty="0"/>
              <a:t> en analyse</a:t>
            </a:r>
          </a:p>
          <a:p>
            <a:pPr lvl="2">
              <a:lnSpc>
                <a:spcPct val="100000"/>
              </a:lnSpc>
              <a:spcBef>
                <a:spcPts val="150"/>
              </a:spcBef>
            </a:pPr>
            <a:r>
              <a:rPr lang="fr-BE" dirty="0" err="1"/>
              <a:t>LoKa</a:t>
            </a:r>
            <a:r>
              <a:rPr lang="fr-BE" dirty="0"/>
              <a:t>– </a:t>
            </a:r>
            <a:r>
              <a:rPr lang="fr-BE" dirty="0" err="1"/>
              <a:t>eerder</a:t>
            </a:r>
            <a:r>
              <a:rPr lang="fr-BE" dirty="0"/>
              <a:t> </a:t>
            </a:r>
            <a:r>
              <a:rPr lang="fr-BE" dirty="0" err="1"/>
              <a:t>voor</a:t>
            </a:r>
            <a:r>
              <a:rPr lang="fr-BE" dirty="0"/>
              <a:t> </a:t>
            </a:r>
            <a:r>
              <a:rPr lang="fr-BE" dirty="0" err="1"/>
              <a:t>beheer</a:t>
            </a:r>
            <a:r>
              <a:rPr lang="fr-BE" dirty="0"/>
              <a:t> en </a:t>
            </a:r>
            <a:r>
              <a:rPr lang="fr-BE" dirty="0" err="1"/>
              <a:t>opvolging</a:t>
            </a:r>
            <a:endParaRPr lang="fr-BE" dirty="0"/>
          </a:p>
          <a:p>
            <a:endParaRPr lang="en-GB" dirty="0"/>
          </a:p>
        </p:txBody>
      </p:sp>
      <p:sp>
        <p:nvSpPr>
          <p:cNvPr id="4" name="Rechthoek 3"/>
          <p:cNvSpPr/>
          <p:nvPr/>
        </p:nvSpPr>
        <p:spPr>
          <a:xfrm>
            <a:off x="7092280" y="6330225"/>
            <a:ext cx="1713931" cy="246221"/>
          </a:xfrm>
          <a:prstGeom prst="rect">
            <a:avLst/>
          </a:prstGeom>
        </p:spPr>
        <p:txBody>
          <a:bodyPr wrap="none">
            <a:spAutoFit/>
          </a:bodyPr>
          <a:lstStyle/>
          <a:p>
            <a:pPr lvl="1" algn="r">
              <a:buNone/>
            </a:pPr>
            <a:r>
              <a:rPr lang="nl-NL" sz="1000" dirty="0"/>
              <a:t>Bron: </a:t>
            </a:r>
            <a:r>
              <a:rPr lang="nl-NL" sz="1000" dirty="0" smtClean="0"/>
              <a:t>ADE/SR 2016</a:t>
            </a:r>
            <a:endParaRPr lang="en-GB" sz="1000" dirty="0"/>
          </a:p>
        </p:txBody>
      </p:sp>
    </p:spTree>
    <p:extLst>
      <p:ext uri="{BB962C8B-B14F-4D97-AF65-F5344CB8AC3E}">
        <p14:creationId xmlns:p14="http://schemas.microsoft.com/office/powerpoint/2010/main" val="163651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56458"/>
            <a:ext cx="6858000" cy="685800"/>
          </a:xfrm>
        </p:spPr>
        <p:txBody>
          <a:bodyPr>
            <a:normAutofit fontScale="90000"/>
          </a:bodyPr>
          <a:lstStyle/>
          <a:p>
            <a:r>
              <a:rPr lang="en-GB" dirty="0" err="1" smtClean="0">
                <a:latin typeface="Arial" charset="0"/>
                <a:cs typeface="Arial" charset="0"/>
              </a:rPr>
              <a:t>ToC</a:t>
            </a:r>
            <a:r>
              <a:rPr lang="en-GB" dirty="0" smtClean="0">
                <a:latin typeface="Arial" charset="0"/>
                <a:cs typeface="Arial" charset="0"/>
              </a:rPr>
              <a:t> </a:t>
            </a:r>
            <a:r>
              <a:rPr lang="en-GB" dirty="0" err="1" smtClean="0">
                <a:latin typeface="Arial" charset="0"/>
                <a:cs typeface="Arial" charset="0"/>
              </a:rPr>
              <a:t>als</a:t>
            </a:r>
            <a:r>
              <a:rPr lang="en-GB" dirty="0" smtClean="0">
                <a:latin typeface="Arial" charset="0"/>
                <a:cs typeface="Arial" charset="0"/>
              </a:rPr>
              <a:t> </a:t>
            </a:r>
            <a:r>
              <a:rPr lang="en-GB" dirty="0" err="1" smtClean="0">
                <a:latin typeface="Arial" charset="0"/>
                <a:cs typeface="Arial" charset="0"/>
              </a:rPr>
              <a:t>een</a:t>
            </a:r>
            <a:r>
              <a:rPr lang="en-GB" dirty="0" smtClean="0">
                <a:latin typeface="Arial" charset="0"/>
                <a:cs typeface="Arial" charset="0"/>
              </a:rPr>
              <a:t> </a:t>
            </a:r>
            <a:r>
              <a:rPr lang="en-GB" i="1" dirty="0" err="1" smtClean="0">
                <a:latin typeface="Arial" charset="0"/>
                <a:cs typeface="Arial" charset="0"/>
              </a:rPr>
              <a:t>proces</a:t>
            </a:r>
            <a:r>
              <a:rPr lang="en-GB" i="1" dirty="0" smtClean="0">
                <a:latin typeface="Arial" charset="0"/>
                <a:cs typeface="Arial" charset="0"/>
              </a:rPr>
              <a:t> van </a:t>
            </a:r>
            <a:r>
              <a:rPr lang="en-GB" i="1" dirty="0" err="1" smtClean="0">
                <a:latin typeface="Arial" charset="0"/>
                <a:cs typeface="Arial" charset="0"/>
              </a:rPr>
              <a:t>reflectie</a:t>
            </a:r>
            <a:r>
              <a:rPr lang="en-GB" i="1" dirty="0" smtClean="0">
                <a:latin typeface="Arial" charset="0"/>
                <a:cs typeface="Arial" charset="0"/>
              </a:rPr>
              <a:t> </a:t>
            </a:r>
            <a:r>
              <a:rPr lang="en-GB" dirty="0" smtClean="0">
                <a:latin typeface="Arial" charset="0"/>
                <a:cs typeface="Arial" charset="0"/>
              </a:rPr>
              <a:t>over:</a:t>
            </a:r>
            <a:endParaRPr lang="en-GB" dirty="0">
              <a:latin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7845897"/>
              </p:ext>
            </p:extLst>
          </p:nvPr>
        </p:nvGraphicFramePr>
        <p:xfrm>
          <a:off x="-252536"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5724128" y="3138045"/>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400110"/>
          </a:xfrm>
          <a:prstGeom prst="rect">
            <a:avLst/>
          </a:prstGeom>
          <a:noFill/>
        </p:spPr>
        <p:txBody>
          <a:bodyPr wrap="square" rtlCol="0">
            <a:spAutoFit/>
          </a:bodyPr>
          <a:lstStyle/>
          <a:p>
            <a:r>
              <a:rPr lang="nl-BE" sz="2000" dirty="0" smtClean="0">
                <a:solidFill>
                  <a:schemeClr val="bg1"/>
                </a:solidFill>
                <a:latin typeface="Arial" charset="0"/>
                <a:cs typeface="Arial" charset="0"/>
              </a:rPr>
              <a:t>Risico’s </a:t>
            </a:r>
            <a:endParaRPr lang="en-GB" dirty="0">
              <a:solidFill>
                <a:schemeClr val="bg1"/>
              </a:solidFill>
              <a:latin typeface="Arial" charset="0"/>
              <a:cs typeface="Arial" charset="0"/>
            </a:endParaRPr>
          </a:p>
        </p:txBody>
      </p:sp>
      <p:sp>
        <p:nvSpPr>
          <p:cNvPr id="5" name="Pijl-rechts 4"/>
          <p:cNvSpPr/>
          <p:nvPr/>
        </p:nvSpPr>
        <p:spPr bwMode="auto">
          <a:xfrm>
            <a:off x="5004048" y="3608563"/>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grpSp>
        <p:nvGrpSpPr>
          <p:cNvPr id="7" name="Groep 6"/>
          <p:cNvGrpSpPr/>
          <p:nvPr/>
        </p:nvGrpSpPr>
        <p:grpSpPr>
          <a:xfrm>
            <a:off x="7041603" y="5309954"/>
            <a:ext cx="2102397" cy="1304224"/>
            <a:chOff x="1175903" y="684197"/>
            <a:chExt cx="2102397" cy="1304224"/>
          </a:xfrm>
          <a:solidFill>
            <a:schemeClr val="accent2">
              <a:lumMod val="50000"/>
              <a:lumOff val="50000"/>
            </a:schemeClr>
          </a:solidFill>
        </p:grpSpPr>
        <p:sp>
          <p:nvSpPr>
            <p:cNvPr id="9" name="Ovaal 8"/>
            <p:cNvSpPr/>
            <p:nvPr/>
          </p:nvSpPr>
          <p:spPr>
            <a:xfrm>
              <a:off x="1175903" y="684197"/>
              <a:ext cx="2102397" cy="1304224"/>
            </a:xfrm>
            <a:prstGeom prst="ellipse">
              <a:avLst/>
            </a:prstGeom>
            <a:grpFill/>
          </p:spPr>
          <p:style>
            <a:lnRef idx="3">
              <a:schemeClr val="lt1">
                <a:hueOff val="0"/>
                <a:satOff val="0"/>
                <a:lumOff val="0"/>
                <a:alphaOff val="0"/>
              </a:schemeClr>
            </a:lnRef>
            <a:fillRef idx="1">
              <a:schemeClr val="accent1">
                <a:shade val="80000"/>
                <a:hueOff val="573673"/>
                <a:satOff val="-48584"/>
                <a:lumOff val="36311"/>
                <a:alphaOff val="0"/>
              </a:schemeClr>
            </a:fillRef>
            <a:effectRef idx="1">
              <a:schemeClr val="accent1">
                <a:shade val="80000"/>
                <a:hueOff val="573673"/>
                <a:satOff val="-48584"/>
                <a:lumOff val="36311"/>
                <a:alphaOff val="0"/>
              </a:schemeClr>
            </a:effectRef>
            <a:fontRef idx="minor">
              <a:schemeClr val="lt1"/>
            </a:fontRef>
          </p:style>
        </p:sp>
        <p:sp>
          <p:nvSpPr>
            <p:cNvPr id="10" name="Ovaal 4"/>
            <p:cNvSpPr/>
            <p:nvPr/>
          </p:nvSpPr>
          <p:spPr>
            <a:xfrm>
              <a:off x="1514612" y="963482"/>
              <a:ext cx="1455799" cy="833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dirty="0" smtClean="0">
                  <a:latin typeface="Arial" charset="0"/>
                  <a:cs typeface="Arial" charset="0"/>
                </a:rPr>
                <a:t>Visualisatie en narratief</a:t>
              </a:r>
              <a:endParaRPr lang="nl-BE" sz="1400" kern="1200" dirty="0">
                <a:latin typeface="Arial" charset="0"/>
                <a:cs typeface="Arial" charset="0"/>
              </a:endParaRPr>
            </a:p>
          </p:txBody>
        </p:sp>
      </p:grpSp>
      <p:sp>
        <p:nvSpPr>
          <p:cNvPr id="11" name="Title 1"/>
          <p:cNvSpPr txBox="1">
            <a:spLocks/>
          </p:cNvSpPr>
          <p:nvPr/>
        </p:nvSpPr>
        <p:spPr bwMode="auto">
          <a:xfrm>
            <a:off x="7668344" y="4085036"/>
            <a:ext cx="1475657" cy="118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normAutofit fontScale="67500" lnSpcReduction="20000"/>
          </a:bodyPr>
          <a:lst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a:lstStyle>
          <a:p>
            <a:r>
              <a:rPr lang="en-GB" kern="0" dirty="0" err="1" smtClean="0">
                <a:latin typeface="Arial" charset="0"/>
                <a:cs typeface="Arial" charset="0"/>
              </a:rPr>
              <a:t>Dat</a:t>
            </a:r>
            <a:r>
              <a:rPr lang="en-GB" kern="0" dirty="0" smtClean="0">
                <a:latin typeface="Arial" charset="0"/>
                <a:cs typeface="Arial" charset="0"/>
              </a:rPr>
              <a:t> </a:t>
            </a:r>
            <a:r>
              <a:rPr lang="en-GB" kern="0" dirty="0" err="1" smtClean="0">
                <a:latin typeface="Arial" charset="0"/>
                <a:cs typeface="Arial" charset="0"/>
              </a:rPr>
              <a:t>uitmondt</a:t>
            </a:r>
            <a:r>
              <a:rPr lang="en-GB" kern="0" dirty="0" smtClean="0">
                <a:latin typeface="Arial" charset="0"/>
                <a:cs typeface="Arial" charset="0"/>
              </a:rPr>
              <a:t> in </a:t>
            </a:r>
            <a:r>
              <a:rPr lang="en-GB" kern="0" dirty="0" err="1" smtClean="0">
                <a:latin typeface="Arial" charset="0"/>
                <a:cs typeface="Arial" charset="0"/>
              </a:rPr>
              <a:t>een</a:t>
            </a:r>
            <a:r>
              <a:rPr lang="en-GB" kern="0" dirty="0" smtClean="0">
                <a:latin typeface="Arial" charset="0"/>
                <a:cs typeface="Arial" charset="0"/>
              </a:rPr>
              <a:t> </a:t>
            </a:r>
            <a:r>
              <a:rPr lang="en-GB" i="1" kern="0" dirty="0" smtClean="0">
                <a:latin typeface="Arial" charset="0"/>
                <a:cs typeface="Arial" charset="0"/>
              </a:rPr>
              <a:t>product</a:t>
            </a:r>
            <a:r>
              <a:rPr lang="en-GB" kern="0" dirty="0" smtClean="0">
                <a:latin typeface="Arial" charset="0"/>
                <a:cs typeface="Arial" charset="0"/>
              </a:rPr>
              <a:t>:</a:t>
            </a:r>
            <a:endParaRPr lang="en-GB" kern="0" dirty="0">
              <a:latin typeface="Arial" charset="0"/>
              <a:cs typeface="Arial" charset="0"/>
            </a:endParaRPr>
          </a:p>
        </p:txBody>
      </p:sp>
    </p:spTree>
    <p:extLst>
      <p:ext uri="{BB962C8B-B14F-4D97-AF65-F5344CB8AC3E}">
        <p14:creationId xmlns:p14="http://schemas.microsoft.com/office/powerpoint/2010/main" val="409062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512" y="254648"/>
            <a:ext cx="6858000" cy="685800"/>
          </a:xfrm>
        </p:spPr>
        <p:txBody>
          <a:bodyPr>
            <a:normAutofit/>
          </a:bodyPr>
          <a:lstStyle/>
          <a:p>
            <a:r>
              <a:rPr lang="en-GB" dirty="0" err="1" smtClean="0">
                <a:latin typeface="Arial" charset="0"/>
                <a:cs typeface="Arial" charset="0"/>
              </a:rPr>
              <a:t>Oefening</a:t>
            </a:r>
            <a:r>
              <a:rPr lang="en-GB" dirty="0" smtClean="0">
                <a:latin typeface="Arial" charset="0"/>
                <a:cs typeface="Arial" charset="0"/>
              </a:rPr>
              <a:t> </a:t>
            </a:r>
            <a:r>
              <a:rPr lang="en-GB" dirty="0" err="1" smtClean="0">
                <a:latin typeface="Arial" charset="0"/>
                <a:cs typeface="Arial" charset="0"/>
              </a:rPr>
              <a:t>deel</a:t>
            </a:r>
            <a:r>
              <a:rPr lang="en-GB" dirty="0" smtClean="0">
                <a:latin typeface="Arial" charset="0"/>
                <a:cs typeface="Arial" charset="0"/>
              </a:rPr>
              <a:t> 1 (1h30 </a:t>
            </a:r>
            <a:r>
              <a:rPr lang="en-GB" dirty="0" err="1" smtClean="0">
                <a:latin typeface="Arial" charset="0"/>
                <a:cs typeface="Arial" charset="0"/>
              </a:rPr>
              <a:t>uur</a:t>
            </a:r>
            <a:r>
              <a:rPr lang="en-GB" dirty="0" smtClean="0">
                <a:latin typeface="Arial" charset="0"/>
                <a:cs typeface="Arial" charset="0"/>
              </a:rPr>
              <a:t>) </a:t>
            </a:r>
            <a:endParaRPr lang="en-GB" dirty="0">
              <a:latin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06666100"/>
              </p:ext>
            </p:extLst>
          </p:nvPr>
        </p:nvGraphicFramePr>
        <p:xfrm>
          <a:off x="467544"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6043886" y="3130167"/>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245932" y="3470172"/>
            <a:ext cx="1224136" cy="400110"/>
          </a:xfrm>
          <a:prstGeom prst="rect">
            <a:avLst/>
          </a:prstGeom>
          <a:noFill/>
        </p:spPr>
        <p:txBody>
          <a:bodyPr wrap="square" rtlCol="0">
            <a:spAutoFit/>
          </a:bodyPr>
          <a:lstStyle/>
          <a:p>
            <a:r>
              <a:rPr lang="nl-BE" sz="2000" dirty="0" smtClean="0">
                <a:solidFill>
                  <a:schemeClr val="bg1"/>
                </a:solidFill>
                <a:latin typeface="Arial" charset="0"/>
                <a:cs typeface="Arial" charset="0"/>
              </a:rPr>
              <a:t>Risico’s </a:t>
            </a:r>
            <a:endParaRPr lang="en-GB" dirty="0">
              <a:solidFill>
                <a:schemeClr val="bg1"/>
              </a:solidFill>
              <a:latin typeface="Arial" charset="0"/>
              <a:cs typeface="Arial" charset="0"/>
            </a:endParaRPr>
          </a:p>
        </p:txBody>
      </p:sp>
      <p:sp>
        <p:nvSpPr>
          <p:cNvPr id="5" name="Pijl-rechts 4"/>
          <p:cNvSpPr/>
          <p:nvPr/>
        </p:nvSpPr>
        <p:spPr bwMode="auto">
          <a:xfrm>
            <a:off x="5366799" y="3608562"/>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511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r>
              <a:rPr lang="nl-BE" dirty="0">
                <a:hlinkClick r:id="rId2"/>
              </a:rPr>
              <a:t>https://</a:t>
            </a:r>
            <a:r>
              <a:rPr lang="nl-BE" dirty="0" smtClean="0">
                <a:hlinkClick r:id="rId2"/>
              </a:rPr>
              <a:t>www.youtube.com/watch?v=1e8xgF0JtVg</a:t>
            </a:r>
            <a:r>
              <a:rPr lang="nl-BE" dirty="0" smtClean="0"/>
              <a:t> </a:t>
            </a:r>
            <a:endParaRPr lang="nl-BE" dirty="0"/>
          </a:p>
        </p:txBody>
      </p:sp>
    </p:spTree>
    <p:extLst>
      <p:ext uri="{BB962C8B-B14F-4D97-AF65-F5344CB8AC3E}">
        <p14:creationId xmlns:p14="http://schemas.microsoft.com/office/powerpoint/2010/main" val="2538230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476672"/>
            <a:ext cx="7620000" cy="685800"/>
          </a:xfrm>
        </p:spPr>
        <p:txBody>
          <a:bodyPr/>
          <a:lstStyle/>
          <a:p>
            <a:r>
              <a:rPr lang="nl-BE" dirty="0" smtClean="0"/>
              <a:t>Reflectie over gewenste situatie</a:t>
            </a:r>
            <a:endParaRPr lang="en-GB" dirty="0"/>
          </a:p>
        </p:txBody>
      </p:sp>
      <p:sp>
        <p:nvSpPr>
          <p:cNvPr id="3" name="Tijdelijke aanduiding voor inhoud 2"/>
          <p:cNvSpPr>
            <a:spLocks noGrp="1"/>
          </p:cNvSpPr>
          <p:nvPr>
            <p:ph idx="1"/>
          </p:nvPr>
        </p:nvSpPr>
        <p:spPr>
          <a:xfrm>
            <a:off x="1365610" y="1340768"/>
            <a:ext cx="7479580" cy="4896544"/>
          </a:xfrm>
        </p:spPr>
        <p:txBody>
          <a:bodyPr/>
          <a:lstStyle/>
          <a:p>
            <a:r>
              <a:rPr lang="nl-BE" sz="2400" dirty="0" smtClean="0"/>
              <a:t>Bespreek in je groep verschillende programma’s van deelnemers – gebruik de voorbereiding</a:t>
            </a:r>
          </a:p>
          <a:p>
            <a:r>
              <a:rPr lang="nl-BE" sz="2400" dirty="0" smtClean="0"/>
              <a:t>Kies samen één case om op te werken</a:t>
            </a:r>
          </a:p>
          <a:p>
            <a:r>
              <a:rPr lang="nl-BE" sz="2400" dirty="0" smtClean="0"/>
              <a:t>Kies je startpunt: programma of ruimere problematiek, land of thema in een land, …</a:t>
            </a:r>
          </a:p>
          <a:p>
            <a:endParaRPr lang="nl-BE" sz="2400" dirty="0" smtClean="0"/>
          </a:p>
          <a:p>
            <a:pPr lvl="0"/>
            <a:r>
              <a:rPr lang="fr-BE" sz="2400" dirty="0" err="1"/>
              <a:t>Hulpvragen</a:t>
            </a:r>
            <a:r>
              <a:rPr lang="fr-BE" sz="2400" dirty="0"/>
              <a:t>:</a:t>
            </a:r>
          </a:p>
          <a:p>
            <a:pPr lvl="1"/>
            <a:r>
              <a:rPr lang="fr-BE" b="1" dirty="0" err="1">
                <a:solidFill>
                  <a:srgbClr val="444432"/>
                </a:solidFill>
                <a:ea typeface="+mn-ea"/>
              </a:rPr>
              <a:t>Formuleer</a:t>
            </a:r>
            <a:r>
              <a:rPr lang="fr-BE" b="1" dirty="0">
                <a:solidFill>
                  <a:srgbClr val="444432"/>
                </a:solidFill>
                <a:ea typeface="+mn-ea"/>
              </a:rPr>
              <a:t> </a:t>
            </a:r>
            <a:r>
              <a:rPr lang="fr-BE" b="1" dirty="0" err="1">
                <a:solidFill>
                  <a:srgbClr val="444432"/>
                </a:solidFill>
                <a:ea typeface="+mn-ea"/>
              </a:rPr>
              <a:t>wat</a:t>
            </a:r>
            <a:r>
              <a:rPr lang="fr-BE" b="1" dirty="0">
                <a:solidFill>
                  <a:srgbClr val="444432"/>
                </a:solidFill>
                <a:ea typeface="+mn-ea"/>
              </a:rPr>
              <a:t> het programma op lange </a:t>
            </a:r>
            <a:r>
              <a:rPr lang="fr-BE" b="1" dirty="0" err="1">
                <a:solidFill>
                  <a:srgbClr val="444432"/>
                </a:solidFill>
                <a:ea typeface="+mn-ea"/>
              </a:rPr>
              <a:t>termijn</a:t>
            </a:r>
            <a:r>
              <a:rPr lang="fr-BE" b="1" dirty="0">
                <a:solidFill>
                  <a:srgbClr val="444432"/>
                </a:solidFill>
                <a:ea typeface="+mn-ea"/>
              </a:rPr>
              <a:t> </a:t>
            </a:r>
            <a:r>
              <a:rPr lang="fr-BE" b="1" dirty="0" err="1">
                <a:solidFill>
                  <a:srgbClr val="444432"/>
                </a:solidFill>
                <a:ea typeface="+mn-ea"/>
              </a:rPr>
              <a:t>wil</a:t>
            </a:r>
            <a:r>
              <a:rPr lang="fr-BE" b="1" dirty="0">
                <a:solidFill>
                  <a:srgbClr val="444432"/>
                </a:solidFill>
                <a:ea typeface="+mn-ea"/>
              </a:rPr>
              <a:t> </a:t>
            </a:r>
            <a:r>
              <a:rPr lang="fr-BE" b="1" dirty="0" err="1">
                <a:solidFill>
                  <a:srgbClr val="444432"/>
                </a:solidFill>
                <a:ea typeface="+mn-ea"/>
              </a:rPr>
              <a:t>bereiken</a:t>
            </a:r>
            <a:r>
              <a:rPr lang="fr-BE" b="1" dirty="0">
                <a:solidFill>
                  <a:srgbClr val="444432"/>
                </a:solidFill>
                <a:ea typeface="+mn-ea"/>
              </a:rPr>
              <a:t>/</a:t>
            </a:r>
            <a:r>
              <a:rPr lang="fr-BE" b="1" dirty="0" err="1">
                <a:solidFill>
                  <a:srgbClr val="444432"/>
                </a:solidFill>
                <a:ea typeface="+mn-ea"/>
              </a:rPr>
              <a:t>ambieert</a:t>
            </a:r>
            <a:endParaRPr lang="fr-BE" b="1" dirty="0">
              <a:solidFill>
                <a:srgbClr val="444432"/>
              </a:solidFill>
              <a:ea typeface="+mn-ea"/>
            </a:endParaRPr>
          </a:p>
          <a:p>
            <a:pPr lvl="1"/>
            <a:r>
              <a:rPr lang="fr-BE" b="1" dirty="0" err="1">
                <a:solidFill>
                  <a:srgbClr val="444432"/>
                </a:solidFill>
                <a:ea typeface="+mn-ea"/>
              </a:rPr>
              <a:t>Denk</a:t>
            </a:r>
            <a:r>
              <a:rPr lang="fr-BE" b="1" dirty="0">
                <a:solidFill>
                  <a:srgbClr val="444432"/>
                </a:solidFill>
                <a:ea typeface="+mn-ea"/>
              </a:rPr>
              <a:t> </a:t>
            </a:r>
            <a:r>
              <a:rPr lang="fr-BE" b="1" dirty="0" err="1">
                <a:solidFill>
                  <a:srgbClr val="444432"/>
                </a:solidFill>
                <a:ea typeface="+mn-ea"/>
              </a:rPr>
              <a:t>aan</a:t>
            </a:r>
            <a:r>
              <a:rPr lang="fr-BE" b="1" dirty="0">
                <a:solidFill>
                  <a:srgbClr val="444432"/>
                </a:solidFill>
                <a:ea typeface="+mn-ea"/>
              </a:rPr>
              <a:t> het </a:t>
            </a:r>
            <a:r>
              <a:rPr lang="fr-BE" b="1" dirty="0" err="1">
                <a:solidFill>
                  <a:srgbClr val="444432"/>
                </a:solidFill>
                <a:ea typeface="+mn-ea"/>
              </a:rPr>
              <a:t>probleem</a:t>
            </a:r>
            <a:r>
              <a:rPr lang="fr-BE" b="1" dirty="0">
                <a:solidFill>
                  <a:srgbClr val="444432"/>
                </a:solidFill>
                <a:ea typeface="+mn-ea"/>
              </a:rPr>
              <a:t> </a:t>
            </a:r>
            <a:r>
              <a:rPr lang="fr-BE" b="1" dirty="0" err="1">
                <a:solidFill>
                  <a:srgbClr val="444432"/>
                </a:solidFill>
                <a:ea typeface="+mn-ea"/>
              </a:rPr>
              <a:t>dat</a:t>
            </a:r>
            <a:r>
              <a:rPr lang="fr-BE" b="1" dirty="0">
                <a:solidFill>
                  <a:srgbClr val="444432"/>
                </a:solidFill>
                <a:ea typeface="+mn-ea"/>
              </a:rPr>
              <a:t> je </a:t>
            </a:r>
            <a:r>
              <a:rPr lang="fr-BE" b="1" dirty="0" err="1">
                <a:solidFill>
                  <a:srgbClr val="444432"/>
                </a:solidFill>
                <a:ea typeface="+mn-ea"/>
              </a:rPr>
              <a:t>wilt</a:t>
            </a:r>
            <a:r>
              <a:rPr lang="fr-BE" b="1" dirty="0">
                <a:solidFill>
                  <a:srgbClr val="444432"/>
                </a:solidFill>
                <a:ea typeface="+mn-ea"/>
              </a:rPr>
              <a:t> </a:t>
            </a:r>
            <a:r>
              <a:rPr lang="fr-BE" b="1" dirty="0" err="1">
                <a:solidFill>
                  <a:srgbClr val="444432"/>
                </a:solidFill>
                <a:ea typeface="+mn-ea"/>
              </a:rPr>
              <a:t>aanpakken</a:t>
            </a:r>
            <a:endParaRPr lang="fr-BE" b="1" dirty="0">
              <a:solidFill>
                <a:srgbClr val="444432"/>
              </a:solidFill>
              <a:ea typeface="+mn-ea"/>
            </a:endParaRPr>
          </a:p>
          <a:p>
            <a:pPr lvl="1"/>
            <a:r>
              <a:rPr lang="fr-BE" b="1" dirty="0" err="1">
                <a:solidFill>
                  <a:srgbClr val="444432"/>
                </a:solidFill>
                <a:ea typeface="+mn-ea"/>
              </a:rPr>
              <a:t>Denk</a:t>
            </a:r>
            <a:r>
              <a:rPr lang="fr-BE" b="1" dirty="0">
                <a:solidFill>
                  <a:srgbClr val="444432"/>
                </a:solidFill>
                <a:ea typeface="+mn-ea"/>
              </a:rPr>
              <a:t> op het niveau van de final </a:t>
            </a:r>
            <a:r>
              <a:rPr lang="fr-BE" b="1" dirty="0" err="1">
                <a:solidFill>
                  <a:srgbClr val="444432"/>
                </a:solidFill>
                <a:ea typeface="+mn-ea"/>
              </a:rPr>
              <a:t>beneficiaries</a:t>
            </a:r>
            <a:endParaRPr lang="fr-BE" b="1" dirty="0">
              <a:solidFill>
                <a:srgbClr val="444432"/>
              </a:solidFill>
              <a:ea typeface="+mn-ea"/>
            </a:endParaRPr>
          </a:p>
          <a:p>
            <a:endParaRPr lang="nl-BE" sz="2000" dirty="0" smtClean="0"/>
          </a:p>
        </p:txBody>
      </p:sp>
    </p:spTree>
    <p:extLst>
      <p:ext uri="{BB962C8B-B14F-4D97-AF65-F5344CB8AC3E}">
        <p14:creationId xmlns:p14="http://schemas.microsoft.com/office/powerpoint/2010/main" val="318134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971600" y="692696"/>
            <a:ext cx="7488831" cy="5042339"/>
          </a:xfrm>
          <a:prstGeom prst="rect">
            <a:avLst/>
          </a:prstGeom>
          <a:noFill/>
          <a:ln w="9525">
            <a:noFill/>
            <a:miter lim="800000"/>
            <a:headEnd/>
            <a:tailEnd/>
          </a:ln>
        </p:spPr>
      </p:pic>
    </p:spTree>
    <p:extLst>
      <p:ext uri="{BB962C8B-B14F-4D97-AF65-F5344CB8AC3E}">
        <p14:creationId xmlns:p14="http://schemas.microsoft.com/office/powerpoint/2010/main" val="408615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3284" y="548680"/>
            <a:ext cx="8087816" cy="685800"/>
          </a:xfrm>
        </p:spPr>
        <p:txBody>
          <a:bodyPr/>
          <a:lstStyle/>
          <a:p>
            <a:r>
              <a:rPr lang="nl-BE" dirty="0" smtClean="0"/>
              <a:t>Reflectie over weg(en) naar verandering</a:t>
            </a:r>
            <a:endParaRPr lang="en-GB" dirty="0"/>
          </a:p>
        </p:txBody>
      </p:sp>
      <p:sp>
        <p:nvSpPr>
          <p:cNvPr id="3" name="Tijdelijke aanduiding voor inhoud 2"/>
          <p:cNvSpPr>
            <a:spLocks noGrp="1"/>
          </p:cNvSpPr>
          <p:nvPr>
            <p:ph idx="1"/>
          </p:nvPr>
        </p:nvSpPr>
        <p:spPr>
          <a:xfrm>
            <a:off x="1187624" y="1484784"/>
            <a:ext cx="7505700" cy="4343400"/>
          </a:xfrm>
        </p:spPr>
        <p:txBody>
          <a:bodyPr/>
          <a:lstStyle/>
          <a:p>
            <a:pPr lvl="0"/>
            <a:r>
              <a:rPr lang="fr-BE" sz="3200" b="0" kern="1200" dirty="0" err="1">
                <a:solidFill>
                  <a:prstClr val="black"/>
                </a:solidFill>
              </a:rPr>
              <a:t>Werk</a:t>
            </a:r>
            <a:r>
              <a:rPr lang="fr-BE" sz="3200" b="0" kern="1200" dirty="0">
                <a:solidFill>
                  <a:prstClr val="black"/>
                </a:solidFill>
              </a:rPr>
              <a:t> de </a:t>
            </a:r>
            <a:r>
              <a:rPr lang="fr-BE" sz="3200" b="0" kern="1200" dirty="0" err="1">
                <a:solidFill>
                  <a:prstClr val="black"/>
                </a:solidFill>
              </a:rPr>
              <a:t>verschillende</a:t>
            </a:r>
            <a:r>
              <a:rPr lang="fr-BE" sz="3200" b="0" kern="1200" dirty="0">
                <a:solidFill>
                  <a:prstClr val="black"/>
                </a:solidFill>
              </a:rPr>
              <a:t> </a:t>
            </a:r>
            <a:r>
              <a:rPr lang="fr-BE" sz="3200" b="0" kern="1200" dirty="0" err="1">
                <a:solidFill>
                  <a:prstClr val="black"/>
                </a:solidFill>
              </a:rPr>
              <a:t>veranderingen</a:t>
            </a:r>
            <a:r>
              <a:rPr lang="fr-BE" sz="3200" b="0" kern="1200" dirty="0">
                <a:solidFill>
                  <a:prstClr val="black"/>
                </a:solidFill>
              </a:rPr>
              <a:t> en </a:t>
            </a:r>
            <a:r>
              <a:rPr lang="fr-BE" sz="3200" b="0" kern="1200" dirty="0" err="1">
                <a:solidFill>
                  <a:prstClr val="black"/>
                </a:solidFill>
              </a:rPr>
              <a:t>noodzakelijke</a:t>
            </a:r>
            <a:r>
              <a:rPr lang="fr-BE" sz="3200" b="0" kern="1200" dirty="0">
                <a:solidFill>
                  <a:prstClr val="black"/>
                </a:solidFill>
              </a:rPr>
              <a:t> ‘</a:t>
            </a:r>
            <a:r>
              <a:rPr lang="fr-BE" sz="3200" b="0" kern="1200" dirty="0" err="1">
                <a:solidFill>
                  <a:prstClr val="black"/>
                </a:solidFill>
              </a:rPr>
              <a:t>pathways</a:t>
            </a:r>
            <a:r>
              <a:rPr lang="fr-BE" sz="3200" b="0" kern="1200" dirty="0">
                <a:solidFill>
                  <a:prstClr val="black"/>
                </a:solidFill>
              </a:rPr>
              <a:t>’ </a:t>
            </a:r>
            <a:r>
              <a:rPr lang="fr-BE" sz="3200" b="0" kern="1200" dirty="0" err="1">
                <a:solidFill>
                  <a:prstClr val="black"/>
                </a:solidFill>
              </a:rPr>
              <a:t>uit</a:t>
            </a:r>
            <a:r>
              <a:rPr lang="fr-BE" sz="3200" b="0" kern="1200" dirty="0">
                <a:solidFill>
                  <a:prstClr val="black"/>
                </a:solidFill>
              </a:rPr>
              <a:t> om het lange </a:t>
            </a:r>
            <a:r>
              <a:rPr lang="fr-BE" sz="3200" b="0" kern="1200" dirty="0" err="1">
                <a:solidFill>
                  <a:prstClr val="black"/>
                </a:solidFill>
              </a:rPr>
              <a:t>termijn</a:t>
            </a:r>
            <a:r>
              <a:rPr lang="fr-BE" sz="3200" b="0" kern="1200" dirty="0">
                <a:solidFill>
                  <a:prstClr val="black"/>
                </a:solidFill>
              </a:rPr>
              <a:t> </a:t>
            </a:r>
            <a:r>
              <a:rPr lang="fr-BE" sz="3200" b="0" kern="1200" dirty="0" err="1">
                <a:solidFill>
                  <a:prstClr val="black"/>
                </a:solidFill>
              </a:rPr>
              <a:t>doel</a:t>
            </a:r>
            <a:r>
              <a:rPr lang="fr-BE" sz="3200" b="0" kern="1200" dirty="0">
                <a:solidFill>
                  <a:prstClr val="black"/>
                </a:solidFill>
              </a:rPr>
              <a:t> te </a:t>
            </a:r>
            <a:r>
              <a:rPr lang="fr-BE" sz="3200" b="0" kern="1200" dirty="0" err="1" smtClean="0">
                <a:solidFill>
                  <a:prstClr val="black"/>
                </a:solidFill>
              </a:rPr>
              <a:t>bereiken</a:t>
            </a:r>
            <a:endParaRPr lang="fr-BE" sz="3200" b="0" kern="1200" dirty="0" smtClean="0">
              <a:solidFill>
                <a:prstClr val="black"/>
              </a:solidFill>
            </a:endParaRPr>
          </a:p>
          <a:p>
            <a:pPr lvl="0"/>
            <a:r>
              <a:rPr lang="fr-BE" sz="3200" b="0" kern="1200" dirty="0" err="1" smtClean="0">
                <a:solidFill>
                  <a:prstClr val="black"/>
                </a:solidFill>
              </a:rPr>
              <a:t>Hulpvragen</a:t>
            </a:r>
            <a:r>
              <a:rPr lang="fr-BE" sz="3200" b="0" kern="1200" dirty="0" smtClean="0">
                <a:solidFill>
                  <a:prstClr val="black"/>
                </a:solidFill>
              </a:rPr>
              <a:t>:</a:t>
            </a:r>
          </a:p>
          <a:p>
            <a:pPr lvl="1"/>
            <a:r>
              <a:rPr lang="fr-BE" kern="1200" dirty="0" err="1">
                <a:solidFill>
                  <a:prstClr val="black"/>
                </a:solidFill>
              </a:rPr>
              <a:t>Denk</a:t>
            </a:r>
            <a:r>
              <a:rPr lang="fr-BE" kern="1200" dirty="0">
                <a:solidFill>
                  <a:prstClr val="black"/>
                </a:solidFill>
              </a:rPr>
              <a:t>: om </a:t>
            </a:r>
            <a:r>
              <a:rPr lang="fr-BE" kern="1200" dirty="0" err="1">
                <a:solidFill>
                  <a:prstClr val="black"/>
                </a:solidFill>
              </a:rPr>
              <a:t>daar</a:t>
            </a:r>
            <a:r>
              <a:rPr lang="fr-BE" kern="1200" dirty="0">
                <a:solidFill>
                  <a:prstClr val="black"/>
                </a:solidFill>
              </a:rPr>
              <a:t> te </a:t>
            </a:r>
            <a:r>
              <a:rPr lang="fr-BE" kern="1200" dirty="0" err="1">
                <a:solidFill>
                  <a:prstClr val="black"/>
                </a:solidFill>
              </a:rPr>
              <a:t>raken</a:t>
            </a:r>
            <a:r>
              <a:rPr lang="fr-BE" kern="1200" dirty="0">
                <a:solidFill>
                  <a:prstClr val="black"/>
                </a:solidFill>
              </a:rPr>
              <a:t>, </a:t>
            </a:r>
            <a:r>
              <a:rPr lang="fr-BE" kern="1200" dirty="0" err="1">
                <a:solidFill>
                  <a:prstClr val="black"/>
                </a:solidFill>
              </a:rPr>
              <a:t>wat</a:t>
            </a:r>
            <a:r>
              <a:rPr lang="fr-BE" kern="1200" dirty="0">
                <a:solidFill>
                  <a:prstClr val="black"/>
                </a:solidFill>
              </a:rPr>
              <a:t> </a:t>
            </a:r>
            <a:r>
              <a:rPr lang="fr-BE" kern="1200" dirty="0" err="1">
                <a:solidFill>
                  <a:prstClr val="black"/>
                </a:solidFill>
              </a:rPr>
              <a:t>moet</a:t>
            </a:r>
            <a:r>
              <a:rPr lang="fr-BE" kern="1200" dirty="0">
                <a:solidFill>
                  <a:prstClr val="black"/>
                </a:solidFill>
              </a:rPr>
              <a:t> er </a:t>
            </a:r>
            <a:r>
              <a:rPr lang="fr-BE" kern="1200" dirty="0" err="1" smtClean="0">
                <a:solidFill>
                  <a:prstClr val="black"/>
                </a:solidFill>
              </a:rPr>
              <a:t>veranderen</a:t>
            </a:r>
            <a:r>
              <a:rPr lang="fr-BE" kern="1200" dirty="0" smtClean="0">
                <a:solidFill>
                  <a:prstClr val="black"/>
                </a:solidFill>
              </a:rPr>
              <a:t>, </a:t>
            </a:r>
            <a:r>
              <a:rPr lang="fr-BE" kern="1200" dirty="0" err="1" smtClean="0">
                <a:solidFill>
                  <a:prstClr val="black"/>
                </a:solidFill>
              </a:rPr>
              <a:t>wat</a:t>
            </a:r>
            <a:r>
              <a:rPr lang="fr-BE" kern="1200" dirty="0" smtClean="0">
                <a:solidFill>
                  <a:prstClr val="black"/>
                </a:solidFill>
              </a:rPr>
              <a:t> zou er dan </a:t>
            </a:r>
            <a:r>
              <a:rPr lang="fr-BE" kern="1200" dirty="0" err="1" smtClean="0">
                <a:solidFill>
                  <a:prstClr val="black"/>
                </a:solidFill>
              </a:rPr>
              <a:t>kunnen</a:t>
            </a:r>
            <a:r>
              <a:rPr lang="fr-BE" kern="1200" dirty="0" smtClean="0">
                <a:solidFill>
                  <a:prstClr val="black"/>
                </a:solidFill>
              </a:rPr>
              <a:t> </a:t>
            </a:r>
            <a:r>
              <a:rPr lang="fr-BE" kern="1200" dirty="0" err="1" smtClean="0">
                <a:solidFill>
                  <a:prstClr val="black"/>
                </a:solidFill>
              </a:rPr>
              <a:t>gebeuren</a:t>
            </a:r>
            <a:r>
              <a:rPr lang="fr-BE" kern="1200" dirty="0" smtClean="0">
                <a:solidFill>
                  <a:prstClr val="black"/>
                </a:solidFill>
              </a:rPr>
              <a:t>? </a:t>
            </a:r>
          </a:p>
          <a:p>
            <a:pPr lvl="1"/>
            <a:r>
              <a:rPr lang="fr-BE" kern="1200" dirty="0" err="1" smtClean="0">
                <a:solidFill>
                  <a:prstClr val="black"/>
                </a:solidFill>
              </a:rPr>
              <a:t>Denk</a:t>
            </a:r>
            <a:r>
              <a:rPr lang="fr-BE" kern="1200" dirty="0" smtClean="0">
                <a:solidFill>
                  <a:prstClr val="black"/>
                </a:solidFill>
              </a:rPr>
              <a:t> </a:t>
            </a:r>
            <a:r>
              <a:rPr lang="fr-BE" kern="1200" dirty="0" err="1" smtClean="0">
                <a:solidFill>
                  <a:prstClr val="black"/>
                </a:solidFill>
              </a:rPr>
              <a:t>vanuit</a:t>
            </a:r>
            <a:r>
              <a:rPr lang="fr-BE" kern="1200" dirty="0" smtClean="0">
                <a:solidFill>
                  <a:prstClr val="black"/>
                </a:solidFill>
              </a:rPr>
              <a:t> </a:t>
            </a:r>
            <a:r>
              <a:rPr lang="fr-BE" kern="1200" dirty="0" err="1" smtClean="0">
                <a:solidFill>
                  <a:prstClr val="black"/>
                </a:solidFill>
              </a:rPr>
              <a:t>een</a:t>
            </a:r>
            <a:r>
              <a:rPr lang="fr-BE" kern="1200" dirty="0" smtClean="0">
                <a:solidFill>
                  <a:prstClr val="black"/>
                </a:solidFill>
              </a:rPr>
              <a:t> </a:t>
            </a:r>
            <a:r>
              <a:rPr lang="fr-BE" kern="1200" dirty="0" err="1" smtClean="0">
                <a:solidFill>
                  <a:prstClr val="black"/>
                </a:solidFill>
              </a:rPr>
              <a:t>actorperspectief</a:t>
            </a:r>
            <a:endParaRPr lang="fr-BE" kern="1200" dirty="0" smtClean="0">
              <a:solidFill>
                <a:prstClr val="black"/>
              </a:solidFill>
            </a:endParaRPr>
          </a:p>
          <a:p>
            <a:pPr lvl="1"/>
            <a:r>
              <a:rPr lang="fr-BE" kern="1200" dirty="0" smtClean="0">
                <a:solidFill>
                  <a:prstClr val="black"/>
                </a:solidFill>
              </a:rPr>
              <a:t>Link de </a:t>
            </a:r>
            <a:r>
              <a:rPr lang="fr-BE" kern="1200" dirty="0" err="1" smtClean="0">
                <a:solidFill>
                  <a:prstClr val="black"/>
                </a:solidFill>
              </a:rPr>
              <a:t>veranderingen</a:t>
            </a:r>
            <a:r>
              <a:rPr lang="fr-BE" kern="1200" dirty="0" smtClean="0">
                <a:solidFill>
                  <a:prstClr val="black"/>
                </a:solidFill>
              </a:rPr>
              <a:t> met </a:t>
            </a:r>
            <a:r>
              <a:rPr lang="fr-BE" kern="1200" dirty="0" err="1" smtClean="0">
                <a:solidFill>
                  <a:prstClr val="black"/>
                </a:solidFill>
              </a:rPr>
              <a:t>elkaar</a:t>
            </a:r>
            <a:r>
              <a:rPr lang="fr-BE" kern="1200" dirty="0" smtClean="0">
                <a:solidFill>
                  <a:prstClr val="black"/>
                </a:solidFill>
              </a:rPr>
              <a:t> (</a:t>
            </a:r>
            <a:r>
              <a:rPr lang="fr-BE" kern="1200" dirty="0" err="1" smtClean="0">
                <a:solidFill>
                  <a:prstClr val="black"/>
                </a:solidFill>
              </a:rPr>
              <a:t>wat</a:t>
            </a:r>
            <a:r>
              <a:rPr lang="fr-BE" kern="1200" dirty="0" smtClean="0">
                <a:solidFill>
                  <a:prstClr val="black"/>
                </a:solidFill>
              </a:rPr>
              <a:t> </a:t>
            </a:r>
            <a:r>
              <a:rPr lang="fr-BE" kern="1200" dirty="0" err="1" smtClean="0">
                <a:solidFill>
                  <a:prstClr val="black"/>
                </a:solidFill>
              </a:rPr>
              <a:t>is</a:t>
            </a:r>
            <a:r>
              <a:rPr lang="fr-BE" kern="1200" dirty="0" smtClean="0">
                <a:solidFill>
                  <a:prstClr val="black"/>
                </a:solidFill>
              </a:rPr>
              <a:t> de </a:t>
            </a:r>
            <a:r>
              <a:rPr lang="fr-BE" kern="1200" dirty="0" err="1" smtClean="0">
                <a:solidFill>
                  <a:prstClr val="black"/>
                </a:solidFill>
              </a:rPr>
              <a:t>weg</a:t>
            </a:r>
            <a:r>
              <a:rPr lang="fr-BE" kern="1200" dirty="0" smtClean="0">
                <a:solidFill>
                  <a:prstClr val="black"/>
                </a:solidFill>
              </a:rPr>
              <a:t> die </a:t>
            </a:r>
            <a:r>
              <a:rPr lang="fr-BE" kern="1200" dirty="0" err="1" smtClean="0">
                <a:solidFill>
                  <a:prstClr val="black"/>
                </a:solidFill>
              </a:rPr>
              <a:t>verandering</a:t>
            </a:r>
            <a:r>
              <a:rPr lang="fr-BE" kern="1200" dirty="0" smtClean="0">
                <a:solidFill>
                  <a:prstClr val="black"/>
                </a:solidFill>
              </a:rPr>
              <a:t> zou </a:t>
            </a:r>
            <a:r>
              <a:rPr lang="fr-BE" kern="1200" dirty="0" err="1" smtClean="0">
                <a:solidFill>
                  <a:prstClr val="black"/>
                </a:solidFill>
              </a:rPr>
              <a:t>kunnen</a:t>
            </a:r>
            <a:r>
              <a:rPr lang="fr-BE" kern="1200" dirty="0" smtClean="0">
                <a:solidFill>
                  <a:prstClr val="black"/>
                </a:solidFill>
              </a:rPr>
              <a:t> </a:t>
            </a:r>
            <a:r>
              <a:rPr lang="fr-BE" kern="1200" dirty="0" err="1" smtClean="0">
                <a:solidFill>
                  <a:prstClr val="black"/>
                </a:solidFill>
              </a:rPr>
              <a:t>volgen</a:t>
            </a:r>
            <a:r>
              <a:rPr lang="fr-BE" kern="1200" dirty="0" smtClean="0">
                <a:solidFill>
                  <a:prstClr val="black"/>
                </a:solidFill>
              </a:rPr>
              <a:t>?)</a:t>
            </a:r>
          </a:p>
          <a:p>
            <a:pPr lvl="1"/>
            <a:r>
              <a:rPr lang="fr-BE" kern="1200" dirty="0" err="1" smtClean="0">
                <a:solidFill>
                  <a:prstClr val="black"/>
                </a:solidFill>
              </a:rPr>
              <a:t>Probeer</a:t>
            </a:r>
            <a:r>
              <a:rPr lang="fr-BE" kern="1200" dirty="0" smtClean="0">
                <a:solidFill>
                  <a:prstClr val="black"/>
                </a:solidFill>
              </a:rPr>
              <a:t> </a:t>
            </a:r>
            <a:r>
              <a:rPr lang="fr-BE" kern="1200" dirty="0" err="1" smtClean="0">
                <a:solidFill>
                  <a:prstClr val="black"/>
                </a:solidFill>
              </a:rPr>
              <a:t>weg</a:t>
            </a:r>
            <a:r>
              <a:rPr lang="fr-BE" kern="1200" dirty="0" smtClean="0">
                <a:solidFill>
                  <a:prstClr val="black"/>
                </a:solidFill>
              </a:rPr>
              <a:t> te </a:t>
            </a:r>
            <a:r>
              <a:rPr lang="fr-BE" kern="1200" dirty="0" err="1" smtClean="0">
                <a:solidFill>
                  <a:prstClr val="black"/>
                </a:solidFill>
              </a:rPr>
              <a:t>gaan</a:t>
            </a:r>
            <a:r>
              <a:rPr lang="fr-BE" kern="1200" dirty="0" smtClean="0">
                <a:solidFill>
                  <a:prstClr val="black"/>
                </a:solidFill>
              </a:rPr>
              <a:t> van </a:t>
            </a:r>
            <a:r>
              <a:rPr lang="fr-BE" kern="1200" dirty="0" err="1" smtClean="0">
                <a:solidFill>
                  <a:prstClr val="black"/>
                </a:solidFill>
              </a:rPr>
              <a:t>lineair</a:t>
            </a:r>
            <a:r>
              <a:rPr lang="fr-BE" kern="1200" dirty="0" smtClean="0">
                <a:solidFill>
                  <a:prstClr val="black"/>
                </a:solidFill>
              </a:rPr>
              <a:t> </a:t>
            </a:r>
            <a:r>
              <a:rPr lang="fr-BE" kern="1200" dirty="0" err="1" smtClean="0">
                <a:solidFill>
                  <a:prstClr val="black"/>
                </a:solidFill>
              </a:rPr>
              <a:t>denken</a:t>
            </a:r>
            <a:endParaRPr lang="fr-BE" kern="1200" dirty="0" smtClean="0">
              <a:solidFill>
                <a:prstClr val="black"/>
              </a:solidFill>
            </a:endParaRPr>
          </a:p>
        </p:txBody>
      </p:sp>
    </p:spTree>
    <p:extLst>
      <p:ext uri="{BB962C8B-B14F-4D97-AF65-F5344CB8AC3E}">
        <p14:creationId xmlns:p14="http://schemas.microsoft.com/office/powerpoint/2010/main" val="333021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7"/>
          <p:cNvGrpSpPr>
            <a:grpSpLocks/>
          </p:cNvGrpSpPr>
          <p:nvPr/>
        </p:nvGrpSpPr>
        <p:grpSpPr bwMode="auto">
          <a:xfrm>
            <a:off x="508000" y="1435100"/>
            <a:ext cx="8032750" cy="5184775"/>
            <a:chOff x="541338" y="1220788"/>
            <a:chExt cx="8032750" cy="5184845"/>
          </a:xfrm>
        </p:grpSpPr>
        <p:sp>
          <p:nvSpPr>
            <p:cNvPr id="88098" name="Line 9"/>
            <p:cNvSpPr>
              <a:spLocks noChangeShapeType="1"/>
            </p:cNvSpPr>
            <p:nvPr/>
          </p:nvSpPr>
          <p:spPr bwMode="auto">
            <a:xfrm rot="21540000" flipV="1">
              <a:off x="1566863" y="2033599"/>
              <a:ext cx="6008688" cy="3705275"/>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23580" name="WordArt 8"/>
            <p:cNvSpPr>
              <a:spLocks noChangeArrowheads="1" noChangeShapeType="1" noTextEdit="1"/>
            </p:cNvSpPr>
            <p:nvPr/>
          </p:nvSpPr>
          <p:spPr bwMode="auto">
            <a:xfrm rot="-968385">
              <a:off x="7545443" y="1220788"/>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2358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grpSp>
      <p:grpSp>
        <p:nvGrpSpPr>
          <p:cNvPr id="23555"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ACTIVITIES</a:t>
              </a:r>
            </a:p>
          </p:txBody>
        </p:sp>
      </p:grpSp>
      <p:grpSp>
        <p:nvGrpSpPr>
          <p:cNvPr id="23556" name="Group 108"/>
          <p:cNvGrpSpPr>
            <a:grpSpLocks/>
          </p:cNvGrpSpPr>
          <p:nvPr/>
        </p:nvGrpSpPr>
        <p:grpSpPr bwMode="auto">
          <a:xfrm>
            <a:off x="3630613" y="3028950"/>
            <a:ext cx="1419225" cy="838200"/>
            <a:chOff x="2748680" y="3384821"/>
            <a:chExt cx="1750292" cy="1033299"/>
          </a:xfrm>
        </p:grpSpPr>
        <p:sp>
          <p:nvSpPr>
            <p:cNvPr id="88092"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3"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4"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OUTPUTS</a:t>
              </a:r>
            </a:p>
          </p:txBody>
        </p:sp>
      </p:grpSp>
      <p:grpSp>
        <p:nvGrpSpPr>
          <p:cNvPr id="23557"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1"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OUTCOMES</a:t>
              </a:r>
            </a:p>
          </p:txBody>
        </p:sp>
      </p:grpSp>
      <p:grpSp>
        <p:nvGrpSpPr>
          <p:cNvPr id="23558"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8"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IMPACT</a:t>
              </a:r>
            </a:p>
          </p:txBody>
        </p:sp>
      </p:grpSp>
      <p:grpSp>
        <p:nvGrpSpPr>
          <p:cNvPr id="23559"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INPUTS</a:t>
              </a:r>
            </a:p>
          </p:txBody>
        </p:sp>
      </p:grpSp>
      <p:grpSp>
        <p:nvGrpSpPr>
          <p:cNvPr id="23560"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eaLnBrk="1" hangingPunct="1">
                <a:spcBef>
                  <a:spcPct val="50000"/>
                </a:spcBef>
                <a:buClr>
                  <a:schemeClr val="tx2"/>
                </a:buClr>
                <a:buFont typeface="Monotype Sorts" pitchFamily="2" charset="2"/>
                <a:buNone/>
                <a:defRPr/>
              </a:pPr>
              <a:r>
                <a:rPr lang="en-GB" b="1" i="1" kern="10" dirty="0">
                  <a:ln w="9525">
                    <a:noFill/>
                    <a:round/>
                    <a:headEnd/>
                    <a:tailEnd/>
                  </a:ln>
                  <a:solidFill>
                    <a:srgbClr val="254061"/>
                  </a:solidFill>
                  <a:latin typeface="+mn-lt"/>
                  <a:ea typeface="+mn-lt"/>
                  <a:cs typeface="+mn-lt"/>
                </a:rPr>
                <a:t>Time</a:t>
              </a:r>
              <a:endParaRPr lang="en-US" b="1" i="1" dirty="0">
                <a:solidFill>
                  <a:schemeClr val="accent1">
                    <a:lumMod val="50000"/>
                  </a:schemeClr>
                </a:solidFill>
                <a:latin typeface="+mn-lt"/>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grpSp>
      <p:sp>
        <p:nvSpPr>
          <p:cNvPr id="47117" name="Footer Placeholder 4"/>
          <p:cNvSpPr txBox="1">
            <a:spLocks noGrp="1"/>
          </p:cNvSpPr>
          <p:nvPr/>
        </p:nvSpPr>
        <p:spPr bwMode="auto">
          <a:xfrm>
            <a:off x="5940425" y="6532563"/>
            <a:ext cx="2895600" cy="365125"/>
          </a:xfrm>
          <a:prstGeom prst="rect">
            <a:avLst/>
          </a:prstGeom>
          <a:noFill/>
          <a:ln>
            <a:miter lim="800000"/>
            <a:headEnd/>
            <a:tailEnd/>
          </a:ln>
        </p:spPr>
        <p:txBody>
          <a:bodyPr anchor="ctr"/>
          <a:lstStyle/>
          <a:p>
            <a:pPr algn="ctr" eaLnBrk="1" hangingPunct="1">
              <a:defRPr/>
            </a:pPr>
            <a:r>
              <a:rPr lang="en-GB" sz="1000" dirty="0" err="1">
                <a:solidFill>
                  <a:srgbClr val="898989"/>
                </a:solidFill>
                <a:latin typeface="+mn-lt"/>
              </a:rPr>
              <a:t>Bron</a:t>
            </a:r>
            <a:r>
              <a:rPr lang="en-GB" sz="1000" dirty="0">
                <a:solidFill>
                  <a:srgbClr val="898989"/>
                </a:solidFill>
                <a:latin typeface="+mn-lt"/>
              </a:rPr>
              <a:t>: </a:t>
            </a:r>
            <a:r>
              <a:rPr lang="en-GB" sz="1000" dirty="0" err="1">
                <a:solidFill>
                  <a:srgbClr val="898989"/>
                </a:solidFill>
                <a:latin typeface="+mn-lt"/>
              </a:rPr>
              <a:t>Ricardo.Wilson-Grau@inter.nl.net</a:t>
            </a:r>
            <a:endParaRPr lang="en-GB" sz="1000" dirty="0">
              <a:solidFill>
                <a:srgbClr val="898989"/>
              </a:solidFill>
              <a:latin typeface="+mn-lt"/>
            </a:endParaRPr>
          </a:p>
        </p:txBody>
      </p:sp>
      <p:sp>
        <p:nvSpPr>
          <p:cNvPr id="32" name="Title 1"/>
          <p:cNvSpPr txBox="1">
            <a:spLocks/>
          </p:cNvSpPr>
          <p:nvPr/>
        </p:nvSpPr>
        <p:spPr>
          <a:xfrm>
            <a:off x="457200" y="274638"/>
            <a:ext cx="7620000" cy="1143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defRPr/>
            </a:pPr>
            <a:r>
              <a:rPr lang="en-US" sz="3200" b="1" dirty="0" err="1">
                <a:solidFill>
                  <a:schemeClr val="accent5">
                    <a:lumMod val="50000"/>
                  </a:schemeClr>
                </a:solidFill>
              </a:rPr>
              <a:t>Plannen</a:t>
            </a:r>
            <a:r>
              <a:rPr lang="en-US" sz="3200" b="1" dirty="0">
                <a:solidFill>
                  <a:schemeClr val="accent5">
                    <a:lumMod val="50000"/>
                  </a:schemeClr>
                </a:solidFill>
              </a:rPr>
              <a:t> van </a:t>
            </a:r>
            <a:r>
              <a:rPr lang="en-US" sz="3200" b="1" dirty="0" err="1">
                <a:solidFill>
                  <a:schemeClr val="accent5">
                    <a:lumMod val="50000"/>
                  </a:schemeClr>
                </a:solidFill>
              </a:rPr>
              <a:t>verandering</a:t>
            </a:r>
            <a:endParaRPr lang="en-US" sz="3200" b="1" dirty="0">
              <a:solidFill>
                <a:schemeClr val="accent5">
                  <a:lumMod val="50000"/>
                </a:schemeClr>
              </a:solidFill>
            </a:endParaRPr>
          </a:p>
          <a:p>
            <a:pPr>
              <a:defRPr/>
            </a:pPr>
            <a:r>
              <a:rPr lang="en-US" sz="2000" b="1" dirty="0">
                <a:solidFill>
                  <a:schemeClr val="accent5">
                    <a:lumMod val="50000"/>
                  </a:schemeClr>
                </a:solidFill>
              </a:rPr>
              <a:t>(</a:t>
            </a:r>
            <a:r>
              <a:rPr lang="en-US" sz="2000" b="1" dirty="0" err="1">
                <a:solidFill>
                  <a:schemeClr val="accent5">
                    <a:lumMod val="50000"/>
                  </a:schemeClr>
                </a:solidFill>
              </a:rPr>
              <a:t>causale</a:t>
            </a:r>
            <a:r>
              <a:rPr lang="en-US" sz="2000" b="1" dirty="0">
                <a:solidFill>
                  <a:schemeClr val="accent5">
                    <a:lumMod val="50000"/>
                  </a:schemeClr>
                </a:solidFill>
              </a:rPr>
              <a:t> </a:t>
            </a:r>
            <a:r>
              <a:rPr lang="en-US" sz="2000" b="1" dirty="0" err="1">
                <a:solidFill>
                  <a:schemeClr val="accent5">
                    <a:lumMod val="50000"/>
                  </a:schemeClr>
                </a:solidFill>
              </a:rPr>
              <a:t>keten</a:t>
            </a:r>
            <a:r>
              <a:rPr lang="en-US" sz="2000" b="1" dirty="0">
                <a:solidFill>
                  <a:schemeClr val="accent5">
                    <a:lumMod val="50000"/>
                  </a:schemeClr>
                </a:solidFill>
              </a:rPr>
              <a:t>)</a:t>
            </a:r>
          </a:p>
        </p:txBody>
      </p:sp>
    </p:spTree>
    <p:extLst>
      <p:ext uri="{BB962C8B-B14F-4D97-AF65-F5344CB8AC3E}">
        <p14:creationId xmlns:p14="http://schemas.microsoft.com/office/powerpoint/2010/main" val="330403353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8447856" cy="685800"/>
          </a:xfrm>
        </p:spPr>
        <p:txBody>
          <a:bodyPr/>
          <a:lstStyle/>
          <a:p>
            <a:r>
              <a:rPr lang="nl-BE" dirty="0" smtClean="0"/>
              <a:t>Reflectie over hypothesen rond causale relaties (aannames)</a:t>
            </a:r>
            <a:endParaRPr lang="nl-BE" dirty="0"/>
          </a:p>
        </p:txBody>
      </p:sp>
      <p:sp>
        <p:nvSpPr>
          <p:cNvPr id="3" name="Tijdelijke aanduiding voor inhoud 2"/>
          <p:cNvSpPr>
            <a:spLocks noGrp="1"/>
          </p:cNvSpPr>
          <p:nvPr>
            <p:ph idx="1"/>
          </p:nvPr>
        </p:nvSpPr>
        <p:spPr>
          <a:xfrm>
            <a:off x="1010630" y="1594520"/>
            <a:ext cx="7505700" cy="4343400"/>
          </a:xfrm>
        </p:spPr>
        <p:txBody>
          <a:bodyPr/>
          <a:lstStyle/>
          <a:p>
            <a:r>
              <a:rPr lang="nl-BE" sz="2800" dirty="0" smtClean="0"/>
              <a:t>Probeer minstens twee hypothesen te formuleren!</a:t>
            </a:r>
          </a:p>
          <a:p>
            <a:r>
              <a:rPr lang="nl-BE" sz="2800" dirty="0" smtClean="0"/>
              <a:t>Hulpvragen:</a:t>
            </a:r>
          </a:p>
          <a:p>
            <a:pPr lvl="1"/>
            <a:r>
              <a:rPr lang="nl-BE" sz="2000" dirty="0" smtClean="0"/>
              <a:t>Welke </a:t>
            </a:r>
            <a:r>
              <a:rPr lang="nl-BE" sz="2000" dirty="0" err="1" smtClean="0"/>
              <a:t>gedachtengang</a:t>
            </a:r>
            <a:r>
              <a:rPr lang="nl-BE" sz="2000" dirty="0" smtClean="0"/>
              <a:t> zit achter de links tussen veranderingen (hoe werkt de verandering?)</a:t>
            </a:r>
          </a:p>
          <a:p>
            <a:pPr lvl="1"/>
            <a:r>
              <a:rPr lang="nl-BE" sz="2000" dirty="0" smtClean="0"/>
              <a:t>Waarom denk je dat verandering zal gebeuren? (noteer je hypothese)</a:t>
            </a:r>
          </a:p>
          <a:p>
            <a:pPr lvl="1"/>
            <a:r>
              <a:rPr lang="nl-BE" sz="2000" dirty="0" smtClean="0"/>
              <a:t>Onderbouw je hypothese: wat maakt je hypothese aannemelijk (onderzoek, </a:t>
            </a:r>
            <a:r>
              <a:rPr lang="nl-BE" sz="2000" dirty="0" err="1" smtClean="0"/>
              <a:t>evidence</a:t>
            </a:r>
            <a:r>
              <a:rPr lang="nl-BE" sz="2000" dirty="0" smtClean="0"/>
              <a:t>, een overtuiging, …)?</a:t>
            </a:r>
          </a:p>
          <a:p>
            <a:pPr lvl="1"/>
            <a:r>
              <a:rPr lang="nl-BE" sz="2000" dirty="0" smtClean="0"/>
              <a:t>Check of je de weg naar verandering wilt aanpassen</a:t>
            </a:r>
            <a:endParaRPr lang="nl-BE" sz="2000" dirty="0"/>
          </a:p>
        </p:txBody>
      </p:sp>
    </p:spTree>
    <p:extLst>
      <p:ext uri="{BB962C8B-B14F-4D97-AF65-F5344CB8AC3E}">
        <p14:creationId xmlns:p14="http://schemas.microsoft.com/office/powerpoint/2010/main" val="2023493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85800"/>
            <a:ext cx="8375848" cy="685800"/>
          </a:xfrm>
        </p:spPr>
        <p:txBody>
          <a:bodyPr/>
          <a:lstStyle/>
          <a:p>
            <a:r>
              <a:rPr lang="nl-BE" dirty="0" smtClean="0"/>
              <a:t>Hypothesen en onderbouwing, voorbeeld lobby en </a:t>
            </a:r>
            <a:r>
              <a:rPr lang="nl-BE" dirty="0" err="1" smtClean="0"/>
              <a:t>advocacy</a:t>
            </a:r>
            <a:endParaRPr lang="nl-BE" dirty="0"/>
          </a:p>
        </p:txBody>
      </p:sp>
      <p:sp>
        <p:nvSpPr>
          <p:cNvPr id="3" name="Tijdelijke aanduiding voor inhoud 2"/>
          <p:cNvSpPr>
            <a:spLocks noGrp="1"/>
          </p:cNvSpPr>
          <p:nvPr>
            <p:ph idx="1"/>
          </p:nvPr>
        </p:nvSpPr>
        <p:spPr/>
        <p:txBody>
          <a:bodyPr/>
          <a:lstStyle/>
          <a:p>
            <a:r>
              <a:rPr lang="nl-BE" dirty="0" smtClean="0"/>
              <a:t>Hoe gebeurt politieke verandering?</a:t>
            </a:r>
          </a:p>
          <a:p>
            <a:pPr lvl="1"/>
            <a:r>
              <a:rPr lang="nl-BE" dirty="0" smtClean="0"/>
              <a:t>Large </a:t>
            </a:r>
            <a:r>
              <a:rPr lang="nl-BE" dirty="0" err="1" smtClean="0"/>
              <a:t>leaps</a:t>
            </a:r>
            <a:r>
              <a:rPr lang="nl-BE" dirty="0" smtClean="0"/>
              <a:t> (</a:t>
            </a:r>
            <a:r>
              <a:rPr lang="nl-BE" dirty="0" err="1" smtClean="0"/>
              <a:t>Baumgartner</a:t>
            </a:r>
            <a:r>
              <a:rPr lang="nl-BE" dirty="0" smtClean="0"/>
              <a:t>, Jones)</a:t>
            </a:r>
          </a:p>
          <a:p>
            <a:pPr lvl="1"/>
            <a:r>
              <a:rPr lang="nl-BE" dirty="0" err="1" smtClean="0"/>
              <a:t>Coalition</a:t>
            </a:r>
            <a:r>
              <a:rPr lang="nl-BE" dirty="0" smtClean="0"/>
              <a:t> </a:t>
            </a:r>
            <a:r>
              <a:rPr lang="nl-BE" dirty="0" err="1" smtClean="0"/>
              <a:t>theory</a:t>
            </a:r>
            <a:r>
              <a:rPr lang="nl-BE" dirty="0" smtClean="0"/>
              <a:t> (</a:t>
            </a:r>
            <a:r>
              <a:rPr lang="nl-BE" dirty="0" err="1" smtClean="0"/>
              <a:t>Sabatier</a:t>
            </a:r>
            <a:r>
              <a:rPr lang="nl-BE" dirty="0" smtClean="0"/>
              <a:t>, Jenkins-Smith)</a:t>
            </a:r>
          </a:p>
          <a:p>
            <a:pPr lvl="1"/>
            <a:r>
              <a:rPr lang="nl-BE" dirty="0" smtClean="0"/>
              <a:t>Policy </a:t>
            </a:r>
            <a:r>
              <a:rPr lang="nl-BE" dirty="0" err="1" smtClean="0"/>
              <a:t>windows</a:t>
            </a:r>
            <a:r>
              <a:rPr lang="nl-BE" dirty="0" smtClean="0"/>
              <a:t> (</a:t>
            </a:r>
            <a:r>
              <a:rPr lang="nl-BE" dirty="0" err="1" smtClean="0"/>
              <a:t>Kingdon</a:t>
            </a:r>
            <a:r>
              <a:rPr lang="nl-BE" dirty="0" smtClean="0"/>
              <a:t>)</a:t>
            </a:r>
          </a:p>
          <a:p>
            <a:pPr lvl="1"/>
            <a:r>
              <a:rPr lang="nl-BE" dirty="0" smtClean="0"/>
              <a:t>Power Elites </a:t>
            </a:r>
            <a:r>
              <a:rPr lang="nl-BE" dirty="0" err="1" smtClean="0"/>
              <a:t>Theory</a:t>
            </a:r>
            <a:r>
              <a:rPr lang="nl-BE" dirty="0" smtClean="0"/>
              <a:t> (Mills)</a:t>
            </a:r>
          </a:p>
          <a:p>
            <a:pPr lvl="1"/>
            <a:r>
              <a:rPr lang="nl-BE" dirty="0" err="1" smtClean="0"/>
              <a:t>Grassroots</a:t>
            </a:r>
            <a:r>
              <a:rPr lang="nl-BE" dirty="0" smtClean="0"/>
              <a:t> or community </a:t>
            </a:r>
            <a:r>
              <a:rPr lang="nl-BE" dirty="0" err="1" smtClean="0"/>
              <a:t>organisation</a:t>
            </a:r>
            <a:r>
              <a:rPr lang="nl-BE" dirty="0" smtClean="0"/>
              <a:t> </a:t>
            </a:r>
            <a:r>
              <a:rPr lang="nl-BE" dirty="0" err="1" smtClean="0"/>
              <a:t>theory</a:t>
            </a:r>
            <a:r>
              <a:rPr lang="nl-BE" dirty="0" smtClean="0"/>
              <a:t> (</a:t>
            </a:r>
            <a:r>
              <a:rPr lang="nl-BE" dirty="0" err="1" smtClean="0"/>
              <a:t>Alinsky</a:t>
            </a:r>
            <a:r>
              <a:rPr lang="nl-BE" dirty="0" smtClean="0"/>
              <a:t>, </a:t>
            </a:r>
            <a:r>
              <a:rPr lang="nl-BE" dirty="0" err="1" smtClean="0"/>
              <a:t>Biklen</a:t>
            </a:r>
            <a:r>
              <a:rPr lang="nl-BE" dirty="0" smtClean="0"/>
              <a:t>)</a:t>
            </a:r>
          </a:p>
          <a:p>
            <a:pPr lvl="1"/>
            <a:r>
              <a:rPr lang="nl-BE" dirty="0" err="1" smtClean="0"/>
              <a:t>Linear</a:t>
            </a:r>
            <a:r>
              <a:rPr lang="nl-BE" dirty="0" smtClean="0"/>
              <a:t> policy development </a:t>
            </a:r>
            <a:r>
              <a:rPr lang="nl-BE" dirty="0" err="1" smtClean="0"/>
              <a:t>processes</a:t>
            </a:r>
            <a:endParaRPr lang="nl-BE" dirty="0"/>
          </a:p>
        </p:txBody>
      </p:sp>
    </p:spTree>
    <p:extLst>
      <p:ext uri="{BB962C8B-B14F-4D97-AF65-F5344CB8AC3E}">
        <p14:creationId xmlns:p14="http://schemas.microsoft.com/office/powerpoint/2010/main" val="12746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188640"/>
            <a:ext cx="6858000" cy="685800"/>
          </a:xfrm>
        </p:spPr>
        <p:txBody>
          <a:bodyPr/>
          <a:lstStyle/>
          <a:p>
            <a:r>
              <a:rPr lang="fr-BE" dirty="0" err="1"/>
              <a:t>H</a:t>
            </a:r>
            <a:r>
              <a:rPr lang="fr-BE" dirty="0" err="1" smtClean="0"/>
              <a:t>ypothesen</a:t>
            </a:r>
            <a:r>
              <a:rPr lang="fr-BE" dirty="0" smtClean="0"/>
              <a:t>/</a:t>
            </a:r>
            <a:r>
              <a:rPr lang="fr-BE" dirty="0" err="1" smtClean="0"/>
              <a:t>assumpties</a:t>
            </a:r>
            <a:endParaRPr lang="fr-BE" dirty="0"/>
          </a:p>
        </p:txBody>
      </p:sp>
      <p:sp>
        <p:nvSpPr>
          <p:cNvPr id="3" name="Tijdelijke aanduiding voor inhoud 2"/>
          <p:cNvSpPr>
            <a:spLocks noGrp="1"/>
          </p:cNvSpPr>
          <p:nvPr>
            <p:ph idx="1"/>
          </p:nvPr>
        </p:nvSpPr>
        <p:spPr>
          <a:xfrm>
            <a:off x="971600" y="1268760"/>
            <a:ext cx="8172400" cy="5589240"/>
          </a:xfrm>
        </p:spPr>
        <p:txBody>
          <a:bodyPr/>
          <a:lstStyle/>
          <a:p>
            <a:r>
              <a:rPr lang="nl-BE" sz="3600" dirty="0" smtClean="0"/>
              <a:t>Onderscheid tussen 3 soorten hypothesen</a:t>
            </a:r>
          </a:p>
          <a:p>
            <a:pPr lvl="1"/>
            <a:r>
              <a:rPr lang="nl-BE" sz="2800" smtClean="0"/>
              <a:t>Causale relaties</a:t>
            </a:r>
            <a:endParaRPr lang="nl-BE" sz="2800" dirty="0"/>
          </a:p>
          <a:p>
            <a:pPr lvl="1"/>
            <a:r>
              <a:rPr lang="nl-BE" sz="2800" dirty="0" smtClean="0"/>
              <a:t>Operationele factoren (interne factoren)</a:t>
            </a:r>
            <a:endParaRPr lang="nl-BE" sz="2800" dirty="0"/>
          </a:p>
          <a:p>
            <a:pPr lvl="1"/>
            <a:r>
              <a:rPr lang="nl-BE" sz="2800" dirty="0" smtClean="0"/>
              <a:t>Externe </a:t>
            </a:r>
            <a:r>
              <a:rPr lang="nl-BE" sz="2800" dirty="0"/>
              <a:t>factoren die een invloed kunnen uitoefen</a:t>
            </a:r>
          </a:p>
          <a:p>
            <a:pPr lvl="1"/>
            <a:endParaRPr lang="nl-BE" sz="3200" dirty="0"/>
          </a:p>
        </p:txBody>
      </p:sp>
    </p:spTree>
    <p:extLst>
      <p:ext uri="{BB962C8B-B14F-4D97-AF65-F5344CB8AC3E}">
        <p14:creationId xmlns:p14="http://schemas.microsoft.com/office/powerpoint/2010/main" val="1192437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Terugkoppeling oefening</a:t>
            </a:r>
            <a:endParaRPr lang="nl-BE" dirty="0"/>
          </a:p>
        </p:txBody>
      </p:sp>
      <p:sp>
        <p:nvSpPr>
          <p:cNvPr id="3" name="Tijdelijke aanduiding voor inhoud 2"/>
          <p:cNvSpPr>
            <a:spLocks noGrp="1"/>
          </p:cNvSpPr>
          <p:nvPr>
            <p:ph idx="1"/>
          </p:nvPr>
        </p:nvSpPr>
        <p:spPr/>
        <p:txBody>
          <a:bodyPr/>
          <a:lstStyle/>
          <a:p>
            <a:r>
              <a:rPr lang="nl-BE" dirty="0" smtClean="0"/>
              <a:t>Delen van ervaring: hoe ging de oefening?</a:t>
            </a:r>
          </a:p>
          <a:p>
            <a:r>
              <a:rPr lang="nl-BE" dirty="0" smtClean="0"/>
              <a:t>Hoe zou jij de </a:t>
            </a:r>
            <a:r>
              <a:rPr lang="nl-BE" dirty="0" err="1" smtClean="0"/>
              <a:t>ToC</a:t>
            </a:r>
            <a:r>
              <a:rPr lang="nl-BE" dirty="0" smtClean="0"/>
              <a:t> van een andere groep beoordelen en bespreken?</a:t>
            </a:r>
          </a:p>
          <a:p>
            <a:pPr lvl="1"/>
            <a:r>
              <a:rPr lang="nl-BE" dirty="0" smtClean="0"/>
              <a:t>Voorstelling van een kritische leeslijst (hand-out)</a:t>
            </a:r>
          </a:p>
        </p:txBody>
      </p:sp>
    </p:spTree>
    <p:extLst>
      <p:ext uri="{BB962C8B-B14F-4D97-AF65-F5344CB8AC3E}">
        <p14:creationId xmlns:p14="http://schemas.microsoft.com/office/powerpoint/2010/main" val="2674003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Oefening deel 2</a:t>
            </a:r>
            <a:endParaRPr lang="nl-BE" dirty="0"/>
          </a:p>
        </p:txBody>
      </p:sp>
      <p:sp>
        <p:nvSpPr>
          <p:cNvPr id="3" name="Tijdelijke aanduiding voor inhoud 2"/>
          <p:cNvSpPr>
            <a:spLocks noGrp="1"/>
          </p:cNvSpPr>
          <p:nvPr>
            <p:ph idx="1"/>
          </p:nvPr>
        </p:nvSpPr>
        <p:spPr/>
        <p:txBody>
          <a:bodyPr/>
          <a:lstStyle/>
          <a:p>
            <a:pPr lvl="0"/>
            <a:r>
              <a:rPr lang="nl-BE" dirty="0"/>
              <a:t>Voorstellen van </a:t>
            </a:r>
            <a:r>
              <a:rPr lang="nl-BE" dirty="0" smtClean="0"/>
              <a:t>resultaten (plenair)</a:t>
            </a:r>
            <a:endParaRPr lang="nl-BE" dirty="0"/>
          </a:p>
          <a:p>
            <a:pPr lvl="1"/>
            <a:r>
              <a:rPr lang="nl-BE" dirty="0">
                <a:solidFill>
                  <a:srgbClr val="000000"/>
                </a:solidFill>
              </a:rPr>
              <a:t>Iemand stelt case voor: </a:t>
            </a:r>
            <a:r>
              <a:rPr lang="nl-BE" dirty="0" smtClean="0">
                <a:solidFill>
                  <a:srgbClr val="000000"/>
                </a:solidFill>
              </a:rPr>
              <a:t>andere groepen luisteren</a:t>
            </a:r>
          </a:p>
          <a:p>
            <a:pPr lvl="1"/>
            <a:r>
              <a:rPr lang="nl-BE" dirty="0" smtClean="0">
                <a:solidFill>
                  <a:srgbClr val="000000"/>
                </a:solidFill>
              </a:rPr>
              <a:t>Verduidelijking en gesprek op basis van kritische leeslijst</a:t>
            </a:r>
          </a:p>
          <a:p>
            <a:r>
              <a:rPr lang="nl-BE" dirty="0" smtClean="0">
                <a:solidFill>
                  <a:srgbClr val="000000"/>
                </a:solidFill>
              </a:rPr>
              <a:t>Conclusie </a:t>
            </a:r>
          </a:p>
          <a:p>
            <a:pPr lvl="1"/>
            <a:r>
              <a:rPr lang="nl-BE" dirty="0" smtClean="0">
                <a:solidFill>
                  <a:srgbClr val="000000"/>
                </a:solidFill>
              </a:rPr>
              <a:t>Ervaring met vragen van de kritische leeslijst</a:t>
            </a:r>
          </a:p>
          <a:p>
            <a:pPr lvl="1"/>
            <a:r>
              <a:rPr lang="nl-BE" dirty="0" smtClean="0">
                <a:solidFill>
                  <a:srgbClr val="000000"/>
                </a:solidFill>
              </a:rPr>
              <a:t>Is dit een goede manier om te kijken naar een </a:t>
            </a:r>
            <a:r>
              <a:rPr lang="nl-BE" dirty="0" err="1" smtClean="0">
                <a:solidFill>
                  <a:srgbClr val="000000"/>
                </a:solidFill>
              </a:rPr>
              <a:t>ToC</a:t>
            </a:r>
            <a:r>
              <a:rPr lang="nl-BE" dirty="0">
                <a:solidFill>
                  <a:srgbClr val="000000"/>
                </a:solidFill>
              </a:rPr>
              <a:t> </a:t>
            </a:r>
            <a:r>
              <a:rPr lang="nl-BE" dirty="0" smtClean="0">
                <a:solidFill>
                  <a:srgbClr val="000000"/>
                </a:solidFill>
              </a:rPr>
              <a:t>en het gebruik ervan?</a:t>
            </a:r>
            <a:endParaRPr lang="nl-BE" dirty="0">
              <a:solidFill>
                <a:srgbClr val="000000"/>
              </a:solidFill>
            </a:endParaRPr>
          </a:p>
          <a:p>
            <a:endParaRPr lang="nl-BE" dirty="0"/>
          </a:p>
        </p:txBody>
      </p:sp>
    </p:spTree>
    <p:extLst>
      <p:ext uri="{BB962C8B-B14F-4D97-AF65-F5344CB8AC3E}">
        <p14:creationId xmlns:p14="http://schemas.microsoft.com/office/powerpoint/2010/main" val="60241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85800"/>
            <a:ext cx="8519864" cy="685800"/>
          </a:xfrm>
        </p:spPr>
        <p:txBody>
          <a:bodyPr/>
          <a:lstStyle/>
          <a:p>
            <a:r>
              <a:rPr lang="nl-BE" dirty="0" err="1" smtClean="0"/>
              <a:t>ToC</a:t>
            </a:r>
            <a:r>
              <a:rPr lang="nl-BE" dirty="0" smtClean="0"/>
              <a:t> als methode en invloed van andere methoden/concepten</a:t>
            </a:r>
            <a:endParaRPr lang="nl-BE" dirty="0"/>
          </a:p>
        </p:txBody>
      </p:sp>
      <p:sp>
        <p:nvSpPr>
          <p:cNvPr id="3" name="Tijdelijke aanduiding voor inhoud 2"/>
          <p:cNvSpPr>
            <a:spLocks noGrp="1"/>
          </p:cNvSpPr>
          <p:nvPr>
            <p:ph idx="1"/>
          </p:nvPr>
        </p:nvSpPr>
        <p:spPr>
          <a:xfrm>
            <a:off x="902618" y="1772816"/>
            <a:ext cx="7505700" cy="4343400"/>
          </a:xfrm>
        </p:spPr>
        <p:txBody>
          <a:bodyPr/>
          <a:lstStyle/>
          <a:p>
            <a:r>
              <a:rPr lang="nl-BE" sz="2800" dirty="0" smtClean="0"/>
              <a:t>Invloed van </a:t>
            </a:r>
            <a:r>
              <a:rPr lang="nl-BE" sz="2800" dirty="0" err="1" smtClean="0"/>
              <a:t>outcome</a:t>
            </a:r>
            <a:r>
              <a:rPr lang="nl-BE" sz="2800" dirty="0" smtClean="0"/>
              <a:t> </a:t>
            </a:r>
            <a:r>
              <a:rPr lang="nl-BE" sz="2800" dirty="0" err="1" smtClean="0"/>
              <a:t>mapping</a:t>
            </a:r>
            <a:r>
              <a:rPr lang="nl-BE" sz="2800" dirty="0" smtClean="0"/>
              <a:t>:</a:t>
            </a:r>
          </a:p>
          <a:p>
            <a:pPr lvl="1"/>
            <a:r>
              <a:rPr lang="nl-BE" sz="2000" dirty="0" smtClean="0"/>
              <a:t>Aandacht voor actoren (</a:t>
            </a:r>
            <a:r>
              <a:rPr lang="nl-BE" sz="2000" dirty="0" err="1" smtClean="0"/>
              <a:t>vs</a:t>
            </a:r>
            <a:r>
              <a:rPr lang="nl-BE" sz="2000" dirty="0" smtClean="0"/>
              <a:t> ‘begunstigden’)</a:t>
            </a:r>
          </a:p>
          <a:p>
            <a:pPr lvl="1"/>
            <a:r>
              <a:rPr lang="nl-BE" sz="2000" dirty="0" smtClean="0"/>
              <a:t>Aandacht voor sfeer van controle, invloed en interest</a:t>
            </a:r>
          </a:p>
          <a:p>
            <a:r>
              <a:rPr lang="nl-BE" sz="2800" dirty="0" smtClean="0"/>
              <a:t>Logisch kader:</a:t>
            </a:r>
          </a:p>
          <a:p>
            <a:pPr lvl="1"/>
            <a:r>
              <a:rPr lang="nl-BE" sz="2000" dirty="0" smtClean="0"/>
              <a:t>Aandacht voor  </a:t>
            </a:r>
            <a:r>
              <a:rPr lang="nl-BE" sz="2000" dirty="0" smtClean="0"/>
              <a:t>hypothesen over externe factoren </a:t>
            </a:r>
            <a:r>
              <a:rPr lang="nl-BE" sz="2000" dirty="0" smtClean="0"/>
              <a:t>(als basis voor </a:t>
            </a:r>
            <a:r>
              <a:rPr lang="nl-BE" sz="2000" dirty="0" err="1" smtClean="0"/>
              <a:t>risico-analyse</a:t>
            </a:r>
            <a:r>
              <a:rPr lang="nl-BE" sz="2000" dirty="0" smtClean="0"/>
              <a:t>)</a:t>
            </a:r>
          </a:p>
          <a:p>
            <a:r>
              <a:rPr lang="nl-BE" sz="2800" dirty="0" smtClean="0"/>
              <a:t>Resultatenketen en </a:t>
            </a:r>
            <a:r>
              <a:rPr lang="nl-BE" sz="2800" dirty="0" err="1" smtClean="0"/>
              <a:t>outcome</a:t>
            </a:r>
            <a:r>
              <a:rPr lang="nl-BE" sz="2800" dirty="0" smtClean="0"/>
              <a:t> </a:t>
            </a:r>
            <a:r>
              <a:rPr lang="nl-BE" sz="2800" dirty="0" err="1" smtClean="0"/>
              <a:t>mapping</a:t>
            </a:r>
            <a:r>
              <a:rPr lang="nl-BE" sz="2800" dirty="0" smtClean="0"/>
              <a:t>:</a:t>
            </a:r>
          </a:p>
          <a:p>
            <a:pPr lvl="1"/>
            <a:r>
              <a:rPr lang="nl-BE" sz="2000" dirty="0" smtClean="0"/>
              <a:t>Visualisering van </a:t>
            </a:r>
            <a:r>
              <a:rPr lang="nl-BE" sz="2000" dirty="0" err="1" smtClean="0"/>
              <a:t>ToC</a:t>
            </a:r>
            <a:endParaRPr lang="nl-BE" sz="2000" dirty="0" smtClean="0"/>
          </a:p>
          <a:p>
            <a:pPr lvl="1"/>
            <a:r>
              <a:rPr lang="nl-BE" sz="2000" dirty="0" smtClean="0"/>
              <a:t>Discussie over: Output/</a:t>
            </a:r>
            <a:r>
              <a:rPr lang="nl-BE" sz="2000" dirty="0" err="1" smtClean="0"/>
              <a:t>result</a:t>
            </a:r>
            <a:r>
              <a:rPr lang="nl-BE" sz="2000" dirty="0" smtClean="0"/>
              <a:t>  = </a:t>
            </a:r>
            <a:r>
              <a:rPr lang="nl-BE" sz="2000" dirty="0" err="1" smtClean="0"/>
              <a:t>sphere</a:t>
            </a:r>
            <a:r>
              <a:rPr lang="nl-BE" sz="2000" dirty="0" smtClean="0"/>
              <a:t> of control?</a:t>
            </a:r>
          </a:p>
          <a:p>
            <a:pPr lvl="1"/>
            <a:endParaRPr lang="nl-BE" sz="2000" dirty="0"/>
          </a:p>
        </p:txBody>
      </p:sp>
    </p:spTree>
    <p:extLst>
      <p:ext uri="{BB962C8B-B14F-4D97-AF65-F5344CB8AC3E}">
        <p14:creationId xmlns:p14="http://schemas.microsoft.com/office/powerpoint/2010/main" val="171100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203474" y="423863"/>
            <a:ext cx="6858000" cy="685800"/>
          </a:xfrm>
        </p:spPr>
        <p:txBody>
          <a:bodyPr/>
          <a:lstStyle/>
          <a:p>
            <a:r>
              <a:rPr lang="nl-BE" altLang="nl-BE" sz="2800" dirty="0" err="1" smtClean="0"/>
              <a:t>Outcome</a:t>
            </a:r>
            <a:r>
              <a:rPr lang="nl-BE" altLang="nl-BE" sz="2800" dirty="0" smtClean="0"/>
              <a:t> </a:t>
            </a:r>
            <a:r>
              <a:rPr lang="nl-BE" altLang="nl-BE" sz="2800" dirty="0" err="1" smtClean="0"/>
              <a:t>mapping</a:t>
            </a:r>
            <a:endParaRPr lang="nl-BE" altLang="nl-BE" sz="28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2310892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gridCol w="2196306"/>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51213"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14"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15" name="Tekstvak 10"/>
          <p:cNvSpPr txBox="1">
            <a:spLocks noChangeArrowheads="1"/>
          </p:cNvSpPr>
          <p:nvPr/>
        </p:nvSpPr>
        <p:spPr bwMode="auto">
          <a:xfrm>
            <a:off x="5940153" y="5183188"/>
            <a:ext cx="100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1216"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1217" name="Tekstvak 12"/>
          <p:cNvSpPr txBox="1">
            <a:spLocks noChangeArrowheads="1"/>
          </p:cNvSpPr>
          <p:nvPr/>
        </p:nvSpPr>
        <p:spPr bwMode="auto">
          <a:xfrm>
            <a:off x="1547813" y="45815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1218" name="Tekstvak 13"/>
          <p:cNvSpPr txBox="1">
            <a:spLocks noChangeArrowheads="1"/>
          </p:cNvSpPr>
          <p:nvPr/>
        </p:nvSpPr>
        <p:spPr bwMode="auto">
          <a:xfrm>
            <a:off x="1258248" y="1439863"/>
            <a:ext cx="1008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smtClean="0"/>
              <a:t>alignering</a:t>
            </a:r>
            <a:endParaRPr lang="nl-BE" sz="1600" b="1" dirty="0"/>
          </a:p>
        </p:txBody>
      </p:sp>
      <p:sp>
        <p:nvSpPr>
          <p:cNvPr id="51220" name="Tekstvak 26"/>
          <p:cNvSpPr txBox="1">
            <a:spLocks noChangeArrowheads="1"/>
          </p:cNvSpPr>
          <p:nvPr/>
        </p:nvSpPr>
        <p:spPr bwMode="auto">
          <a:xfrm>
            <a:off x="3276601" y="5157788"/>
            <a:ext cx="2879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smtClean="0">
                <a:solidFill>
                  <a:schemeClr val="tx1"/>
                </a:solidFill>
                <a:latin typeface="Times New Roman" pitchFamily="18" charset="0"/>
              </a:rPr>
              <a:t>belang</a:t>
            </a:r>
            <a:endParaRPr lang="nl-BE" altLang="nl-BE" sz="1600" dirty="0">
              <a:solidFill>
                <a:schemeClr val="tx1"/>
              </a:solidFill>
              <a:latin typeface="Times New Roman" pitchFamily="18" charset="0"/>
            </a:endParaRPr>
          </a:p>
        </p:txBody>
      </p:sp>
      <p:sp>
        <p:nvSpPr>
          <p:cNvPr id="51221" name="Tekstvak 1"/>
          <p:cNvSpPr txBox="1">
            <a:spLocks noChangeArrowheads="1"/>
          </p:cNvSpPr>
          <p:nvPr/>
        </p:nvSpPr>
        <p:spPr bwMode="auto">
          <a:xfrm>
            <a:off x="2482829" y="1465431"/>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2000" b="0" smtClean="0">
                <a:solidFill>
                  <a:schemeClr val="tx1"/>
                </a:solidFill>
                <a:latin typeface="Times New Roman" pitchFamily="18" charset="0"/>
              </a:rPr>
              <a:t>Gedeelde visie / standpunten maar weinig belang</a:t>
            </a:r>
            <a:endParaRPr lang="fr-BE" altLang="nl-BE" sz="2000" b="0" dirty="0">
              <a:solidFill>
                <a:schemeClr val="tx1"/>
              </a:solidFill>
              <a:latin typeface="Times New Roman" pitchFamily="18" charset="0"/>
            </a:endParaRPr>
          </a:p>
        </p:txBody>
      </p:sp>
      <p:sp>
        <p:nvSpPr>
          <p:cNvPr id="51222" name="Tekstvak 31"/>
          <p:cNvSpPr txBox="1">
            <a:spLocks noChangeArrowheads="1"/>
          </p:cNvSpPr>
          <p:nvPr/>
        </p:nvSpPr>
        <p:spPr bwMode="auto">
          <a:xfrm>
            <a:off x="2520155" y="3574763"/>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Andere visie / standpunten en weinig belang</a:t>
            </a:r>
            <a:endParaRPr lang="nl-BE" altLang="nl-BE" sz="2000" b="0" dirty="0">
              <a:solidFill>
                <a:schemeClr val="tx1"/>
              </a:solidFill>
              <a:latin typeface="Times New Roman" pitchFamily="18" charset="0"/>
            </a:endParaRPr>
          </a:p>
        </p:txBody>
      </p:sp>
      <p:sp>
        <p:nvSpPr>
          <p:cNvPr id="51223" name="Tekstvak 32"/>
          <p:cNvSpPr txBox="1">
            <a:spLocks noChangeArrowheads="1"/>
          </p:cNvSpPr>
          <p:nvPr/>
        </p:nvSpPr>
        <p:spPr bwMode="auto">
          <a:xfrm>
            <a:off x="4787900" y="1748770"/>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Gedeelde visie / standpunten en veel belang</a:t>
            </a:r>
            <a:endParaRPr lang="nl-BE" altLang="nl-BE" sz="2000" b="0" dirty="0">
              <a:solidFill>
                <a:schemeClr val="tx1"/>
              </a:solidFill>
              <a:latin typeface="Times New Roman" pitchFamily="18" charset="0"/>
            </a:endParaRPr>
          </a:p>
        </p:txBody>
      </p:sp>
      <p:sp>
        <p:nvSpPr>
          <p:cNvPr id="51224" name="Tekstvak 33"/>
          <p:cNvSpPr txBox="1">
            <a:spLocks noChangeArrowheads="1"/>
          </p:cNvSpPr>
          <p:nvPr/>
        </p:nvSpPr>
        <p:spPr bwMode="auto">
          <a:xfrm>
            <a:off x="4860032" y="3719334"/>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smtClean="0">
                <a:solidFill>
                  <a:schemeClr val="tx1"/>
                </a:solidFill>
                <a:latin typeface="Times New Roman" pitchFamily="18" charset="0"/>
              </a:rPr>
              <a:t>Andere visie / standpunten en veel belang</a:t>
            </a:r>
            <a:endParaRPr lang="nl-BE" altLang="nl-BE" sz="2000" b="0" dirty="0">
              <a:solidFill>
                <a:schemeClr val="tx1"/>
              </a:solidFill>
              <a:latin typeface="Times New Roman" pitchFamily="18" charset="0"/>
            </a:endParaRPr>
          </a:p>
        </p:txBody>
      </p:sp>
      <p:sp>
        <p:nvSpPr>
          <p:cNvPr id="2" name="Titel 1"/>
          <p:cNvSpPr>
            <a:spLocks noGrp="1"/>
          </p:cNvSpPr>
          <p:nvPr>
            <p:ph type="title"/>
          </p:nvPr>
        </p:nvSpPr>
        <p:spPr>
          <a:xfrm>
            <a:off x="1431032" y="222250"/>
            <a:ext cx="6858000" cy="685800"/>
          </a:xfrm>
        </p:spPr>
        <p:txBody>
          <a:bodyPr/>
          <a:lstStyle/>
          <a:p>
            <a:r>
              <a:rPr lang="nl-BE" sz="2400" dirty="0" smtClean="0"/>
              <a:t>Actoren analyse</a:t>
            </a:r>
            <a:endParaRPr lang="nl-BE" sz="2400" dirty="0"/>
          </a:p>
        </p:txBody>
      </p:sp>
    </p:spTree>
    <p:extLst>
      <p:ext uri="{BB962C8B-B14F-4D97-AF65-F5344CB8AC3E}">
        <p14:creationId xmlns:p14="http://schemas.microsoft.com/office/powerpoint/2010/main" val="3902643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gridCol w="2196306"/>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53261"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2"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63" name="Tekstvak 10"/>
          <p:cNvSpPr txBox="1">
            <a:spLocks noChangeArrowheads="1"/>
          </p:cNvSpPr>
          <p:nvPr/>
        </p:nvSpPr>
        <p:spPr bwMode="auto">
          <a:xfrm>
            <a:off x="5886451" y="5183188"/>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3264"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3265" name="Tekstvak 12"/>
          <p:cNvSpPr txBox="1">
            <a:spLocks noChangeArrowheads="1"/>
          </p:cNvSpPr>
          <p:nvPr/>
        </p:nvSpPr>
        <p:spPr bwMode="auto">
          <a:xfrm>
            <a:off x="1547813" y="4581525"/>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smtClean="0">
                <a:solidFill>
                  <a:schemeClr val="tx1"/>
                </a:solidFill>
                <a:latin typeface="Times New Roman" pitchFamily="18" charset="0"/>
              </a:rPr>
              <a:t>weinig</a:t>
            </a:r>
            <a:endParaRPr lang="nl-BE" altLang="nl-BE" sz="1600" b="0" i="1" dirty="0">
              <a:solidFill>
                <a:schemeClr val="tx1"/>
              </a:solidFill>
              <a:latin typeface="Times New Roman" pitchFamily="18" charset="0"/>
            </a:endParaRPr>
          </a:p>
        </p:txBody>
      </p:sp>
      <p:sp>
        <p:nvSpPr>
          <p:cNvPr id="53266"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r" eaLnBrk="1" hangingPunct="1">
              <a:spcBef>
                <a:spcPct val="0"/>
              </a:spcBef>
              <a:buClrTx/>
              <a:buFontTx/>
              <a:buNone/>
            </a:pPr>
            <a:r>
              <a:rPr lang="nl-BE" altLang="nl-BE" sz="1600" b="0" i="1" smtClean="0">
                <a:solidFill>
                  <a:schemeClr val="tx1"/>
                </a:solidFill>
                <a:latin typeface="Times New Roman" pitchFamily="18" charset="0"/>
              </a:rPr>
              <a:t>veel</a:t>
            </a:r>
            <a:endParaRPr lang="nl-BE" altLang="nl-BE" sz="1600" b="0" i="1" dirty="0">
              <a:solidFill>
                <a:schemeClr val="tx1"/>
              </a:solidFill>
              <a:latin typeface="Times New Roman" pitchFamily="18" charset="0"/>
            </a:endParaRPr>
          </a:p>
        </p:txBody>
      </p:sp>
      <p:sp>
        <p:nvSpPr>
          <p:cNvPr id="53267"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8"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9"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0"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1"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2"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3"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4"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5"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6"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7"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8" name="Tekstvak 26"/>
          <p:cNvSpPr txBox="1">
            <a:spLocks noChangeArrowheads="1"/>
          </p:cNvSpPr>
          <p:nvPr/>
        </p:nvSpPr>
        <p:spPr bwMode="auto">
          <a:xfrm>
            <a:off x="3257550" y="5229225"/>
            <a:ext cx="275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smtClean="0">
                <a:solidFill>
                  <a:schemeClr val="tx1"/>
                </a:solidFill>
                <a:latin typeface="Times New Roman" pitchFamily="18" charset="0"/>
              </a:rPr>
              <a:t>belang</a:t>
            </a:r>
            <a:endParaRPr lang="nl-BE" altLang="nl-BE" sz="1600" dirty="0">
              <a:solidFill>
                <a:schemeClr val="tx1"/>
              </a:solidFill>
              <a:latin typeface="Times New Roman" pitchFamily="18" charset="0"/>
            </a:endParaRPr>
          </a:p>
        </p:txBody>
      </p:sp>
      <p:cxnSp>
        <p:nvCxnSpPr>
          <p:cNvPr id="53279" name="Rechte verbindingslijn 28"/>
          <p:cNvCxnSpPr>
            <a:cxnSpLocks noChangeShapeType="1"/>
          </p:cNvCxnSpPr>
          <p:nvPr/>
        </p:nvCxnSpPr>
        <p:spPr bwMode="auto">
          <a:xfrm>
            <a:off x="7308850" y="765175"/>
            <a:ext cx="0" cy="11096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0" name="Rechte verbindingslijn 30"/>
          <p:cNvCxnSpPr>
            <a:cxnSpLocks noChangeShapeType="1"/>
            <a:endCxn id="53272"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1" name="Tekstvak 31"/>
          <p:cNvSpPr txBox="1">
            <a:spLocks noChangeArrowheads="1"/>
          </p:cNvSpPr>
          <p:nvPr/>
        </p:nvSpPr>
        <p:spPr bwMode="auto">
          <a:xfrm>
            <a:off x="7451725" y="76517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Werk actief samen met deze actor</a:t>
            </a:r>
          </a:p>
        </p:txBody>
      </p:sp>
      <p:cxnSp>
        <p:nvCxnSpPr>
          <p:cNvPr id="53282"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3" name="Rechte verbindingslijn 37"/>
          <p:cNvCxnSpPr>
            <a:cxnSpLocks noChangeShapeType="1"/>
            <a:endCxn id="53267"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4" name="Tekstvak 38"/>
          <p:cNvSpPr txBox="1">
            <a:spLocks noChangeArrowheads="1"/>
          </p:cNvSpPr>
          <p:nvPr/>
        </p:nvSpPr>
        <p:spPr bwMode="auto">
          <a:xfrm>
            <a:off x="107950" y="1049338"/>
            <a:ext cx="14398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Communiceer met deze actoren en maak hen bewust van het belang om meer betrokken te zijn </a:t>
            </a:r>
          </a:p>
        </p:txBody>
      </p:sp>
      <p:sp>
        <p:nvSpPr>
          <p:cNvPr id="53285" name="Tekstvak 39"/>
          <p:cNvSpPr txBox="1">
            <a:spLocks noChangeArrowheads="1"/>
          </p:cNvSpPr>
          <p:nvPr/>
        </p:nvSpPr>
        <p:spPr bwMode="auto">
          <a:xfrm>
            <a:off x="7451725" y="3875088"/>
            <a:ext cx="1512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Beïnvloed hen, lobby, onderhandel of probeer hen te neutraliseren</a:t>
            </a:r>
          </a:p>
        </p:txBody>
      </p:sp>
      <p:cxnSp>
        <p:nvCxnSpPr>
          <p:cNvPr id="53286" name="Rechte verbindingslijn 41"/>
          <p:cNvCxnSpPr>
            <a:cxnSpLocks noChangeShapeType="1"/>
          </p:cNvCxnSpPr>
          <p:nvPr/>
        </p:nvCxnSpPr>
        <p:spPr bwMode="auto">
          <a:xfrm>
            <a:off x="7308850" y="3525838"/>
            <a:ext cx="0" cy="1968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7" name="Rechte verbindingslijn 43"/>
          <p:cNvCxnSpPr>
            <a:cxnSpLocks noChangeShapeType="1"/>
            <a:endCxn id="53269"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8" name="Tekstvak 32"/>
          <p:cNvSpPr txBox="1">
            <a:spLocks noChangeArrowheads="1"/>
          </p:cNvSpPr>
          <p:nvPr/>
        </p:nvSpPr>
        <p:spPr bwMode="auto">
          <a:xfrm>
            <a:off x="7453313" y="2241550"/>
            <a:ext cx="1512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a:solidFill>
                  <a:schemeClr val="tx1"/>
                </a:solidFill>
                <a:latin typeface="Times New Roman" pitchFamily="18" charset="0"/>
              </a:rPr>
              <a:t>Gebruik goede praktijkvoor-beelden en evaluaties om hun visie te beïnvloeden</a:t>
            </a:r>
          </a:p>
        </p:txBody>
      </p:sp>
      <p:cxnSp>
        <p:nvCxnSpPr>
          <p:cNvPr id="53289" name="Rechte verbindingslijn 4"/>
          <p:cNvCxnSpPr>
            <a:cxnSpLocks noChangeShapeType="1"/>
          </p:cNvCxnSpPr>
          <p:nvPr/>
        </p:nvCxnSpPr>
        <p:spPr bwMode="auto">
          <a:xfrm>
            <a:off x="7308850" y="2195513"/>
            <a:ext cx="0" cy="873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90" name="Rechte verbindingslijn 7"/>
          <p:cNvCxnSpPr>
            <a:cxnSpLocks noChangeShapeType="1"/>
            <a:endCxn id="53277" idx="3"/>
          </p:cNvCxnSpPr>
          <p:nvPr/>
        </p:nvCxnSpPr>
        <p:spPr bwMode="auto">
          <a:xfrm flipH="1">
            <a:off x="6583363" y="2614613"/>
            <a:ext cx="725487" cy="539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kstvak 33"/>
          <p:cNvSpPr txBox="1"/>
          <p:nvPr/>
        </p:nvSpPr>
        <p:spPr>
          <a:xfrm>
            <a:off x="1835696" y="1772816"/>
            <a:ext cx="430887" cy="2808312"/>
          </a:xfrm>
          <a:prstGeom prst="rect">
            <a:avLst/>
          </a:prstGeom>
          <a:noFill/>
        </p:spPr>
        <p:txBody>
          <a:bodyPr vert="vert270">
            <a:spAutoFit/>
          </a:bodyPr>
          <a:lstStyle/>
          <a:p>
            <a:pPr algn="ctr" eaLnBrk="1" hangingPunct="1">
              <a:defRPr/>
            </a:pPr>
            <a:r>
              <a:rPr lang="nl-BE" sz="1600" b="1" smtClean="0"/>
              <a:t>alignering</a:t>
            </a:r>
            <a:endParaRPr lang="nl-BE" sz="1600" b="1" dirty="0"/>
          </a:p>
        </p:txBody>
      </p:sp>
    </p:spTree>
    <p:extLst>
      <p:ext uri="{BB962C8B-B14F-4D97-AF65-F5344CB8AC3E}">
        <p14:creationId xmlns:p14="http://schemas.microsoft.com/office/powerpoint/2010/main" val="218722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a:xfrm>
            <a:off x="395536" y="764704"/>
            <a:ext cx="8591550" cy="685800"/>
          </a:xfrm>
        </p:spPr>
        <p:txBody>
          <a:bodyPr/>
          <a:lstStyle/>
          <a:p>
            <a:r>
              <a:rPr lang="nl-BE" altLang="nl-BE" dirty="0" smtClean="0"/>
              <a:t>Vanuit hypothesen uit LOKA nadenken over risico’s</a:t>
            </a:r>
          </a:p>
        </p:txBody>
      </p:sp>
      <p:graphicFrame>
        <p:nvGraphicFramePr>
          <p:cNvPr id="5" name="Tabel 4"/>
          <p:cNvGraphicFramePr>
            <a:graphicFrameLocks noGrp="1"/>
          </p:cNvGraphicFramePr>
          <p:nvPr>
            <p:extLst>
              <p:ext uri="{D42A27DB-BD31-4B8C-83A1-F6EECF244321}">
                <p14:modId xmlns:p14="http://schemas.microsoft.com/office/powerpoint/2010/main" val="3452100272"/>
              </p:ext>
            </p:extLst>
          </p:nvPr>
        </p:nvGraphicFramePr>
        <p:xfrm>
          <a:off x="1042988" y="1700213"/>
          <a:ext cx="7561262" cy="3960812"/>
        </p:xfrm>
        <a:graphic>
          <a:graphicData uri="http://schemas.openxmlformats.org/drawingml/2006/table">
            <a:tbl>
              <a:tblPr/>
              <a:tblGrid>
                <a:gridCol w="2237018"/>
                <a:gridCol w="2807377"/>
                <a:gridCol w="2516867"/>
              </a:tblGrid>
              <a:tr h="2520516">
                <a:tc>
                  <a:txBody>
                    <a:bodyPr/>
                    <a:lstStyle/>
                    <a:p>
                      <a:pPr algn="just">
                        <a:spcAft>
                          <a:spcPts val="0"/>
                        </a:spcAft>
                      </a:pPr>
                      <a:r>
                        <a:rPr lang="nl-BE" sz="1800" b="1" dirty="0">
                          <a:latin typeface="Times New Roman"/>
                          <a:ea typeface="Times New Roman"/>
                          <a:cs typeface="Times New Roman"/>
                        </a:rPr>
                        <a:t>De </a:t>
                      </a:r>
                      <a:r>
                        <a:rPr lang="nl-BE" sz="1800" b="1" dirty="0" smtClean="0">
                          <a:latin typeface="Times New Roman"/>
                          <a:ea typeface="Times New Roman"/>
                          <a:cs typeface="Times New Roman"/>
                        </a:rPr>
                        <a:t>veronderstelling/</a:t>
                      </a:r>
                    </a:p>
                    <a:p>
                      <a:pPr algn="just">
                        <a:spcAft>
                          <a:spcPts val="0"/>
                        </a:spcAft>
                      </a:pPr>
                      <a:r>
                        <a:rPr lang="nl-BE" sz="1800" b="1" dirty="0" smtClean="0">
                          <a:latin typeface="Times New Roman"/>
                          <a:ea typeface="Times New Roman"/>
                          <a:cs typeface="Times New Roman"/>
                        </a:rPr>
                        <a:t>hypothese</a:t>
                      </a:r>
                      <a:endParaRPr lang="nl-BE" sz="1800" dirty="0">
                        <a:latin typeface="Times New Roman"/>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nl-BE" sz="1800" b="1" kern="1200" dirty="0">
                          <a:solidFill>
                            <a:schemeClr val="tx1"/>
                          </a:solidFill>
                          <a:latin typeface="Times New Roman"/>
                          <a:ea typeface="Times New Roman"/>
                          <a:cs typeface="Times New Roman"/>
                        </a:rPr>
                        <a:t>De kans op mislukking is:  (vul aan </a:t>
                      </a:r>
                      <a:r>
                        <a:rPr lang="nl-BE" sz="1800" b="1" kern="1200" dirty="0" smtClean="0">
                          <a:solidFill>
                            <a:schemeClr val="tx1"/>
                          </a:solidFill>
                          <a:latin typeface="Times New Roman"/>
                          <a:ea typeface="Times New Roman"/>
                          <a:cs typeface="Times New Roman"/>
                        </a:rPr>
                        <a:t>met</a:t>
                      </a:r>
                      <a:r>
                        <a:rPr lang="nl-BE" sz="1800" b="1" kern="1200" dirty="0">
                          <a:solidFill>
                            <a:schemeClr val="tx1"/>
                          </a:solidFill>
                          <a:latin typeface="Times New Roman"/>
                          <a:ea typeface="Times New Roman"/>
                          <a:cs typeface="Times New Roman"/>
                        </a:rPr>
                        <a:t>:</a:t>
                      </a:r>
                      <a:r>
                        <a:rPr lang="nl-BE" sz="1800" b="1" kern="1200" dirty="0" smtClean="0">
                          <a:solidFill>
                            <a:schemeClr val="tx1"/>
                          </a:solidFill>
                          <a:latin typeface="Times New Roman"/>
                          <a:ea typeface="Times New Roman"/>
                          <a:cs typeface="Times New Roman"/>
                        </a:rPr>
                        <a:t> </a:t>
                      </a:r>
                      <a:r>
                        <a:rPr lang="nl-BE" sz="1800" b="1" kern="1200" dirty="0">
                          <a:solidFill>
                            <a:schemeClr val="tx1"/>
                          </a:solidFill>
                          <a:latin typeface="Times New Roman"/>
                          <a:ea typeface="Times New Roman"/>
                          <a:cs typeface="Times New Roman"/>
                        </a:rPr>
                        <a:t>hoog (tussen 76 en 100%), substantieel </a:t>
                      </a:r>
                      <a:r>
                        <a:rPr lang="nl-BE" sz="1800" b="1" kern="1200" dirty="0" smtClean="0">
                          <a:solidFill>
                            <a:schemeClr val="tx1"/>
                          </a:solidFill>
                          <a:latin typeface="Times New Roman"/>
                          <a:ea typeface="Times New Roman"/>
                          <a:cs typeface="Times New Roman"/>
                        </a:rPr>
                        <a:t>(tussen </a:t>
                      </a:r>
                      <a:r>
                        <a:rPr lang="nl-BE" sz="1800" b="1" kern="1200" dirty="0">
                          <a:solidFill>
                            <a:schemeClr val="tx1"/>
                          </a:solidFill>
                          <a:latin typeface="Times New Roman"/>
                          <a:ea typeface="Times New Roman"/>
                          <a:cs typeface="Times New Roman"/>
                        </a:rPr>
                        <a:t>51 en 75%), matig (tussen 26 en 50%), beperkt (tussen 0 en 25%)</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nl-BE" sz="1800" b="1" dirty="0">
                          <a:latin typeface="Times New Roman"/>
                          <a:ea typeface="Times New Roman"/>
                          <a:cs typeface="Times New Roman"/>
                        </a:rPr>
                        <a:t>I</a:t>
                      </a:r>
                      <a:r>
                        <a:rPr lang="nl-BE" sz="1800" b="1" kern="1200" dirty="0">
                          <a:solidFill>
                            <a:schemeClr val="tx1"/>
                          </a:solidFill>
                          <a:latin typeface="Times New Roman"/>
                          <a:ea typeface="Times New Roman"/>
                          <a:cs typeface="Times New Roman"/>
                        </a:rPr>
                        <a:t>n geval van mislukking is het effect :  (vul aan met hoog (tussen 76 en 100%), substantieel </a:t>
                      </a:r>
                      <a:r>
                        <a:rPr lang="nl-BE" sz="1800" b="1" kern="1200" dirty="0" smtClean="0">
                          <a:solidFill>
                            <a:schemeClr val="tx1"/>
                          </a:solidFill>
                          <a:latin typeface="Times New Roman"/>
                          <a:ea typeface="Times New Roman"/>
                          <a:cs typeface="Times New Roman"/>
                        </a:rPr>
                        <a:t>(tussen </a:t>
                      </a:r>
                      <a:r>
                        <a:rPr lang="nl-BE" sz="1800" b="1" kern="1200" dirty="0">
                          <a:solidFill>
                            <a:schemeClr val="tx1"/>
                          </a:solidFill>
                          <a:latin typeface="Times New Roman"/>
                          <a:ea typeface="Times New Roman"/>
                          <a:cs typeface="Times New Roman"/>
                        </a:rPr>
                        <a:t>51 en 75%), matig (tussen 26 en 50%), beperkt (tussen 0 en 25%)</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148">
                <a:tc>
                  <a:txBody>
                    <a:bodyPr/>
                    <a:lstStyle/>
                    <a:p>
                      <a:pPr>
                        <a:spcAft>
                          <a:spcPts val="0"/>
                        </a:spcAft>
                      </a:pPr>
                      <a:endParaRPr lang="nl-NL" sz="1100" dirty="0">
                        <a:latin typeface="Gill SSi"/>
                        <a:ea typeface="Times New Roman"/>
                        <a:cs typeface="Times New Roman"/>
                      </a:endParaRPr>
                    </a:p>
                    <a:p>
                      <a:pPr>
                        <a:spcAft>
                          <a:spcPts val="0"/>
                        </a:spcAft>
                      </a:pPr>
                      <a:r>
                        <a:rPr lang="nl-BE" sz="1100" dirty="0" smtClean="0">
                          <a:latin typeface="Times New Roman"/>
                          <a:ea typeface="Times New Roman"/>
                          <a:cs typeface="Times New Roman"/>
                        </a:rPr>
                        <a:t>Veronderstelling/Hypothese </a:t>
                      </a:r>
                      <a:r>
                        <a:rPr lang="nl-BE" sz="1100" dirty="0">
                          <a:latin typeface="Times New Roman"/>
                          <a:ea typeface="Times New Roman"/>
                          <a:cs typeface="Times New Roman"/>
                        </a:rPr>
                        <a:t>1</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Gill SSi"/>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a:latin typeface="Gill SSi"/>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148">
                <a:tc>
                  <a:txBody>
                    <a:bodyPr/>
                    <a:lstStyle/>
                    <a:p>
                      <a:pPr>
                        <a:spcAft>
                          <a:spcPts val="0"/>
                        </a:spcAft>
                      </a:pPr>
                      <a:endParaRPr lang="nl-NL" sz="1100" dirty="0">
                        <a:latin typeface="Gill SSi"/>
                        <a:ea typeface="Times New Roman"/>
                        <a:cs typeface="Times New Roman"/>
                      </a:endParaRPr>
                    </a:p>
                    <a:p>
                      <a:pPr>
                        <a:spcAft>
                          <a:spcPts val="0"/>
                        </a:spcAft>
                      </a:pPr>
                      <a:r>
                        <a:rPr lang="nl-BE" sz="1100" dirty="0" smtClean="0">
                          <a:latin typeface="Times New Roman"/>
                          <a:ea typeface="Times New Roman"/>
                          <a:cs typeface="Times New Roman"/>
                        </a:rPr>
                        <a:t>Veronderstelling/hypothese </a:t>
                      </a:r>
                      <a:r>
                        <a:rPr lang="nl-BE" sz="1100" dirty="0">
                          <a:latin typeface="Times New Roman"/>
                          <a:ea typeface="Times New Roman"/>
                          <a:cs typeface="Times New Roman"/>
                        </a:rPr>
                        <a:t>2</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a:latin typeface="Gill SSi"/>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Gill SSi"/>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016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3"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78348" y="5508313"/>
              <a:ext cx="137550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6" name="TextBox 45"/>
            <p:cNvSpPr txBox="1"/>
            <p:nvPr/>
          </p:nvSpPr>
          <p:spPr bwMode="auto">
            <a:xfrm rot="21540000">
              <a:off x="3982809" y="5071345"/>
              <a:ext cx="1457540" cy="3487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4" name="Group 95"/>
          <p:cNvGrpSpPr>
            <a:grpSpLocks/>
          </p:cNvGrpSpPr>
          <p:nvPr/>
        </p:nvGrpSpPr>
        <p:grpSpPr bwMode="auto">
          <a:xfrm>
            <a:off x="1052513" y="5692775"/>
            <a:ext cx="1506537" cy="1042988"/>
            <a:chOff x="671482" y="6451494"/>
            <a:chExt cx="1657191" cy="1182052"/>
          </a:xfrm>
        </p:grpSpPr>
        <p:sp>
          <p:nvSpPr>
            <p:cNvPr id="7073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1" name="TextBox 40"/>
            <p:cNvSpPr txBox="1"/>
            <p:nvPr/>
          </p:nvSpPr>
          <p:spPr bwMode="auto">
            <a:xfrm rot="21540000">
              <a:off x="671482" y="7214340"/>
              <a:ext cx="1657191" cy="34903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5"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6"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7"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8"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9"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0"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11"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2"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3" name="Group 134"/>
          <p:cNvGrpSpPr>
            <a:grpSpLocks/>
          </p:cNvGrpSpPr>
          <p:nvPr/>
        </p:nvGrpSpPr>
        <p:grpSpPr bwMode="auto">
          <a:xfrm>
            <a:off x="2233613" y="5067300"/>
            <a:ext cx="1885950" cy="688975"/>
            <a:chOff x="2518664" y="5672150"/>
            <a:chExt cx="2073028" cy="780761"/>
          </a:xfrm>
        </p:grpSpPr>
        <p:grpSp>
          <p:nvGrpSpPr>
            <p:cNvPr id="25651"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2" name="TextBox 51"/>
              <p:cNvSpPr txBox="1"/>
              <p:nvPr/>
            </p:nvSpPr>
            <p:spPr bwMode="auto">
              <a:xfrm rot="21540000">
                <a:off x="2518664" y="6094913"/>
                <a:ext cx="1722288" cy="349004"/>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5"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6" name="Group 105"/>
          <p:cNvGrpSpPr>
            <a:grpSpLocks/>
          </p:cNvGrpSpPr>
          <p:nvPr/>
        </p:nvGrpSpPr>
        <p:grpSpPr bwMode="auto">
          <a:xfrm>
            <a:off x="4376738" y="5221288"/>
            <a:ext cx="3952875" cy="1319212"/>
            <a:chOff x="4814886" y="5918952"/>
            <a:chExt cx="4348232" cy="1493162"/>
          </a:xfrm>
        </p:grpSpPr>
        <p:sp>
          <p:nvSpPr>
            <p:cNvPr id="70698"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eaLnBrk="1" hangingPunct="1">
                <a:defRPr/>
              </a:pPr>
              <a:r>
                <a:rPr lang="en-GB" sz="1400" b="1" dirty="0">
                  <a:solidFill>
                    <a:schemeClr val="accent1">
                      <a:lumMod val="50000"/>
                    </a:schemeClr>
                  </a:solidFill>
                  <a:latin typeface="+mn-lt"/>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dash"/>
            <a:round/>
            <a:headEnd/>
            <a:tailEnd type="arrow" w="med" len="med"/>
          </a:ln>
        </p:spPr>
        <p:txBody>
          <a:bodyPr wrap="none" lIns="82058" tIns="41029" rIns="82058" bIns="41029" anchor="ctr"/>
          <a:lstStyle/>
          <a:p>
            <a:pPr eaLnBrk="1" hangingPunct="1">
              <a:defRPr/>
            </a:pPr>
            <a:endParaRPr lang="en-GB" sz="1800">
              <a:solidFill>
                <a:schemeClr val="accent1">
                  <a:lumMod val="50000"/>
                </a:schemeClr>
              </a:solidFill>
              <a:latin typeface="+mn-lt"/>
            </a:endParaRPr>
          </a:p>
        </p:txBody>
      </p:sp>
      <p:grpSp>
        <p:nvGrpSpPr>
          <p:cNvPr id="17"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6" name="Line 21"/>
            <p:cNvSpPr>
              <a:spLocks noChangeShapeType="1"/>
            </p:cNvSpPr>
            <p:nvPr/>
          </p:nvSpPr>
          <p:spPr bwMode="auto">
            <a:xfrm rot="21540000" flipV="1">
              <a:off x="5451241" y="4553086"/>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8"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9"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0" name="Group 118"/>
          <p:cNvGrpSpPr>
            <a:grpSpLocks/>
          </p:cNvGrpSpPr>
          <p:nvPr/>
        </p:nvGrpSpPr>
        <p:grpSpPr bwMode="auto">
          <a:xfrm>
            <a:off x="3662363" y="4119563"/>
            <a:ext cx="1335087" cy="719137"/>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24" name="TextBox 123"/>
            <p:cNvSpPr txBox="1"/>
            <p:nvPr/>
          </p:nvSpPr>
          <p:spPr bwMode="auto">
            <a:xfrm rot="21540000">
              <a:off x="4029068" y="5114438"/>
              <a:ext cx="1457765" cy="3499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1"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2" name="Group 130"/>
          <p:cNvGrpSpPr>
            <a:grpSpLocks/>
          </p:cNvGrpSpPr>
          <p:nvPr/>
        </p:nvGrpSpPr>
        <p:grpSpPr bwMode="auto">
          <a:xfrm rot="2573326">
            <a:off x="5481638" y="530225"/>
            <a:ext cx="1335087" cy="715963"/>
            <a:chOff x="4029068" y="4737560"/>
            <a:chExt cx="1468240" cy="812980"/>
          </a:xfrm>
        </p:grpSpPr>
        <p:sp>
          <p:nvSpPr>
            <p:cNvPr id="70680" name="Line 18"/>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1" name="Line 21"/>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4" name="TextBox 133"/>
            <p:cNvSpPr txBox="1"/>
            <p:nvPr/>
          </p:nvSpPr>
          <p:spPr bwMode="auto">
            <a:xfrm rot="21540000">
              <a:off x="4022404" y="5112238"/>
              <a:ext cx="1457765" cy="34970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sp>
        <p:nvSpPr>
          <p:cNvPr id="25623" name="WordArt 8"/>
          <p:cNvSpPr>
            <a:spLocks noChangeArrowheads="1" noChangeShapeType="1" noTextEdit="1"/>
          </p:cNvSpPr>
          <p:nvPr/>
        </p:nvSpPr>
        <p:spPr bwMode="auto">
          <a:xfrm rot="-968385">
            <a:off x="7512050" y="1057275"/>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93"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sp>
        <p:nvSpPr>
          <p:cNvPr id="48154" name="Footer Placeholder 4"/>
          <p:cNvSpPr txBox="1">
            <a:spLocks noGrp="1"/>
          </p:cNvSpPr>
          <p:nvPr/>
        </p:nvSpPr>
        <p:spPr bwMode="auto">
          <a:xfrm>
            <a:off x="5508625" y="6381750"/>
            <a:ext cx="2895600" cy="365125"/>
          </a:xfrm>
          <a:prstGeom prst="rect">
            <a:avLst/>
          </a:prstGeom>
          <a:noFill/>
          <a:ln>
            <a:miter lim="800000"/>
            <a:headEnd/>
            <a:tailEnd/>
          </a:ln>
        </p:spPr>
        <p:txBody>
          <a:bodyPr anchor="ctr"/>
          <a:lstStyle/>
          <a:p>
            <a:pPr algn="ctr" eaLnBrk="1" hangingPunct="1">
              <a:defRPr/>
            </a:pPr>
            <a:r>
              <a:rPr lang="en-GB" sz="1200" dirty="0" err="1">
                <a:solidFill>
                  <a:srgbClr val="898989"/>
                </a:solidFill>
                <a:latin typeface="+mn-lt"/>
              </a:rPr>
              <a:t>Ricardo.Wilson-Grau@inter.nl.net</a:t>
            </a:r>
            <a:endParaRPr lang="en-GB" sz="1200" dirty="0">
              <a:solidFill>
                <a:srgbClr val="898989"/>
              </a:solidFill>
              <a:latin typeface="+mn-lt"/>
            </a:endParaRPr>
          </a:p>
        </p:txBody>
      </p:sp>
      <p:sp>
        <p:nvSpPr>
          <p:cNvPr id="38937" name="TextBox 13"/>
          <p:cNvSpPr txBox="1">
            <a:spLocks noChangeArrowheads="1"/>
          </p:cNvSpPr>
          <p:nvPr/>
        </p:nvSpPr>
        <p:spPr bwMode="auto">
          <a:xfrm>
            <a:off x="179388" y="115888"/>
            <a:ext cx="504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altLang="nl-BE" sz="2800">
                <a:solidFill>
                  <a:schemeClr val="accent5">
                    <a:lumMod val="50000"/>
                  </a:schemeClr>
                </a:solidFill>
                <a:latin typeface="Georgia" panose="02040502050405020303" pitchFamily="18" charset="0"/>
                <a:ea typeface="ヒラギノ角ゴ Pro W3" pitchFamily="-84" charset="-128"/>
              </a:rPr>
              <a:t>De realiteit echter …</a:t>
            </a:r>
          </a:p>
        </p:txBody>
      </p:sp>
    </p:spTree>
    <p:extLst>
      <p:ext uri="{BB962C8B-B14F-4D97-AF65-F5344CB8AC3E}">
        <p14:creationId xmlns:p14="http://schemas.microsoft.com/office/powerpoint/2010/main" val="17672284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xit" presetSubtype="0" fill="hold" nodeType="clickEffect">
                                  <p:stCondLst>
                                    <p:cond delay="0"/>
                                  </p:stCondLst>
                                  <p:iterate type="lt">
                                    <p:tmPct val="10000"/>
                                  </p:iterate>
                                  <p:childTnLst>
                                    <p:anim from="(ppt_w)" to="(-ppt_w*2)" calcmode="lin" valueType="num">
                                      <p:cBhvr rctx="PPT">
                                        <p:cTn id="11" dur="1000" autoRev="1">
                                          <p:stCondLst>
                                            <p:cond delay="0"/>
                                          </p:stCondLst>
                                        </p:cTn>
                                        <p:tgtEl>
                                          <p:spTgt spid="93"/>
                                        </p:tgtEl>
                                        <p:attrNameLst>
                                          <p:attrName>ppt_w</p:attrName>
                                        </p:attrNameLst>
                                      </p:cBhvr>
                                    </p:anim>
                                    <p:anim by="(ppt_w*0.50)" calcmode="lin" valueType="num">
                                      <p:cBhvr>
                                        <p:cTn id="12" dur="1000" decel="50000" autoRev="1">
                                          <p:stCondLst>
                                            <p:cond delay="0"/>
                                          </p:stCondLst>
                                        </p:cTn>
                                        <p:tgtEl>
                                          <p:spTgt spid="93"/>
                                        </p:tgtEl>
                                        <p:attrNameLst>
                                          <p:attrName>ppt_x</p:attrName>
                                        </p:attrNameLst>
                                      </p:cBhvr>
                                    </p:anim>
                                    <p:anim from="(ppt_y)" to="(1+ppt_h/2)" calcmode="lin" valueType="num">
                                      <p:cBhvr>
                                        <p:cTn id="13" dur="2000">
                                          <p:stCondLst>
                                            <p:cond delay="0"/>
                                          </p:stCondLst>
                                        </p:cTn>
                                        <p:tgtEl>
                                          <p:spTgt spid="93"/>
                                        </p:tgtEl>
                                        <p:attrNameLst>
                                          <p:attrName>ppt_y</p:attrName>
                                        </p:attrNameLst>
                                      </p:cBhvr>
                                    </p:anim>
                                    <p:animRot by="21600000">
                                      <p:cBhvr>
                                        <p:cTn id="14" dur="2000">
                                          <p:stCondLst>
                                            <p:cond delay="0"/>
                                          </p:stCondLst>
                                        </p:cTn>
                                        <p:tgtEl>
                                          <p:spTgt spid="93"/>
                                        </p:tgtEl>
                                        <p:attrNameLst>
                                          <p:attrName>r</p:attrName>
                                        </p:attrNameLst>
                                      </p:cBhvr>
                                    </p:animRot>
                                    <p:set>
                                      <p:cBhvr>
                                        <p:cTn id="15" dur="1" fill="hold">
                                          <p:stCondLst>
                                            <p:cond delay="1999"/>
                                          </p:stCondLst>
                                        </p:cTn>
                                        <p:tgtEl>
                                          <p:spTgt spid="93"/>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nodeType="afterGroup">
                            <p:stCondLst>
                              <p:cond delay="2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nodeType="afterGroup">
                            <p:stCondLst>
                              <p:cond delay="30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nodeType="afterGroup">
                            <p:stCondLst>
                              <p:cond delay="3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0"/>
                            </p:stCondLst>
                            <p:childTnLst>
                              <p:par>
                                <p:cTn id="44" presetID="22" presetClass="entr" presetSubtype="4"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65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nodeType="afterGroup">
                            <p:stCondLst>
                              <p:cond delay="7000"/>
                            </p:stCondLst>
                            <p:childTnLst>
                              <p:par>
                                <p:cTn id="60" presetID="2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par>
                          <p:cTn id="63" fill="hold" nodeType="afterGroup">
                            <p:stCondLst>
                              <p:cond delay="7500"/>
                            </p:stCondLst>
                            <p:childTnLst>
                              <p:par>
                                <p:cTn id="64" presetID="8"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amond(in)">
                                      <p:cBhvr>
                                        <p:cTn id="66" dur="500"/>
                                        <p:tgtEl>
                                          <p:spTgt spid="19"/>
                                        </p:tgtEl>
                                      </p:cBhvr>
                                    </p:animEffect>
                                  </p:childTnLst>
                                </p:cTn>
                              </p:par>
                            </p:childTnLst>
                          </p:cTn>
                        </p:par>
                        <p:par>
                          <p:cTn id="67" fill="hold" nodeType="afterGroup">
                            <p:stCondLst>
                              <p:cond delay="8000"/>
                            </p:stCondLst>
                            <p:childTnLst>
                              <p:par>
                                <p:cTn id="68" presetID="8"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amond(in)">
                                      <p:cBhvr>
                                        <p:cTn id="70" dur="500"/>
                                        <p:tgtEl>
                                          <p:spTgt spid="17"/>
                                        </p:tgtEl>
                                      </p:cBhvr>
                                    </p:animEffect>
                                  </p:childTnLst>
                                </p:cTn>
                              </p:par>
                            </p:childTnLst>
                          </p:cTn>
                        </p:par>
                        <p:par>
                          <p:cTn id="71" fill="hold" nodeType="afterGroup">
                            <p:stCondLst>
                              <p:cond delay="8500"/>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nodeType="afterGroup">
                            <p:stCondLst>
                              <p:cond delay="9000"/>
                            </p:stCondLst>
                            <p:childTnLst>
                              <p:par>
                                <p:cTn id="76" presetID="22" presetClass="entr" presetSubtype="4"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nodeType="afterGroup">
                            <p:stCondLst>
                              <p:cond delay="9500"/>
                            </p:stCondLst>
                            <p:childTnLst>
                              <p:par>
                                <p:cTn id="80" presetID="22"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par>
                          <p:cTn id="83" fill="hold" nodeType="afterGroup">
                            <p:stCondLst>
                              <p:cond delay="10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nodeType="afterGroup">
                            <p:stCondLst>
                              <p:cond delay="10500"/>
                            </p:stCondLst>
                            <p:childTnLst>
                              <p:par>
                                <p:cTn id="88" presetID="22" presetClass="entr" presetSubtype="4"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par>
                          <p:cTn id="91" fill="hold" nodeType="afterGroup">
                            <p:stCondLst>
                              <p:cond delay="11000"/>
                            </p:stCondLst>
                            <p:childTnLst>
                              <p:par>
                                <p:cTn id="92" presetID="22" presetClass="entr" presetSubtype="4"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232658"/>
                <a:gridCol w="2159954"/>
              </a:tblGrid>
              <a:tr h="1808163">
                <a:tc>
                  <a:txBody>
                    <a:bodyPr/>
                    <a:lstStyle/>
                    <a:p>
                      <a:endParaRPr lang="nl-BE" sz="1800" dirty="0" smtClean="0"/>
                    </a:p>
                    <a:p>
                      <a:endParaRPr lang="nl-BE" sz="1800" dirty="0" smtClean="0"/>
                    </a:p>
                    <a:p>
                      <a:endParaRPr lang="nl-BE" sz="1800" dirty="0" smtClean="0"/>
                    </a:p>
                    <a:p>
                      <a:endParaRPr lang="nl-BE" sz="1800" dirty="0" smtClean="0"/>
                    </a:p>
                    <a:p>
                      <a:endParaRPr lang="nl-BE" sz="1800" dirty="0" smtClean="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tr>
              <a:tr h="1808163">
                <a:tc>
                  <a:txBody>
                    <a:bodyPr/>
                    <a:lstStyle/>
                    <a:p>
                      <a:endParaRPr lang="nl-BE" sz="1800" dirty="0" smtClean="0"/>
                    </a:p>
                    <a:p>
                      <a:endParaRPr lang="nl-BE" sz="1800" dirty="0" smtClean="0"/>
                    </a:p>
                    <a:p>
                      <a:endParaRPr lang="nl-BE" sz="1800" dirty="0" smtClean="0"/>
                    </a:p>
                    <a:p>
                      <a:endParaRPr lang="nl-BE" sz="1800" dirty="0"/>
                    </a:p>
                  </a:txBody>
                  <a:tcPr marL="91443" marR="91443" marT="45722" marB="45722"/>
                </a:tc>
                <a:tc>
                  <a:txBody>
                    <a:bodyPr/>
                    <a:lstStyle/>
                    <a:p>
                      <a:endParaRPr lang="nl-BE" sz="1800" dirty="0"/>
                    </a:p>
                  </a:txBody>
                  <a:tcPr marL="91443" marR="91443" marT="45722" marB="45722"/>
                </a:tc>
              </a:tr>
            </a:tbl>
          </a:graphicData>
        </a:graphic>
      </p:graphicFrame>
      <p:cxnSp>
        <p:nvCxnSpPr>
          <p:cNvPr id="111629"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1630"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1631" name="Tekstvak 10"/>
          <p:cNvSpPr txBox="1">
            <a:spLocks noChangeArrowheads="1"/>
          </p:cNvSpPr>
          <p:nvPr/>
        </p:nvSpPr>
        <p:spPr bwMode="auto">
          <a:xfrm>
            <a:off x="6227763" y="5300663"/>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a:solidFill>
                  <a:schemeClr val="tx1"/>
                </a:solidFill>
                <a:latin typeface="Times New Roman" pitchFamily="18" charset="0"/>
              </a:rPr>
              <a:t>hoog</a:t>
            </a:r>
          </a:p>
        </p:txBody>
      </p:sp>
      <p:sp>
        <p:nvSpPr>
          <p:cNvPr id="111632" name="Tekstvak 11"/>
          <p:cNvSpPr txBox="1">
            <a:spLocks noChangeArrowheads="1"/>
          </p:cNvSpPr>
          <p:nvPr/>
        </p:nvSpPr>
        <p:spPr bwMode="auto">
          <a:xfrm>
            <a:off x="2411413" y="5300663"/>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a:solidFill>
                  <a:schemeClr val="tx1"/>
                </a:solidFill>
                <a:latin typeface="Times New Roman" pitchFamily="18" charset="0"/>
              </a:rPr>
              <a:t>laag</a:t>
            </a:r>
          </a:p>
        </p:txBody>
      </p:sp>
      <p:sp>
        <p:nvSpPr>
          <p:cNvPr id="111633" name="Tekstvak 12"/>
          <p:cNvSpPr txBox="1">
            <a:spLocks noChangeArrowheads="1"/>
          </p:cNvSpPr>
          <p:nvPr/>
        </p:nvSpPr>
        <p:spPr bwMode="auto">
          <a:xfrm>
            <a:off x="1547813" y="4724400"/>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a:solidFill>
                  <a:schemeClr val="tx1"/>
                </a:solidFill>
                <a:latin typeface="Times New Roman" pitchFamily="18" charset="0"/>
              </a:rPr>
              <a:t>laag</a:t>
            </a:r>
          </a:p>
        </p:txBody>
      </p:sp>
      <p:sp>
        <p:nvSpPr>
          <p:cNvPr id="111634" name="Tekstvak 13"/>
          <p:cNvSpPr txBox="1">
            <a:spLocks noChangeArrowheads="1"/>
          </p:cNvSpPr>
          <p:nvPr/>
        </p:nvSpPr>
        <p:spPr bwMode="auto">
          <a:xfrm>
            <a:off x="1547813" y="119697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a:solidFill>
                  <a:schemeClr val="tx1"/>
                </a:solidFill>
                <a:latin typeface="Times New Roman" pitchFamily="18" charset="0"/>
              </a:rPr>
              <a:t>hoog</a:t>
            </a:r>
          </a:p>
        </p:txBody>
      </p:sp>
      <p:sp>
        <p:nvSpPr>
          <p:cNvPr id="26" name="Tekstvak 25"/>
          <p:cNvSpPr txBox="1"/>
          <p:nvPr/>
        </p:nvSpPr>
        <p:spPr>
          <a:xfrm>
            <a:off x="1835696" y="1628800"/>
            <a:ext cx="430887" cy="3024336"/>
          </a:xfrm>
          <a:prstGeom prst="rect">
            <a:avLst/>
          </a:prstGeom>
          <a:noFill/>
        </p:spPr>
        <p:txBody>
          <a:bodyPr vert="vert270">
            <a:spAutoFit/>
          </a:bodyPr>
          <a:lstStyle/>
          <a:p>
            <a:pPr eaLnBrk="1" hangingPunct="1">
              <a:defRPr/>
            </a:pPr>
            <a:r>
              <a:rPr lang="nl-BE" sz="1600" b="1" dirty="0"/>
              <a:t>Belang voor realisatie </a:t>
            </a:r>
            <a:r>
              <a:rPr lang="nl-BE" sz="1600" b="1" dirty="0" err="1"/>
              <a:t>doelsteling</a:t>
            </a:r>
            <a:endParaRPr lang="nl-BE" sz="1600" b="1" dirty="0"/>
          </a:p>
        </p:txBody>
      </p:sp>
      <p:sp>
        <p:nvSpPr>
          <p:cNvPr id="111636" name="Tekstvak 26"/>
          <p:cNvSpPr txBox="1">
            <a:spLocks noChangeArrowheads="1"/>
          </p:cNvSpPr>
          <p:nvPr/>
        </p:nvSpPr>
        <p:spPr bwMode="auto">
          <a:xfrm>
            <a:off x="3635375" y="5373688"/>
            <a:ext cx="2303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Kans op mislukking</a:t>
            </a:r>
          </a:p>
        </p:txBody>
      </p:sp>
      <p:sp>
        <p:nvSpPr>
          <p:cNvPr id="111637" name="Tekstvak 30"/>
          <p:cNvSpPr txBox="1">
            <a:spLocks noChangeArrowheads="1"/>
          </p:cNvSpPr>
          <p:nvPr/>
        </p:nvSpPr>
        <p:spPr bwMode="auto">
          <a:xfrm>
            <a:off x="4787900" y="1700213"/>
            <a:ext cx="1871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a:solidFill>
                  <a:schemeClr val="tx1"/>
                </a:solidFill>
                <a:latin typeface="Times New Roman" pitchFamily="18" charset="0"/>
              </a:rPr>
              <a:t>Fatale veronderstelling</a:t>
            </a:r>
          </a:p>
        </p:txBody>
      </p:sp>
      <p:cxnSp>
        <p:nvCxnSpPr>
          <p:cNvPr id="111638" name="Rechte verbindingslijn 32"/>
          <p:cNvCxnSpPr>
            <a:cxnSpLocks noChangeShapeType="1"/>
          </p:cNvCxnSpPr>
          <p:nvPr/>
        </p:nvCxnSpPr>
        <p:spPr bwMode="auto">
          <a:xfrm>
            <a:off x="2411413" y="5013325"/>
            <a:ext cx="0" cy="71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1639" name="Tekstvak 33"/>
          <p:cNvSpPr txBox="1">
            <a:spLocks noChangeArrowheads="1"/>
          </p:cNvSpPr>
          <p:nvPr/>
        </p:nvSpPr>
        <p:spPr bwMode="auto">
          <a:xfrm>
            <a:off x="2195513" y="5013325"/>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0%</a:t>
            </a:r>
          </a:p>
        </p:txBody>
      </p:sp>
      <p:sp>
        <p:nvSpPr>
          <p:cNvPr id="111640" name="Tekstvak 34"/>
          <p:cNvSpPr txBox="1">
            <a:spLocks noChangeArrowheads="1"/>
          </p:cNvSpPr>
          <p:nvPr/>
        </p:nvSpPr>
        <p:spPr bwMode="auto">
          <a:xfrm>
            <a:off x="4356100" y="5084763"/>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50%</a:t>
            </a:r>
          </a:p>
        </p:txBody>
      </p:sp>
      <p:cxnSp>
        <p:nvCxnSpPr>
          <p:cNvPr id="111641" name="Rechte verbindingslijn 36"/>
          <p:cNvCxnSpPr>
            <a:cxnSpLocks noChangeShapeType="1"/>
          </p:cNvCxnSpPr>
          <p:nvPr/>
        </p:nvCxnSpPr>
        <p:spPr bwMode="auto">
          <a:xfrm flipH="1">
            <a:off x="4572000" y="50133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1642" name="Rechte verbindingslijn 39"/>
          <p:cNvCxnSpPr>
            <a:cxnSpLocks noChangeShapeType="1"/>
            <a:endCxn id="111640" idx="0"/>
          </p:cNvCxnSpPr>
          <p:nvPr/>
        </p:nvCxnSpPr>
        <p:spPr bwMode="auto">
          <a:xfrm>
            <a:off x="4643438" y="5013325"/>
            <a:ext cx="0" cy="71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1643" name="Tekstvak 40"/>
          <p:cNvSpPr txBox="1">
            <a:spLocks noChangeArrowheads="1"/>
          </p:cNvSpPr>
          <p:nvPr/>
        </p:nvSpPr>
        <p:spPr bwMode="auto">
          <a:xfrm>
            <a:off x="6443663" y="5084763"/>
            <a:ext cx="865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100%</a:t>
            </a:r>
          </a:p>
        </p:txBody>
      </p:sp>
    </p:spTree>
    <p:extLst>
      <p:ext uri="{BB962C8B-B14F-4D97-AF65-F5344CB8AC3E}">
        <p14:creationId xmlns:p14="http://schemas.microsoft.com/office/powerpoint/2010/main" val="2737778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75248" y="361538"/>
            <a:ext cx="6858000" cy="685800"/>
          </a:xfrm>
        </p:spPr>
        <p:txBody>
          <a:bodyPr/>
          <a:lstStyle/>
          <a:p>
            <a:pPr eaLnBrk="1" hangingPunct="1"/>
            <a:r>
              <a:rPr lang="en-CA" kern="1200" dirty="0" err="1" smtClean="0">
                <a:ea typeface="MS PGothic" pitchFamily="34" charset="-128"/>
              </a:rPr>
              <a:t>Resultatenketen</a:t>
            </a:r>
            <a:endParaRPr lang="en-CA" kern="1200" dirty="0" smtClean="0">
              <a:ea typeface="MS PGothic" pitchFamily="34" charset="-128"/>
            </a:endParaRPr>
          </a:p>
        </p:txBody>
      </p:sp>
      <p:sp>
        <p:nvSpPr>
          <p:cNvPr id="78851" name="Rectangle 3"/>
          <p:cNvSpPr>
            <a:spLocks noChangeArrowheads="1"/>
          </p:cNvSpPr>
          <p:nvPr/>
        </p:nvSpPr>
        <p:spPr bwMode="auto">
          <a:xfrm>
            <a:off x="2911475" y="1412875"/>
            <a:ext cx="4319588" cy="792163"/>
          </a:xfrm>
          <a:prstGeom prst="rect">
            <a:avLst/>
          </a:prstGeom>
          <a:solidFill>
            <a:srgbClr val="91DA00"/>
          </a:solidFill>
          <a:ln w="9525">
            <a:noFill/>
            <a:miter lim="800000"/>
            <a:headEnd/>
            <a:tailEnd/>
          </a:ln>
        </p:spPr>
        <p:txBody>
          <a:bodyPr tIns="91440" anchor="ctr"/>
          <a:lstStyle/>
          <a:p>
            <a:pPr algn="ctr" eaLnBrk="0" hangingPunct="0">
              <a:spcBef>
                <a:spcPct val="20000"/>
              </a:spcBef>
            </a:pPr>
            <a:r>
              <a:rPr lang="en-GB" sz="2000" b="1" dirty="0">
                <a:latin typeface="Lucida Sans" pitchFamily="34" charset="0"/>
                <a:cs typeface="Arial" pitchFamily="34" charset="0"/>
              </a:rPr>
              <a:t>Widespread improvement in </a:t>
            </a:r>
            <a:r>
              <a:rPr lang="en-GB" sz="2000" b="1" dirty="0" smtClean="0">
                <a:latin typeface="Lucida Sans" pitchFamily="34" charset="0"/>
                <a:cs typeface="Arial" pitchFamily="34" charset="0"/>
              </a:rPr>
              <a:t>society/final </a:t>
            </a:r>
            <a:r>
              <a:rPr lang="en-GB" sz="2000" b="1" dirty="0">
                <a:latin typeface="Lucida Sans" pitchFamily="34" charset="0"/>
                <a:cs typeface="Arial" pitchFamily="34" charset="0"/>
              </a:rPr>
              <a:t>beneficiaries</a:t>
            </a:r>
          </a:p>
        </p:txBody>
      </p:sp>
      <p:sp>
        <p:nvSpPr>
          <p:cNvPr id="78852" name="Rectangle 4"/>
          <p:cNvSpPr>
            <a:spLocks noChangeArrowheads="1"/>
          </p:cNvSpPr>
          <p:nvPr/>
        </p:nvSpPr>
        <p:spPr bwMode="auto">
          <a:xfrm>
            <a:off x="2911475" y="4051300"/>
            <a:ext cx="4319588" cy="755650"/>
          </a:xfrm>
          <a:prstGeom prst="rect">
            <a:avLst/>
          </a:prstGeom>
          <a:solidFill>
            <a:srgbClr val="EA0000"/>
          </a:solidFill>
          <a:ln w="9525">
            <a:noFill/>
            <a:miter lim="800000"/>
            <a:headEnd/>
            <a:tailEnd/>
          </a:ln>
        </p:spPr>
        <p:txBody>
          <a:bodyPr tIns="91440" anchor="ctr"/>
          <a:lstStyle/>
          <a:p>
            <a:pPr algn="ctr" eaLnBrk="0" hangingPunct="0"/>
            <a:r>
              <a:rPr lang="en-GB" sz="2000" b="1" dirty="0">
                <a:latin typeface="Lucida Sans" pitchFamily="34" charset="0"/>
                <a:cs typeface="Arial" pitchFamily="34" charset="0"/>
              </a:rPr>
              <a:t>  </a:t>
            </a:r>
            <a:r>
              <a:rPr lang="en-GB" sz="2000" b="1" dirty="0">
                <a:solidFill>
                  <a:schemeClr val="tx1">
                    <a:lumMod val="75000"/>
                  </a:schemeClr>
                </a:solidFill>
                <a:latin typeface="Lucida Sans" pitchFamily="34" charset="0"/>
                <a:cs typeface="Arial" pitchFamily="34" charset="0"/>
              </a:rPr>
              <a:t>Products and services delivered</a:t>
            </a:r>
          </a:p>
        </p:txBody>
      </p:sp>
      <p:sp>
        <p:nvSpPr>
          <p:cNvPr id="78853" name="AutoShape 5"/>
          <p:cNvSpPr>
            <a:spLocks noChangeArrowheads="1"/>
          </p:cNvSpPr>
          <p:nvPr/>
        </p:nvSpPr>
        <p:spPr bwMode="auto">
          <a:xfrm rot="-5400000">
            <a:off x="5658643" y="2834482"/>
            <a:ext cx="354013"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4" name="AutoShape 6"/>
          <p:cNvSpPr>
            <a:spLocks noChangeArrowheads="1"/>
          </p:cNvSpPr>
          <p:nvPr/>
        </p:nvSpPr>
        <p:spPr bwMode="auto">
          <a:xfrm rot="-5400000">
            <a:off x="5725319" y="4131469"/>
            <a:ext cx="354012"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5" name="AutoShape 7"/>
          <p:cNvSpPr>
            <a:spLocks noChangeArrowheads="1"/>
          </p:cNvSpPr>
          <p:nvPr/>
        </p:nvSpPr>
        <p:spPr bwMode="auto">
          <a:xfrm rot="-5400000">
            <a:off x="5725319" y="5283994"/>
            <a:ext cx="354012"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6" name="Rectangle 8"/>
          <p:cNvSpPr>
            <a:spLocks noChangeArrowheads="1"/>
          </p:cNvSpPr>
          <p:nvPr/>
        </p:nvSpPr>
        <p:spPr bwMode="auto">
          <a:xfrm>
            <a:off x="2922588" y="2708275"/>
            <a:ext cx="4308475" cy="793750"/>
          </a:xfrm>
          <a:prstGeom prst="rect">
            <a:avLst/>
          </a:prstGeom>
          <a:solidFill>
            <a:srgbClr val="FFFF00"/>
          </a:solidFill>
          <a:ln w="9525">
            <a:noFill/>
            <a:miter lim="800000"/>
            <a:headEnd/>
            <a:tailEnd/>
          </a:ln>
        </p:spPr>
        <p:txBody>
          <a:bodyPr tIns="91440" anchor="ctr"/>
          <a:lstStyle/>
          <a:p>
            <a:pPr algn="ctr" eaLnBrk="0" hangingPunct="0">
              <a:spcBef>
                <a:spcPct val="40000"/>
              </a:spcBef>
            </a:pPr>
            <a:r>
              <a:rPr lang="en-GB" sz="2000" b="1" dirty="0" smtClean="0">
                <a:latin typeface="Lucida Sans" pitchFamily="34" charset="0"/>
                <a:cs typeface="Arial" pitchFamily="34" charset="0"/>
              </a:rPr>
              <a:t>Use of services/products by </a:t>
            </a:r>
            <a:r>
              <a:rPr lang="en-GB" sz="2000" b="1" dirty="0">
                <a:latin typeface="Lucida Sans" pitchFamily="34" charset="0"/>
                <a:cs typeface="Arial" pitchFamily="34" charset="0"/>
              </a:rPr>
              <a:t>beneficiaries/TGs</a:t>
            </a:r>
          </a:p>
        </p:txBody>
      </p:sp>
      <p:sp>
        <p:nvSpPr>
          <p:cNvPr id="78857" name="Rectangle 9"/>
          <p:cNvSpPr>
            <a:spLocks noChangeArrowheads="1"/>
          </p:cNvSpPr>
          <p:nvPr/>
        </p:nvSpPr>
        <p:spPr bwMode="auto">
          <a:xfrm>
            <a:off x="7429500" y="1412875"/>
            <a:ext cx="1295400" cy="792163"/>
          </a:xfrm>
          <a:prstGeom prst="rect">
            <a:avLst/>
          </a:prstGeom>
          <a:solidFill>
            <a:srgbClr val="91DA00"/>
          </a:solidFill>
          <a:ln w="9525">
            <a:noFill/>
            <a:miter lim="800000"/>
            <a:headEnd/>
            <a:tailEnd/>
          </a:ln>
        </p:spPr>
        <p:txBody>
          <a:bodyPr tIns="91440" anchor="ctr"/>
          <a:lstStyle/>
          <a:p>
            <a:pPr algn="ctr" eaLnBrk="0" hangingPunct="0"/>
            <a:r>
              <a:rPr lang="en-GB" sz="2000" b="1">
                <a:latin typeface="Lucida Sans" pitchFamily="34" charset="0"/>
                <a:cs typeface="Arial" pitchFamily="34" charset="0"/>
              </a:rPr>
              <a:t> Long- Term</a:t>
            </a:r>
          </a:p>
        </p:txBody>
      </p:sp>
      <p:sp>
        <p:nvSpPr>
          <p:cNvPr id="78858" name="Rectangle 10"/>
          <p:cNvSpPr>
            <a:spLocks noChangeArrowheads="1"/>
          </p:cNvSpPr>
          <p:nvPr/>
        </p:nvSpPr>
        <p:spPr bwMode="auto">
          <a:xfrm>
            <a:off x="7397750" y="2708275"/>
            <a:ext cx="1295400" cy="817563"/>
          </a:xfrm>
          <a:prstGeom prst="rect">
            <a:avLst/>
          </a:prstGeom>
          <a:solidFill>
            <a:srgbClr val="FFFF00"/>
          </a:solidFill>
          <a:ln w="9525">
            <a:noFill/>
            <a:miter lim="800000"/>
            <a:headEnd/>
            <a:tailEnd/>
          </a:ln>
        </p:spPr>
        <p:txBody>
          <a:bodyPr anchor="ctr"/>
          <a:lstStyle/>
          <a:p>
            <a:pPr algn="ctr" eaLnBrk="0" hangingPunct="0"/>
            <a:r>
              <a:rPr lang="en-GB" sz="2000" b="1" dirty="0">
                <a:latin typeface="Lucida Sans" pitchFamily="34" charset="0"/>
                <a:cs typeface="Arial" pitchFamily="34" charset="0"/>
              </a:rPr>
              <a:t>Medium-Term</a:t>
            </a:r>
          </a:p>
        </p:txBody>
      </p:sp>
      <p:sp>
        <p:nvSpPr>
          <p:cNvPr id="78859" name="Rectangle 11"/>
          <p:cNvSpPr>
            <a:spLocks noChangeArrowheads="1"/>
          </p:cNvSpPr>
          <p:nvPr/>
        </p:nvSpPr>
        <p:spPr bwMode="auto">
          <a:xfrm>
            <a:off x="7431088" y="4051300"/>
            <a:ext cx="1295400" cy="746125"/>
          </a:xfrm>
          <a:prstGeom prst="rect">
            <a:avLst/>
          </a:prstGeom>
          <a:solidFill>
            <a:srgbClr val="EA0000"/>
          </a:solidFill>
          <a:ln w="9525">
            <a:noFill/>
            <a:miter lim="800000"/>
            <a:headEnd/>
            <a:tailEnd/>
          </a:ln>
        </p:spPr>
        <p:txBody>
          <a:bodyPr tIns="91440" anchor="ctr"/>
          <a:lstStyle/>
          <a:p>
            <a:pPr algn="ctr" eaLnBrk="0" hangingPunct="0"/>
            <a:r>
              <a:rPr lang="en-GB" sz="2200" b="1" dirty="0">
                <a:solidFill>
                  <a:schemeClr val="tx1">
                    <a:lumMod val="75000"/>
                  </a:schemeClr>
                </a:solidFill>
                <a:latin typeface="Lucida Sans" pitchFamily="34" charset="0"/>
                <a:cs typeface="Arial" pitchFamily="34" charset="0"/>
              </a:rPr>
              <a:t>Short- Term</a:t>
            </a:r>
          </a:p>
        </p:txBody>
      </p:sp>
      <p:sp>
        <p:nvSpPr>
          <p:cNvPr id="78860" name="Text Box 12"/>
          <p:cNvSpPr txBox="1">
            <a:spLocks noChangeArrowheads="1"/>
          </p:cNvSpPr>
          <p:nvPr/>
        </p:nvSpPr>
        <p:spPr bwMode="auto">
          <a:xfrm>
            <a:off x="524002" y="1403731"/>
            <a:ext cx="1905000" cy="822325"/>
          </a:xfrm>
          <a:prstGeom prst="rect">
            <a:avLst/>
          </a:prstGeom>
          <a:solidFill>
            <a:srgbClr val="91DA00"/>
          </a:solidFill>
          <a:ln w="12700">
            <a:noFill/>
            <a:miter lim="800000"/>
            <a:headEnd/>
            <a:tailEnd/>
          </a:ln>
        </p:spPr>
        <p:txBody>
          <a:bodyPr>
            <a:spAutoFit/>
          </a:bodyPr>
          <a:lstStyle/>
          <a:p>
            <a:pPr algn="ctr"/>
            <a:r>
              <a:rPr lang="en-GB" sz="2400" b="1" dirty="0">
                <a:latin typeface="Lucida Sans" pitchFamily="34" charset="0"/>
                <a:cs typeface="Arial" pitchFamily="34" charset="0"/>
              </a:rPr>
              <a:t>Impacts</a:t>
            </a:r>
          </a:p>
          <a:p>
            <a:pPr algn="ctr"/>
            <a:endParaRPr lang="en-GB" sz="2400" b="1" dirty="0">
              <a:latin typeface="Lucida Sans" pitchFamily="34" charset="0"/>
              <a:cs typeface="Arial" pitchFamily="34" charset="0"/>
            </a:endParaRPr>
          </a:p>
        </p:txBody>
      </p:sp>
      <p:sp>
        <p:nvSpPr>
          <p:cNvPr id="78861" name="Text Box 13"/>
          <p:cNvSpPr txBox="1">
            <a:spLocks noChangeArrowheads="1"/>
          </p:cNvSpPr>
          <p:nvPr/>
        </p:nvSpPr>
        <p:spPr bwMode="auto">
          <a:xfrm>
            <a:off x="519113" y="2708275"/>
            <a:ext cx="1905000" cy="822325"/>
          </a:xfrm>
          <a:prstGeom prst="rect">
            <a:avLst/>
          </a:prstGeom>
          <a:solidFill>
            <a:srgbClr val="FFFF00"/>
          </a:solidFill>
          <a:ln w="12700">
            <a:noFill/>
            <a:miter lim="800000"/>
            <a:headEnd/>
            <a:tailEnd/>
          </a:ln>
        </p:spPr>
        <p:txBody>
          <a:bodyPr>
            <a:spAutoFit/>
          </a:bodyPr>
          <a:lstStyle/>
          <a:p>
            <a:pPr algn="ctr"/>
            <a:r>
              <a:rPr lang="en-GB" sz="2400" b="1" dirty="0">
                <a:latin typeface="Lucida Sans" pitchFamily="34" charset="0"/>
                <a:cs typeface="Arial" pitchFamily="34" charset="0"/>
              </a:rPr>
              <a:t>Outcomes</a:t>
            </a:r>
          </a:p>
          <a:p>
            <a:pPr algn="ctr"/>
            <a:endParaRPr lang="en-GB" sz="2400" b="1" dirty="0">
              <a:latin typeface="Lucida Sans" pitchFamily="34" charset="0"/>
              <a:cs typeface="Arial" pitchFamily="34" charset="0"/>
            </a:endParaRPr>
          </a:p>
        </p:txBody>
      </p:sp>
      <p:sp>
        <p:nvSpPr>
          <p:cNvPr id="78862" name="Text Box 14"/>
          <p:cNvSpPr txBox="1">
            <a:spLocks noChangeArrowheads="1"/>
          </p:cNvSpPr>
          <p:nvPr/>
        </p:nvSpPr>
        <p:spPr bwMode="auto">
          <a:xfrm>
            <a:off x="519113" y="4051300"/>
            <a:ext cx="1905000" cy="830997"/>
          </a:xfrm>
          <a:prstGeom prst="rect">
            <a:avLst/>
          </a:prstGeom>
          <a:solidFill>
            <a:srgbClr val="EA0000"/>
          </a:solidFill>
          <a:ln w="12700">
            <a:noFill/>
            <a:miter lim="800000"/>
            <a:headEnd/>
            <a:tailEnd/>
          </a:ln>
        </p:spPr>
        <p:txBody>
          <a:bodyPr>
            <a:spAutoFit/>
          </a:bodyPr>
          <a:lstStyle/>
          <a:p>
            <a:pPr algn="ctr"/>
            <a:r>
              <a:rPr lang="en-GB" sz="2400" b="1" dirty="0" smtClean="0">
                <a:solidFill>
                  <a:schemeClr val="tx1">
                    <a:lumMod val="75000"/>
                  </a:schemeClr>
                </a:solidFill>
                <a:latin typeface="Lucida Sans" pitchFamily="34" charset="0"/>
                <a:cs typeface="Arial" pitchFamily="34" charset="0"/>
              </a:rPr>
              <a:t>Outputs</a:t>
            </a:r>
          </a:p>
          <a:p>
            <a:pPr algn="ctr"/>
            <a:endParaRPr lang="en-GB" sz="2400" b="1" dirty="0">
              <a:latin typeface="Lucida Sans" pitchFamily="34" charset="0"/>
              <a:cs typeface="Arial" pitchFamily="34" charset="0"/>
            </a:endParaRPr>
          </a:p>
        </p:txBody>
      </p:sp>
      <p:sp>
        <p:nvSpPr>
          <p:cNvPr id="78863" name="AutoShape 15"/>
          <p:cNvSpPr>
            <a:spLocks noChangeArrowheads="1"/>
          </p:cNvSpPr>
          <p:nvPr/>
        </p:nvSpPr>
        <p:spPr bwMode="auto">
          <a:xfrm rot="-5400000">
            <a:off x="1330325" y="2698750"/>
            <a:ext cx="368300"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4" name="AutoShape 16"/>
          <p:cNvSpPr>
            <a:spLocks noChangeArrowheads="1"/>
          </p:cNvSpPr>
          <p:nvPr/>
        </p:nvSpPr>
        <p:spPr bwMode="auto">
          <a:xfrm rot="-5400000">
            <a:off x="1329531" y="4067969"/>
            <a:ext cx="369888"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5" name="AutoShape 17"/>
          <p:cNvSpPr>
            <a:spLocks noChangeArrowheads="1"/>
          </p:cNvSpPr>
          <p:nvPr/>
        </p:nvSpPr>
        <p:spPr bwMode="auto">
          <a:xfrm rot="-5400000">
            <a:off x="1396206" y="5291932"/>
            <a:ext cx="369887"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6" name="AutoShape 18"/>
          <p:cNvSpPr>
            <a:spLocks noChangeArrowheads="1"/>
          </p:cNvSpPr>
          <p:nvPr/>
        </p:nvSpPr>
        <p:spPr bwMode="auto">
          <a:xfrm rot="-5400000">
            <a:off x="1265238" y="2193925"/>
            <a:ext cx="368300"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7" name="AutoShape 19"/>
          <p:cNvSpPr>
            <a:spLocks noChangeArrowheads="1"/>
          </p:cNvSpPr>
          <p:nvPr/>
        </p:nvSpPr>
        <p:spPr bwMode="auto">
          <a:xfrm rot="-5400000">
            <a:off x="1264444" y="3563144"/>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8" name="AutoShape 20"/>
          <p:cNvSpPr>
            <a:spLocks noChangeArrowheads="1"/>
          </p:cNvSpPr>
          <p:nvPr/>
        </p:nvSpPr>
        <p:spPr bwMode="auto">
          <a:xfrm rot="-5400000">
            <a:off x="4787900" y="2193925"/>
            <a:ext cx="368300"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9" name="AutoShape 21"/>
          <p:cNvSpPr>
            <a:spLocks noChangeArrowheads="1"/>
          </p:cNvSpPr>
          <p:nvPr/>
        </p:nvSpPr>
        <p:spPr bwMode="auto">
          <a:xfrm rot="-5400000">
            <a:off x="4787106" y="3563144"/>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70" name="Text Box 22"/>
          <p:cNvSpPr txBox="1">
            <a:spLocks noChangeArrowheads="1"/>
          </p:cNvSpPr>
          <p:nvPr/>
        </p:nvSpPr>
        <p:spPr bwMode="auto">
          <a:xfrm>
            <a:off x="539750" y="5400675"/>
            <a:ext cx="1905000" cy="830997"/>
          </a:xfrm>
          <a:prstGeom prst="rect">
            <a:avLst/>
          </a:prstGeom>
          <a:noFill/>
          <a:ln w="12700">
            <a:solidFill>
              <a:schemeClr val="tx1"/>
            </a:solidFill>
            <a:miter lim="800000"/>
            <a:headEnd/>
            <a:tailEnd/>
          </a:ln>
        </p:spPr>
        <p:txBody>
          <a:bodyPr wrap="square">
            <a:spAutoFit/>
          </a:bodyPr>
          <a:lstStyle/>
          <a:p>
            <a:pPr algn="ctr"/>
            <a:r>
              <a:rPr lang="en-GB" sz="2400" b="1" dirty="0" smtClean="0">
                <a:latin typeface="Lucida Sans" pitchFamily="34" charset="0"/>
                <a:cs typeface="Arial" pitchFamily="34" charset="0"/>
              </a:rPr>
              <a:t>Activities</a:t>
            </a:r>
          </a:p>
          <a:p>
            <a:pPr algn="ctr"/>
            <a:endParaRPr lang="en-GB" sz="2400" b="1" dirty="0">
              <a:latin typeface="Lucida Sans" pitchFamily="34" charset="0"/>
              <a:cs typeface="Arial" pitchFamily="34" charset="0"/>
            </a:endParaRPr>
          </a:p>
        </p:txBody>
      </p:sp>
      <p:sp>
        <p:nvSpPr>
          <p:cNvPr id="78871" name="Rectangle 23"/>
          <p:cNvSpPr>
            <a:spLocks noChangeArrowheads="1"/>
          </p:cNvSpPr>
          <p:nvPr/>
        </p:nvSpPr>
        <p:spPr bwMode="auto">
          <a:xfrm>
            <a:off x="2916238" y="5395913"/>
            <a:ext cx="4319587" cy="839787"/>
          </a:xfrm>
          <a:prstGeom prst="rect">
            <a:avLst/>
          </a:prstGeom>
          <a:noFill/>
          <a:ln w="9525">
            <a:solidFill>
              <a:schemeClr val="tx1"/>
            </a:solidFill>
            <a:miter lim="800000"/>
            <a:headEnd/>
            <a:tailEnd/>
          </a:ln>
        </p:spPr>
        <p:txBody>
          <a:bodyPr tIns="91440" anchor="ctr"/>
          <a:lstStyle/>
          <a:p>
            <a:pPr algn="ctr" eaLnBrk="0" hangingPunct="0"/>
            <a:r>
              <a:rPr lang="en-GB" sz="2000" b="1">
                <a:latin typeface="Lucida Sans" pitchFamily="34" charset="0"/>
                <a:cs typeface="Arial" pitchFamily="34" charset="0"/>
              </a:rPr>
              <a:t>  Tasks transforming inputs to outputs</a:t>
            </a:r>
          </a:p>
        </p:txBody>
      </p:sp>
      <p:sp>
        <p:nvSpPr>
          <p:cNvPr id="78872" name="Rectangle 24"/>
          <p:cNvSpPr>
            <a:spLocks noChangeArrowheads="1"/>
          </p:cNvSpPr>
          <p:nvPr/>
        </p:nvSpPr>
        <p:spPr bwMode="auto">
          <a:xfrm>
            <a:off x="7451725" y="5410200"/>
            <a:ext cx="1254125" cy="815975"/>
          </a:xfrm>
          <a:prstGeom prst="rect">
            <a:avLst/>
          </a:prstGeom>
          <a:noFill/>
          <a:ln w="9525">
            <a:solidFill>
              <a:schemeClr val="tx1"/>
            </a:solidFill>
            <a:miter lim="800000"/>
            <a:headEnd/>
            <a:tailEnd/>
          </a:ln>
        </p:spPr>
        <p:txBody>
          <a:bodyPr tIns="91440" anchor="ctr"/>
          <a:lstStyle/>
          <a:p>
            <a:pPr algn="ctr" eaLnBrk="0" hangingPunct="0"/>
            <a:r>
              <a:rPr lang="en-GB" sz="1900" b="1" dirty="0">
                <a:latin typeface="Lucida Sans" pitchFamily="34" charset="0"/>
                <a:cs typeface="Arial" pitchFamily="34" charset="0"/>
              </a:rPr>
              <a:t>Ongoing</a:t>
            </a:r>
          </a:p>
        </p:txBody>
      </p:sp>
      <p:sp>
        <p:nvSpPr>
          <p:cNvPr id="78873" name="AutoShape 25"/>
          <p:cNvSpPr>
            <a:spLocks noChangeArrowheads="1"/>
          </p:cNvSpPr>
          <p:nvPr/>
        </p:nvSpPr>
        <p:spPr bwMode="auto">
          <a:xfrm rot="-5400000">
            <a:off x="1275556" y="4823619"/>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74" name="AutoShape 26"/>
          <p:cNvSpPr>
            <a:spLocks noChangeArrowheads="1"/>
          </p:cNvSpPr>
          <p:nvPr/>
        </p:nvSpPr>
        <p:spPr bwMode="auto">
          <a:xfrm rot="-5400000">
            <a:off x="4798219" y="4823619"/>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73913332"/>
      </p:ext>
    </p:extLst>
  </p:cSld>
  <p:clrMapOvr>
    <a:masterClrMapping/>
  </p:clrMapOvr>
  <p:transition spd="med">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6000072" y="3784895"/>
            <a:ext cx="2431094" cy="2107610"/>
          </a:xfrm>
          <a:prstGeom prst="roundRect">
            <a:avLst/>
          </a:prstGeom>
          <a:gradFill flip="none" rotWithShape="1">
            <a:gsLst>
              <a:gs pos="51000">
                <a:srgbClr val="FBEAC7">
                  <a:alpha val="0"/>
                </a:srgbClr>
              </a:gs>
              <a:gs pos="17999">
                <a:srgbClr val="FEE7F2"/>
              </a:gs>
              <a:gs pos="36000">
                <a:srgbClr val="FAC77D"/>
              </a:gs>
              <a:gs pos="61000">
                <a:srgbClr val="FBA97D"/>
              </a:gs>
              <a:gs pos="82001">
                <a:srgbClr val="FBD49C"/>
              </a:gs>
              <a:gs pos="100000">
                <a:srgbClr val="FEE7F2"/>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n-GB"/>
          </a:p>
        </p:txBody>
      </p:sp>
      <p:pic>
        <p:nvPicPr>
          <p:cNvPr id="11269" name="Rounded Rectangle 16"/>
          <p:cNvPicPr>
            <a:picLocks noChangeArrowheads="1"/>
          </p:cNvPicPr>
          <p:nvPr/>
        </p:nvPicPr>
        <p:blipFill>
          <a:blip r:embed="rId3" cstate="print"/>
          <a:srcRect/>
          <a:stretch>
            <a:fillRect/>
          </a:stretch>
        </p:blipFill>
        <p:spPr bwMode="auto">
          <a:xfrm>
            <a:off x="801688" y="3776663"/>
            <a:ext cx="2436812" cy="2124075"/>
          </a:xfrm>
          <a:prstGeom prst="rect">
            <a:avLst/>
          </a:prstGeom>
          <a:noFill/>
          <a:ln w="9525">
            <a:noFill/>
            <a:miter lim="800000"/>
            <a:headEnd/>
            <a:tailEnd/>
          </a:ln>
        </p:spPr>
      </p:pic>
      <p:sp>
        <p:nvSpPr>
          <p:cNvPr id="11270" name="Text Box 26"/>
          <p:cNvSpPr txBox="1">
            <a:spLocks noChangeArrowheads="1"/>
          </p:cNvSpPr>
          <p:nvPr/>
        </p:nvSpPr>
        <p:spPr bwMode="auto">
          <a:xfrm>
            <a:off x="855663" y="3886200"/>
            <a:ext cx="2330450" cy="1905000"/>
          </a:xfrm>
          <a:prstGeom prst="rect">
            <a:avLst/>
          </a:prstGeom>
          <a:noFill/>
          <a:ln w="9525">
            <a:noFill/>
            <a:miter lim="800000"/>
            <a:headEnd/>
            <a:tailEnd/>
          </a:ln>
        </p:spPr>
        <p:txBody>
          <a:bodyPr wrap="none" anchor="ctr"/>
          <a:lstStyle/>
          <a:p>
            <a:endParaRPr lang="en-GB"/>
          </a:p>
        </p:txBody>
      </p:sp>
      <p:sp>
        <p:nvSpPr>
          <p:cNvPr id="11271" name="Text Box 39"/>
          <p:cNvSpPr txBox="1">
            <a:spLocks noChangeArrowheads="1"/>
          </p:cNvSpPr>
          <p:nvPr/>
        </p:nvSpPr>
        <p:spPr bwMode="auto">
          <a:xfrm>
            <a:off x="6054725" y="5472113"/>
            <a:ext cx="2317750" cy="366712"/>
          </a:xfrm>
          <a:prstGeom prst="rect">
            <a:avLst/>
          </a:prstGeom>
          <a:noFill/>
          <a:ln w="9525">
            <a:noFill/>
            <a:miter lim="800000"/>
            <a:headEnd/>
            <a:tailEnd/>
          </a:ln>
        </p:spPr>
        <p:txBody>
          <a:bodyPr>
            <a:spAutoFit/>
          </a:bodyPr>
          <a:lstStyle/>
          <a:p>
            <a:pPr algn="ctr"/>
            <a:r>
              <a:rPr lang="en-US" b="1" dirty="0"/>
              <a:t>Sphere of </a:t>
            </a:r>
            <a:r>
              <a:rPr lang="en-US" b="1" dirty="0" smtClean="0"/>
              <a:t>Concern</a:t>
            </a:r>
            <a:endParaRPr lang="en-US" b="1" dirty="0"/>
          </a:p>
        </p:txBody>
      </p:sp>
      <p:sp>
        <p:nvSpPr>
          <p:cNvPr id="2" name="Rounded Rectangle 16"/>
          <p:cNvSpPr/>
          <p:nvPr/>
        </p:nvSpPr>
        <p:spPr bwMode="auto">
          <a:xfrm>
            <a:off x="3421972" y="3772195"/>
            <a:ext cx="2431094" cy="2107610"/>
          </a:xfrm>
          <a:prstGeom prst="roundRect">
            <a:avLst/>
          </a:prstGeom>
          <a:gradFill flip="none" rotWithShape="1">
            <a:gsLst>
              <a:gs pos="51000">
                <a:srgbClr val="FBEAC7">
                  <a:alpha val="0"/>
                </a:srgbClr>
              </a:gs>
              <a:gs pos="17999">
                <a:srgbClr val="FEE7F2"/>
              </a:gs>
              <a:gs pos="36000">
                <a:srgbClr val="FAC77D"/>
              </a:gs>
              <a:gs pos="61000">
                <a:srgbClr val="FBA97D"/>
              </a:gs>
              <a:gs pos="82001">
                <a:srgbClr val="FBD49C"/>
              </a:gs>
              <a:gs pos="100000">
                <a:srgbClr val="FEE7F2"/>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n-GB"/>
          </a:p>
        </p:txBody>
      </p:sp>
      <p:sp>
        <p:nvSpPr>
          <p:cNvPr id="11275" name="Text Box 35"/>
          <p:cNvSpPr txBox="1">
            <a:spLocks noChangeArrowheads="1"/>
          </p:cNvSpPr>
          <p:nvPr/>
        </p:nvSpPr>
        <p:spPr bwMode="auto">
          <a:xfrm>
            <a:off x="3476625" y="5459413"/>
            <a:ext cx="2317750" cy="366712"/>
          </a:xfrm>
          <a:prstGeom prst="rect">
            <a:avLst/>
          </a:prstGeom>
          <a:noFill/>
          <a:ln w="9525">
            <a:noFill/>
            <a:miter lim="800000"/>
            <a:headEnd/>
            <a:tailEnd/>
          </a:ln>
        </p:spPr>
        <p:txBody>
          <a:bodyPr>
            <a:spAutoFit/>
          </a:bodyPr>
          <a:lstStyle/>
          <a:p>
            <a:pPr algn="ctr"/>
            <a:r>
              <a:rPr lang="en-US" b="1"/>
              <a:t>Sphere of Infuence</a:t>
            </a:r>
          </a:p>
        </p:txBody>
      </p:sp>
      <p:sp>
        <p:nvSpPr>
          <p:cNvPr id="9" name="Right Arrow 8"/>
          <p:cNvSpPr/>
          <p:nvPr/>
        </p:nvSpPr>
        <p:spPr bwMode="auto">
          <a:xfrm>
            <a:off x="1473200" y="1943100"/>
            <a:ext cx="1435100" cy="1473200"/>
          </a:xfrm>
          <a:prstGeom prst="rightArrow">
            <a:avLst/>
          </a:prstGeom>
          <a:gradFill rotWithShape="0">
            <a:gsLst>
              <a:gs pos="0">
                <a:srgbClr val="FF0000">
                  <a:alpha val="69000"/>
                </a:srgbClr>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r>
              <a:rPr lang="en-US" sz="1600" b="1" dirty="0">
                <a:latin typeface="Arial" pitchFamily="34" charset="0"/>
              </a:rPr>
              <a:t>Outputs</a:t>
            </a:r>
            <a:endParaRPr lang="en-GB" sz="1600" b="1" dirty="0">
              <a:latin typeface="Arial" pitchFamily="34" charset="0"/>
            </a:endParaRPr>
          </a:p>
        </p:txBody>
      </p:sp>
      <p:sp>
        <p:nvSpPr>
          <p:cNvPr id="10" name="Right Arrow 9"/>
          <p:cNvSpPr/>
          <p:nvPr/>
        </p:nvSpPr>
        <p:spPr bwMode="auto">
          <a:xfrm>
            <a:off x="6870700" y="1968500"/>
            <a:ext cx="1435100" cy="1473200"/>
          </a:xfrm>
          <a:prstGeom prst="rightArrow">
            <a:avLst/>
          </a:prstGeom>
          <a:gradFill>
            <a:gsLst>
              <a:gs pos="0">
                <a:srgbClr val="92D05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endParaRPr lang="en-US" sz="1600">
              <a:latin typeface="Arial" pitchFamily="34" charset="0"/>
            </a:endParaRPr>
          </a:p>
          <a:p>
            <a:pPr algn="ctr">
              <a:defRPr/>
            </a:pPr>
            <a:r>
              <a:rPr lang="en-US" sz="1600" b="1">
                <a:latin typeface="Arial" pitchFamily="34" charset="0"/>
              </a:rPr>
              <a:t>Impact</a:t>
            </a:r>
            <a:endParaRPr lang="en-GB" sz="1600" b="1">
              <a:latin typeface="Arial" pitchFamily="34" charset="0"/>
            </a:endParaRPr>
          </a:p>
          <a:p>
            <a:pPr algn="ctr">
              <a:defRPr/>
            </a:pPr>
            <a:endParaRPr lang="en-GB" sz="1600">
              <a:latin typeface="Arial" pitchFamily="34" charset="0"/>
            </a:endParaRPr>
          </a:p>
        </p:txBody>
      </p:sp>
      <p:sp>
        <p:nvSpPr>
          <p:cNvPr id="11" name="Right Arrow 10"/>
          <p:cNvSpPr/>
          <p:nvPr/>
        </p:nvSpPr>
        <p:spPr bwMode="auto">
          <a:xfrm>
            <a:off x="4114800" y="1955800"/>
            <a:ext cx="1435100" cy="1473200"/>
          </a:xfrm>
          <a:prstGeom prst="rightArrow">
            <a:avLst/>
          </a:prstGeom>
          <a:gradFill>
            <a:gsLst>
              <a:gs pos="0">
                <a:srgbClr val="FFFF0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r>
              <a:rPr lang="en-US" sz="1600">
                <a:latin typeface="Arial" pitchFamily="34" charset="0"/>
              </a:rPr>
              <a:t/>
            </a:r>
            <a:br>
              <a:rPr lang="en-US" sz="1600">
                <a:latin typeface="Arial" pitchFamily="34" charset="0"/>
              </a:rPr>
            </a:br>
            <a:r>
              <a:rPr lang="en-US" sz="1600">
                <a:latin typeface="Arial" pitchFamily="34" charset="0"/>
              </a:rPr>
              <a:t>  </a:t>
            </a:r>
            <a:r>
              <a:rPr lang="en-US" sz="1600" b="1">
                <a:latin typeface="Arial" pitchFamily="34" charset="0"/>
              </a:rPr>
              <a:t>Outcomes</a:t>
            </a:r>
            <a:r>
              <a:rPr lang="en-US" sz="1600">
                <a:latin typeface="Arial" pitchFamily="34" charset="0"/>
              </a:rPr>
              <a:t> </a:t>
            </a:r>
            <a:br>
              <a:rPr lang="en-US" sz="1600">
                <a:latin typeface="Arial" pitchFamily="34" charset="0"/>
              </a:rPr>
            </a:br>
            <a:endParaRPr lang="en-GB" sz="1600">
              <a:latin typeface="Arial" pitchFamily="34" charset="0"/>
            </a:endParaRPr>
          </a:p>
        </p:txBody>
      </p:sp>
      <p:sp>
        <p:nvSpPr>
          <p:cNvPr id="3" name="Right Arrow 8"/>
          <p:cNvSpPr/>
          <p:nvPr/>
        </p:nvSpPr>
        <p:spPr bwMode="auto">
          <a:xfrm>
            <a:off x="1409700" y="3937000"/>
            <a:ext cx="1435100" cy="1473200"/>
          </a:xfrm>
          <a:prstGeom prst="rightArrow">
            <a:avLst/>
          </a:prstGeom>
          <a:gradFill rotWithShape="0">
            <a:gsLst>
              <a:gs pos="0">
                <a:srgbClr val="FF0000">
                  <a:alpha val="69000"/>
                </a:srgbClr>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r>
              <a:rPr lang="en-US" sz="1600" b="1" dirty="0">
                <a:latin typeface="Arial" pitchFamily="34" charset="0"/>
              </a:rPr>
              <a:t>Deliverables</a:t>
            </a:r>
            <a:endParaRPr lang="en-GB" sz="1600" b="1" dirty="0">
              <a:latin typeface="Arial" pitchFamily="34" charset="0"/>
            </a:endParaRPr>
          </a:p>
        </p:txBody>
      </p:sp>
      <p:sp>
        <p:nvSpPr>
          <p:cNvPr id="4" name="Right Arrow 9"/>
          <p:cNvSpPr/>
          <p:nvPr/>
        </p:nvSpPr>
        <p:spPr bwMode="auto">
          <a:xfrm>
            <a:off x="6807200" y="3962400"/>
            <a:ext cx="1435100" cy="1473200"/>
          </a:xfrm>
          <a:prstGeom prst="rightArrow">
            <a:avLst/>
          </a:prstGeom>
          <a:gradFill>
            <a:gsLst>
              <a:gs pos="0">
                <a:srgbClr val="92D05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endParaRPr lang="en-US" sz="1600">
              <a:latin typeface="Arial" pitchFamily="34" charset="0"/>
            </a:endParaRPr>
          </a:p>
          <a:p>
            <a:pPr>
              <a:defRPr/>
            </a:pPr>
            <a:r>
              <a:rPr lang="en-US" sz="1600" b="1">
                <a:latin typeface="Arial" pitchFamily="34" charset="0"/>
              </a:rPr>
              <a:t>Society</a:t>
            </a:r>
            <a:endParaRPr lang="en-GB" sz="1600" b="1">
              <a:latin typeface="Arial" pitchFamily="34" charset="0"/>
            </a:endParaRPr>
          </a:p>
          <a:p>
            <a:pPr>
              <a:defRPr/>
            </a:pPr>
            <a:endParaRPr lang="en-GB" sz="1600">
              <a:latin typeface="Arial" pitchFamily="34" charset="0"/>
            </a:endParaRPr>
          </a:p>
        </p:txBody>
      </p:sp>
      <p:sp>
        <p:nvSpPr>
          <p:cNvPr id="5" name="Right Arrow 10"/>
          <p:cNvSpPr/>
          <p:nvPr/>
        </p:nvSpPr>
        <p:spPr bwMode="auto">
          <a:xfrm>
            <a:off x="4051300" y="3949700"/>
            <a:ext cx="1435100" cy="1473200"/>
          </a:xfrm>
          <a:prstGeom prst="rightArrow">
            <a:avLst/>
          </a:prstGeom>
          <a:gradFill>
            <a:gsLst>
              <a:gs pos="0">
                <a:srgbClr val="FFFF0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r>
              <a:rPr lang="en-US" sz="1600">
                <a:latin typeface="Arial" pitchFamily="34" charset="0"/>
              </a:rPr>
              <a:t/>
            </a:r>
            <a:br>
              <a:rPr lang="en-US" sz="1600">
                <a:latin typeface="Arial" pitchFamily="34" charset="0"/>
              </a:rPr>
            </a:br>
            <a:r>
              <a:rPr lang="en-US" sz="1600">
                <a:latin typeface="Arial" pitchFamily="34" charset="0"/>
              </a:rPr>
              <a:t>  </a:t>
            </a:r>
            <a:r>
              <a:rPr lang="en-US" sz="1600" b="1">
                <a:latin typeface="Arial" pitchFamily="34" charset="0"/>
              </a:rPr>
              <a:t>Use</a:t>
            </a:r>
            <a:r>
              <a:rPr lang="en-US" sz="1600">
                <a:latin typeface="Arial" pitchFamily="34" charset="0"/>
              </a:rPr>
              <a:t> </a:t>
            </a:r>
            <a:br>
              <a:rPr lang="en-US" sz="1600">
                <a:latin typeface="Arial" pitchFamily="34" charset="0"/>
              </a:rPr>
            </a:br>
            <a:endParaRPr lang="en-GB" sz="1600">
              <a:latin typeface="Arial" pitchFamily="34" charset="0"/>
            </a:endParaRPr>
          </a:p>
        </p:txBody>
      </p:sp>
      <p:sp>
        <p:nvSpPr>
          <p:cNvPr id="11282" name="Text Box 27"/>
          <p:cNvSpPr txBox="1">
            <a:spLocks noChangeArrowheads="1"/>
          </p:cNvSpPr>
          <p:nvPr/>
        </p:nvSpPr>
        <p:spPr bwMode="auto">
          <a:xfrm>
            <a:off x="860425" y="5472113"/>
            <a:ext cx="2317750" cy="366712"/>
          </a:xfrm>
          <a:prstGeom prst="rect">
            <a:avLst/>
          </a:prstGeom>
          <a:noFill/>
          <a:ln w="9525">
            <a:noFill/>
            <a:miter lim="800000"/>
            <a:headEnd/>
            <a:tailEnd/>
          </a:ln>
        </p:spPr>
        <p:txBody>
          <a:bodyPr>
            <a:spAutoFit/>
          </a:bodyPr>
          <a:lstStyle/>
          <a:p>
            <a:pPr algn="ctr"/>
            <a:r>
              <a:rPr lang="en-US" b="1"/>
              <a:t>Sphere of Control</a:t>
            </a:r>
          </a:p>
        </p:txBody>
      </p:sp>
    </p:spTree>
    <p:extLst>
      <p:ext uri="{BB962C8B-B14F-4D97-AF65-F5344CB8AC3E}">
        <p14:creationId xmlns:p14="http://schemas.microsoft.com/office/powerpoint/2010/main" val="2546114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70223" y="256458"/>
            <a:ext cx="6858000" cy="685800"/>
          </a:xfrm>
        </p:spPr>
        <p:txBody>
          <a:bodyPr>
            <a:normAutofit/>
          </a:bodyPr>
          <a:lstStyle/>
          <a:p>
            <a:r>
              <a:rPr lang="en-GB" dirty="0" err="1" smtClean="0">
                <a:latin typeface="Arial" charset="0"/>
                <a:cs typeface="Arial" charset="0"/>
              </a:rPr>
              <a:t>Oefening</a:t>
            </a:r>
            <a:r>
              <a:rPr lang="en-GB" dirty="0" smtClean="0">
                <a:latin typeface="Arial" charset="0"/>
                <a:cs typeface="Arial" charset="0"/>
              </a:rPr>
              <a:t> (1 </a:t>
            </a:r>
            <a:r>
              <a:rPr lang="en-GB" dirty="0" err="1" smtClean="0">
                <a:latin typeface="Arial" charset="0"/>
                <a:cs typeface="Arial" charset="0"/>
              </a:rPr>
              <a:t>uur</a:t>
            </a:r>
            <a:r>
              <a:rPr lang="en-GB" dirty="0" smtClean="0">
                <a:latin typeface="Arial" charset="0"/>
                <a:cs typeface="Arial" charset="0"/>
              </a:rPr>
              <a:t>):</a:t>
            </a:r>
            <a:endParaRPr lang="en-GB" dirty="0">
              <a:latin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71758884"/>
              </p:ext>
            </p:extLst>
          </p:nvPr>
        </p:nvGraphicFramePr>
        <p:xfrm>
          <a:off x="-252536"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5724128" y="3138045"/>
            <a:ext cx="1800200" cy="1080120"/>
          </a:xfrm>
          <a:prstGeom prst="ellipse">
            <a:avLst/>
          </a:prstGeom>
          <a:solidFill>
            <a:srgbClr val="9DCB3B"/>
          </a:solidFill>
          <a:ln w="9525" cap="flat" cmpd="sng" algn="ctr">
            <a:noFill/>
            <a:prstDash val="solid"/>
            <a:round/>
            <a:headEnd type="none" w="med" len="med"/>
            <a:tailEnd type="none" w="med" len="med"/>
          </a:ln>
          <a:effectLst/>
          <a:scene3d>
            <a:camera prst="orthographicFront"/>
            <a:lightRig rig="threePt" dir="t"/>
          </a:scene3d>
          <a:sp3d>
            <a:bevelB/>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400110"/>
          </a:xfrm>
          <a:prstGeom prst="rect">
            <a:avLst/>
          </a:prstGeom>
          <a:noFill/>
        </p:spPr>
        <p:txBody>
          <a:bodyPr wrap="square" rtlCol="0">
            <a:spAutoFit/>
          </a:bodyPr>
          <a:lstStyle/>
          <a:p>
            <a:r>
              <a:rPr lang="nl-BE" sz="2000" dirty="0" smtClean="0">
                <a:solidFill>
                  <a:schemeClr val="bg1"/>
                </a:solidFill>
                <a:latin typeface="Arial" charset="0"/>
                <a:cs typeface="Arial" charset="0"/>
              </a:rPr>
              <a:t>Risico’s </a:t>
            </a:r>
            <a:endParaRPr lang="en-GB" dirty="0">
              <a:solidFill>
                <a:schemeClr val="bg1"/>
              </a:solidFill>
              <a:latin typeface="Arial" charset="0"/>
              <a:cs typeface="Arial" charset="0"/>
            </a:endParaRPr>
          </a:p>
        </p:txBody>
      </p:sp>
      <p:sp>
        <p:nvSpPr>
          <p:cNvPr id="5" name="Pijl-rechts 4"/>
          <p:cNvSpPr/>
          <p:nvPr/>
        </p:nvSpPr>
        <p:spPr bwMode="auto">
          <a:xfrm>
            <a:off x="5004048" y="3608563"/>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49171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Denk na over de actoren</a:t>
            </a:r>
            <a:endParaRPr lang="nl-BE" dirty="0"/>
          </a:p>
        </p:txBody>
      </p:sp>
      <p:sp>
        <p:nvSpPr>
          <p:cNvPr id="3" name="Tijdelijke aanduiding voor inhoud 2"/>
          <p:cNvSpPr>
            <a:spLocks noGrp="1"/>
          </p:cNvSpPr>
          <p:nvPr>
            <p:ph idx="1"/>
          </p:nvPr>
        </p:nvSpPr>
        <p:spPr/>
        <p:txBody>
          <a:bodyPr/>
          <a:lstStyle/>
          <a:p>
            <a:r>
              <a:rPr lang="nl-BE" sz="3200" dirty="0" smtClean="0"/>
              <a:t>hulpvragen:</a:t>
            </a:r>
          </a:p>
          <a:p>
            <a:pPr lvl="1"/>
            <a:r>
              <a:rPr lang="nl-BE" sz="2800" dirty="0" smtClean="0"/>
              <a:t>Welke actoren hebben een verantwoordelijkheid ten aanzien van veranderingen</a:t>
            </a:r>
            <a:r>
              <a:rPr lang="nl-BE" sz="2800" dirty="0"/>
              <a:t>?</a:t>
            </a:r>
            <a:r>
              <a:rPr lang="nl-BE" sz="2800" dirty="0" smtClean="0"/>
              <a:t> </a:t>
            </a:r>
            <a:endParaRPr lang="nl-BE" sz="2800" dirty="0"/>
          </a:p>
          <a:p>
            <a:pPr lvl="2"/>
            <a:r>
              <a:rPr lang="nl-BE" sz="2400" dirty="0" smtClean="0"/>
              <a:t>Wat is hun capaciteit en hun macht/invloed?</a:t>
            </a:r>
          </a:p>
          <a:p>
            <a:pPr lvl="1"/>
            <a:r>
              <a:rPr lang="nl-BE" sz="2800" dirty="0" smtClean="0"/>
              <a:t>Welke zijn de andere actoren?</a:t>
            </a:r>
          </a:p>
          <a:p>
            <a:pPr lvl="2"/>
            <a:r>
              <a:rPr lang="nl-BE" sz="2400" dirty="0" smtClean="0"/>
              <a:t>Aan welke veranderingen kunnen zij gelinkt worden?</a:t>
            </a:r>
            <a:endParaRPr lang="nl-BE" sz="2400" dirty="0"/>
          </a:p>
        </p:txBody>
      </p:sp>
    </p:spTree>
    <p:extLst>
      <p:ext uri="{BB962C8B-B14F-4D97-AF65-F5344CB8AC3E}">
        <p14:creationId xmlns:p14="http://schemas.microsoft.com/office/powerpoint/2010/main" val="184060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user\Desktop\B5LQBziIMAAA3XC.jpg"/>
          <p:cNvPicPr>
            <a:picLocks noGrp="1" noChangeAspect="1" noChangeArrowheads="1"/>
          </p:cNvPicPr>
          <p:nvPr>
            <p:ph idx="1"/>
          </p:nvPr>
        </p:nvPicPr>
        <p:blipFill>
          <a:blip r:embed="rId3" cstate="print"/>
          <a:srcRect/>
          <a:stretch>
            <a:fillRect/>
          </a:stretch>
        </p:blipFill>
        <p:spPr bwMode="auto">
          <a:xfrm>
            <a:off x="0" y="849086"/>
            <a:ext cx="9144000" cy="5958192"/>
          </a:xfrm>
          <a:prstGeom prst="rect">
            <a:avLst/>
          </a:prstGeom>
          <a:noFill/>
        </p:spPr>
      </p:pic>
    </p:spTree>
    <p:extLst>
      <p:ext uri="{BB962C8B-B14F-4D97-AF65-F5344CB8AC3E}">
        <p14:creationId xmlns:p14="http://schemas.microsoft.com/office/powerpoint/2010/main" val="2176751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4824" y="116632"/>
            <a:ext cx="7699176" cy="685800"/>
          </a:xfrm>
        </p:spPr>
        <p:txBody>
          <a:bodyPr/>
          <a:lstStyle/>
          <a:p>
            <a:r>
              <a:rPr lang="nl-BE" dirty="0" smtClean="0"/>
              <a:t>Reflectie over eigen bijdrage</a:t>
            </a:r>
            <a:endParaRPr lang="nl-BE" dirty="0"/>
          </a:p>
        </p:txBody>
      </p:sp>
      <p:sp>
        <p:nvSpPr>
          <p:cNvPr id="3" name="Tijdelijke aanduiding voor inhoud 2"/>
          <p:cNvSpPr>
            <a:spLocks noGrp="1"/>
          </p:cNvSpPr>
          <p:nvPr>
            <p:ph idx="1"/>
          </p:nvPr>
        </p:nvSpPr>
        <p:spPr>
          <a:xfrm>
            <a:off x="827584" y="1090464"/>
            <a:ext cx="7920880" cy="4343400"/>
          </a:xfrm>
        </p:spPr>
        <p:txBody>
          <a:bodyPr/>
          <a:lstStyle/>
          <a:p>
            <a:r>
              <a:rPr lang="nl-BE" sz="3600" dirty="0" smtClean="0"/>
              <a:t>Hulpvragen:</a:t>
            </a:r>
          </a:p>
          <a:p>
            <a:pPr lvl="1"/>
            <a:r>
              <a:rPr lang="nl-BE" sz="2800" dirty="0" smtClean="0"/>
              <a:t>Bekijk alle </a:t>
            </a:r>
            <a:r>
              <a:rPr lang="nl-BE" sz="2800" dirty="0" err="1" smtClean="0"/>
              <a:t>pathways</a:t>
            </a:r>
            <a:r>
              <a:rPr lang="nl-BE" sz="2800" dirty="0" smtClean="0"/>
              <a:t>/wegen naar verandering</a:t>
            </a:r>
          </a:p>
          <a:p>
            <a:pPr lvl="1"/>
            <a:r>
              <a:rPr lang="nl-BE" sz="2800" dirty="0" smtClean="0"/>
              <a:t>Bepaal de korte en lange </a:t>
            </a:r>
            <a:r>
              <a:rPr lang="nl-BE" sz="2800" dirty="0" err="1" smtClean="0"/>
              <a:t>termjin</a:t>
            </a:r>
            <a:r>
              <a:rPr lang="nl-BE" sz="2800" dirty="0" smtClean="0"/>
              <a:t> veranderingen waaraan jij kan bijdragen: wat is haalbaar?</a:t>
            </a:r>
          </a:p>
          <a:p>
            <a:pPr lvl="1"/>
            <a:r>
              <a:rPr lang="nl-BE" sz="2800" dirty="0" smtClean="0"/>
              <a:t>Waarop kan jij invloed uitoefenen: wat is haalbaar?</a:t>
            </a:r>
          </a:p>
          <a:p>
            <a:pPr lvl="1"/>
            <a:r>
              <a:rPr lang="nl-BE" sz="2800" dirty="0" smtClean="0"/>
              <a:t>Houd rekening met:</a:t>
            </a:r>
          </a:p>
          <a:p>
            <a:pPr lvl="2"/>
            <a:r>
              <a:rPr lang="nl-BE" dirty="0" smtClean="0"/>
              <a:t>Je expertise, je doelgroep, je capaciteit, je prioriteiten</a:t>
            </a:r>
          </a:p>
          <a:p>
            <a:pPr lvl="2"/>
            <a:r>
              <a:rPr lang="nl-BE" dirty="0" smtClean="0"/>
              <a:t>De ‘</a:t>
            </a:r>
            <a:r>
              <a:rPr lang="nl-BE" dirty="0" err="1" smtClean="0"/>
              <a:t>readiness</a:t>
            </a:r>
            <a:r>
              <a:rPr lang="nl-BE" dirty="0" smtClean="0"/>
              <a:t>’ van actoren</a:t>
            </a:r>
          </a:p>
          <a:p>
            <a:pPr lvl="2"/>
            <a:r>
              <a:rPr lang="nl-BE" dirty="0" smtClean="0"/>
              <a:t>De prioriteiten van anderen</a:t>
            </a:r>
            <a:endParaRPr lang="nl-BE" dirty="0"/>
          </a:p>
        </p:txBody>
      </p:sp>
    </p:spTree>
    <p:extLst>
      <p:ext uri="{BB962C8B-B14F-4D97-AF65-F5344CB8AC3E}">
        <p14:creationId xmlns:p14="http://schemas.microsoft.com/office/powerpoint/2010/main" val="2079912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Risico-analyse</a:t>
            </a:r>
            <a:endParaRPr lang="nl-BE" dirty="0"/>
          </a:p>
        </p:txBody>
      </p:sp>
      <p:sp>
        <p:nvSpPr>
          <p:cNvPr id="3" name="Tijdelijke aanduiding voor inhoud 2"/>
          <p:cNvSpPr>
            <a:spLocks noGrp="1"/>
          </p:cNvSpPr>
          <p:nvPr>
            <p:ph idx="1"/>
          </p:nvPr>
        </p:nvSpPr>
        <p:spPr/>
        <p:txBody>
          <a:bodyPr/>
          <a:lstStyle/>
          <a:p>
            <a:r>
              <a:rPr lang="nl-BE" dirty="0" smtClean="0"/>
              <a:t>Hulpvragen:</a:t>
            </a:r>
          </a:p>
          <a:p>
            <a:pPr lvl="1"/>
            <a:r>
              <a:rPr lang="nl-BE" dirty="0" smtClean="0"/>
              <a:t>Kijk terug naar de hypothesen die je </a:t>
            </a:r>
            <a:r>
              <a:rPr lang="nl-BE" dirty="0" smtClean="0"/>
              <a:t>formuleerde over externe factoren</a:t>
            </a:r>
            <a:endParaRPr lang="nl-BE" dirty="0" smtClean="0"/>
          </a:p>
          <a:p>
            <a:pPr lvl="1"/>
            <a:r>
              <a:rPr lang="nl-BE" dirty="0" smtClean="0"/>
              <a:t>Tracht </a:t>
            </a:r>
            <a:r>
              <a:rPr lang="nl-BE" dirty="0" smtClean="0"/>
              <a:t>nu het risico te beoordelen: hoe onzeker zijn de hypothesen? Wat is de kans dat het mislukt en hoe erg is dat dan?</a:t>
            </a:r>
            <a:endParaRPr lang="nl-BE" dirty="0"/>
          </a:p>
        </p:txBody>
      </p:sp>
    </p:spTree>
    <p:extLst>
      <p:ext uri="{BB962C8B-B14F-4D97-AF65-F5344CB8AC3E}">
        <p14:creationId xmlns:p14="http://schemas.microsoft.com/office/powerpoint/2010/main" val="296893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8358" y="260648"/>
            <a:ext cx="7799784" cy="685800"/>
          </a:xfrm>
        </p:spPr>
        <p:txBody>
          <a:bodyPr/>
          <a:lstStyle/>
          <a:p>
            <a:r>
              <a:rPr lang="nl-BE" dirty="0" smtClean="0"/>
              <a:t>Enkele bedenkingen</a:t>
            </a:r>
            <a:endParaRPr lang="nl-BE" dirty="0"/>
          </a:p>
        </p:txBody>
      </p:sp>
      <p:sp>
        <p:nvSpPr>
          <p:cNvPr id="3" name="Tijdelijke aanduiding voor inhoud 2"/>
          <p:cNvSpPr>
            <a:spLocks noGrp="1"/>
          </p:cNvSpPr>
          <p:nvPr>
            <p:ph idx="1"/>
          </p:nvPr>
        </p:nvSpPr>
        <p:spPr>
          <a:xfrm>
            <a:off x="1147023" y="1196752"/>
            <a:ext cx="7505700" cy="5112568"/>
          </a:xfrm>
        </p:spPr>
        <p:txBody>
          <a:bodyPr/>
          <a:lstStyle/>
          <a:p>
            <a:r>
              <a:rPr lang="nl-BE" sz="2800" dirty="0" smtClean="0"/>
              <a:t>Het product (schematische voorstelling) is geen doel op zich</a:t>
            </a:r>
            <a:endParaRPr lang="nl-BE" sz="2800" dirty="0"/>
          </a:p>
          <a:p>
            <a:r>
              <a:rPr lang="en-GB" sz="2800" dirty="0" err="1"/>
              <a:t>Een</a:t>
            </a:r>
            <a:r>
              <a:rPr lang="en-GB" sz="2800" dirty="0"/>
              <a:t> </a:t>
            </a:r>
            <a:r>
              <a:rPr lang="en-GB" sz="2800" dirty="0" err="1"/>
              <a:t>beter</a:t>
            </a:r>
            <a:r>
              <a:rPr lang="en-GB" sz="2800" dirty="0"/>
              <a:t> </a:t>
            </a:r>
            <a:r>
              <a:rPr lang="en-GB" sz="2800" dirty="0" err="1"/>
              <a:t>begrip</a:t>
            </a:r>
            <a:r>
              <a:rPr lang="en-GB" sz="2800" dirty="0"/>
              <a:t> </a:t>
            </a:r>
            <a:r>
              <a:rPr lang="en-GB" sz="2800" dirty="0" err="1"/>
              <a:t>krijgen</a:t>
            </a:r>
            <a:r>
              <a:rPr lang="en-GB" sz="2800" dirty="0"/>
              <a:t> van </a:t>
            </a:r>
            <a:r>
              <a:rPr lang="en-GB" sz="2800" dirty="0" err="1"/>
              <a:t>processen</a:t>
            </a:r>
            <a:r>
              <a:rPr lang="en-GB" sz="2800" dirty="0"/>
              <a:t> van </a:t>
            </a:r>
            <a:r>
              <a:rPr lang="en-GB" sz="2800" dirty="0" err="1"/>
              <a:t>verandering</a:t>
            </a:r>
            <a:r>
              <a:rPr lang="en-GB" sz="2800" dirty="0"/>
              <a:t>, de </a:t>
            </a:r>
            <a:r>
              <a:rPr lang="en-GB" sz="2800" dirty="0" err="1"/>
              <a:t>betrokken</a:t>
            </a:r>
            <a:r>
              <a:rPr lang="en-GB" sz="2800" dirty="0"/>
              <a:t> </a:t>
            </a:r>
            <a:r>
              <a:rPr lang="en-GB" sz="2800" dirty="0" err="1"/>
              <a:t>actoren</a:t>
            </a:r>
            <a:r>
              <a:rPr lang="en-GB" sz="2800" dirty="0"/>
              <a:t> </a:t>
            </a:r>
            <a:r>
              <a:rPr lang="en-GB" sz="2800" dirty="0" err="1"/>
              <a:t>en</a:t>
            </a:r>
            <a:r>
              <a:rPr lang="en-GB" sz="2800" dirty="0"/>
              <a:t> het engagement om je </a:t>
            </a:r>
            <a:r>
              <a:rPr lang="en-GB" sz="2800" dirty="0" err="1"/>
              <a:t>ToC</a:t>
            </a:r>
            <a:r>
              <a:rPr lang="en-GB" sz="2800" dirty="0"/>
              <a:t> op </a:t>
            </a:r>
            <a:r>
              <a:rPr lang="en-GB" sz="2800" dirty="0" err="1"/>
              <a:t>te</a:t>
            </a:r>
            <a:r>
              <a:rPr lang="en-GB" sz="2800" dirty="0"/>
              <a:t> </a:t>
            </a:r>
            <a:r>
              <a:rPr lang="en-GB" sz="2800" dirty="0" err="1"/>
              <a:t>volgen</a:t>
            </a:r>
            <a:r>
              <a:rPr lang="en-GB" sz="2800" dirty="0"/>
              <a:t> is </a:t>
            </a:r>
            <a:r>
              <a:rPr lang="en-GB" sz="2800" dirty="0" err="1"/>
              <a:t>belangrijker</a:t>
            </a:r>
            <a:r>
              <a:rPr lang="en-GB" sz="2800" dirty="0"/>
              <a:t> </a:t>
            </a:r>
            <a:r>
              <a:rPr lang="en-GB" sz="2800" dirty="0" err="1"/>
              <a:t>dan</a:t>
            </a:r>
            <a:r>
              <a:rPr lang="en-GB" sz="2800" dirty="0"/>
              <a:t> het </a:t>
            </a:r>
            <a:r>
              <a:rPr lang="en-GB" sz="2800" dirty="0" err="1"/>
              <a:t>formuleren</a:t>
            </a:r>
            <a:r>
              <a:rPr lang="en-GB" sz="2800" dirty="0"/>
              <a:t> van </a:t>
            </a:r>
            <a:r>
              <a:rPr lang="en-GB" sz="2800" dirty="0" err="1"/>
              <a:t>een</a:t>
            </a:r>
            <a:r>
              <a:rPr lang="en-GB" sz="2800" dirty="0"/>
              <a:t> </a:t>
            </a:r>
            <a:r>
              <a:rPr lang="en-GB" sz="2800" dirty="0" err="1"/>
              <a:t>perfecte</a:t>
            </a:r>
            <a:r>
              <a:rPr lang="en-GB" sz="2800" dirty="0"/>
              <a:t> </a:t>
            </a:r>
            <a:r>
              <a:rPr lang="en-GB" sz="2800" dirty="0" err="1"/>
              <a:t>strategie</a:t>
            </a:r>
            <a:r>
              <a:rPr lang="en-GB" sz="2800" dirty="0"/>
              <a:t> </a:t>
            </a:r>
          </a:p>
          <a:p>
            <a:r>
              <a:rPr lang="en-GB" sz="2800" dirty="0" err="1"/>
              <a:t>Vertrek</a:t>
            </a:r>
            <a:r>
              <a:rPr lang="en-GB" sz="2800" dirty="0"/>
              <a:t> van de </a:t>
            </a:r>
            <a:r>
              <a:rPr lang="en-GB" sz="2800" dirty="0" err="1"/>
              <a:t>hypothese</a:t>
            </a:r>
            <a:r>
              <a:rPr lang="en-GB" sz="2800" dirty="0"/>
              <a:t> </a:t>
            </a:r>
            <a:r>
              <a:rPr lang="en-GB" sz="2800" dirty="0" err="1"/>
              <a:t>dat</a:t>
            </a:r>
            <a:r>
              <a:rPr lang="en-GB" sz="2800" dirty="0"/>
              <a:t> je het </a:t>
            </a:r>
            <a:r>
              <a:rPr lang="en-GB" sz="2800" dirty="0" err="1"/>
              <a:t>fout</a:t>
            </a:r>
            <a:r>
              <a:rPr lang="en-GB" sz="2800" dirty="0"/>
              <a:t> </a:t>
            </a:r>
            <a:r>
              <a:rPr lang="en-GB" sz="2800" dirty="0" err="1"/>
              <a:t>hebt</a:t>
            </a:r>
            <a:r>
              <a:rPr lang="en-GB" sz="2800" dirty="0"/>
              <a:t> (</a:t>
            </a:r>
            <a:r>
              <a:rPr lang="en-GB" sz="2800" dirty="0" err="1"/>
              <a:t>toch</a:t>
            </a:r>
            <a:r>
              <a:rPr lang="en-GB" sz="2800" dirty="0"/>
              <a:t> om de </a:t>
            </a:r>
            <a:r>
              <a:rPr lang="en-GB" sz="2800" dirty="0" err="1"/>
              <a:t>oefening</a:t>
            </a:r>
            <a:r>
              <a:rPr lang="en-GB" sz="2800" dirty="0"/>
              <a:t> </a:t>
            </a:r>
            <a:r>
              <a:rPr lang="en-GB" sz="2800" dirty="0" err="1"/>
              <a:t>te</a:t>
            </a:r>
            <a:r>
              <a:rPr lang="en-GB" sz="2800" dirty="0"/>
              <a:t> </a:t>
            </a:r>
            <a:r>
              <a:rPr lang="en-GB" sz="2800" dirty="0" err="1"/>
              <a:t>beginnen</a:t>
            </a:r>
            <a:r>
              <a:rPr lang="en-GB" sz="2800" dirty="0"/>
              <a:t>)</a:t>
            </a:r>
          </a:p>
          <a:p>
            <a:r>
              <a:rPr lang="en-GB" sz="2800" dirty="0" err="1" smtClean="0"/>
              <a:t>Verwelkom</a:t>
            </a:r>
            <a:r>
              <a:rPr lang="en-GB" sz="2800" dirty="0" smtClean="0"/>
              <a:t> </a:t>
            </a:r>
            <a:r>
              <a:rPr lang="en-GB" sz="2800" dirty="0" err="1" smtClean="0"/>
              <a:t>onzekerheid</a:t>
            </a:r>
            <a:r>
              <a:rPr lang="en-GB" sz="2800" dirty="0" smtClean="0"/>
              <a:t> </a:t>
            </a:r>
            <a:r>
              <a:rPr lang="en-GB" sz="2800" dirty="0" err="1" smtClean="0"/>
              <a:t>en</a:t>
            </a:r>
            <a:r>
              <a:rPr lang="en-GB" sz="2800" dirty="0" smtClean="0"/>
              <a:t> </a:t>
            </a:r>
            <a:r>
              <a:rPr lang="en-GB" sz="2800" dirty="0" err="1" smtClean="0"/>
              <a:t>complexiteit</a:t>
            </a:r>
            <a:endParaRPr lang="en-GB" sz="2800" dirty="0"/>
          </a:p>
          <a:p>
            <a:endParaRPr lang="nl-BE" sz="2800" dirty="0"/>
          </a:p>
        </p:txBody>
      </p:sp>
    </p:spTree>
    <p:extLst>
      <p:ext uri="{BB962C8B-B14F-4D97-AF65-F5344CB8AC3E}">
        <p14:creationId xmlns:p14="http://schemas.microsoft.com/office/powerpoint/2010/main" val="2858741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4362" y="404664"/>
            <a:ext cx="7727776" cy="685800"/>
          </a:xfrm>
        </p:spPr>
        <p:txBody>
          <a:bodyPr/>
          <a:lstStyle/>
          <a:p>
            <a:r>
              <a:rPr lang="nl-BE" dirty="0" err="1" smtClean="0"/>
              <a:t>ToC</a:t>
            </a:r>
            <a:r>
              <a:rPr lang="nl-BE" dirty="0" smtClean="0"/>
              <a:t>: grafische/visuele voorstelling</a:t>
            </a:r>
            <a:endParaRPr lang="nl-BE" dirty="0"/>
          </a:p>
        </p:txBody>
      </p:sp>
      <p:sp>
        <p:nvSpPr>
          <p:cNvPr id="3" name="Tijdelijke aanduiding voor inhoud 2"/>
          <p:cNvSpPr>
            <a:spLocks noGrp="1"/>
          </p:cNvSpPr>
          <p:nvPr>
            <p:ph idx="1"/>
          </p:nvPr>
        </p:nvSpPr>
        <p:spPr>
          <a:xfrm>
            <a:off x="1295400" y="1412776"/>
            <a:ext cx="7505700" cy="4343400"/>
          </a:xfrm>
        </p:spPr>
        <p:txBody>
          <a:bodyPr/>
          <a:lstStyle/>
          <a:p>
            <a:r>
              <a:rPr lang="nl-BE" sz="2800" dirty="0" smtClean="0"/>
              <a:t>Waar is iedereen geraakt met visuele voorstelling? – laten zien</a:t>
            </a:r>
          </a:p>
          <a:p>
            <a:r>
              <a:rPr lang="nl-BE" sz="2800" dirty="0" smtClean="0"/>
              <a:t>Kies voor een schematische voorstelling die best toont wat jullie willen zeggen:</a:t>
            </a:r>
          </a:p>
          <a:p>
            <a:pPr lvl="1"/>
            <a:r>
              <a:rPr lang="nl-BE" sz="2000" dirty="0" smtClean="0"/>
              <a:t>Van onder naar boven (gebaseerd op LOKA)</a:t>
            </a:r>
          </a:p>
          <a:p>
            <a:pPr lvl="1"/>
            <a:r>
              <a:rPr lang="nl-BE" sz="2000" dirty="0" smtClean="0"/>
              <a:t>Van links naar rechts (gebaseerd op </a:t>
            </a:r>
            <a:r>
              <a:rPr lang="nl-BE" sz="2000" dirty="0" err="1" smtClean="0"/>
              <a:t>result</a:t>
            </a:r>
            <a:r>
              <a:rPr lang="nl-BE" sz="2000" dirty="0" smtClean="0"/>
              <a:t> chain)</a:t>
            </a:r>
          </a:p>
          <a:p>
            <a:pPr lvl="1"/>
            <a:r>
              <a:rPr lang="nl-BE" sz="2000" dirty="0" smtClean="0"/>
              <a:t>In cirkels (gebaseerd op </a:t>
            </a:r>
            <a:r>
              <a:rPr lang="nl-BE" sz="2000" dirty="0" err="1" smtClean="0"/>
              <a:t>outcome</a:t>
            </a:r>
            <a:r>
              <a:rPr lang="nl-BE" sz="2000" dirty="0" smtClean="0"/>
              <a:t> </a:t>
            </a:r>
            <a:r>
              <a:rPr lang="nl-BE" sz="2000" dirty="0" err="1" smtClean="0"/>
              <a:t>mapping</a:t>
            </a:r>
            <a:r>
              <a:rPr lang="nl-BE" sz="2000" dirty="0" smtClean="0"/>
              <a:t> en invloedssferen)</a:t>
            </a:r>
          </a:p>
          <a:p>
            <a:pPr lvl="1"/>
            <a:r>
              <a:rPr lang="nl-BE" sz="2000" dirty="0" smtClean="0"/>
              <a:t>…</a:t>
            </a:r>
          </a:p>
          <a:p>
            <a:r>
              <a:rPr lang="nl-BE" sz="2800" dirty="0" smtClean="0"/>
              <a:t>Kennismaking met software: TOCO en Do-view</a:t>
            </a:r>
            <a:endParaRPr lang="nl-BE" sz="2800" dirty="0"/>
          </a:p>
        </p:txBody>
      </p:sp>
    </p:spTree>
    <p:extLst>
      <p:ext uri="{BB962C8B-B14F-4D97-AF65-F5344CB8AC3E}">
        <p14:creationId xmlns:p14="http://schemas.microsoft.com/office/powerpoint/2010/main" val="358572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2968" y="188640"/>
            <a:ext cx="6858000" cy="685800"/>
          </a:xfrm>
        </p:spPr>
        <p:txBody>
          <a:bodyPr/>
          <a:lstStyle/>
          <a:p>
            <a:r>
              <a:rPr lang="nl-BE" dirty="0" smtClean="0"/>
              <a:t>Agenda en aanpak</a:t>
            </a:r>
            <a:endParaRPr lang="nl-BE" dirty="0"/>
          </a:p>
        </p:txBody>
      </p:sp>
      <p:sp>
        <p:nvSpPr>
          <p:cNvPr id="3" name="Tijdelijke aanduiding voor inhoud 2"/>
          <p:cNvSpPr>
            <a:spLocks noGrp="1"/>
          </p:cNvSpPr>
          <p:nvPr>
            <p:ph idx="1"/>
          </p:nvPr>
        </p:nvSpPr>
        <p:spPr>
          <a:xfrm>
            <a:off x="1189667" y="1700808"/>
            <a:ext cx="7920880" cy="5040560"/>
          </a:xfrm>
        </p:spPr>
        <p:txBody>
          <a:bodyPr/>
          <a:lstStyle/>
          <a:p>
            <a:r>
              <a:rPr lang="en-GB" sz="2800" dirty="0" smtClean="0"/>
              <a:t>Wat, </a:t>
            </a:r>
            <a:r>
              <a:rPr lang="en-GB" sz="2800" dirty="0" err="1" smtClean="0"/>
              <a:t>essentie</a:t>
            </a:r>
            <a:r>
              <a:rPr lang="en-GB" sz="2800" dirty="0" smtClean="0"/>
              <a:t>, </a:t>
            </a:r>
            <a:r>
              <a:rPr lang="en-GB" sz="2800" dirty="0" err="1" smtClean="0"/>
              <a:t>waarom</a:t>
            </a:r>
            <a:r>
              <a:rPr lang="en-GB" sz="2800" dirty="0" smtClean="0"/>
              <a:t>, </a:t>
            </a:r>
            <a:r>
              <a:rPr lang="en-GB" sz="2800" dirty="0" err="1" smtClean="0"/>
              <a:t>meerwaarde</a:t>
            </a:r>
            <a:r>
              <a:rPr lang="en-GB" sz="2800" dirty="0" smtClean="0"/>
              <a:t>?</a:t>
            </a:r>
          </a:p>
          <a:p>
            <a:r>
              <a:rPr lang="en-GB" sz="2800" dirty="0" smtClean="0"/>
              <a:t>Hoe </a:t>
            </a:r>
            <a:r>
              <a:rPr lang="en-GB" sz="2800" dirty="0" err="1" smtClean="0"/>
              <a:t>gebruiken</a:t>
            </a:r>
            <a:r>
              <a:rPr lang="en-GB" sz="2800" dirty="0" smtClean="0"/>
              <a:t> in </a:t>
            </a:r>
            <a:r>
              <a:rPr lang="en-GB" sz="2800" dirty="0" err="1" smtClean="0"/>
              <a:t>huidige</a:t>
            </a:r>
            <a:r>
              <a:rPr lang="en-GB" sz="2800" dirty="0" smtClean="0"/>
              <a:t> context:</a:t>
            </a:r>
          </a:p>
          <a:p>
            <a:pPr lvl="1"/>
            <a:r>
              <a:rPr lang="en-GB" sz="2000" dirty="0" smtClean="0"/>
              <a:t>GSK</a:t>
            </a:r>
          </a:p>
          <a:p>
            <a:pPr lvl="1"/>
            <a:r>
              <a:rPr lang="en-GB" sz="2000" dirty="0" err="1" smtClean="0"/>
              <a:t>Programma</a:t>
            </a:r>
            <a:endParaRPr lang="fr-BE" sz="2000" dirty="0" smtClean="0"/>
          </a:p>
          <a:p>
            <a:r>
              <a:rPr lang="fr-BE" sz="2800" dirty="0" err="1" smtClean="0"/>
              <a:t>Theorie</a:t>
            </a:r>
            <a:r>
              <a:rPr lang="fr-BE" sz="2800" dirty="0" smtClean="0"/>
              <a:t>, </a:t>
            </a:r>
            <a:r>
              <a:rPr lang="fr-BE" sz="2800" dirty="0" err="1" smtClean="0"/>
              <a:t>afgewisseld</a:t>
            </a:r>
            <a:r>
              <a:rPr lang="fr-BE" sz="2800" dirty="0" smtClean="0"/>
              <a:t> met </a:t>
            </a:r>
            <a:r>
              <a:rPr lang="fr-BE" sz="2800" dirty="0" err="1" smtClean="0"/>
              <a:t>oefeningen</a:t>
            </a:r>
            <a:endParaRPr lang="fr-BE" sz="2800" dirty="0" smtClean="0"/>
          </a:p>
          <a:p>
            <a:r>
              <a:rPr lang="fr-BE" sz="2800" dirty="0" err="1" smtClean="0"/>
              <a:t>Plenaire</a:t>
            </a:r>
            <a:r>
              <a:rPr lang="fr-BE" sz="2800" dirty="0" smtClean="0"/>
              <a:t> </a:t>
            </a:r>
            <a:r>
              <a:rPr lang="fr-BE" sz="2800" dirty="0" err="1" smtClean="0"/>
              <a:t>sessies</a:t>
            </a:r>
            <a:r>
              <a:rPr lang="fr-BE" sz="2800" dirty="0"/>
              <a:t> </a:t>
            </a:r>
            <a:r>
              <a:rPr lang="fr-BE" sz="2800" dirty="0" smtClean="0"/>
              <a:t>en </a:t>
            </a:r>
            <a:r>
              <a:rPr lang="fr-BE" sz="2800" dirty="0" err="1" smtClean="0"/>
              <a:t>groepwerk</a:t>
            </a:r>
            <a:r>
              <a:rPr lang="fr-BE" sz="2800" dirty="0" smtClean="0"/>
              <a:t> </a:t>
            </a:r>
          </a:p>
          <a:p>
            <a:r>
              <a:rPr lang="fr-BE" sz="2800" dirty="0" err="1" smtClean="0"/>
              <a:t>Experiental</a:t>
            </a:r>
            <a:r>
              <a:rPr lang="fr-BE" sz="2800" dirty="0" smtClean="0"/>
              <a:t> </a:t>
            </a:r>
            <a:r>
              <a:rPr lang="fr-BE" sz="2800" dirty="0" err="1" smtClean="0"/>
              <a:t>learning</a:t>
            </a:r>
            <a:r>
              <a:rPr lang="fr-BE" sz="2800" dirty="0" smtClean="0"/>
              <a:t> (met </a:t>
            </a:r>
            <a:r>
              <a:rPr lang="fr-BE" sz="2800" dirty="0" err="1" smtClean="0"/>
              <a:t>oog</a:t>
            </a:r>
            <a:r>
              <a:rPr lang="fr-BE" sz="2800" dirty="0" smtClean="0"/>
              <a:t> op relevant en </a:t>
            </a:r>
            <a:r>
              <a:rPr lang="fr-BE" sz="2800" dirty="0" err="1" smtClean="0"/>
              <a:t>duurzaam</a:t>
            </a:r>
            <a:r>
              <a:rPr lang="fr-BE" sz="2800" dirty="0" smtClean="0"/>
              <a:t> </a:t>
            </a:r>
            <a:r>
              <a:rPr lang="fr-BE" sz="2800" dirty="0" err="1" smtClean="0"/>
              <a:t>resultaat</a:t>
            </a:r>
            <a:r>
              <a:rPr lang="fr-BE" sz="2800" dirty="0" smtClean="0"/>
              <a:t>)</a:t>
            </a:r>
          </a:p>
          <a:p>
            <a:r>
              <a:rPr lang="fr-BE" sz="2800" dirty="0" err="1" smtClean="0"/>
              <a:t>Aansluiten</a:t>
            </a:r>
            <a:r>
              <a:rPr lang="fr-BE" sz="2800" dirty="0" smtClean="0"/>
              <a:t> </a:t>
            </a:r>
            <a:r>
              <a:rPr lang="fr-BE" sz="2800" dirty="0" err="1" smtClean="0"/>
              <a:t>bij</a:t>
            </a:r>
            <a:r>
              <a:rPr lang="fr-BE" sz="2800" dirty="0" smtClean="0"/>
              <a:t> </a:t>
            </a:r>
            <a:r>
              <a:rPr lang="fr-BE" sz="2800" dirty="0" err="1" smtClean="0"/>
              <a:t>wat</a:t>
            </a:r>
            <a:r>
              <a:rPr lang="fr-BE" sz="2800" dirty="0" smtClean="0"/>
              <a:t> al </a:t>
            </a:r>
            <a:r>
              <a:rPr lang="fr-BE" sz="2800" dirty="0" err="1" smtClean="0"/>
              <a:t>bestaat</a:t>
            </a:r>
            <a:r>
              <a:rPr lang="fr-BE" sz="2800" dirty="0" smtClean="0"/>
              <a:t> (</a:t>
            </a:r>
            <a:r>
              <a:rPr lang="fr-BE" sz="2800" dirty="0" err="1" smtClean="0"/>
              <a:t>zie</a:t>
            </a:r>
            <a:r>
              <a:rPr lang="fr-BE" sz="2800" dirty="0" smtClean="0"/>
              <a:t> </a:t>
            </a:r>
            <a:r>
              <a:rPr lang="fr-BE" sz="2800" dirty="0" err="1" smtClean="0"/>
              <a:t>werk</a:t>
            </a:r>
            <a:r>
              <a:rPr lang="fr-BE" sz="2800" dirty="0" smtClean="0"/>
              <a:t> ADE en South </a:t>
            </a:r>
            <a:r>
              <a:rPr lang="fr-BE" sz="2800" dirty="0" err="1" smtClean="0"/>
              <a:t>Research</a:t>
            </a:r>
            <a:r>
              <a:rPr lang="fr-BE" sz="2800" dirty="0" smtClean="0"/>
              <a:t>)</a:t>
            </a:r>
          </a:p>
        </p:txBody>
      </p:sp>
    </p:spTree>
    <p:extLst>
      <p:ext uri="{BB962C8B-B14F-4D97-AF65-F5344CB8AC3E}">
        <p14:creationId xmlns:p14="http://schemas.microsoft.com/office/powerpoint/2010/main" val="3781200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Afronding en einde</a:t>
            </a:r>
            <a:endParaRPr lang="nl-BE" dirty="0"/>
          </a:p>
        </p:txBody>
      </p:sp>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199175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Doelstellingen</a:t>
            </a:r>
            <a:endParaRPr lang="nl-BE" dirty="0"/>
          </a:p>
        </p:txBody>
      </p:sp>
      <p:sp>
        <p:nvSpPr>
          <p:cNvPr id="3" name="Tijdelijke aanduiding voor inhoud 2"/>
          <p:cNvSpPr>
            <a:spLocks noGrp="1"/>
          </p:cNvSpPr>
          <p:nvPr>
            <p:ph idx="1"/>
          </p:nvPr>
        </p:nvSpPr>
        <p:spPr/>
        <p:txBody>
          <a:bodyPr/>
          <a:lstStyle/>
          <a:p>
            <a:r>
              <a:rPr lang="nl-BE" dirty="0" smtClean="0"/>
              <a:t>Gedeeld begrip over </a:t>
            </a:r>
            <a:r>
              <a:rPr lang="nl-BE" dirty="0" err="1" smtClean="0"/>
              <a:t>ToC</a:t>
            </a:r>
            <a:r>
              <a:rPr lang="nl-BE" dirty="0" smtClean="0"/>
              <a:t> </a:t>
            </a:r>
          </a:p>
          <a:p>
            <a:r>
              <a:rPr lang="nl-BE" dirty="0" smtClean="0"/>
              <a:t>Bijdragen tot visie over meerwaarde</a:t>
            </a:r>
          </a:p>
          <a:p>
            <a:r>
              <a:rPr lang="nl-BE" dirty="0" smtClean="0"/>
              <a:t>Bijdragen tot praktische toepassing die aansluit bij wat al bestaat</a:t>
            </a:r>
          </a:p>
          <a:p>
            <a:r>
              <a:rPr lang="nl-BE" dirty="0" smtClean="0"/>
              <a:t>Bijdragen tot leerproces met sector en subsidiegever</a:t>
            </a:r>
            <a:endParaRPr lang="nl-BE" dirty="0"/>
          </a:p>
        </p:txBody>
      </p:sp>
    </p:spTree>
    <p:extLst>
      <p:ext uri="{BB962C8B-B14F-4D97-AF65-F5344CB8AC3E}">
        <p14:creationId xmlns:p14="http://schemas.microsoft.com/office/powerpoint/2010/main" val="115268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60648"/>
            <a:ext cx="6858000" cy="685800"/>
          </a:xfrm>
        </p:spPr>
        <p:txBody>
          <a:bodyPr/>
          <a:lstStyle/>
          <a:p>
            <a:r>
              <a:rPr lang="nl-BE" dirty="0" smtClean="0"/>
              <a:t>Wat is een </a:t>
            </a:r>
            <a:r>
              <a:rPr lang="nl-BE" dirty="0" err="1" smtClean="0"/>
              <a:t>theory</a:t>
            </a:r>
            <a:r>
              <a:rPr lang="nl-BE" dirty="0" smtClean="0"/>
              <a:t> of change?</a:t>
            </a: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4189824144"/>
              </p:ext>
            </p:extLst>
          </p:nvPr>
        </p:nvGraphicFramePr>
        <p:xfrm>
          <a:off x="916832" y="1124744"/>
          <a:ext cx="7776864" cy="5136407"/>
        </p:xfrm>
        <a:graphic>
          <a:graphicData uri="http://schemas.openxmlformats.org/drawingml/2006/table">
            <a:tbl>
              <a:tblPr firstRow="1" firstCol="1" bandRow="1">
                <a:tableStyleId>{5C22544A-7EE6-4342-B048-85BDC9FD1C3A}</a:tableStyleId>
              </a:tblPr>
              <a:tblGrid>
                <a:gridCol w="7776864"/>
              </a:tblGrid>
              <a:tr h="287027">
                <a:tc>
                  <a:txBody>
                    <a:bodyPr/>
                    <a:lstStyle/>
                    <a:p>
                      <a:pPr>
                        <a:spcAft>
                          <a:spcPts val="0"/>
                        </a:spcAft>
                        <a:tabLst>
                          <a:tab pos="540385" algn="l"/>
                        </a:tabLst>
                      </a:pPr>
                      <a:r>
                        <a:rPr lang="nl-BE" sz="1800" dirty="0">
                          <a:solidFill>
                            <a:srgbClr val="0070C0"/>
                          </a:solidFill>
                          <a:effectLst/>
                        </a:rPr>
                        <a:t>Een </a:t>
                      </a:r>
                      <a:r>
                        <a:rPr lang="nl-BE" sz="1800" dirty="0" err="1" smtClean="0">
                          <a:solidFill>
                            <a:srgbClr val="0070C0"/>
                          </a:solidFill>
                          <a:effectLst/>
                        </a:rPr>
                        <a:t>ToC</a:t>
                      </a:r>
                      <a:r>
                        <a:rPr lang="nl-BE" sz="1800" dirty="0" smtClean="0">
                          <a:solidFill>
                            <a:srgbClr val="0070C0"/>
                          </a:solidFill>
                          <a:effectLst/>
                        </a:rPr>
                        <a:t>:</a:t>
                      </a:r>
                    </a:p>
                    <a:p>
                      <a:pPr>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1148109">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geeft aan hoe een organisatie denkt dat verandering binnen een bepaalde context en een bepaalde sector (of andere eenheid) kan gebeuren;</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607507">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expliciteert de link tussen de verschillende fasen van verandering; </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861082">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maakt duidelijk waarom de organisatie denkt dat dit zo zal werken (hypothesen over causale relaties);</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1148109">
                <a:tc>
                  <a:txBody>
                    <a:bodyPr/>
                    <a:lstStyle/>
                    <a:p>
                      <a:pPr marL="342900" lvl="0" indent="-342900">
                        <a:spcAft>
                          <a:spcPts val="0"/>
                        </a:spcAft>
                        <a:buFont typeface="Symbol" panose="05050102010706020507" pitchFamily="18" charset="2"/>
                        <a:buChar char=""/>
                        <a:tabLst>
                          <a:tab pos="540385" algn="l"/>
                        </a:tabLst>
                      </a:pPr>
                      <a:r>
                        <a:rPr lang="nl-BE" sz="1800" dirty="0">
                          <a:solidFill>
                            <a:srgbClr val="0070C0"/>
                          </a:solidFill>
                          <a:effectLst/>
                        </a:rPr>
                        <a:t>verduidelijkt waarop de organisatie zich baseert (welke overtuigingen, waarden, ervaringen, </a:t>
                      </a:r>
                      <a:r>
                        <a:rPr lang="nl-BE" sz="1800" dirty="0" err="1">
                          <a:solidFill>
                            <a:srgbClr val="0070C0"/>
                          </a:solidFill>
                          <a:effectLst/>
                        </a:rPr>
                        <a:t>theoriën</a:t>
                      </a:r>
                      <a:r>
                        <a:rPr lang="nl-BE" sz="1800" dirty="0">
                          <a:solidFill>
                            <a:srgbClr val="0070C0"/>
                          </a:solidFill>
                          <a:effectLst/>
                        </a:rPr>
                        <a:t>, wetenschappelijk onderzoek, </a:t>
                      </a:r>
                      <a:r>
                        <a:rPr lang="nl-BE" sz="1800" dirty="0" err="1">
                          <a:solidFill>
                            <a:srgbClr val="0070C0"/>
                          </a:solidFill>
                          <a:effectLst/>
                        </a:rPr>
                        <a:t>enz</a:t>
                      </a:r>
                      <a:r>
                        <a:rPr lang="nl-BE" sz="1800" dirty="0">
                          <a:solidFill>
                            <a:srgbClr val="0070C0"/>
                          </a:solidFill>
                          <a:effectLst/>
                        </a:rPr>
                        <a:t>) om dit aannemelijk te maken</a:t>
                      </a:r>
                    </a:p>
                    <a:p>
                      <a:pPr>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r h="574055">
                <a:tc>
                  <a:txBody>
                    <a:bodyPr/>
                    <a:lstStyle/>
                    <a:p>
                      <a:pPr marL="342900" lvl="0" indent="-342900">
                        <a:spcAft>
                          <a:spcPts val="0"/>
                        </a:spcAft>
                        <a:buFont typeface="Symbol" panose="05050102010706020507" pitchFamily="18" charset="2"/>
                        <a:buChar char=""/>
                        <a:tabLst>
                          <a:tab pos="540385" algn="l"/>
                        </a:tabLst>
                      </a:pPr>
                      <a:r>
                        <a:rPr lang="nl-BE" sz="1800" dirty="0" smtClean="0">
                          <a:solidFill>
                            <a:srgbClr val="0070C0"/>
                          </a:solidFill>
                          <a:effectLst/>
                        </a:rPr>
                        <a:t>Gaat uit van een actorenbenadering</a:t>
                      </a:r>
                    </a:p>
                    <a:p>
                      <a:pPr marL="342900" lvl="0" indent="-342900">
                        <a:spcAft>
                          <a:spcPts val="0"/>
                        </a:spcAft>
                        <a:buFont typeface="Symbol" panose="05050102010706020507" pitchFamily="18" charset="2"/>
                        <a:buChar char=""/>
                        <a:tabLst>
                          <a:tab pos="540385" algn="l"/>
                        </a:tabLst>
                      </a:pPr>
                      <a:endParaRPr lang="nl-BE" sz="1800" dirty="0" smtClean="0">
                        <a:solidFill>
                          <a:srgbClr val="0070C0"/>
                        </a:solidFill>
                        <a:effectLst/>
                      </a:endParaRPr>
                    </a:p>
                    <a:p>
                      <a:pPr marL="342900" lvl="0" indent="-342900">
                        <a:spcAft>
                          <a:spcPts val="0"/>
                        </a:spcAft>
                        <a:buFont typeface="Symbol" panose="05050102010706020507" pitchFamily="18" charset="2"/>
                        <a:buChar char=""/>
                        <a:tabLst>
                          <a:tab pos="540385" algn="l"/>
                        </a:tabLst>
                      </a:pPr>
                      <a:r>
                        <a:rPr lang="nl-BE" sz="1800" dirty="0" smtClean="0">
                          <a:solidFill>
                            <a:srgbClr val="0070C0"/>
                          </a:solidFill>
                          <a:effectLst/>
                        </a:rPr>
                        <a:t>is een continu</a:t>
                      </a:r>
                      <a:r>
                        <a:rPr lang="nl-BE" sz="1800" baseline="0" dirty="0" smtClean="0">
                          <a:solidFill>
                            <a:srgbClr val="0070C0"/>
                          </a:solidFill>
                          <a:effectLst/>
                        </a:rPr>
                        <a:t> reflectieproces</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60845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6276" y="548680"/>
            <a:ext cx="6858000" cy="685800"/>
          </a:xfrm>
        </p:spPr>
        <p:txBody>
          <a:bodyPr/>
          <a:lstStyle/>
          <a:p>
            <a:r>
              <a:rPr lang="nl-BE" dirty="0" smtClean="0"/>
              <a:t>Hoe ziet een </a:t>
            </a:r>
            <a:r>
              <a:rPr lang="nl-BE" dirty="0" err="1" smtClean="0"/>
              <a:t>ToC</a:t>
            </a:r>
            <a:r>
              <a:rPr lang="nl-BE" dirty="0" smtClean="0"/>
              <a:t> er uit?</a:t>
            </a:r>
            <a:endParaRPr lang="nl-BE" dirty="0"/>
          </a:p>
        </p:txBody>
      </p:sp>
      <p:sp>
        <p:nvSpPr>
          <p:cNvPr id="3" name="Tijdelijke aanduiding voor inhoud 2"/>
          <p:cNvSpPr>
            <a:spLocks noGrp="1"/>
          </p:cNvSpPr>
          <p:nvPr>
            <p:ph idx="1"/>
          </p:nvPr>
        </p:nvSpPr>
        <p:spPr>
          <a:xfrm>
            <a:off x="1294175" y="1916832"/>
            <a:ext cx="7505700" cy="5127848"/>
          </a:xfrm>
        </p:spPr>
        <p:txBody>
          <a:bodyPr/>
          <a:lstStyle/>
          <a:p>
            <a:r>
              <a:rPr lang="nl-BE" dirty="0" smtClean="0"/>
              <a:t>4 voorbeelden van een </a:t>
            </a:r>
            <a:r>
              <a:rPr lang="nl-BE" dirty="0" err="1" smtClean="0"/>
              <a:t>ToC</a:t>
            </a:r>
            <a:r>
              <a:rPr lang="nl-BE" dirty="0" smtClean="0"/>
              <a:t>:</a:t>
            </a:r>
          </a:p>
          <a:p>
            <a:pPr lvl="1"/>
            <a:r>
              <a:rPr lang="nl-BE" dirty="0" smtClean="0"/>
              <a:t>FLOW (Ministerie, beleid rond gender)</a:t>
            </a:r>
          </a:p>
          <a:p>
            <a:pPr lvl="1"/>
            <a:r>
              <a:rPr lang="nl-BE" dirty="0" smtClean="0"/>
              <a:t>Scholenwerking (DJAPO, deel van een programma)</a:t>
            </a:r>
          </a:p>
          <a:p>
            <a:pPr lvl="1"/>
            <a:r>
              <a:rPr lang="nl-BE" dirty="0" smtClean="0"/>
              <a:t>Girl effect (programma in verschillende landen)</a:t>
            </a:r>
          </a:p>
          <a:p>
            <a:pPr lvl="1"/>
            <a:r>
              <a:rPr lang="nl-BE" dirty="0" smtClean="0"/>
              <a:t>Concern Universal (organisatie niveau)</a:t>
            </a:r>
          </a:p>
          <a:p>
            <a:r>
              <a:rPr lang="nl-BE" dirty="0" smtClean="0"/>
              <a:t>Grote diversiteit</a:t>
            </a:r>
          </a:p>
          <a:p>
            <a:r>
              <a:rPr lang="nl-BE" dirty="0" smtClean="0"/>
              <a:t>Waar gaat de voorkeur naar?</a:t>
            </a:r>
          </a:p>
          <a:p>
            <a:pPr marL="0" indent="0">
              <a:buNone/>
            </a:pPr>
            <a:endParaRPr lang="nl-BE" dirty="0" smtClean="0"/>
          </a:p>
          <a:p>
            <a:endParaRPr lang="nl-BE" dirty="0" smtClean="0"/>
          </a:p>
          <a:p>
            <a:pPr lvl="1"/>
            <a:endParaRPr lang="nl-BE" dirty="0" smtClean="0"/>
          </a:p>
          <a:p>
            <a:endParaRPr lang="nl-BE" dirty="0"/>
          </a:p>
        </p:txBody>
      </p:sp>
    </p:spTree>
    <p:extLst>
      <p:ext uri="{BB962C8B-B14F-4D97-AF65-F5344CB8AC3E}">
        <p14:creationId xmlns:p14="http://schemas.microsoft.com/office/powerpoint/2010/main" val="202746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z.ad.minbuza.local\data\Users\mourik.gerard\My Documents\5312-BUZA Infogr Womens rightsv6 afbeelding zonder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724" y="0"/>
            <a:ext cx="53865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87469"/>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Djapo">
      <a:dk1>
        <a:sysClr val="windowText" lastClr="000000"/>
      </a:dk1>
      <a:lt1>
        <a:sysClr val="window" lastClr="FFFFFF"/>
      </a:lt1>
      <a:dk2>
        <a:srgbClr val="000000"/>
      </a:dk2>
      <a:lt2>
        <a:srgbClr val="FFFFFF"/>
      </a:lt2>
      <a:accent1>
        <a:srgbClr val="A4CF57"/>
      </a:accent1>
      <a:accent2>
        <a:srgbClr val="EE2E62"/>
      </a:accent2>
      <a:accent3>
        <a:srgbClr val="993F98"/>
      </a:accent3>
      <a:accent4>
        <a:srgbClr val="42C1C1"/>
      </a:accent4>
      <a:accent5>
        <a:srgbClr val="000000"/>
      </a:accent5>
      <a:accent6>
        <a:srgbClr val="000000"/>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2282</TotalTime>
  <Words>3465</Words>
  <Application>Microsoft Office PowerPoint</Application>
  <PresentationFormat>Diavoorstelling (4:3)</PresentationFormat>
  <Paragraphs>571</Paragraphs>
  <Slides>50</Slides>
  <Notes>27</Notes>
  <HiddenSlides>0</HiddenSlides>
  <MMClips>0</MMClips>
  <ScaleCrop>false</ScaleCrop>
  <HeadingPairs>
    <vt:vector size="6" baseType="variant">
      <vt:variant>
        <vt:lpstr>Gebruikte lettertypen</vt:lpstr>
      </vt:variant>
      <vt:variant>
        <vt:i4>16</vt:i4>
      </vt:variant>
      <vt:variant>
        <vt:lpstr>Thema</vt:lpstr>
      </vt:variant>
      <vt:variant>
        <vt:i4>2</vt:i4>
      </vt:variant>
      <vt:variant>
        <vt:lpstr>Diatitels</vt:lpstr>
      </vt:variant>
      <vt:variant>
        <vt:i4>50</vt:i4>
      </vt:variant>
    </vt:vector>
  </HeadingPairs>
  <TitlesOfParts>
    <vt:vector size="68" baseType="lpstr">
      <vt:lpstr>Arial Unicode MS</vt:lpstr>
      <vt:lpstr>MS PGothic</vt:lpstr>
      <vt:lpstr>MS PGothic</vt:lpstr>
      <vt:lpstr>Arial</vt:lpstr>
      <vt:lpstr>Calibri</vt:lpstr>
      <vt:lpstr>Comic Sans MS</vt:lpstr>
      <vt:lpstr>Georgia</vt:lpstr>
      <vt:lpstr>Gill SSi</vt:lpstr>
      <vt:lpstr>Lucida Grande</vt:lpstr>
      <vt:lpstr>Lucida Sans</vt:lpstr>
      <vt:lpstr>Monotype Sorts</vt:lpstr>
      <vt:lpstr>Open Sans Light</vt:lpstr>
      <vt:lpstr>Symbol</vt:lpstr>
      <vt:lpstr>Times New Roman</vt:lpstr>
      <vt:lpstr>Wingdings</vt:lpstr>
      <vt:lpstr>ヒラギノ角ゴ Pro W3</vt:lpstr>
      <vt:lpstr>20080616_ACE_presentationTemplate_001</vt:lpstr>
      <vt:lpstr>Blank Presentation</vt:lpstr>
      <vt:lpstr>Theory of Change: introductie voor NGO’s</vt:lpstr>
      <vt:lpstr>Hoe wij de wereld zien volgens onze planningsprocessen</vt:lpstr>
      <vt:lpstr>PowerPoint-presentatie</vt:lpstr>
      <vt:lpstr>PowerPoint-presentatie</vt:lpstr>
      <vt:lpstr>Agenda en aanpak</vt:lpstr>
      <vt:lpstr>Doelstellingen</vt:lpstr>
      <vt:lpstr>Wat is een theory of change?</vt:lpstr>
      <vt:lpstr>Hoe ziet een ToC er uit?</vt:lpstr>
      <vt:lpstr>PowerPoint-presentatie</vt:lpstr>
      <vt:lpstr>PowerPoint-presentatie</vt:lpstr>
      <vt:lpstr>Girl effect</vt:lpstr>
      <vt:lpstr>PowerPoint-presentatie</vt:lpstr>
      <vt:lpstr>PowerPoint-presentatie</vt:lpstr>
      <vt:lpstr>PowerPoint-presentatie</vt:lpstr>
      <vt:lpstr>Definities </vt:lpstr>
      <vt:lpstr>Definities</vt:lpstr>
      <vt:lpstr>Definities</vt:lpstr>
      <vt:lpstr>ToC – waarom?</vt:lpstr>
      <vt:lpstr>TOC waarom?</vt:lpstr>
      <vt:lpstr>ToC – daarom!</vt:lpstr>
      <vt:lpstr>Hoe wordt ToC gebruikt?</vt:lpstr>
      <vt:lpstr>ToC en Logisch Kader</vt:lpstr>
      <vt:lpstr>ToC en Logisch Kader</vt:lpstr>
      <vt:lpstr>ToC als een proces van reflectie over:</vt:lpstr>
      <vt:lpstr>Oefening deel 1 (1h30 uur) </vt:lpstr>
      <vt:lpstr>PowerPoint-presentatie</vt:lpstr>
      <vt:lpstr>Reflectie over gewenste situatie</vt:lpstr>
      <vt:lpstr>PowerPoint-presentatie</vt:lpstr>
      <vt:lpstr>Reflectie over weg(en) naar verandering</vt:lpstr>
      <vt:lpstr>Reflectie over hypothesen rond causale relaties (aannames)</vt:lpstr>
      <vt:lpstr>Hypothesen en onderbouwing, voorbeeld lobby en advocacy</vt:lpstr>
      <vt:lpstr>Hypothesen/assumpties</vt:lpstr>
      <vt:lpstr>Terugkoppeling oefening</vt:lpstr>
      <vt:lpstr>Oefening deel 2</vt:lpstr>
      <vt:lpstr>ToC als methode en invloed van andere methoden/concepten</vt:lpstr>
      <vt:lpstr>Outcome mapping</vt:lpstr>
      <vt:lpstr>Actoren analyse</vt:lpstr>
      <vt:lpstr>PowerPoint-presentatie</vt:lpstr>
      <vt:lpstr>Vanuit hypothesen uit LOKA nadenken over risico’s</vt:lpstr>
      <vt:lpstr>PowerPoint-presentatie</vt:lpstr>
      <vt:lpstr>Resultatenketen</vt:lpstr>
      <vt:lpstr>PowerPoint-presentatie</vt:lpstr>
      <vt:lpstr>Oefening (1 uur):</vt:lpstr>
      <vt:lpstr>Denk na over de actoren</vt:lpstr>
      <vt:lpstr>PowerPoint-presentatie</vt:lpstr>
      <vt:lpstr>Reflectie over eigen bijdrage</vt:lpstr>
      <vt:lpstr>Risico-analyse</vt:lpstr>
      <vt:lpstr>Enkele bedenkingen</vt:lpstr>
      <vt:lpstr>ToC: grafische/visuele voorstelling</vt:lpstr>
      <vt:lpstr>Afronding en einde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corina dhaene</cp:lastModifiedBy>
  <cp:revision>156</cp:revision>
  <cp:lastPrinted>2016-05-27T09:52:51Z</cp:lastPrinted>
  <dcterms:created xsi:type="dcterms:W3CDTF">2016-02-22T09:56:07Z</dcterms:created>
  <dcterms:modified xsi:type="dcterms:W3CDTF">2016-06-06T12:26:17Z</dcterms:modified>
</cp:coreProperties>
</file>