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Lst>
  <p:notesMasterIdLst>
    <p:notesMasterId r:id="rId36"/>
  </p:notesMasterIdLst>
  <p:handoutMasterIdLst>
    <p:handoutMasterId r:id="rId37"/>
  </p:handoutMasterIdLst>
  <p:sldIdLst>
    <p:sldId id="481" r:id="rId3"/>
    <p:sldId id="482" r:id="rId4"/>
    <p:sldId id="483" r:id="rId5"/>
    <p:sldId id="484" r:id="rId6"/>
    <p:sldId id="513" r:id="rId7"/>
    <p:sldId id="330" r:id="rId8"/>
    <p:sldId id="411" r:id="rId9"/>
    <p:sldId id="512" r:id="rId10"/>
    <p:sldId id="413" r:id="rId11"/>
    <p:sldId id="514" r:id="rId12"/>
    <p:sldId id="468" r:id="rId13"/>
    <p:sldId id="469" r:id="rId14"/>
    <p:sldId id="470" r:id="rId15"/>
    <p:sldId id="471" r:id="rId16"/>
    <p:sldId id="477" r:id="rId17"/>
    <p:sldId id="473" r:id="rId18"/>
    <p:sldId id="474" r:id="rId19"/>
    <p:sldId id="390" r:id="rId20"/>
    <p:sldId id="424" r:id="rId21"/>
    <p:sldId id="486" r:id="rId22"/>
    <p:sldId id="487" r:id="rId23"/>
    <p:sldId id="377" r:id="rId24"/>
    <p:sldId id="494" r:id="rId25"/>
    <p:sldId id="495" r:id="rId26"/>
    <p:sldId id="378" r:id="rId27"/>
    <p:sldId id="488" r:id="rId28"/>
    <p:sldId id="464" r:id="rId29"/>
    <p:sldId id="503" r:id="rId30"/>
    <p:sldId id="445" r:id="rId31"/>
    <p:sldId id="508" r:id="rId32"/>
    <p:sldId id="492" r:id="rId33"/>
    <p:sldId id="455" r:id="rId34"/>
    <p:sldId id="501" r:id="rId35"/>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5FC"/>
    <a:srgbClr val="9DCB3B"/>
    <a:srgbClr val="3790FB"/>
    <a:srgbClr val="80B8FC"/>
    <a:srgbClr val="5BA3FB"/>
    <a:srgbClr val="92C2FC"/>
    <a:srgbClr val="4798FB"/>
    <a:srgbClr val="444432"/>
    <a:srgbClr val="84151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4139" autoAdjust="0"/>
  </p:normalViewPr>
  <p:slideViewPr>
    <p:cSldViewPr>
      <p:cViewPr>
        <p:scale>
          <a:sx n="94" d="100"/>
          <a:sy n="94" d="100"/>
        </p:scale>
        <p:origin x="-1020"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dirty="0" err="1">
              <a:latin typeface="Arial" charset="0"/>
              <a:cs typeface="Arial" charset="0"/>
            </a:rPr>
            <a:t>Contexte</a:t>
          </a:r>
          <a:endParaRPr lang="nl-BE" dirty="0">
            <a:latin typeface="Arial" charset="0"/>
            <a:cs typeface="Arial" charset="0"/>
          </a:endParaRP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dgm:t>
        <a:bodyPr/>
        <a:lstStyle/>
        <a:p>
          <a:r>
            <a:rPr lang="nl-BE" dirty="0" err="1">
              <a:latin typeface="Arial" charset="0"/>
              <a:cs typeface="Arial" charset="0"/>
            </a:rPr>
            <a:t>Contribution</a:t>
          </a:r>
          <a:r>
            <a:rPr lang="nl-BE" dirty="0">
              <a:latin typeface="Arial" charset="0"/>
              <a:cs typeface="Arial" charset="0"/>
            </a:rPr>
            <a:t> </a:t>
          </a:r>
          <a:r>
            <a:rPr lang="nl-BE" dirty="0" err="1">
              <a:latin typeface="Arial" charset="0"/>
              <a:cs typeface="Arial" charset="0"/>
            </a:rPr>
            <a:t>propre</a:t>
          </a:r>
          <a:r>
            <a:rPr lang="nl-BE" dirty="0">
              <a:latin typeface="Arial" charset="0"/>
              <a:cs typeface="Arial" charset="0"/>
            </a:rPr>
            <a:t> (</a:t>
          </a:r>
          <a:r>
            <a:rPr lang="nl-BE" dirty="0" err="1">
              <a:latin typeface="Arial" charset="0"/>
              <a:cs typeface="Arial" charset="0"/>
            </a:rPr>
            <a:t>sphères</a:t>
          </a:r>
          <a:r>
            <a:rPr lang="nl-BE" dirty="0">
              <a:latin typeface="Arial" charset="0"/>
              <a:cs typeface="Arial" charset="0"/>
            </a:rPr>
            <a:t> de controle et </a:t>
          </a:r>
          <a:r>
            <a:rPr lang="nl-BE" dirty="0" err="1">
              <a:latin typeface="Arial" charset="0"/>
              <a:cs typeface="Arial" charset="0"/>
            </a:rPr>
            <a:t>d’influence</a:t>
          </a:r>
          <a:r>
            <a:rPr lang="nl-BE" dirty="0">
              <a:latin typeface="Arial" charset="0"/>
              <a:cs typeface="Arial" charset="0"/>
            </a:rPr>
            <a:t>)</a:t>
          </a: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dgm:t>
        <a:bodyPr/>
        <a:lstStyle/>
        <a:p>
          <a:r>
            <a:rPr lang="nl-BE" dirty="0" err="1">
              <a:latin typeface="Arial" charset="0"/>
              <a:cs typeface="Arial" charset="0"/>
            </a:rPr>
            <a:t>Situation</a:t>
          </a:r>
          <a:r>
            <a:rPr lang="nl-BE" dirty="0">
              <a:latin typeface="Arial" charset="0"/>
              <a:cs typeface="Arial" charset="0"/>
            </a:rPr>
            <a:t> </a:t>
          </a:r>
          <a:r>
            <a:rPr lang="nl-BE" dirty="0" err="1">
              <a:latin typeface="Arial" charset="0"/>
              <a:cs typeface="Arial" charset="0"/>
            </a:rPr>
            <a:t>voulue</a:t>
          </a:r>
          <a:endParaRPr lang="nl-BE" dirty="0">
            <a:latin typeface="Arial" charset="0"/>
            <a:cs typeface="Arial" charset="0"/>
          </a:endParaRP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dgm:t>
        <a:bodyPr/>
        <a:lstStyle/>
        <a:p>
          <a:r>
            <a:rPr lang="nl-BE" dirty="0" err="1">
              <a:latin typeface="Arial" charset="0"/>
              <a:cs typeface="Arial" charset="0"/>
            </a:rPr>
            <a:t>Hypothèses</a:t>
          </a:r>
          <a:endParaRPr lang="nl-BE" dirty="0">
            <a:latin typeface="Arial" charset="0"/>
            <a:cs typeface="Arial" charset="0"/>
          </a:endParaRP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dirty="0">
              <a:latin typeface="Arial" charset="0"/>
              <a:cs typeface="Arial" charset="0"/>
            </a:rPr>
            <a:t>Acteurs</a:t>
          </a: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dirty="0" err="1">
              <a:latin typeface="Arial" charset="0"/>
              <a:cs typeface="Arial" charset="0"/>
            </a:rPr>
            <a:t>Collaboration</a:t>
          </a:r>
          <a:r>
            <a:rPr lang="nl-BE" dirty="0">
              <a:latin typeface="Arial" charset="0"/>
              <a:cs typeface="Arial" charset="0"/>
            </a:rPr>
            <a:t> </a:t>
          </a:r>
          <a:r>
            <a:rPr lang="nl-BE" dirty="0" err="1">
              <a:latin typeface="Arial" charset="0"/>
              <a:cs typeface="Arial" charset="0"/>
            </a:rPr>
            <a:t>multi</a:t>
          </a:r>
          <a:r>
            <a:rPr lang="nl-BE" dirty="0">
              <a:latin typeface="Arial" charset="0"/>
              <a:cs typeface="Arial" charset="0"/>
            </a:rPr>
            <a:t>-acteurs</a:t>
          </a: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dgm:t>
        <a:bodyPr/>
        <a:lstStyle/>
        <a:p>
          <a:r>
            <a:rPr lang="nl-BE" dirty="0">
              <a:latin typeface="Arial" charset="0"/>
              <a:cs typeface="Arial" charset="0"/>
            </a:rPr>
            <a:t>Les </a:t>
          </a:r>
          <a:r>
            <a:rPr lang="nl-BE" dirty="0" err="1">
              <a:latin typeface="Arial" charset="0"/>
              <a:cs typeface="Arial" charset="0"/>
            </a:rPr>
            <a:t>chemins</a:t>
          </a:r>
          <a:r>
            <a:rPr lang="nl-BE" dirty="0">
              <a:latin typeface="Arial" charset="0"/>
              <a:cs typeface="Arial" charset="0"/>
            </a:rPr>
            <a:t> de changements</a:t>
          </a: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fr-BE"/>
        </a:p>
      </dgm:t>
    </dgm:pt>
    <dgm:pt modelId="{FBD5DB1C-8573-40F8-B22C-3537E7301A1A}" type="pres">
      <dgm:prSet presAssocID="{0D6B1CF9-0582-41FC-A7D9-437475A5A3EC}" presName="centerShape" presStyleLbl="node0" presStyleIdx="0" presStyleCnt="1"/>
      <dgm:spPr/>
      <dgm:t>
        <a:bodyPr/>
        <a:lstStyle/>
        <a:p>
          <a:endParaRPr lang="fr-BE"/>
        </a:p>
      </dgm:t>
    </dgm:pt>
    <dgm:pt modelId="{4A47019A-3587-4849-A205-F8F0475896AA}" type="pres">
      <dgm:prSet presAssocID="{5F105C22-E11F-4138-AF75-BA4CDD20E7BE}" presName="parTrans" presStyleLbl="sibTrans2D1" presStyleIdx="0" presStyleCnt="7"/>
      <dgm:spPr/>
      <dgm:t>
        <a:bodyPr/>
        <a:lstStyle/>
        <a:p>
          <a:endParaRPr lang="fr-BE"/>
        </a:p>
      </dgm:t>
    </dgm:pt>
    <dgm:pt modelId="{46AFA816-DD75-4924-8EBE-9D58B0C1E7AF}" type="pres">
      <dgm:prSet presAssocID="{5F105C22-E11F-4138-AF75-BA4CDD20E7BE}" presName="connectorText" presStyleLbl="sibTrans2D1" presStyleIdx="0" presStyleCnt="7"/>
      <dgm:spPr/>
      <dgm:t>
        <a:bodyPr/>
        <a:lstStyle/>
        <a:p>
          <a:endParaRPr lang="fr-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fr-BE"/>
        </a:p>
      </dgm:t>
    </dgm:pt>
    <dgm:pt modelId="{4F46CC64-12CB-44EE-85F5-78A359190CE7}" type="pres">
      <dgm:prSet presAssocID="{9439545F-FC33-4E78-B7F5-9D2C68103ACD}" presName="parTrans" presStyleLbl="sibTrans2D1" presStyleIdx="1" presStyleCnt="7"/>
      <dgm:spPr/>
      <dgm:t>
        <a:bodyPr/>
        <a:lstStyle/>
        <a:p>
          <a:endParaRPr lang="fr-BE"/>
        </a:p>
      </dgm:t>
    </dgm:pt>
    <dgm:pt modelId="{3E37E20E-3E88-4791-9153-5E9981EE01B1}" type="pres">
      <dgm:prSet presAssocID="{9439545F-FC33-4E78-B7F5-9D2C68103ACD}" presName="connectorText" presStyleLbl="sibTrans2D1" presStyleIdx="1" presStyleCnt="7"/>
      <dgm:spPr/>
      <dgm:t>
        <a:bodyPr/>
        <a:lstStyle/>
        <a:p>
          <a:endParaRPr lang="fr-BE"/>
        </a:p>
      </dgm:t>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t>
        <a:bodyPr/>
        <a:lstStyle/>
        <a:p>
          <a:endParaRPr lang="fr-BE"/>
        </a:p>
      </dgm:t>
    </dgm:pt>
    <dgm:pt modelId="{6E3F8358-3721-4228-8047-3A1313AF68B3}" type="pres">
      <dgm:prSet presAssocID="{F34D636D-36AC-43BE-8F76-591BEED0F4D6}" presName="parTrans" presStyleLbl="sibTrans2D1" presStyleIdx="2" presStyleCnt="7"/>
      <dgm:spPr/>
      <dgm:t>
        <a:bodyPr/>
        <a:lstStyle/>
        <a:p>
          <a:endParaRPr lang="fr-BE"/>
        </a:p>
      </dgm:t>
    </dgm:pt>
    <dgm:pt modelId="{4D3707F9-640B-408A-B6AA-4B01FE7A5DDE}" type="pres">
      <dgm:prSet presAssocID="{F34D636D-36AC-43BE-8F76-591BEED0F4D6}" presName="connectorText" presStyleLbl="sibTrans2D1" presStyleIdx="2" presStyleCnt="7"/>
      <dgm:spPr/>
      <dgm:t>
        <a:bodyPr/>
        <a:lstStyle/>
        <a:p>
          <a:endParaRPr lang="fr-BE"/>
        </a:p>
      </dgm:t>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t>
        <a:bodyPr/>
        <a:lstStyle/>
        <a:p>
          <a:endParaRPr lang="fr-BE"/>
        </a:p>
      </dgm:t>
    </dgm:pt>
    <dgm:pt modelId="{D51B28AC-6B75-47FE-961B-5312DEE601CA}" type="pres">
      <dgm:prSet presAssocID="{AAC73E67-7504-416A-913E-6829F993F4DF}" presName="parTrans" presStyleLbl="sibTrans2D1" presStyleIdx="3" presStyleCnt="7"/>
      <dgm:spPr/>
      <dgm:t>
        <a:bodyPr/>
        <a:lstStyle/>
        <a:p>
          <a:endParaRPr lang="fr-BE"/>
        </a:p>
      </dgm:t>
    </dgm:pt>
    <dgm:pt modelId="{C7F5CFDE-F3D3-4378-8271-66D5EC96A9F5}" type="pres">
      <dgm:prSet presAssocID="{AAC73E67-7504-416A-913E-6829F993F4DF}" presName="connectorText" presStyleLbl="sibTrans2D1" presStyleIdx="3" presStyleCnt="7"/>
      <dgm:spPr/>
      <dgm:t>
        <a:bodyPr/>
        <a:lstStyle/>
        <a:p>
          <a:endParaRPr lang="fr-BE"/>
        </a:p>
      </dgm:t>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t>
        <a:bodyPr/>
        <a:lstStyle/>
        <a:p>
          <a:endParaRPr lang="fr-BE"/>
        </a:p>
      </dgm:t>
    </dgm:pt>
    <dgm:pt modelId="{F18FDCB7-EA83-42AF-87D7-8A66C6BB353C}" type="pres">
      <dgm:prSet presAssocID="{78856294-550E-4CBF-B309-250B0348AADD}" presName="parTrans" presStyleLbl="sibTrans2D1" presStyleIdx="4" presStyleCnt="7"/>
      <dgm:spPr/>
      <dgm:t>
        <a:bodyPr/>
        <a:lstStyle/>
        <a:p>
          <a:endParaRPr lang="fr-BE"/>
        </a:p>
      </dgm:t>
    </dgm:pt>
    <dgm:pt modelId="{E37DC7EC-FDE1-4CF3-8EE7-CF6A0DD313EC}" type="pres">
      <dgm:prSet presAssocID="{78856294-550E-4CBF-B309-250B0348AADD}" presName="connectorText" presStyleLbl="sibTrans2D1" presStyleIdx="4" presStyleCnt="7"/>
      <dgm:spPr/>
      <dgm:t>
        <a:bodyPr/>
        <a:lstStyle/>
        <a:p>
          <a:endParaRPr lang="fr-BE"/>
        </a:p>
      </dgm:t>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t>
        <a:bodyPr/>
        <a:lstStyle/>
        <a:p>
          <a:endParaRPr lang="fr-BE"/>
        </a:p>
      </dgm:t>
    </dgm:pt>
    <dgm:pt modelId="{FE6E5187-2650-4A68-B714-3A84E445BB0D}" type="pres">
      <dgm:prSet presAssocID="{AC493D7B-2941-4C13-BDCC-528AAE025B71}" presName="parTrans" presStyleLbl="sibTrans2D1" presStyleIdx="5" presStyleCnt="7"/>
      <dgm:spPr/>
      <dgm:t>
        <a:bodyPr/>
        <a:lstStyle/>
        <a:p>
          <a:endParaRPr lang="fr-BE"/>
        </a:p>
      </dgm:t>
    </dgm:pt>
    <dgm:pt modelId="{037A7D5D-C991-425C-9BBB-F230ED71EBCE}" type="pres">
      <dgm:prSet presAssocID="{AC493D7B-2941-4C13-BDCC-528AAE025B71}" presName="connectorText" presStyleLbl="sibTrans2D1" presStyleIdx="5" presStyleCnt="7"/>
      <dgm:spPr/>
      <dgm:t>
        <a:bodyPr/>
        <a:lstStyle/>
        <a:p>
          <a:endParaRPr lang="fr-BE"/>
        </a:p>
      </dgm:t>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t>
        <a:bodyPr/>
        <a:lstStyle/>
        <a:p>
          <a:endParaRPr lang="fr-BE"/>
        </a:p>
      </dgm:t>
    </dgm:pt>
    <dgm:pt modelId="{FF9272D2-E9BE-49CE-88D7-2ACFCA63CE6F}" type="pres">
      <dgm:prSet presAssocID="{35618B30-C814-4282-89FE-3BC55128F611}" presName="parTrans" presStyleLbl="sibTrans2D1" presStyleIdx="6" presStyleCnt="7"/>
      <dgm:spPr/>
      <dgm:t>
        <a:bodyPr/>
        <a:lstStyle/>
        <a:p>
          <a:endParaRPr lang="fr-BE"/>
        </a:p>
      </dgm:t>
    </dgm:pt>
    <dgm:pt modelId="{9668FCE8-DE05-4501-ADA6-A17982AD4C1D}" type="pres">
      <dgm:prSet presAssocID="{35618B30-C814-4282-89FE-3BC55128F611}" presName="connectorText" presStyleLbl="sibTrans2D1" presStyleIdx="6" presStyleCnt="7"/>
      <dgm:spPr/>
      <dgm:t>
        <a:bodyPr/>
        <a:lstStyle/>
        <a:p>
          <a:endParaRPr lang="fr-BE"/>
        </a:p>
      </dgm:t>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t>
        <a:bodyPr/>
        <a:lstStyle/>
        <a:p>
          <a:endParaRPr lang="fr-BE"/>
        </a:p>
      </dgm:t>
    </dgm:pt>
  </dgm:ptLst>
  <dgm:cxnLst>
    <dgm:cxn modelId="{07658C52-0040-4069-8026-D327508B1C9A}" type="presOf" srcId="{AAC73E67-7504-416A-913E-6829F993F4DF}" destId="{C7F5CFDE-F3D3-4378-8271-66D5EC96A9F5}" srcOrd="1" destOrd="0" presId="urn:microsoft.com/office/officeart/2005/8/layout/radial5"/>
    <dgm:cxn modelId="{AB681B7D-73EC-4565-A54D-10B006EAB37F}" type="presOf" srcId="{73E5B036-580E-4B89-95EE-7AD5B77821C7}" destId="{95931632-2293-405D-9C9F-8361B3EA47EE}" srcOrd="0" destOrd="0" presId="urn:microsoft.com/office/officeart/2005/8/layout/radial5"/>
    <dgm:cxn modelId="{D4C257FF-00AB-4580-BCF9-2EBFB5175B1E}" type="presOf" srcId="{9439545F-FC33-4E78-B7F5-9D2C68103ACD}" destId="{3E37E20E-3E88-4791-9153-5E9981EE01B1}" srcOrd="1" destOrd="0" presId="urn:microsoft.com/office/officeart/2005/8/layout/radial5"/>
    <dgm:cxn modelId="{E08D5D08-C924-494F-A754-E556AF10742A}" type="presOf" srcId="{35618B30-C814-4282-89FE-3BC55128F611}" destId="{FF9272D2-E9BE-49CE-88D7-2ACFCA63CE6F}" srcOrd="0" destOrd="0" presId="urn:microsoft.com/office/officeart/2005/8/layout/radial5"/>
    <dgm:cxn modelId="{4EDFD134-08E7-4CDC-BAEC-C6A12BCDC2D3}" type="presOf" srcId="{0D6B1CF9-0582-41FC-A7D9-437475A5A3EC}" destId="{FBD5DB1C-8573-40F8-B22C-3537E7301A1A}" srcOrd="0" destOrd="0" presId="urn:microsoft.com/office/officeart/2005/8/layout/radial5"/>
    <dgm:cxn modelId="{6B22F4A3-ED1B-4054-93FC-3F9398D7D46D}" type="presOf" srcId="{6CC41141-1DF0-4510-BB7E-D14757A32A48}" destId="{5258448D-F7CE-4F5E-A4C0-9EF408F7918E}" srcOrd="0" destOrd="0" presId="urn:microsoft.com/office/officeart/2005/8/layout/radial5"/>
    <dgm:cxn modelId="{50CA3441-F6AD-4D17-A796-2033522AA33A}" type="presOf" srcId="{1E1183EA-D98E-452D-A6B9-F740EAB93EA8}" destId="{7D3D0131-E852-4AEA-B121-0CECAEC0D33A}" srcOrd="0" destOrd="0" presId="urn:microsoft.com/office/officeart/2005/8/layout/radial5"/>
    <dgm:cxn modelId="{EDB28635-9ADA-49A5-B1B9-D3BCB9F4A989}" type="presOf" srcId="{940AD172-A963-4C8C-B400-37822E15B526}" destId="{5A8445FC-A728-4A65-AE1A-524C6A41A06D}" srcOrd="0" destOrd="0" presId="urn:microsoft.com/office/officeart/2005/8/layout/radial5"/>
    <dgm:cxn modelId="{DF129098-C9C8-4A97-8032-0738F4F1028B}" type="presOf" srcId="{5F105C22-E11F-4138-AF75-BA4CDD20E7BE}" destId="{46AFA816-DD75-4924-8EBE-9D58B0C1E7AF}" srcOrd="1" destOrd="0" presId="urn:microsoft.com/office/officeart/2005/8/layout/radial5"/>
    <dgm:cxn modelId="{8F0BAAC5-30D8-49E9-B92F-CF4B36EEDB5A}" srcId="{727D2ABF-ECAD-4C66-BFA8-FFFCD3CFA844}" destId="{0D6B1CF9-0582-41FC-A7D9-437475A5A3EC}" srcOrd="0" destOrd="0" parTransId="{6CE885A7-6B4C-431A-9BE1-4DB8718207C4}" sibTransId="{1BDE6A3C-40BC-40E6-A57E-1D0C9FDB2F8D}"/>
    <dgm:cxn modelId="{8449B358-C736-4CE5-AFBF-B4A82F19449E}" srcId="{0D6B1CF9-0582-41FC-A7D9-437475A5A3EC}" destId="{73E5B036-580E-4B89-95EE-7AD5B77821C7}" srcOrd="6" destOrd="0" parTransId="{35618B30-C814-4282-89FE-3BC55128F611}" sibTransId="{25D5F9C9-8AAB-40A8-9EB9-540B73377408}"/>
    <dgm:cxn modelId="{49171D11-437A-4A1F-B30E-A162A1C45C11}" type="presOf" srcId="{698D8862-CC5B-42BC-A259-2FF4118B409A}" destId="{B33AE019-0C92-46A0-93C7-F771EB1896FB}" srcOrd="0" destOrd="0" presId="urn:microsoft.com/office/officeart/2005/8/layout/radial5"/>
    <dgm:cxn modelId="{75F0D1A9-711E-46EF-A368-4F82C2B8C7C7}" type="presOf" srcId="{AC493D7B-2941-4C13-BDCC-528AAE025B71}" destId="{FE6E5187-2650-4A68-B714-3A84E445BB0D}"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1BCECB01-8AFE-4C38-A337-12EEA06710CE}" type="presOf" srcId="{78856294-550E-4CBF-B309-250B0348AADD}" destId="{F18FDCB7-EA83-42AF-87D7-8A66C6BB353C}" srcOrd="0" destOrd="0" presId="urn:microsoft.com/office/officeart/2005/8/layout/radial5"/>
    <dgm:cxn modelId="{DDDAAE30-034A-45F7-BF72-E79F84DC2ABA}" type="presOf" srcId="{35618B30-C814-4282-89FE-3BC55128F611}" destId="{9668FCE8-DE05-4501-ADA6-A17982AD4C1D}" srcOrd="1" destOrd="0" presId="urn:microsoft.com/office/officeart/2005/8/layout/radial5"/>
    <dgm:cxn modelId="{916F8FD1-40EA-4C2A-8597-75FBC8240DF1}" type="presOf" srcId="{AC493D7B-2941-4C13-BDCC-528AAE025B71}" destId="{037A7D5D-C991-425C-9BBB-F230ED71EBCE}" srcOrd="1" destOrd="0" presId="urn:microsoft.com/office/officeart/2005/8/layout/radial5"/>
    <dgm:cxn modelId="{04B8D38B-5FE7-48FE-BD81-CB1939BC3E42}" type="presOf" srcId="{AAC73E67-7504-416A-913E-6829F993F4DF}" destId="{D51B28AC-6B75-47FE-961B-5312DEE601CA}" srcOrd="0" destOrd="0" presId="urn:microsoft.com/office/officeart/2005/8/layout/radial5"/>
    <dgm:cxn modelId="{F345E33F-3CB1-45AE-A4B3-3F4F995A3C1E}" type="presOf" srcId="{5F105C22-E11F-4138-AF75-BA4CDD20E7BE}" destId="{4A47019A-3587-4849-A205-F8F0475896AA}" srcOrd="0" destOrd="0" presId="urn:microsoft.com/office/officeart/2005/8/layout/radial5"/>
    <dgm:cxn modelId="{B65027EA-F785-4FAA-9147-04BB84B30967}" type="presOf" srcId="{9439545F-FC33-4E78-B7F5-9D2C68103ACD}" destId="{4F46CC64-12CB-44EE-85F5-78A359190CE7}" srcOrd="0"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AF486486-E059-4785-B295-DBBC3C67E153}" type="presOf" srcId="{F34D636D-36AC-43BE-8F76-591BEED0F4D6}" destId="{4D3707F9-640B-408A-B6AA-4B01FE7A5DDE}" srcOrd="1" destOrd="0" presId="urn:microsoft.com/office/officeart/2005/8/layout/radial5"/>
    <dgm:cxn modelId="{FB8E2CDB-25AF-4CE4-8A0C-AF9E450F671E}" srcId="{0D6B1CF9-0582-41FC-A7D9-437475A5A3EC}" destId="{940AD172-A963-4C8C-B400-37822E15B526}" srcOrd="4" destOrd="0" parTransId="{78856294-550E-4CBF-B309-250B0348AADD}" sibTransId="{CD90F996-CF64-4DE2-A246-7AF63188BB58}"/>
    <dgm:cxn modelId="{3FB804AB-2E1C-4A88-BB13-228D31BC504E}" srcId="{0D6B1CF9-0582-41FC-A7D9-437475A5A3EC}" destId="{564D8275-D423-4EEA-AD63-1E6C799C7370}" srcOrd="1" destOrd="0" parTransId="{9439545F-FC33-4E78-B7F5-9D2C68103ACD}" sibTransId="{9E207608-6F89-4DCC-8F5D-8E48AC03F015}"/>
    <dgm:cxn modelId="{E9939705-3B37-427F-8E19-BBE33E53E80F}" type="presOf" srcId="{78856294-550E-4CBF-B309-250B0348AADD}" destId="{E37DC7EC-FDE1-4CF3-8EE7-CF6A0DD313EC}" srcOrd="1"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A0A7FC26-EA8A-4297-AEC4-8C154A67E8D7}" srcId="{0D6B1CF9-0582-41FC-A7D9-437475A5A3EC}" destId="{698D8862-CC5B-42BC-A259-2FF4118B409A}" srcOrd="2" destOrd="0" parTransId="{F34D636D-36AC-43BE-8F76-591BEED0F4D6}" sibTransId="{51716C44-278D-4026-B46E-0153D70CFC1D}"/>
    <dgm:cxn modelId="{E26D2D9F-E9F5-4C13-A8D8-AF6FD9FB45D3}" srcId="{0D6B1CF9-0582-41FC-A7D9-437475A5A3EC}" destId="{C88F70A4-2121-4121-8B62-D4C9C82857B9}" srcOrd="5" destOrd="0" parTransId="{AC493D7B-2941-4C13-BDCC-528AAE025B71}" sibTransId="{34A08115-7AA6-43AC-80F3-0E060E13A8A9}"/>
    <dgm:cxn modelId="{5726EE70-D5B1-411E-B371-C3B8F4127203}" type="presOf" srcId="{F34D636D-36AC-43BE-8F76-591BEED0F4D6}" destId="{6E3F8358-3721-4228-8047-3A1313AF68B3}" srcOrd="0" destOrd="0" presId="urn:microsoft.com/office/officeart/2005/8/layout/radial5"/>
    <dgm:cxn modelId="{EF13A6C7-45C2-44F5-854D-85B66EEA1933}" type="presOf" srcId="{C88F70A4-2121-4121-8B62-D4C9C82857B9}" destId="{A9DDCAAA-0987-45A5-A9CD-F7B9CF2E112E}" srcOrd="0" destOrd="0" presId="urn:microsoft.com/office/officeart/2005/8/layout/radial5"/>
    <dgm:cxn modelId="{D2FE3135-D292-464F-AEF9-C803542DFF69}" type="presOf" srcId="{564D8275-D423-4EEA-AD63-1E6C799C7370}" destId="{801E6585-6B96-4381-9405-BFC4C8F76952}" srcOrd="0" destOrd="0" presId="urn:microsoft.com/office/officeart/2005/8/layout/radial5"/>
    <dgm:cxn modelId="{966780A2-CD69-4A3F-9000-C5936ED66BA4}" type="presOf" srcId="{727D2ABF-ECAD-4C66-BFA8-FFFCD3CFA844}" destId="{260A225F-98C1-4F16-B5A8-599C64F50EA7}" srcOrd="0" destOrd="0" presId="urn:microsoft.com/office/officeart/2005/8/layout/radial5"/>
    <dgm:cxn modelId="{BE35651B-E38B-468D-97BB-1EA06A9C3B01}" type="presParOf" srcId="{260A225F-98C1-4F16-B5A8-599C64F50EA7}" destId="{FBD5DB1C-8573-40F8-B22C-3537E7301A1A}" srcOrd="0" destOrd="0" presId="urn:microsoft.com/office/officeart/2005/8/layout/radial5"/>
    <dgm:cxn modelId="{21A68EC5-6E9D-4C08-B127-6FD304E3EE0F}" type="presParOf" srcId="{260A225F-98C1-4F16-B5A8-599C64F50EA7}" destId="{4A47019A-3587-4849-A205-F8F0475896AA}" srcOrd="1" destOrd="0" presId="urn:microsoft.com/office/officeart/2005/8/layout/radial5"/>
    <dgm:cxn modelId="{EB325E00-1853-4E67-888F-F695FF223984}" type="presParOf" srcId="{4A47019A-3587-4849-A205-F8F0475896AA}" destId="{46AFA816-DD75-4924-8EBE-9D58B0C1E7AF}" srcOrd="0" destOrd="0" presId="urn:microsoft.com/office/officeart/2005/8/layout/radial5"/>
    <dgm:cxn modelId="{5573FCF5-B110-440B-8E3D-7CE8A8EF5A28}" type="presParOf" srcId="{260A225F-98C1-4F16-B5A8-599C64F50EA7}" destId="{7D3D0131-E852-4AEA-B121-0CECAEC0D33A}" srcOrd="2" destOrd="0" presId="urn:microsoft.com/office/officeart/2005/8/layout/radial5"/>
    <dgm:cxn modelId="{45FD6D7F-4CCC-4A21-9885-FEFDC03E297C}" type="presParOf" srcId="{260A225F-98C1-4F16-B5A8-599C64F50EA7}" destId="{4F46CC64-12CB-44EE-85F5-78A359190CE7}" srcOrd="3" destOrd="0" presId="urn:microsoft.com/office/officeart/2005/8/layout/radial5"/>
    <dgm:cxn modelId="{FD8B3940-5DD1-4D29-BABA-0BFE027C907F}" type="presParOf" srcId="{4F46CC64-12CB-44EE-85F5-78A359190CE7}" destId="{3E37E20E-3E88-4791-9153-5E9981EE01B1}" srcOrd="0" destOrd="0" presId="urn:microsoft.com/office/officeart/2005/8/layout/radial5"/>
    <dgm:cxn modelId="{50DF55D5-C142-493C-9E64-8D73BD988E78}" type="presParOf" srcId="{260A225F-98C1-4F16-B5A8-599C64F50EA7}" destId="{801E6585-6B96-4381-9405-BFC4C8F76952}" srcOrd="4" destOrd="0" presId="urn:microsoft.com/office/officeart/2005/8/layout/radial5"/>
    <dgm:cxn modelId="{A078C036-F520-42DA-9912-54332D1037AD}" type="presParOf" srcId="{260A225F-98C1-4F16-B5A8-599C64F50EA7}" destId="{6E3F8358-3721-4228-8047-3A1313AF68B3}" srcOrd="5" destOrd="0" presId="urn:microsoft.com/office/officeart/2005/8/layout/radial5"/>
    <dgm:cxn modelId="{7711E2D7-657D-4AD4-B955-673D5EF08667}" type="presParOf" srcId="{6E3F8358-3721-4228-8047-3A1313AF68B3}" destId="{4D3707F9-640B-408A-B6AA-4B01FE7A5DDE}" srcOrd="0" destOrd="0" presId="urn:microsoft.com/office/officeart/2005/8/layout/radial5"/>
    <dgm:cxn modelId="{C036027B-96D5-448D-A8B1-A1942E7AE568}" type="presParOf" srcId="{260A225F-98C1-4F16-B5A8-599C64F50EA7}" destId="{B33AE019-0C92-46A0-93C7-F771EB1896FB}" srcOrd="6" destOrd="0" presId="urn:microsoft.com/office/officeart/2005/8/layout/radial5"/>
    <dgm:cxn modelId="{53C9EABD-B8BC-4B85-8DB7-0903FAB0B981}" type="presParOf" srcId="{260A225F-98C1-4F16-B5A8-599C64F50EA7}" destId="{D51B28AC-6B75-47FE-961B-5312DEE601CA}" srcOrd="7" destOrd="0" presId="urn:microsoft.com/office/officeart/2005/8/layout/radial5"/>
    <dgm:cxn modelId="{CE172705-EEAF-4378-B8C4-13E630C3369D}" type="presParOf" srcId="{D51B28AC-6B75-47FE-961B-5312DEE601CA}" destId="{C7F5CFDE-F3D3-4378-8271-66D5EC96A9F5}" srcOrd="0" destOrd="0" presId="urn:microsoft.com/office/officeart/2005/8/layout/radial5"/>
    <dgm:cxn modelId="{777CF757-0ADB-436C-B234-82CD83CDE3DA}" type="presParOf" srcId="{260A225F-98C1-4F16-B5A8-599C64F50EA7}" destId="{5258448D-F7CE-4F5E-A4C0-9EF408F7918E}" srcOrd="8" destOrd="0" presId="urn:microsoft.com/office/officeart/2005/8/layout/radial5"/>
    <dgm:cxn modelId="{BFE504F8-8D75-45CC-97F3-94F3B0A4147F}" type="presParOf" srcId="{260A225F-98C1-4F16-B5A8-599C64F50EA7}" destId="{F18FDCB7-EA83-42AF-87D7-8A66C6BB353C}" srcOrd="9" destOrd="0" presId="urn:microsoft.com/office/officeart/2005/8/layout/radial5"/>
    <dgm:cxn modelId="{C4787879-6619-41D1-B4F8-6D33241459EC}" type="presParOf" srcId="{F18FDCB7-EA83-42AF-87D7-8A66C6BB353C}" destId="{E37DC7EC-FDE1-4CF3-8EE7-CF6A0DD313EC}" srcOrd="0" destOrd="0" presId="urn:microsoft.com/office/officeart/2005/8/layout/radial5"/>
    <dgm:cxn modelId="{A0D28E87-FC76-45C7-90CF-F6E42D65F5A7}" type="presParOf" srcId="{260A225F-98C1-4F16-B5A8-599C64F50EA7}" destId="{5A8445FC-A728-4A65-AE1A-524C6A41A06D}" srcOrd="10" destOrd="0" presId="urn:microsoft.com/office/officeart/2005/8/layout/radial5"/>
    <dgm:cxn modelId="{91BBA5F7-94E9-4499-AE4A-6D661E3C128C}" type="presParOf" srcId="{260A225F-98C1-4F16-B5A8-599C64F50EA7}" destId="{FE6E5187-2650-4A68-B714-3A84E445BB0D}" srcOrd="11" destOrd="0" presId="urn:microsoft.com/office/officeart/2005/8/layout/radial5"/>
    <dgm:cxn modelId="{A3D17275-5498-47CA-9176-C79656E6D69E}" type="presParOf" srcId="{FE6E5187-2650-4A68-B714-3A84E445BB0D}" destId="{037A7D5D-C991-425C-9BBB-F230ED71EBCE}" srcOrd="0" destOrd="0" presId="urn:microsoft.com/office/officeart/2005/8/layout/radial5"/>
    <dgm:cxn modelId="{4BF903DD-99AE-4B0B-BE1A-0E529ECB543C}" type="presParOf" srcId="{260A225F-98C1-4F16-B5A8-599C64F50EA7}" destId="{A9DDCAAA-0987-45A5-A9CD-F7B9CF2E112E}" srcOrd="12" destOrd="0" presId="urn:microsoft.com/office/officeart/2005/8/layout/radial5"/>
    <dgm:cxn modelId="{F4D5A765-999D-430C-A9D3-A302D996E99D}" type="presParOf" srcId="{260A225F-98C1-4F16-B5A8-599C64F50EA7}" destId="{FF9272D2-E9BE-49CE-88D7-2ACFCA63CE6F}" srcOrd="13" destOrd="0" presId="urn:microsoft.com/office/officeart/2005/8/layout/radial5"/>
    <dgm:cxn modelId="{26D029F5-7481-4E78-850C-68DE8E82AB0F}" type="presParOf" srcId="{FF9272D2-E9BE-49CE-88D7-2ACFCA63CE6F}" destId="{9668FCE8-DE05-4501-ADA6-A17982AD4C1D}" srcOrd="0" destOrd="0" presId="urn:microsoft.com/office/officeart/2005/8/layout/radial5"/>
    <dgm:cxn modelId="{2AA0D4ED-6270-4387-8EFC-5E04C0588BB4}"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604337" y="1867419"/>
          <a:ext cx="1320736" cy="1320736"/>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nl-BE" sz="3500" b="1" kern="1200"/>
            <a:t>ToC</a:t>
          </a:r>
        </a:p>
      </dsp:txBody>
      <dsp:txXfrm>
        <a:off x="3797754" y="2060836"/>
        <a:ext cx="933902" cy="933902"/>
      </dsp:txXfrm>
    </dsp:sp>
    <dsp:sp modelId="{4A47019A-3587-4849-A205-F8F0475896AA}">
      <dsp:nvSpPr>
        <dsp:cNvPr id="0" name=""/>
        <dsp:cNvSpPr/>
      </dsp:nvSpPr>
      <dsp:spPr>
        <a:xfrm rot="16200000">
          <a:off x="4105262" y="1337008"/>
          <a:ext cx="318887" cy="477197"/>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153095" y="1480280"/>
        <a:ext cx="223221" cy="286319"/>
      </dsp:txXfrm>
    </dsp:sp>
    <dsp:sp modelId="{7D3D0131-E852-4AEA-B121-0CECAEC0D33A}">
      <dsp:nvSpPr>
        <dsp:cNvPr id="0" name=""/>
        <dsp:cNvSpPr/>
      </dsp:nvSpPr>
      <dsp:spPr>
        <a:xfrm>
          <a:off x="3369744" y="2575"/>
          <a:ext cx="1789923" cy="126316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latin typeface="Arial" charset="0"/>
              <a:cs typeface="Arial" charset="0"/>
            </a:rPr>
            <a:t>Les </a:t>
          </a:r>
          <a:r>
            <a:rPr lang="nl-BE" sz="1500" kern="1200" dirty="0" err="1">
              <a:latin typeface="Arial" charset="0"/>
              <a:cs typeface="Arial" charset="0"/>
            </a:rPr>
            <a:t>chemins</a:t>
          </a:r>
          <a:r>
            <a:rPr lang="nl-BE" sz="1500" kern="1200" dirty="0">
              <a:latin typeface="Arial" charset="0"/>
              <a:cs typeface="Arial" charset="0"/>
            </a:rPr>
            <a:t> de changements</a:t>
          </a:r>
        </a:p>
      </dsp:txBody>
      <dsp:txXfrm>
        <a:off x="3631872" y="187562"/>
        <a:ext cx="1265667" cy="893195"/>
      </dsp:txXfrm>
    </dsp:sp>
    <dsp:sp modelId="{4F46CC64-12CB-44EE-85F5-78A359190CE7}">
      <dsp:nvSpPr>
        <dsp:cNvPr id="0" name=""/>
        <dsp:cNvSpPr/>
      </dsp:nvSpPr>
      <dsp:spPr>
        <a:xfrm rot="19246942">
          <a:off x="4884114" y="1573221"/>
          <a:ext cx="515808" cy="477197"/>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900237" y="1713917"/>
        <a:ext cx="372649" cy="286319"/>
      </dsp:txXfrm>
    </dsp:sp>
    <dsp:sp modelId="{801E6585-6B96-4381-9405-BFC4C8F76952}">
      <dsp:nvSpPr>
        <dsp:cNvPr id="0" name=""/>
        <dsp:cNvSpPr/>
      </dsp:nvSpPr>
      <dsp:spPr>
        <a:xfrm>
          <a:off x="5145039" y="364511"/>
          <a:ext cx="1993053" cy="1263169"/>
        </a:xfrm>
        <a:prstGeom prst="ellipse">
          <a:avLst/>
        </a:prstGeom>
        <a:solidFill>
          <a:schemeClr val="accent1">
            <a:shade val="80000"/>
            <a:hueOff val="95612"/>
            <a:satOff val="-8097"/>
            <a:lumOff val="6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Hypothèses</a:t>
          </a:r>
          <a:endParaRPr lang="nl-BE" sz="1500" kern="1200" dirty="0">
            <a:latin typeface="Arial" charset="0"/>
            <a:cs typeface="Arial" charset="0"/>
          </a:endParaRPr>
        </a:p>
      </dsp:txBody>
      <dsp:txXfrm>
        <a:off x="5436915" y="549498"/>
        <a:ext cx="1409301" cy="893195"/>
      </dsp:txXfrm>
    </dsp:sp>
    <dsp:sp modelId="{6E3F8358-3721-4228-8047-3A1313AF68B3}">
      <dsp:nvSpPr>
        <dsp:cNvPr id="0" name=""/>
        <dsp:cNvSpPr/>
      </dsp:nvSpPr>
      <dsp:spPr>
        <a:xfrm rot="1349028">
          <a:off x="5046194" y="2715234"/>
          <a:ext cx="495798" cy="477197"/>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5051635" y="2783299"/>
        <a:ext cx="352639" cy="286319"/>
      </dsp:txXfrm>
    </dsp:sp>
    <dsp:sp modelId="{B33AE019-0C92-46A0-93C7-F771EB1896FB}">
      <dsp:nvSpPr>
        <dsp:cNvPr id="0" name=""/>
        <dsp:cNvSpPr/>
      </dsp:nvSpPr>
      <dsp:spPr>
        <a:xfrm>
          <a:off x="5577085" y="2851819"/>
          <a:ext cx="1993053" cy="1263169"/>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Contexte</a:t>
          </a:r>
          <a:endParaRPr lang="nl-BE" sz="1500" kern="1200" dirty="0">
            <a:latin typeface="Arial" charset="0"/>
            <a:cs typeface="Arial" charset="0"/>
          </a:endParaRPr>
        </a:p>
      </dsp:txBody>
      <dsp:txXfrm>
        <a:off x="5868961" y="3036806"/>
        <a:ext cx="1409301" cy="893195"/>
      </dsp:txXfrm>
    </dsp:sp>
    <dsp:sp modelId="{D51B28AC-6B75-47FE-961B-5312DEE601CA}">
      <dsp:nvSpPr>
        <dsp:cNvPr id="0" name=""/>
        <dsp:cNvSpPr/>
      </dsp:nvSpPr>
      <dsp:spPr>
        <a:xfrm rot="4642108">
          <a:off x="4337649" y="3146373"/>
          <a:ext cx="238311" cy="477197"/>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365578" y="3206931"/>
        <a:ext cx="166818" cy="286319"/>
      </dsp:txXfrm>
    </dsp:sp>
    <dsp:sp modelId="{5258448D-F7CE-4F5E-A4C0-9EF408F7918E}">
      <dsp:nvSpPr>
        <dsp:cNvPr id="0" name=""/>
        <dsp:cNvSpPr/>
      </dsp:nvSpPr>
      <dsp:spPr>
        <a:xfrm>
          <a:off x="3632873" y="3604878"/>
          <a:ext cx="2029508" cy="1263169"/>
        </a:xfrm>
        <a:prstGeom prst="ellipse">
          <a:avLst/>
        </a:prstGeom>
        <a:solidFill>
          <a:schemeClr val="accent1">
            <a:shade val="80000"/>
            <a:hueOff val="286837"/>
            <a:satOff val="-24292"/>
            <a:lumOff val="181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latin typeface="Arial" charset="0"/>
              <a:cs typeface="Arial" charset="0"/>
            </a:rPr>
            <a:t>Acteurs</a:t>
          </a:r>
        </a:p>
      </dsp:txBody>
      <dsp:txXfrm>
        <a:off x="3930088" y="3789865"/>
        <a:ext cx="1435078" cy="893195"/>
      </dsp:txXfrm>
    </dsp:sp>
    <dsp:sp modelId="{F18FDCB7-EA83-42AF-87D7-8A66C6BB353C}">
      <dsp:nvSpPr>
        <dsp:cNvPr id="0" name=""/>
        <dsp:cNvSpPr/>
      </dsp:nvSpPr>
      <dsp:spPr>
        <a:xfrm rot="8379280">
          <a:off x="3001708" y="3092559"/>
          <a:ext cx="634428" cy="477197"/>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127842" y="3141658"/>
        <a:ext cx="491269" cy="286319"/>
      </dsp:txXfrm>
    </dsp:sp>
    <dsp:sp modelId="{5A8445FC-A728-4A65-AE1A-524C6A41A06D}">
      <dsp:nvSpPr>
        <dsp:cNvPr id="0" name=""/>
        <dsp:cNvSpPr/>
      </dsp:nvSpPr>
      <dsp:spPr>
        <a:xfrm>
          <a:off x="1256607" y="3604878"/>
          <a:ext cx="1993053" cy="1263169"/>
        </a:xfrm>
        <a:prstGeom prst="ellipse">
          <a:avLst/>
        </a:prstGeom>
        <a:solidFill>
          <a:schemeClr val="accent1">
            <a:shade val="80000"/>
            <a:hueOff val="382449"/>
            <a:satOff val="-32389"/>
            <a:lumOff val="2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Contribution</a:t>
          </a:r>
          <a:r>
            <a:rPr lang="nl-BE" sz="1500" kern="1200" dirty="0">
              <a:latin typeface="Arial" charset="0"/>
              <a:cs typeface="Arial" charset="0"/>
            </a:rPr>
            <a:t> </a:t>
          </a:r>
          <a:r>
            <a:rPr lang="nl-BE" sz="1500" kern="1200" dirty="0" err="1">
              <a:latin typeface="Arial" charset="0"/>
              <a:cs typeface="Arial" charset="0"/>
            </a:rPr>
            <a:t>propre</a:t>
          </a:r>
          <a:r>
            <a:rPr lang="nl-BE" sz="1500" kern="1200" dirty="0">
              <a:latin typeface="Arial" charset="0"/>
              <a:cs typeface="Arial" charset="0"/>
            </a:rPr>
            <a:t> (</a:t>
          </a:r>
          <a:r>
            <a:rPr lang="nl-BE" sz="1500" kern="1200" dirty="0" err="1">
              <a:latin typeface="Arial" charset="0"/>
              <a:cs typeface="Arial" charset="0"/>
            </a:rPr>
            <a:t>sphères</a:t>
          </a:r>
          <a:r>
            <a:rPr lang="nl-BE" sz="1500" kern="1200" dirty="0">
              <a:latin typeface="Arial" charset="0"/>
              <a:cs typeface="Arial" charset="0"/>
            </a:rPr>
            <a:t> de controle et </a:t>
          </a:r>
          <a:r>
            <a:rPr lang="nl-BE" sz="1500" kern="1200" dirty="0" err="1">
              <a:latin typeface="Arial" charset="0"/>
              <a:cs typeface="Arial" charset="0"/>
            </a:rPr>
            <a:t>d’influence</a:t>
          </a:r>
          <a:r>
            <a:rPr lang="nl-BE" sz="1500" kern="1200" dirty="0">
              <a:latin typeface="Arial" charset="0"/>
              <a:cs typeface="Arial" charset="0"/>
            </a:rPr>
            <a:t>)</a:t>
          </a:r>
        </a:p>
      </dsp:txBody>
      <dsp:txXfrm>
        <a:off x="1548483" y="3789865"/>
        <a:ext cx="1409301" cy="893195"/>
      </dsp:txXfrm>
    </dsp:sp>
    <dsp:sp modelId="{FE6E5187-2650-4A68-B714-3A84E445BB0D}">
      <dsp:nvSpPr>
        <dsp:cNvPr id="0" name=""/>
        <dsp:cNvSpPr/>
      </dsp:nvSpPr>
      <dsp:spPr>
        <a:xfrm rot="10412141">
          <a:off x="2798768" y="2422734"/>
          <a:ext cx="574598" cy="477197"/>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2941472" y="2510114"/>
        <a:ext cx="431439" cy="286319"/>
      </dsp:txXfrm>
    </dsp:sp>
    <dsp:sp modelId="{A9DDCAAA-0987-45A5-A9CD-F7B9CF2E112E}">
      <dsp:nvSpPr>
        <dsp:cNvPr id="0" name=""/>
        <dsp:cNvSpPr/>
      </dsp:nvSpPr>
      <dsp:spPr>
        <a:xfrm>
          <a:off x="553780" y="2203757"/>
          <a:ext cx="1993053" cy="1263169"/>
        </a:xfrm>
        <a:prstGeom prst="ellipse">
          <a:avLst/>
        </a:prstGeom>
        <a:solidFill>
          <a:schemeClr val="accent1">
            <a:shade val="80000"/>
            <a:hueOff val="478061"/>
            <a:satOff val="-40487"/>
            <a:lumOff val="302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Situation</a:t>
          </a:r>
          <a:r>
            <a:rPr lang="nl-BE" sz="1500" kern="1200" dirty="0">
              <a:latin typeface="Arial" charset="0"/>
              <a:cs typeface="Arial" charset="0"/>
            </a:rPr>
            <a:t> </a:t>
          </a:r>
          <a:r>
            <a:rPr lang="nl-BE" sz="1500" kern="1200" dirty="0" err="1">
              <a:latin typeface="Arial" charset="0"/>
              <a:cs typeface="Arial" charset="0"/>
            </a:rPr>
            <a:t>voulue</a:t>
          </a:r>
          <a:endParaRPr lang="nl-BE" sz="1500" kern="1200" dirty="0">
            <a:latin typeface="Arial" charset="0"/>
            <a:cs typeface="Arial" charset="0"/>
          </a:endParaRPr>
        </a:p>
      </dsp:txBody>
      <dsp:txXfrm>
        <a:off x="845656" y="2388744"/>
        <a:ext cx="1409301" cy="893195"/>
      </dsp:txXfrm>
    </dsp:sp>
    <dsp:sp modelId="{FF9272D2-E9BE-49CE-88D7-2ACFCA63CE6F}">
      <dsp:nvSpPr>
        <dsp:cNvPr id="0" name=""/>
        <dsp:cNvSpPr/>
      </dsp:nvSpPr>
      <dsp:spPr>
        <a:xfrm rot="12617609">
          <a:off x="3100083" y="1743400"/>
          <a:ext cx="460744" cy="477197"/>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228869" y="1873701"/>
        <a:ext cx="322521" cy="286319"/>
      </dsp:txXfrm>
    </dsp:sp>
    <dsp:sp modelId="{95931632-2293-405D-9C9F-8361B3EA47EE}">
      <dsp:nvSpPr>
        <dsp:cNvPr id="0" name=""/>
        <dsp:cNvSpPr/>
      </dsp:nvSpPr>
      <dsp:spPr>
        <a:xfrm>
          <a:off x="1184592" y="691579"/>
          <a:ext cx="2036216" cy="1263169"/>
        </a:xfrm>
        <a:prstGeom prst="ellipse">
          <a:avLst/>
        </a:prstGeom>
        <a:solidFill>
          <a:schemeClr val="accent1">
            <a:shade val="80000"/>
            <a:hueOff val="573673"/>
            <a:satOff val="-48584"/>
            <a:lumOff val="363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Collaboration</a:t>
          </a:r>
          <a:r>
            <a:rPr lang="nl-BE" sz="1500" kern="1200" dirty="0">
              <a:latin typeface="Arial" charset="0"/>
              <a:cs typeface="Arial" charset="0"/>
            </a:rPr>
            <a:t> </a:t>
          </a:r>
          <a:r>
            <a:rPr lang="nl-BE" sz="1500" kern="1200" dirty="0" err="1">
              <a:latin typeface="Arial" charset="0"/>
              <a:cs typeface="Arial" charset="0"/>
            </a:rPr>
            <a:t>multi</a:t>
          </a:r>
          <a:r>
            <a:rPr lang="nl-BE" sz="1500" kern="1200" dirty="0">
              <a:latin typeface="Arial" charset="0"/>
              <a:cs typeface="Arial" charset="0"/>
            </a:rPr>
            <a:t>-acteurs</a:t>
          </a:r>
        </a:p>
      </dsp:txBody>
      <dsp:txXfrm>
        <a:off x="1482789" y="876566"/>
        <a:ext cx="1439822" cy="8931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2291" name="Rectangle 3"/>
          <p:cNvSpPr>
            <a:spLocks noGrp="1" noChangeArrowheads="1"/>
          </p:cNvSpPr>
          <p:nvPr>
            <p:ph type="dt" sz="quarter"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vl1pPr>
          </a:lstStyle>
          <a:p>
            <a:endParaRPr lang="en-GB" altLang="nl-BE"/>
          </a:p>
        </p:txBody>
      </p:sp>
      <p:sp>
        <p:nvSpPr>
          <p:cNvPr id="12292" name="Rectangle 4"/>
          <p:cNvSpPr>
            <a:spLocks noGrp="1" noChangeArrowheads="1"/>
          </p:cNvSpPr>
          <p:nvPr>
            <p:ph type="ftr" sz="quarter" idx="2"/>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2293" name="Rectangle 5"/>
          <p:cNvSpPr>
            <a:spLocks noGrp="1" noChangeArrowheads="1"/>
          </p:cNvSpPr>
          <p:nvPr>
            <p:ph type="sldNum" sz="quarter" idx="3"/>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6FAF112F-F7BF-4847-96A8-F7A342B79BB3}" type="slidenum">
              <a:rPr lang="en-GB" altLang="nl-BE"/>
              <a:pPr/>
              <a:t>‹N°›</a:t>
            </a:fld>
            <a:endParaRPr lang="en-GB" altLang="nl-BE"/>
          </a:p>
        </p:txBody>
      </p:sp>
    </p:spTree>
    <p:extLst>
      <p:ext uri="{BB962C8B-B14F-4D97-AF65-F5344CB8AC3E}">
        <p14:creationId xmlns:p14="http://schemas.microsoft.com/office/powerpoint/2010/main" val="344182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3315" name="Rectangle 3"/>
          <p:cNvSpPr>
            <a:spLocks noGrp="1" noChangeArrowheads="1"/>
          </p:cNvSpPr>
          <p:nvPr>
            <p:ph type="dt"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atin typeface="Arial" charset="0"/>
              </a:defRPr>
            </a:lvl1pPr>
          </a:lstStyle>
          <a:p>
            <a:endParaRPr lang="en-GB" altLang="nl-BE"/>
          </a:p>
        </p:txBody>
      </p:sp>
      <p:sp>
        <p:nvSpPr>
          <p:cNvPr id="13316"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05724" y="4690388"/>
            <a:ext cx="4986228" cy="444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sp>
        <p:nvSpPr>
          <p:cNvPr id="13318" name="Rectangle 6"/>
          <p:cNvSpPr>
            <a:spLocks noGrp="1" noChangeArrowheads="1"/>
          </p:cNvSpPr>
          <p:nvPr>
            <p:ph type="ftr" sz="quarter" idx="4"/>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3319" name="Rectangle 7"/>
          <p:cNvSpPr>
            <a:spLocks noGrp="1" noChangeArrowheads="1"/>
          </p:cNvSpPr>
          <p:nvPr>
            <p:ph type="sldNum" sz="quarter" idx="5"/>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A8C32ED6-FCF5-4C15-A008-8FB670DAF728}" type="slidenum">
              <a:rPr lang="en-GB" altLang="nl-BE"/>
              <a:pPr/>
              <a:t>‹N°›</a:t>
            </a:fld>
            <a:endParaRPr lang="en-GB" altLang="nl-BE"/>
          </a:p>
        </p:txBody>
      </p:sp>
    </p:spTree>
    <p:extLst>
      <p:ext uri="{BB962C8B-B14F-4D97-AF65-F5344CB8AC3E}">
        <p14:creationId xmlns:p14="http://schemas.microsoft.com/office/powerpoint/2010/main" val="2323399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Arial"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Arial"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Arial"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24" eaLnBrk="0" hangingPunct="0">
              <a:defRPr/>
            </a:pPr>
            <a:r>
              <a:rPr lang="en-GB" dirty="0"/>
              <a:t>Development thinking predicated on linear processes of change:</a:t>
            </a:r>
          </a:p>
          <a:p>
            <a:pPr defTabSz="924824" eaLnBrk="0" hangingPunct="0">
              <a:defRPr/>
            </a:pPr>
            <a:r>
              <a:rPr lang="en-GB" baseline="0" dirty="0"/>
              <a:t>New health centres in rural areas, trained nurses, available medical equipment &amp; drugs lead to=&gt;Increased accessibility, and hence =&gt;Better health</a:t>
            </a:r>
          </a:p>
          <a:p>
            <a:endParaRPr lang="en-GB" dirty="0"/>
          </a:p>
          <a:p>
            <a:r>
              <a:rPr lang="en-GB" dirty="0"/>
              <a:t>Do we believe in this linearity?! </a:t>
            </a:r>
          </a:p>
        </p:txBody>
      </p:sp>
      <p:sp>
        <p:nvSpPr>
          <p:cNvPr id="4" name="Slide Number Placeholder 3"/>
          <p:cNvSpPr>
            <a:spLocks noGrp="1"/>
          </p:cNvSpPr>
          <p:nvPr>
            <p:ph type="sldNum" sz="quarter" idx="10"/>
          </p:nvPr>
        </p:nvSpPr>
        <p:spPr/>
        <p:txBody>
          <a:bodyPr/>
          <a:lstStyle/>
          <a:p>
            <a:fld id="{25DFFB13-E5FF-4B0A-BA75-8F58613243A2}" type="slidenum">
              <a:rPr lang="en-US" smtClean="0"/>
              <a:pPr/>
              <a:t>2</a:t>
            </a:fld>
            <a:endParaRPr lang="en-US"/>
          </a:p>
        </p:txBody>
      </p:sp>
    </p:spTree>
    <p:extLst>
      <p:ext uri="{BB962C8B-B14F-4D97-AF65-F5344CB8AC3E}">
        <p14:creationId xmlns:p14="http://schemas.microsoft.com/office/powerpoint/2010/main" val="265652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KB wordt blijkbaar geen afzonderlijke contextanalyse meer gevraagd</a:t>
            </a:r>
            <a:r>
              <a:rPr lang="nl-BE" baseline="0" dirty="0"/>
              <a:t> maar die moet deel uitmaken van de GSK.</a:t>
            </a:r>
          </a:p>
          <a:p>
            <a:r>
              <a:rPr lang="nl-BE" baseline="0" dirty="0"/>
              <a:t>Bij de hoe vraag: rekening houden met limieten, bijv. GSK geeft idee van </a:t>
            </a:r>
            <a:r>
              <a:rPr lang="nl-BE" baseline="0" dirty="0" err="1"/>
              <a:t>NGO’s</a:t>
            </a:r>
            <a:r>
              <a:rPr lang="nl-BE" baseline="0" dirty="0"/>
              <a:t> die actief zijn in een land maar meestal in andere regio’s.</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19</a:t>
            </a:fld>
            <a:endParaRPr lang="en-GB" altLang="nl-BE"/>
          </a:p>
        </p:txBody>
      </p:sp>
    </p:spTree>
    <p:extLst>
      <p:ext uri="{BB962C8B-B14F-4D97-AF65-F5344CB8AC3E}">
        <p14:creationId xmlns:p14="http://schemas.microsoft.com/office/powerpoint/2010/main" val="171444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Bonne?!: </a:t>
            </a:r>
            <a:r>
              <a:rPr lang="en-GB" dirty="0" err="1"/>
              <a:t>il</a:t>
            </a:r>
            <a:r>
              <a:rPr lang="en-GB" dirty="0"/>
              <a:t> </a:t>
            </a:r>
            <a:r>
              <a:rPr lang="en-GB" dirty="0" err="1"/>
              <a:t>faut</a:t>
            </a:r>
            <a:r>
              <a:rPr lang="en-GB" dirty="0"/>
              <a:t> </a:t>
            </a:r>
            <a:r>
              <a:rPr lang="en-GB" dirty="0" err="1"/>
              <a:t>contextualiser</a:t>
            </a:r>
            <a:r>
              <a:rPr lang="en-GB" dirty="0"/>
              <a:t>, </a:t>
            </a:r>
            <a:r>
              <a:rPr lang="en-GB" dirty="0" err="1"/>
              <a:t>roienté</a:t>
            </a:r>
            <a:r>
              <a:rPr lang="en-GB" dirty="0"/>
              <a:t> </a:t>
            </a:r>
            <a:r>
              <a:rPr lang="en-GB" dirty="0" err="1"/>
              <a:t>vers</a:t>
            </a:r>
            <a:r>
              <a:rPr lang="en-GB" dirty="0"/>
              <a:t> les </a:t>
            </a:r>
            <a:r>
              <a:rPr lang="en-GB" dirty="0" err="1"/>
              <a:t>acteurs</a:t>
            </a:r>
            <a:r>
              <a:rPr lang="en-GB" dirty="0"/>
              <a:t>, hypotheses sur les relations </a:t>
            </a:r>
            <a:r>
              <a:rPr lang="en-GB" dirty="0" err="1"/>
              <a:t>causales</a:t>
            </a:r>
            <a:endParaRPr lang="en-GB" dirty="0"/>
          </a:p>
          <a:p>
            <a:endParaRPr lang="en-GB" dirty="0"/>
          </a:p>
          <a:p>
            <a:r>
              <a:rPr lang="en-GB" dirty="0"/>
              <a:t>Agile approach towards planning</a:t>
            </a:r>
          </a:p>
          <a:p>
            <a:r>
              <a:rPr lang="en-GB" dirty="0"/>
              <a:t>Theory</a:t>
            </a:r>
            <a:r>
              <a:rPr lang="en-GB" baseline="0" dirty="0"/>
              <a:t> of change is used for many purposes. </a:t>
            </a:r>
          </a:p>
          <a:p>
            <a:r>
              <a:rPr lang="en-GB" baseline="0" dirty="0"/>
              <a:t>Originally as an analytical tool to map the pathway to the desired change.</a:t>
            </a:r>
          </a:p>
          <a:p>
            <a:r>
              <a:rPr lang="en-GB" baseline="0" dirty="0"/>
              <a:t>More and more as an instrument for planning, and framework of implementation.</a:t>
            </a:r>
          </a:p>
          <a:p>
            <a:endParaRPr lang="en-GB" baseline="0" dirty="0"/>
          </a:p>
          <a:p>
            <a:r>
              <a:rPr lang="en-GB" baseline="0" dirty="0" err="1"/>
              <a:t>Vragen</a:t>
            </a:r>
            <a:r>
              <a:rPr lang="en-GB" baseline="0" dirty="0"/>
              <a:t>:</a:t>
            </a:r>
          </a:p>
          <a:p>
            <a:r>
              <a:rPr lang="en-GB" baseline="0" dirty="0"/>
              <a:t>1, we </a:t>
            </a:r>
            <a:r>
              <a:rPr lang="en-GB" baseline="0" dirty="0" err="1"/>
              <a:t>voeren</a:t>
            </a:r>
            <a:r>
              <a:rPr lang="en-GB" baseline="0" dirty="0"/>
              <a:t> </a:t>
            </a:r>
            <a:r>
              <a:rPr lang="en-GB" baseline="0" dirty="0" err="1"/>
              <a:t>een</a:t>
            </a:r>
            <a:r>
              <a:rPr lang="en-GB" baseline="0" dirty="0"/>
              <a:t> </a:t>
            </a:r>
            <a:r>
              <a:rPr lang="en-GB" baseline="0" dirty="0" err="1"/>
              <a:t>gelijkaardig</a:t>
            </a:r>
            <a:r>
              <a:rPr lang="en-GB" baseline="0" dirty="0"/>
              <a:t> </a:t>
            </a:r>
            <a:r>
              <a:rPr lang="en-GB" baseline="0" dirty="0" err="1"/>
              <a:t>programma</a:t>
            </a:r>
            <a:r>
              <a:rPr lang="en-GB" baseline="0" dirty="0"/>
              <a:t> </a:t>
            </a:r>
            <a:r>
              <a:rPr lang="en-GB" baseline="0" dirty="0" err="1"/>
              <a:t>uit</a:t>
            </a:r>
            <a:r>
              <a:rPr lang="en-GB" baseline="0" dirty="0"/>
              <a:t> in </a:t>
            </a:r>
            <a:r>
              <a:rPr lang="en-GB" baseline="0" dirty="0" err="1"/>
              <a:t>verschillende</a:t>
            </a:r>
            <a:r>
              <a:rPr lang="en-GB" baseline="0" dirty="0"/>
              <a:t> </a:t>
            </a:r>
            <a:r>
              <a:rPr lang="en-GB" baseline="0" dirty="0" err="1"/>
              <a:t>landen</a:t>
            </a:r>
            <a:r>
              <a:rPr lang="en-GB" baseline="0" dirty="0"/>
              <a:t>: </a:t>
            </a:r>
            <a:r>
              <a:rPr lang="en-GB" baseline="0" dirty="0" err="1"/>
              <a:t>werken</a:t>
            </a:r>
            <a:r>
              <a:rPr lang="en-GB" baseline="0" dirty="0"/>
              <a:t> we </a:t>
            </a:r>
            <a:r>
              <a:rPr lang="en-GB" baseline="0" dirty="0" err="1"/>
              <a:t>dan</a:t>
            </a:r>
            <a:r>
              <a:rPr lang="en-GB" baseline="0" dirty="0"/>
              <a:t> met 1 TOC, die we </a:t>
            </a:r>
            <a:r>
              <a:rPr lang="en-GB" baseline="0" dirty="0" err="1"/>
              <a:t>contextualiseren</a:t>
            </a:r>
            <a:r>
              <a:rPr lang="en-GB" baseline="0" dirty="0"/>
              <a:t> per land? (</a:t>
            </a:r>
            <a:r>
              <a:rPr lang="en-GB" baseline="0" dirty="0" err="1"/>
              <a:t>startpunt</a:t>
            </a:r>
            <a:r>
              <a:rPr lang="en-GB" baseline="0" dirty="0"/>
              <a:t> is </a:t>
            </a:r>
            <a:r>
              <a:rPr lang="en-GB" baseline="0" dirty="0" err="1"/>
              <a:t>dan</a:t>
            </a:r>
            <a:r>
              <a:rPr lang="en-GB" baseline="0" dirty="0"/>
              <a:t> </a:t>
            </a:r>
            <a:r>
              <a:rPr lang="en-GB" baseline="0" dirty="0" err="1"/>
              <a:t>niet</a:t>
            </a:r>
            <a:r>
              <a:rPr lang="en-GB" baseline="0" dirty="0"/>
              <a:t> de context maar </a:t>
            </a:r>
            <a:r>
              <a:rPr lang="en-GB" baseline="0" dirty="0" err="1"/>
              <a:t>wel</a:t>
            </a:r>
            <a:r>
              <a:rPr lang="en-GB" baseline="0" dirty="0"/>
              <a:t> de </a:t>
            </a:r>
            <a:r>
              <a:rPr lang="en-GB" baseline="0" dirty="0" err="1"/>
              <a:t>benadering</a:t>
            </a:r>
            <a:r>
              <a:rPr lang="en-GB" baseline="0" dirty="0"/>
              <a:t> van de </a:t>
            </a:r>
            <a:r>
              <a:rPr lang="en-GB" baseline="0" dirty="0" err="1"/>
              <a:t>organisatie</a:t>
            </a:r>
            <a:r>
              <a:rPr lang="en-GB" baseline="0" dirty="0"/>
              <a:t>)</a:t>
            </a:r>
          </a:p>
          <a:p>
            <a:r>
              <a:rPr lang="en-GB" baseline="0" dirty="0"/>
              <a:t>2, we </a:t>
            </a:r>
            <a:r>
              <a:rPr lang="en-GB" baseline="0" dirty="0" err="1"/>
              <a:t>werken</a:t>
            </a:r>
            <a:r>
              <a:rPr lang="en-GB" baseline="0" dirty="0"/>
              <a:t> </a:t>
            </a:r>
            <a:r>
              <a:rPr lang="en-GB" baseline="0" dirty="0" err="1"/>
              <a:t>samen</a:t>
            </a:r>
            <a:r>
              <a:rPr lang="en-GB" baseline="0" dirty="0"/>
              <a:t> met </a:t>
            </a:r>
            <a:r>
              <a:rPr lang="en-GB" baseline="0" dirty="0" err="1"/>
              <a:t>een</a:t>
            </a:r>
            <a:r>
              <a:rPr lang="en-GB" baseline="0" dirty="0"/>
              <a:t> </a:t>
            </a:r>
            <a:r>
              <a:rPr lang="en-GB" baseline="0" dirty="0" err="1"/>
              <a:t>andere</a:t>
            </a:r>
            <a:r>
              <a:rPr lang="en-GB" baseline="0" dirty="0"/>
              <a:t> NGO (programmes </a:t>
            </a:r>
            <a:r>
              <a:rPr lang="en-GB" baseline="0" dirty="0" err="1"/>
              <a:t>communs</a:t>
            </a:r>
            <a:r>
              <a:rPr lang="en-GB" baseline="0" dirty="0"/>
              <a:t>): </a:t>
            </a:r>
            <a:r>
              <a:rPr lang="en-GB" baseline="0" dirty="0" err="1"/>
              <a:t>hebben</a:t>
            </a:r>
            <a:r>
              <a:rPr lang="en-GB" baseline="0" dirty="0"/>
              <a:t> we </a:t>
            </a:r>
            <a:r>
              <a:rPr lang="en-GB" baseline="0" dirty="0" err="1"/>
              <a:t>dan</a:t>
            </a:r>
            <a:r>
              <a:rPr lang="en-GB" baseline="0" dirty="0"/>
              <a:t> 1 TOC die wat </a:t>
            </a:r>
            <a:r>
              <a:rPr lang="en-GB" baseline="0" dirty="0" err="1"/>
              <a:t>algemeen</a:t>
            </a:r>
            <a:r>
              <a:rPr lang="en-GB" baseline="0" dirty="0"/>
              <a:t> </a:t>
            </a:r>
            <a:r>
              <a:rPr lang="en-GB" baseline="0" dirty="0" err="1"/>
              <a:t>blijft</a:t>
            </a:r>
            <a:r>
              <a:rPr lang="en-GB" baseline="0" dirty="0"/>
              <a:t> (</a:t>
            </a:r>
            <a:r>
              <a:rPr lang="en-GB" baseline="0" dirty="0" err="1"/>
              <a:t>zoals</a:t>
            </a:r>
            <a:r>
              <a:rPr lang="en-GB" baseline="0" dirty="0"/>
              <a:t> </a:t>
            </a:r>
            <a:r>
              <a:rPr lang="en-GB" baseline="0" dirty="0" err="1"/>
              <a:t>bijv</a:t>
            </a:r>
            <a:r>
              <a:rPr lang="en-GB" baseline="0" dirty="0"/>
              <a:t>. In </a:t>
            </a:r>
            <a:r>
              <a:rPr lang="en-GB" baseline="0" dirty="0" err="1"/>
              <a:t>een</a:t>
            </a:r>
            <a:r>
              <a:rPr lang="en-GB" baseline="0" dirty="0"/>
              <a:t> GSK het </a:t>
            </a:r>
            <a:r>
              <a:rPr lang="en-GB" baseline="0" dirty="0" err="1"/>
              <a:t>geval</a:t>
            </a:r>
            <a:r>
              <a:rPr lang="en-GB" baseline="0" dirty="0"/>
              <a:t> </a:t>
            </a:r>
            <a:r>
              <a:rPr lang="en-GB" baseline="0" dirty="0" err="1"/>
              <a:t>zou</a:t>
            </a:r>
            <a:r>
              <a:rPr lang="en-GB" baseline="0" dirty="0"/>
              <a:t> </a:t>
            </a:r>
            <a:r>
              <a:rPr lang="en-GB" baseline="0" dirty="0" err="1"/>
              <a:t>kunnen</a:t>
            </a:r>
            <a:r>
              <a:rPr lang="en-GB" baseline="0" dirty="0"/>
              <a:t> </a:t>
            </a:r>
            <a:r>
              <a:rPr lang="en-GB" baseline="0" dirty="0" err="1"/>
              <a:t>zijn</a:t>
            </a:r>
            <a:r>
              <a:rPr lang="en-GB" baseline="0" dirty="0"/>
              <a:t>) </a:t>
            </a:r>
            <a:r>
              <a:rPr lang="en-GB" baseline="0" dirty="0" err="1"/>
              <a:t>en</a:t>
            </a:r>
            <a:r>
              <a:rPr lang="en-GB" baseline="0" dirty="0"/>
              <a:t> </a:t>
            </a:r>
            <a:r>
              <a:rPr lang="en-GB" baseline="0" dirty="0" err="1"/>
              <a:t>waar</a:t>
            </a:r>
            <a:r>
              <a:rPr lang="en-GB" baseline="0" dirty="0"/>
              <a:t> we </a:t>
            </a:r>
            <a:r>
              <a:rPr lang="en-GB" baseline="0" dirty="0" err="1"/>
              <a:t>dan</a:t>
            </a:r>
            <a:r>
              <a:rPr lang="en-GB" baseline="0" dirty="0"/>
              <a:t> </a:t>
            </a:r>
            <a:r>
              <a:rPr lang="en-GB" baseline="0" dirty="0" err="1"/>
              <a:t>onze</a:t>
            </a:r>
            <a:r>
              <a:rPr lang="en-GB" baseline="0" dirty="0"/>
              <a:t> </a:t>
            </a:r>
            <a:r>
              <a:rPr lang="en-GB" baseline="0" dirty="0" err="1"/>
              <a:t>individuele</a:t>
            </a:r>
            <a:r>
              <a:rPr lang="en-GB" baseline="0" dirty="0"/>
              <a:t> </a:t>
            </a:r>
            <a:r>
              <a:rPr lang="en-GB" baseline="0" dirty="0" err="1"/>
              <a:t>ToC</a:t>
            </a:r>
            <a:r>
              <a:rPr lang="en-GB" baseline="0" dirty="0"/>
              <a:t> </a:t>
            </a:r>
            <a:r>
              <a:rPr lang="en-GB" baseline="0" dirty="0" err="1"/>
              <a:t>aanhangen</a:t>
            </a:r>
            <a:r>
              <a:rPr lang="en-GB" baseline="0" dirty="0"/>
              <a:t>?</a:t>
            </a:r>
          </a:p>
          <a:p>
            <a:r>
              <a:rPr lang="en-GB" baseline="0" dirty="0"/>
              <a:t>3, … (</a:t>
            </a:r>
            <a:r>
              <a:rPr lang="en-GB" baseline="0" dirty="0" err="1"/>
              <a:t>idee</a:t>
            </a:r>
            <a:r>
              <a:rPr lang="en-GB" baseline="0" dirty="0"/>
              <a:t> van </a:t>
            </a:r>
            <a:r>
              <a:rPr lang="en-GB" baseline="0" dirty="0" err="1"/>
              <a:t>russische</a:t>
            </a:r>
            <a:r>
              <a:rPr lang="en-GB" baseline="0" dirty="0"/>
              <a:t> </a:t>
            </a:r>
            <a:r>
              <a:rPr lang="en-GB" baseline="0" dirty="0" err="1"/>
              <a:t>poppetjes</a:t>
            </a:r>
            <a:r>
              <a:rPr lang="en-GB" baseline="0" dirty="0"/>
              <a: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21</a:t>
            </a:fld>
            <a:endParaRPr lang="en-US"/>
          </a:p>
        </p:txBody>
      </p:sp>
    </p:spTree>
    <p:extLst>
      <p:ext uri="{BB962C8B-B14F-4D97-AF65-F5344CB8AC3E}">
        <p14:creationId xmlns:p14="http://schemas.microsoft.com/office/powerpoint/2010/main" val="417434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lockframe</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22</a:t>
            </a:fld>
            <a:endParaRPr lang="en-GB" altLang="nl-BE"/>
          </a:p>
        </p:txBody>
      </p:sp>
    </p:spTree>
    <p:extLst>
      <p:ext uri="{BB962C8B-B14F-4D97-AF65-F5344CB8AC3E}">
        <p14:creationId xmlns:p14="http://schemas.microsoft.com/office/powerpoint/2010/main" val="304216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a:spcBef>
                <a:spcPct val="0"/>
              </a:spcBef>
            </a:pPr>
            <a:fld id="{A01B11F3-114E-4453-9B39-3BE1E000BBBB}" type="slidenum">
              <a:rPr lang="nl-NL" altLang="nl-BE" smtClean="0"/>
              <a:pPr>
                <a:spcBef>
                  <a:spcPct val="0"/>
                </a:spcBef>
              </a:pPr>
              <a:t>23</a:t>
            </a:fld>
            <a:endParaRPr lang="nl-NL" altLang="nl-B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BE">
                <a:latin typeface="Arial" panose="020B0604020202020204" pitchFamily="34" charset="0"/>
              </a:rPr>
              <a:t>Resultaten ook output / outcome</a:t>
            </a:r>
          </a:p>
          <a:p>
            <a:pPr eaLnBrk="1" hangingPunct="1"/>
            <a:r>
              <a:rPr lang="nl-NL" altLang="nl-BE">
                <a:latin typeface="Arial" panose="020B0604020202020204" pitchFamily="34" charset="0"/>
              </a:rPr>
              <a:t>In principe</a:t>
            </a:r>
          </a:p>
          <a:p>
            <a:pPr eaLnBrk="1" hangingPunct="1"/>
            <a:r>
              <a:rPr lang="nl-NL" altLang="nl-BE">
                <a:latin typeface="Arial" panose="020B0604020202020204" pitchFamily="34" charset="0"/>
              </a:rPr>
              <a:t>1 specifieke doelstelling  en diverse algemene doelstellingen</a:t>
            </a:r>
          </a:p>
        </p:txBody>
      </p:sp>
    </p:spTree>
    <p:extLst>
      <p:ext uri="{BB962C8B-B14F-4D97-AF65-F5344CB8AC3E}">
        <p14:creationId xmlns:p14="http://schemas.microsoft.com/office/powerpoint/2010/main" val="39558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a:spcBef>
                <a:spcPct val="0"/>
              </a:spcBef>
            </a:pPr>
            <a:fld id="{A01B11F3-114E-4453-9B39-3BE1E000BBBB}" type="slidenum">
              <a:rPr lang="nl-NL" altLang="nl-BE" smtClean="0"/>
              <a:pPr>
                <a:spcBef>
                  <a:spcPct val="0"/>
                </a:spcBef>
              </a:pPr>
              <a:t>24</a:t>
            </a:fld>
            <a:endParaRPr lang="nl-NL" altLang="nl-B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BE">
                <a:latin typeface="Arial" panose="020B0604020202020204" pitchFamily="34" charset="0"/>
              </a:rPr>
              <a:t>Resultaten ook output / outcome</a:t>
            </a:r>
          </a:p>
          <a:p>
            <a:pPr eaLnBrk="1" hangingPunct="1"/>
            <a:r>
              <a:rPr lang="nl-NL" altLang="nl-BE">
                <a:latin typeface="Arial" panose="020B0604020202020204" pitchFamily="34" charset="0"/>
              </a:rPr>
              <a:t>In principe</a:t>
            </a:r>
          </a:p>
          <a:p>
            <a:pPr eaLnBrk="1" hangingPunct="1"/>
            <a:r>
              <a:rPr lang="nl-NL" altLang="nl-BE">
                <a:latin typeface="Arial" panose="020B0604020202020204" pitchFamily="34" charset="0"/>
              </a:rPr>
              <a:t>1 specifieke doelstelling  en diverse algemene doelstellingen</a:t>
            </a:r>
          </a:p>
        </p:txBody>
      </p:sp>
    </p:spTree>
    <p:extLst>
      <p:ext uri="{BB962C8B-B14F-4D97-AF65-F5344CB8AC3E}">
        <p14:creationId xmlns:p14="http://schemas.microsoft.com/office/powerpoint/2010/main" val="323449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762000"/>
            <a:ext cx="3814763" cy="2862263"/>
          </a:xfrm>
        </p:spPr>
      </p:sp>
      <p:sp>
        <p:nvSpPr>
          <p:cNvPr id="3" name="Notes Placeholder 2"/>
          <p:cNvSpPr>
            <a:spLocks noGrp="1"/>
          </p:cNvSpPr>
          <p:nvPr>
            <p:ph type="body" idx="1"/>
          </p:nvPr>
        </p:nvSpPr>
        <p:spPr/>
        <p:txBody>
          <a:bodyPr>
            <a:normAutofit/>
          </a:bodyPr>
          <a:lstStyle/>
          <a:p>
            <a:r>
              <a:rPr lang="nl-BE" dirty="0"/>
              <a:t>- Maar belangrijk om te signaleren dat grote verschillen zijn in hoe </a:t>
            </a:r>
            <a:r>
              <a:rPr lang="nl-BE" dirty="0" err="1"/>
              <a:t>orgs</a:t>
            </a:r>
            <a:r>
              <a:rPr lang="nl-BE" dirty="0"/>
              <a:t> </a:t>
            </a:r>
            <a:r>
              <a:rPr lang="nl-BE" dirty="0" err="1"/>
              <a:t>ToC</a:t>
            </a:r>
            <a:r>
              <a:rPr lang="nl-BE" dirty="0"/>
              <a:t> toepassen</a:t>
            </a:r>
          </a:p>
          <a:p>
            <a:pPr>
              <a:buFontTx/>
              <a:buChar char="-"/>
            </a:pPr>
            <a:r>
              <a:rPr lang="nl-BE" dirty="0"/>
              <a:t> In veel gevallen lijken deze 7 elementen terug te komen (deels eigen interpretatie):</a:t>
            </a:r>
          </a:p>
          <a:p>
            <a:pPr lvl="1">
              <a:buFontTx/>
              <a:buChar char="-"/>
            </a:pPr>
            <a:r>
              <a:rPr lang="nl-BE" dirty="0"/>
              <a:t>  </a:t>
            </a:r>
            <a:r>
              <a:rPr lang="nl-BE" dirty="0" err="1"/>
              <a:t>multi</a:t>
            </a:r>
            <a:r>
              <a:rPr lang="nl-BE" dirty="0"/>
              <a:t>-actor samenwerking (binnen een open-systeem perspectief)</a:t>
            </a:r>
          </a:p>
          <a:p>
            <a:pPr lvl="1">
              <a:buFontTx/>
              <a:buChar char="-"/>
            </a:pPr>
            <a:r>
              <a:rPr lang="nl-BE" dirty="0"/>
              <a:t>  assumpties: gelinkt</a:t>
            </a:r>
            <a:r>
              <a:rPr lang="nl-BE" baseline="0" dirty="0"/>
              <a:t> met de beruchte 4</a:t>
            </a:r>
            <a:r>
              <a:rPr lang="nl-BE" baseline="30000" dirty="0"/>
              <a:t>de</a:t>
            </a:r>
            <a:r>
              <a:rPr lang="nl-BE" baseline="0" dirty="0"/>
              <a:t> kolom in het logisch kader, maar hier veel centralere rol, we draaien de logica om – uitleggen dat wij rekening houden met drie soorten hypothesen</a:t>
            </a:r>
          </a:p>
          <a:p>
            <a:pPr lvl="1">
              <a:buFontTx/>
              <a:buChar char="-"/>
            </a:pPr>
            <a:r>
              <a:rPr lang="nl-BE" baseline="0" dirty="0"/>
              <a:t>  grondige analyses van de context + ‘</a:t>
            </a:r>
            <a:r>
              <a:rPr lang="nl-BE" baseline="0" dirty="0" err="1"/>
              <a:t>evidence</a:t>
            </a:r>
            <a:r>
              <a:rPr lang="nl-BE" baseline="0" dirty="0"/>
              <a:t>’ binnen </a:t>
            </a:r>
            <a:r>
              <a:rPr lang="nl-BE" baseline="0" dirty="0" err="1"/>
              <a:t>brenge</a:t>
            </a:r>
            <a:endParaRPr lang="nl-BE" baseline="0" dirty="0"/>
          </a:p>
          <a:p>
            <a:pPr lvl="1">
              <a:buFontTx/>
              <a:buChar char="-"/>
            </a:pPr>
            <a:r>
              <a:rPr lang="nl-BE" dirty="0"/>
              <a:t>  actoren centraal stellen, veel logische kaders zitten</a:t>
            </a:r>
            <a:r>
              <a:rPr lang="nl-BE" baseline="0" dirty="0"/>
              <a:t> teveel in het luchtledige</a:t>
            </a:r>
          </a:p>
          <a:p>
            <a:pPr lvl="1">
              <a:buFontTx/>
              <a:buChar char="-"/>
            </a:pPr>
            <a:r>
              <a:rPr lang="nl-BE" baseline="0" dirty="0"/>
              <a:t>  projecten niet meer zien als het centrum van het universum: denken in termen van sfeer van controle, invloed, interesse (rimpel model)</a:t>
            </a:r>
          </a:p>
          <a:p>
            <a:pPr lvl="1">
              <a:buFontTx/>
              <a:buChar char="-"/>
            </a:pPr>
            <a:r>
              <a:rPr lang="nl-BE" baseline="0" dirty="0"/>
              <a:t>  multiple </a:t>
            </a:r>
            <a:r>
              <a:rPr lang="nl-BE" baseline="0" dirty="0" err="1"/>
              <a:t>pathways</a:t>
            </a:r>
            <a:r>
              <a:rPr lang="nl-BE" baseline="0" dirty="0"/>
              <a:t> of change: </a:t>
            </a:r>
            <a:r>
              <a:rPr lang="nl-BE" baseline="0" dirty="0" err="1"/>
              <a:t>TOC</a:t>
            </a:r>
            <a:r>
              <a:rPr lang="nl-BE" b="1" baseline="0" dirty="0" err="1"/>
              <a:t>s</a:t>
            </a:r>
            <a:r>
              <a:rPr lang="nl-BE" b="1" baseline="0" dirty="0"/>
              <a:t>(!)</a:t>
            </a:r>
          </a:p>
          <a:p>
            <a:pPr lvl="1">
              <a:buFontTx/>
              <a:buChar char="-"/>
            </a:pPr>
            <a:r>
              <a:rPr lang="nl-BE" b="1" dirty="0"/>
              <a:t>  </a:t>
            </a:r>
            <a:r>
              <a:rPr lang="nl-BE" b="0" dirty="0"/>
              <a:t>sterke visuele</a:t>
            </a:r>
            <a:r>
              <a:rPr lang="nl-BE" b="0" baseline="0" dirty="0"/>
              <a:t> voorstelling en </a:t>
            </a:r>
            <a:r>
              <a:rPr lang="nl-BE" b="0" baseline="0" dirty="0" err="1"/>
              <a:t>narratieveb</a:t>
            </a:r>
            <a:r>
              <a:rPr lang="nl-BE" b="0" baseline="0" dirty="0"/>
              <a:t> </a:t>
            </a:r>
            <a:r>
              <a:rPr lang="nl-BE" b="0" baseline="0" dirty="0" err="1"/>
              <a:t>eschrijving</a:t>
            </a:r>
            <a:endParaRPr lang="nl-BE" b="0" dirty="0"/>
          </a:p>
        </p:txBody>
      </p:sp>
      <p:sp>
        <p:nvSpPr>
          <p:cNvPr id="4" name="Slide Number Placeholder 3"/>
          <p:cNvSpPr>
            <a:spLocks noGrp="1"/>
          </p:cNvSpPr>
          <p:nvPr>
            <p:ph type="sldNum" sz="quarter" idx="10"/>
          </p:nvPr>
        </p:nvSpPr>
        <p:spPr/>
        <p:txBody>
          <a:bodyPr/>
          <a:lstStyle/>
          <a:p>
            <a:fld id="{28EA585A-E2F7-4F86-B378-030C62B2B725}" type="slidenum">
              <a:rPr lang="nl-NL" smtClean="0"/>
              <a:pPr/>
              <a:t>26</a:t>
            </a:fld>
            <a:endParaRPr lang="nl-NL"/>
          </a:p>
        </p:txBody>
      </p:sp>
    </p:spTree>
    <p:extLst>
      <p:ext uri="{BB962C8B-B14F-4D97-AF65-F5344CB8AC3E}">
        <p14:creationId xmlns:p14="http://schemas.microsoft.com/office/powerpoint/2010/main" val="147171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28</a:t>
            </a:fld>
            <a:endParaRPr lang="en-GB" altLang="nl-BE"/>
          </a:p>
        </p:txBody>
      </p:sp>
    </p:spTree>
    <p:extLst>
      <p:ext uri="{BB962C8B-B14F-4D97-AF65-F5344CB8AC3E}">
        <p14:creationId xmlns:p14="http://schemas.microsoft.com/office/powerpoint/2010/main" val="341518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29</a:t>
            </a:fld>
            <a:endParaRPr lang="en-GB" altLang="nl-BE"/>
          </a:p>
        </p:txBody>
      </p:sp>
    </p:spTree>
    <p:extLst>
      <p:ext uri="{BB962C8B-B14F-4D97-AF65-F5344CB8AC3E}">
        <p14:creationId xmlns:p14="http://schemas.microsoft.com/office/powerpoint/2010/main" val="1056167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30</a:t>
            </a:fld>
            <a:endParaRPr lang="en-GB" altLang="nl-BE"/>
          </a:p>
        </p:txBody>
      </p:sp>
    </p:spTree>
    <p:extLst>
      <p:ext uri="{BB962C8B-B14F-4D97-AF65-F5344CB8AC3E}">
        <p14:creationId xmlns:p14="http://schemas.microsoft.com/office/powerpoint/2010/main" val="3625065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Aandacht</a:t>
            </a:r>
            <a:r>
              <a:rPr lang="en-GB" dirty="0"/>
              <a:t> </a:t>
            </a:r>
            <a:r>
              <a:rPr lang="en-GB" dirty="0" err="1"/>
              <a:t>voor</a:t>
            </a:r>
            <a:r>
              <a:rPr lang="en-GB" dirty="0"/>
              <a:t> </a:t>
            </a:r>
            <a:r>
              <a:rPr lang="en-GB" dirty="0" err="1"/>
              <a:t>actoren</a:t>
            </a:r>
            <a:r>
              <a:rPr lang="en-GB" dirty="0"/>
              <a:t>,</a:t>
            </a:r>
            <a:r>
              <a:rPr lang="en-GB" baseline="0" dirty="0"/>
              <a:t> </a:t>
            </a:r>
            <a:r>
              <a:rPr lang="en-GB" baseline="0" dirty="0" err="1"/>
              <a:t>hun</a:t>
            </a:r>
            <a:r>
              <a:rPr lang="en-GB" baseline="0" dirty="0"/>
              <a:t> </a:t>
            </a:r>
            <a:r>
              <a:rPr lang="en-GB" baseline="0" dirty="0" err="1"/>
              <a:t>capaciteit</a:t>
            </a:r>
            <a:r>
              <a:rPr lang="en-GB" baseline="0" dirty="0"/>
              <a:t> </a:t>
            </a:r>
            <a:r>
              <a:rPr lang="en-GB" baseline="0" dirty="0" err="1"/>
              <a:t>en</a:t>
            </a:r>
            <a:r>
              <a:rPr lang="en-GB" baseline="0" dirty="0"/>
              <a:t> </a:t>
            </a:r>
            <a:r>
              <a:rPr lang="en-GB" baseline="0" dirty="0" err="1"/>
              <a:t>hun</a:t>
            </a:r>
            <a:r>
              <a:rPr lang="en-GB" baseline="0" dirty="0"/>
              <a:t> power</a:t>
            </a:r>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31</a:t>
            </a:fld>
            <a:endParaRPr lang="en-US"/>
          </a:p>
        </p:txBody>
      </p:sp>
    </p:spTree>
    <p:extLst>
      <p:ext uri="{BB962C8B-B14F-4D97-AF65-F5344CB8AC3E}">
        <p14:creationId xmlns:p14="http://schemas.microsoft.com/office/powerpoint/2010/main" val="52248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1420" indent="-289008">
              <a:defRPr sz="2400">
                <a:solidFill>
                  <a:schemeClr val="tx1"/>
                </a:solidFill>
                <a:latin typeface="Times New Roman" panose="02020603050405020304" pitchFamily="18" charset="0"/>
                <a:cs typeface="Times New Roman" panose="02020603050405020304" pitchFamily="18" charset="0"/>
              </a:defRPr>
            </a:lvl2pPr>
            <a:lvl3pPr marL="1156030" indent="-231206">
              <a:defRPr sz="2400">
                <a:solidFill>
                  <a:schemeClr val="tx1"/>
                </a:solidFill>
                <a:latin typeface="Times New Roman" panose="02020603050405020304" pitchFamily="18" charset="0"/>
                <a:cs typeface="Times New Roman" panose="02020603050405020304" pitchFamily="18" charset="0"/>
              </a:defRPr>
            </a:lvl3pPr>
            <a:lvl4pPr marL="1618442" indent="-231206">
              <a:defRPr sz="2400">
                <a:solidFill>
                  <a:schemeClr val="tx1"/>
                </a:solidFill>
                <a:latin typeface="Times New Roman" panose="02020603050405020304" pitchFamily="18" charset="0"/>
                <a:cs typeface="Times New Roman" panose="02020603050405020304" pitchFamily="18" charset="0"/>
              </a:defRPr>
            </a:lvl4pPr>
            <a:lvl5pPr marL="2080854" indent="-231206">
              <a:defRPr sz="2400">
                <a:solidFill>
                  <a:schemeClr val="tx1"/>
                </a:solidFill>
                <a:latin typeface="Times New Roman" panose="02020603050405020304" pitchFamily="18" charset="0"/>
                <a:cs typeface="Times New Roman" panose="02020603050405020304" pitchFamily="18" charset="0"/>
              </a:defRPr>
            </a:lvl5pPr>
            <a:lvl6pPr marL="2543266"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5679"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8091"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30503"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18AAB35-D46F-4C53-8696-2EE05C72F96B}" type="slidenum">
              <a:rPr lang="nl-NL" altLang="nl-BE" sz="1200">
                <a:latin typeface="Arial" panose="020B0604020202020204" pitchFamily="34" charset="0"/>
                <a:ea typeface="ヒラギノ角ゴ Pro W3" pitchFamily="-84" charset="-128"/>
              </a:rPr>
              <a:pPr eaLnBrk="0" hangingPunct="0"/>
              <a:t>3</a:t>
            </a:fld>
            <a:endParaRPr lang="nl-NL" altLang="nl-BE" sz="1200">
              <a:latin typeface="Arial" panose="020B0604020202020204" pitchFamily="34" charset="0"/>
              <a:ea typeface="ヒラギノ角ゴ Pro W3" pitchFamily="-84" charset="-128"/>
            </a:endParaRPr>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nl-BE">
              <a:latin typeface="Arial" panose="020B0604020202020204" pitchFamily="34" charset="0"/>
            </a:endParaRPr>
          </a:p>
        </p:txBody>
      </p:sp>
      <p:sp>
        <p:nvSpPr>
          <p:cNvPr id="24581" name="Slide Number Placeholder 3"/>
          <p:cNvSpPr txBox="1">
            <a:spLocks noGrp="1"/>
          </p:cNvSpPr>
          <p:nvPr/>
        </p:nvSpPr>
        <p:spPr bwMode="auto">
          <a:xfrm>
            <a:off x="5643997" y="6542049"/>
            <a:ext cx="4316280" cy="34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69" tIns="47985" rIns="95969" bIns="47985"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A291428-6AA0-43B7-92CC-12798FBB8697}" type="slidenum">
              <a:rPr lang="en-US" altLang="nl-BE" sz="1200">
                <a:latin typeface="Arial" panose="020B0604020202020204" pitchFamily="34" charset="0"/>
                <a:ea typeface="ヒラギノ角ゴ Pro W3" pitchFamily="-84" charset="-128"/>
              </a:rPr>
              <a:pPr algn="r" eaLnBrk="1" hangingPunct="1"/>
              <a:t>3</a:t>
            </a:fld>
            <a:endParaRPr lang="en-US"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61635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1420" indent="-289008">
              <a:defRPr sz="2400">
                <a:solidFill>
                  <a:schemeClr val="tx1"/>
                </a:solidFill>
                <a:latin typeface="Times New Roman" panose="02020603050405020304" pitchFamily="18" charset="0"/>
                <a:cs typeface="Times New Roman" panose="02020603050405020304" pitchFamily="18" charset="0"/>
              </a:defRPr>
            </a:lvl2pPr>
            <a:lvl3pPr marL="1156030" indent="-231206">
              <a:defRPr sz="2400">
                <a:solidFill>
                  <a:schemeClr val="tx1"/>
                </a:solidFill>
                <a:latin typeface="Times New Roman" panose="02020603050405020304" pitchFamily="18" charset="0"/>
                <a:cs typeface="Times New Roman" panose="02020603050405020304" pitchFamily="18" charset="0"/>
              </a:defRPr>
            </a:lvl3pPr>
            <a:lvl4pPr marL="1618442" indent="-231206">
              <a:defRPr sz="2400">
                <a:solidFill>
                  <a:schemeClr val="tx1"/>
                </a:solidFill>
                <a:latin typeface="Times New Roman" panose="02020603050405020304" pitchFamily="18" charset="0"/>
                <a:cs typeface="Times New Roman" panose="02020603050405020304" pitchFamily="18" charset="0"/>
              </a:defRPr>
            </a:lvl4pPr>
            <a:lvl5pPr marL="2080854" indent="-231206">
              <a:defRPr sz="2400">
                <a:solidFill>
                  <a:schemeClr val="tx1"/>
                </a:solidFill>
                <a:latin typeface="Times New Roman" panose="02020603050405020304" pitchFamily="18" charset="0"/>
                <a:cs typeface="Times New Roman" panose="02020603050405020304" pitchFamily="18" charset="0"/>
              </a:defRPr>
            </a:lvl5pPr>
            <a:lvl6pPr marL="2543266"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5679"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8091"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30503"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68654FC-89A7-4DEE-BDB0-D84408158825}" type="slidenum">
              <a:rPr lang="nl-NL" altLang="nl-BE" sz="1200">
                <a:latin typeface="Arial" panose="020B0604020202020204" pitchFamily="34" charset="0"/>
                <a:ea typeface="ヒラギノ角ゴ Pro W3" pitchFamily="-84" charset="-128"/>
              </a:rPr>
              <a:pPr eaLnBrk="0" hangingPunct="0"/>
              <a:t>4</a:t>
            </a:fld>
            <a:endParaRPr lang="nl-NL" altLang="nl-BE" sz="1200">
              <a:latin typeface="Arial" panose="020B0604020202020204" pitchFamily="34" charset="0"/>
              <a:ea typeface="ヒラギノ角ゴ Pro W3" pitchFamily="-84" charset="-128"/>
            </a:endParaRPr>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i="1">
                <a:latin typeface="Arial" panose="020B0604020202020204" pitchFamily="34" charset="0"/>
              </a:rPr>
              <a:t>…looks like this. </a:t>
            </a:r>
            <a:r>
              <a:rPr lang="en-US" altLang="nl-BE">
                <a:latin typeface="Arial" panose="020B0604020202020204" pitchFamily="34" charset="0"/>
              </a:rPr>
              <a:t>You may have a plan for which you have obtained resources but as soon as you begin to implement it, the activities change and their outputs too. Some lead to outcomes and other do not. And outcomes emerge in the most unexpected places. So in these situations, one or more of the five types of Developmental Evaluation will be appropriate. </a:t>
            </a:r>
          </a:p>
        </p:txBody>
      </p:sp>
      <p:sp>
        <p:nvSpPr>
          <p:cNvPr id="26629" name="Slide Number Placeholder 3"/>
          <p:cNvSpPr txBox="1">
            <a:spLocks noGrp="1"/>
          </p:cNvSpPr>
          <p:nvPr/>
        </p:nvSpPr>
        <p:spPr bwMode="auto">
          <a:xfrm>
            <a:off x="5643997" y="6542049"/>
            <a:ext cx="4316280" cy="34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69" tIns="47985" rIns="95969" bIns="47985"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EDBFA1E-7DAE-4042-9C67-E872160991A0}" type="slidenum">
              <a:rPr lang="en-GB" altLang="nl-BE" sz="1200">
                <a:latin typeface="Arial" panose="020B0604020202020204" pitchFamily="34" charset="0"/>
                <a:ea typeface="ヒラギノ角ゴ Pro W3" pitchFamily="-84" charset="-128"/>
              </a:rPr>
              <a:pPr algn="r" eaLnBrk="1" hangingPunct="1"/>
              <a:t>4</a:t>
            </a:fld>
            <a:endParaRPr lang="en-GB"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99750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Geen consensus rond definities</a:t>
            </a:r>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9</a:t>
            </a:fld>
            <a:endParaRPr lang="en-GB" altLang="nl-BE"/>
          </a:p>
        </p:txBody>
      </p:sp>
    </p:spTree>
    <p:extLst>
      <p:ext uri="{BB962C8B-B14F-4D97-AF65-F5344CB8AC3E}">
        <p14:creationId xmlns:p14="http://schemas.microsoft.com/office/powerpoint/2010/main" val="102459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10</a:t>
            </a:fld>
            <a:endParaRPr lang="en-US"/>
          </a:p>
        </p:txBody>
      </p:sp>
    </p:spTree>
    <p:extLst>
      <p:ext uri="{BB962C8B-B14F-4D97-AF65-F5344CB8AC3E}">
        <p14:creationId xmlns:p14="http://schemas.microsoft.com/office/powerpoint/2010/main" val="168929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11</a:t>
            </a:fld>
            <a:endParaRPr lang="en-GB" altLang="nl-BE"/>
          </a:p>
        </p:txBody>
      </p:sp>
    </p:spTree>
    <p:extLst>
      <p:ext uri="{BB962C8B-B14F-4D97-AF65-F5344CB8AC3E}">
        <p14:creationId xmlns:p14="http://schemas.microsoft.com/office/powerpoint/2010/main" val="320696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14</a:t>
            </a:fld>
            <a:endParaRPr lang="en-US"/>
          </a:p>
        </p:txBody>
      </p:sp>
    </p:spTree>
    <p:extLst>
      <p:ext uri="{BB962C8B-B14F-4D97-AF65-F5344CB8AC3E}">
        <p14:creationId xmlns:p14="http://schemas.microsoft.com/office/powerpoint/2010/main" val="364688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Uiteindelijke</a:t>
            </a:r>
            <a:r>
              <a:rPr lang="nl-BE" baseline="0" dirty="0"/>
              <a:t> doel = leerlingen capaciteitsversterking</a:t>
            </a:r>
          </a:p>
          <a:p>
            <a:r>
              <a:rPr lang="nl-BE" baseline="0" dirty="0"/>
              <a:t>Bereiken we via leerkrachten, maar ook via studenten</a:t>
            </a:r>
          </a:p>
          <a:p>
            <a:r>
              <a:rPr lang="nl-BE" baseline="0" dirty="0"/>
              <a:t>Studenten bereiken we ook via docenten</a:t>
            </a:r>
          </a:p>
          <a:p>
            <a:r>
              <a:rPr lang="nl-BE" baseline="0" dirty="0"/>
              <a:t>Steden &amp; gemeenten als intermediair</a:t>
            </a:r>
          </a:p>
          <a:p>
            <a:endParaRPr lang="nl-BE" baseline="0" dirty="0"/>
          </a:p>
          <a:p>
            <a:r>
              <a:rPr lang="nl-BE" baseline="0" dirty="0"/>
              <a:t>Waarom werken met tussenniveau? Doel = </a:t>
            </a:r>
            <a:r>
              <a:rPr lang="nl-BE" baseline="0" dirty="0" err="1"/>
              <a:t>edo</a:t>
            </a:r>
            <a:r>
              <a:rPr lang="nl-BE" baseline="0" dirty="0"/>
              <a:t> op duurzame en structurele manier integreren in (hoge)school</a:t>
            </a:r>
          </a:p>
          <a:p>
            <a:endParaRPr lang="nl-BE" baseline="0" dirty="0"/>
          </a:p>
          <a:p>
            <a:r>
              <a:rPr lang="nl-BE" baseline="0" dirty="0"/>
              <a:t>Hiervoor gebruiken we </a:t>
            </a:r>
            <a:r>
              <a:rPr lang="nl-BE" baseline="0" dirty="0" err="1"/>
              <a:t>djapo</a:t>
            </a:r>
            <a:r>
              <a:rPr lang="nl-BE" baseline="0" dirty="0"/>
              <a:t> aanbod: materiaal, nascholing, traject (zie verder)</a:t>
            </a:r>
          </a:p>
        </p:txBody>
      </p:sp>
      <p:sp>
        <p:nvSpPr>
          <p:cNvPr id="4" name="Tijdelijke aanduiding voor dianummer 3"/>
          <p:cNvSpPr>
            <a:spLocks noGrp="1"/>
          </p:cNvSpPr>
          <p:nvPr>
            <p:ph type="sldNum" sz="quarter" idx="10"/>
          </p:nvPr>
        </p:nvSpPr>
        <p:spPr/>
        <p:txBody>
          <a:bodyPr/>
          <a:lstStyle/>
          <a:p>
            <a:fld id="{FA2B1AC2-79C3-4EAC-AE2F-9B5AECA68D1F}" type="slidenum">
              <a:rPr lang="nl-BE" smtClean="0">
                <a:solidFill>
                  <a:prstClr val="black"/>
                </a:solidFill>
              </a:rPr>
              <a:pPr/>
              <a:t>15</a:t>
            </a:fld>
            <a:endParaRPr lang="nl-BE">
              <a:solidFill>
                <a:prstClr val="black"/>
              </a:solidFill>
            </a:endParaRPr>
          </a:p>
        </p:txBody>
      </p:sp>
    </p:spTree>
    <p:extLst>
      <p:ext uri="{BB962C8B-B14F-4D97-AF65-F5344CB8AC3E}">
        <p14:creationId xmlns:p14="http://schemas.microsoft.com/office/powerpoint/2010/main" val="164446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18</a:t>
            </a:fld>
            <a:endParaRPr lang="en-GB" altLang="nl-BE"/>
          </a:p>
        </p:txBody>
      </p:sp>
    </p:spTree>
    <p:extLst>
      <p:ext uri="{BB962C8B-B14F-4D97-AF65-F5344CB8AC3E}">
        <p14:creationId xmlns:p14="http://schemas.microsoft.com/office/powerpoint/2010/main" val="2832881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5148" name="Picture 28" descr="Y:\___MD\MD_project\_20071109_meerwit_ace-e_templates\production\powerpoint_template\graphics\ace_ppt_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pPr lvl="0"/>
            <a:r>
              <a:rPr lang="nl-NL" altLang="nl-BE" noProof="0"/>
              <a:t>Klik om de stijl te bewerken</a:t>
            </a:r>
            <a:endParaRPr lang="en-US" altLang="nl-BE" noProof="0"/>
          </a:p>
        </p:txBody>
      </p:sp>
      <p:sp>
        <p:nvSpPr>
          <p:cNvPr id="5139" name="Rectangle 19"/>
          <p:cNvSpPr>
            <a:spLocks noGrp="1" noChangeArrowheads="1"/>
          </p:cNvSpPr>
          <p:nvPr>
            <p:ph type="dt" sz="half" idx="2"/>
          </p:nvPr>
        </p:nvSpPr>
        <p:spPr bwMode="auto">
          <a:xfrm>
            <a:off x="6934200" y="5791200"/>
            <a:ext cx="18288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0" bIns="45720" numCol="1" anchor="t" anchorCtr="0" compatLnSpc="1">
            <a:prstTxWarp prst="textNoShape">
              <a:avLst/>
            </a:prstTxWarp>
          </a:bodyPr>
          <a:lstStyle>
            <a:lvl1pPr algn="r">
              <a:defRPr sz="1000">
                <a:latin typeface="+mn-lt"/>
              </a:defRPr>
            </a:lvl1pPr>
          </a:lstStyle>
          <a:p>
            <a:endParaRPr lang="en-GB" altLang="nl-BE"/>
          </a:p>
        </p:txBody>
      </p:sp>
      <p:sp>
        <p:nvSpPr>
          <p:cNvPr id="5140" name="Rectangle 20"/>
          <p:cNvSpPr>
            <a:spLocks noGrp="1" noChangeArrowheads="1"/>
          </p:cNvSpPr>
          <p:nvPr>
            <p:ph type="ftr" sz="quarter" idx="3"/>
          </p:nvPr>
        </p:nvSpPr>
        <p:spPr bwMode="auto">
          <a:xfrm>
            <a:off x="6324600" y="5486400"/>
            <a:ext cx="24384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lvl1pPr algn="r">
              <a:defRPr sz="1000" b="1">
                <a:latin typeface="+mn-lt"/>
              </a:defRPr>
            </a:lvl1pPr>
          </a:lstStyle>
          <a:p>
            <a:endParaRPr lang="en-GB" altLang="nl-BE"/>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pPr lvl="0"/>
            <a:r>
              <a:rPr lang="nl-NL" altLang="nl-BE" noProof="0"/>
              <a:t>Klik om de ondertitelstijl van het model te bewerken</a:t>
            </a:r>
            <a:endParaRPr lang="en-US" altLang="nl-BE" noProof="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6669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971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204863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9495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77133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6858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0005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6261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7984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30551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563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15738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47387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666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36108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72250" y="990600"/>
            <a:ext cx="1962150" cy="51054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685800" y="990600"/>
            <a:ext cx="5734050" cy="5105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96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83486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504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0057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875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4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06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80005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122" name="Picture 26" descr="Y:\___MD\MD_project\_20071109_meerwit_ace-e_templates\production\powerpoint_template\graphics\ace_ppt_p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bwMode="auto">
          <a:xfrm>
            <a:off x="2057400" y="6858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4117" name="Rectangle 21"/>
          <p:cNvSpPr>
            <a:spLocks noGrp="1" noChangeArrowheads="1"/>
          </p:cNvSpPr>
          <p:nvPr>
            <p:ph type="body" idx="1"/>
          </p:nvPr>
        </p:nvSpPr>
        <p:spPr bwMode="auto">
          <a:xfrm>
            <a:off x="1295400" y="1981200"/>
            <a:ext cx="7505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1" fontAlgn="base" hangingPunct="1">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1" fontAlgn="base" hangingPunct="1">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1" fontAlgn="base" hangingPunct="1">
        <a:spcBef>
          <a:spcPct val="20000"/>
        </a:spcBef>
        <a:spcAft>
          <a:spcPct val="0"/>
        </a:spcAft>
        <a:buClr>
          <a:srgbClr val="0099CC"/>
        </a:buClr>
        <a:buFont typeface="Wingdings" pitchFamily="2" charset="2"/>
        <a:buChar char="§"/>
        <a:defRPr sz="2000">
          <a:solidFill>
            <a:schemeClr val="bg2"/>
          </a:solidFill>
          <a:latin typeface="+mn-lt"/>
          <a:cs typeface="+mn-cs"/>
        </a:defRPr>
      </a:lvl3pPr>
      <a:lvl4pPr marL="1600200" indent="-228600" algn="l" rtl="0" eaLnBrk="1" fontAlgn="base" hangingPunct="1">
        <a:spcBef>
          <a:spcPct val="20000"/>
        </a:spcBef>
        <a:spcAft>
          <a:spcPct val="0"/>
        </a:spcAft>
        <a:buClr>
          <a:srgbClr val="FF6600"/>
        </a:buClr>
        <a:buChar char="–"/>
        <a:defRPr>
          <a:solidFill>
            <a:schemeClr val="bg2"/>
          </a:solidFill>
          <a:latin typeface="+mn-lt"/>
          <a:cs typeface="+mn-cs"/>
        </a:defRPr>
      </a:lvl4pPr>
      <a:lvl5pPr marL="2057400" indent="-228600" algn="l" rtl="0" eaLnBrk="1" fontAlgn="base" hangingPunct="1">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848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Titel Titel Titel Titel Titel Titel</a:t>
            </a:r>
          </a:p>
        </p:txBody>
      </p:sp>
      <p:sp>
        <p:nvSpPr>
          <p:cNvPr id="1027" name="Rectangle 3"/>
          <p:cNvSpPr>
            <a:spLocks noGrp="1" noChangeArrowheads="1"/>
          </p:cNvSpPr>
          <p:nvPr>
            <p:ph type="body" idx="1"/>
          </p:nvPr>
        </p:nvSpPr>
        <p:spPr bwMode="auto">
          <a:xfrm>
            <a:off x="685800" y="2362200"/>
            <a:ext cx="6477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028" name="Picture 7" descr="h kopie"/>
          <p:cNvPicPr>
            <a:picLocks noChangeAspect="1" noChangeArrowheads="1"/>
          </p:cNvPicPr>
          <p:nvPr/>
        </p:nvPicPr>
        <p:blipFill>
          <a:blip r:embed="rId13" cstate="print"/>
          <a:srcRect/>
          <a:stretch>
            <a:fillRect/>
          </a:stretch>
        </p:blipFill>
        <p:spPr bwMode="auto">
          <a:xfrm>
            <a:off x="5072063" y="0"/>
            <a:ext cx="4071937" cy="722313"/>
          </a:xfrm>
          <a:prstGeom prst="rect">
            <a:avLst/>
          </a:prstGeom>
          <a:noFill/>
          <a:ln w="9525">
            <a:noFill/>
            <a:miter lim="800000"/>
            <a:headEnd/>
            <a:tailEnd/>
          </a:ln>
        </p:spPr>
      </p:pic>
      <p:pic>
        <p:nvPicPr>
          <p:cNvPr id="1029" name="Picture 8" descr="h kopie 2"/>
          <p:cNvPicPr>
            <a:picLocks noChangeAspect="1" noChangeArrowheads="1"/>
          </p:cNvPicPr>
          <p:nvPr/>
        </p:nvPicPr>
        <p:blipFill>
          <a:blip r:embed="rId14" cstate="print"/>
          <a:srcRect/>
          <a:stretch>
            <a:fillRect/>
          </a:stretch>
        </p:blipFill>
        <p:spPr bwMode="auto">
          <a:xfrm>
            <a:off x="7239000" y="4724400"/>
            <a:ext cx="1660525" cy="1917700"/>
          </a:xfrm>
          <a:prstGeom prst="rect">
            <a:avLst/>
          </a:prstGeom>
          <a:noFill/>
          <a:ln w="9525">
            <a:noFill/>
            <a:miter lim="800000"/>
            <a:headEnd/>
            <a:tailEnd/>
          </a:ln>
        </p:spPr>
      </p:pic>
    </p:spTree>
    <p:extLst>
      <p:ext uri="{BB962C8B-B14F-4D97-AF65-F5344CB8AC3E}">
        <p14:creationId xmlns:p14="http://schemas.microsoft.com/office/powerpoint/2010/main" val="38527291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a:solidFill>
            <a:srgbClr val="CA0046"/>
          </a:solidFill>
          <a:latin typeface="+mj-lt"/>
          <a:ea typeface="+mj-ea"/>
          <a:cs typeface="+mj-cs"/>
        </a:defRPr>
      </a:lvl1pPr>
      <a:lvl2pPr algn="l" rtl="0" eaLnBrk="1" fontAlgn="base" hangingPunct="1">
        <a:spcBef>
          <a:spcPct val="0"/>
        </a:spcBef>
        <a:spcAft>
          <a:spcPct val="0"/>
        </a:spcAft>
        <a:defRPr sz="3000">
          <a:solidFill>
            <a:srgbClr val="CA0046"/>
          </a:solidFill>
          <a:latin typeface="Arial" charset="0"/>
          <a:ea typeface="ＭＳ Ｐゴシック" pitchFamily="28" charset="-128"/>
        </a:defRPr>
      </a:lvl2pPr>
      <a:lvl3pPr algn="l" rtl="0" eaLnBrk="1" fontAlgn="base" hangingPunct="1">
        <a:spcBef>
          <a:spcPct val="0"/>
        </a:spcBef>
        <a:spcAft>
          <a:spcPct val="0"/>
        </a:spcAft>
        <a:defRPr sz="3000">
          <a:solidFill>
            <a:srgbClr val="CA0046"/>
          </a:solidFill>
          <a:latin typeface="Arial" charset="0"/>
          <a:ea typeface="ＭＳ Ｐゴシック" pitchFamily="28" charset="-128"/>
        </a:defRPr>
      </a:lvl3pPr>
      <a:lvl4pPr algn="l" rtl="0" eaLnBrk="1" fontAlgn="base" hangingPunct="1">
        <a:spcBef>
          <a:spcPct val="0"/>
        </a:spcBef>
        <a:spcAft>
          <a:spcPct val="0"/>
        </a:spcAft>
        <a:defRPr sz="3000">
          <a:solidFill>
            <a:srgbClr val="CA0046"/>
          </a:solidFill>
          <a:latin typeface="Arial" charset="0"/>
          <a:ea typeface="ＭＳ Ｐゴシック" pitchFamily="28" charset="-128"/>
        </a:defRPr>
      </a:lvl4pPr>
      <a:lvl5pPr algn="l" rtl="0" eaLnBrk="1" fontAlgn="base" hangingPunct="1">
        <a:spcBef>
          <a:spcPct val="0"/>
        </a:spcBef>
        <a:spcAft>
          <a:spcPct val="0"/>
        </a:spcAft>
        <a:defRPr sz="3000">
          <a:solidFill>
            <a:srgbClr val="CA0046"/>
          </a:solidFill>
          <a:latin typeface="Arial" charset="0"/>
          <a:ea typeface="ＭＳ Ｐゴシック" pitchFamily="28" charset="-128"/>
        </a:defRPr>
      </a:lvl5pPr>
      <a:lvl6pPr marL="457200" algn="l" rtl="0" eaLnBrk="1" fontAlgn="base" hangingPunct="1">
        <a:spcBef>
          <a:spcPct val="0"/>
        </a:spcBef>
        <a:spcAft>
          <a:spcPct val="0"/>
        </a:spcAft>
        <a:defRPr sz="3000">
          <a:solidFill>
            <a:srgbClr val="CA0046"/>
          </a:solidFill>
          <a:latin typeface="Arial" charset="0"/>
          <a:ea typeface="ＭＳ Ｐゴシック" pitchFamily="28" charset="-128"/>
        </a:defRPr>
      </a:lvl6pPr>
      <a:lvl7pPr marL="914400" algn="l" rtl="0" eaLnBrk="1" fontAlgn="base" hangingPunct="1">
        <a:spcBef>
          <a:spcPct val="0"/>
        </a:spcBef>
        <a:spcAft>
          <a:spcPct val="0"/>
        </a:spcAft>
        <a:defRPr sz="3000">
          <a:solidFill>
            <a:srgbClr val="CA0046"/>
          </a:solidFill>
          <a:latin typeface="Arial" charset="0"/>
          <a:ea typeface="ＭＳ Ｐゴシック" pitchFamily="28" charset="-128"/>
        </a:defRPr>
      </a:lvl7pPr>
      <a:lvl8pPr marL="1371600" algn="l" rtl="0" eaLnBrk="1" fontAlgn="base" hangingPunct="1">
        <a:spcBef>
          <a:spcPct val="0"/>
        </a:spcBef>
        <a:spcAft>
          <a:spcPct val="0"/>
        </a:spcAft>
        <a:defRPr sz="3000">
          <a:solidFill>
            <a:srgbClr val="CA0046"/>
          </a:solidFill>
          <a:latin typeface="Arial" charset="0"/>
          <a:ea typeface="ＭＳ Ｐゴシック" pitchFamily="28" charset="-128"/>
        </a:defRPr>
      </a:lvl8pPr>
      <a:lvl9pPr marL="1828800" algn="l" rtl="0" eaLnBrk="1" fontAlgn="base" hangingPunct="1">
        <a:spcBef>
          <a:spcPct val="0"/>
        </a:spcBef>
        <a:spcAft>
          <a:spcPct val="0"/>
        </a:spcAft>
        <a:defRPr sz="3000">
          <a:solidFill>
            <a:srgbClr val="CA0046"/>
          </a:solidFill>
          <a:latin typeface="Arial" charset="0"/>
          <a:ea typeface="ＭＳ Ｐゴシック" pitchFamily="2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2362200" y="3463950"/>
            <a:ext cx="6553200" cy="1117178"/>
          </a:xfrm>
        </p:spPr>
        <p:txBody>
          <a:bodyPr/>
          <a:lstStyle/>
          <a:p>
            <a:r>
              <a:rPr lang="en-GB" altLang="nl-BE" dirty="0"/>
              <a:t>Corina Dhaene (ACE Europe)</a:t>
            </a:r>
          </a:p>
          <a:p>
            <a:r>
              <a:rPr lang="en-GB" altLang="nl-BE" dirty="0" err="1" smtClean="0"/>
              <a:t>Décembre</a:t>
            </a:r>
            <a:r>
              <a:rPr lang="en-GB" altLang="nl-BE" dirty="0" smtClean="0"/>
              <a:t> 2016</a:t>
            </a:r>
            <a:endParaRPr lang="en-GB" altLang="nl-BE" dirty="0"/>
          </a:p>
        </p:txBody>
      </p:sp>
      <p:sp>
        <p:nvSpPr>
          <p:cNvPr id="2" name="Titel 1"/>
          <p:cNvSpPr>
            <a:spLocks noGrp="1"/>
          </p:cNvSpPr>
          <p:nvPr>
            <p:ph type="ctrTitle"/>
          </p:nvPr>
        </p:nvSpPr>
        <p:spPr>
          <a:xfrm>
            <a:off x="2339752" y="2708920"/>
            <a:ext cx="6553200" cy="685800"/>
          </a:xfrm>
        </p:spPr>
        <p:txBody>
          <a:bodyPr/>
          <a:lstStyle/>
          <a:p>
            <a:r>
              <a:rPr lang="nl-BE" dirty="0" err="1"/>
              <a:t>Formation</a:t>
            </a:r>
            <a:r>
              <a:rPr lang="nl-BE" dirty="0"/>
              <a:t> Théorie du Changement (</a:t>
            </a:r>
            <a:r>
              <a:rPr lang="nl-BE" dirty="0" err="1"/>
              <a:t>TdC</a:t>
            </a:r>
            <a:r>
              <a:rPr lang="nl-BE" dirty="0"/>
              <a:t>): </a:t>
            </a:r>
            <a:br>
              <a:rPr lang="nl-BE" dirty="0"/>
            </a:br>
            <a:r>
              <a:rPr lang="nl-BE" dirty="0" err="1"/>
              <a:t>Introduction</a:t>
            </a:r>
            <a:r>
              <a:rPr lang="nl-BE" dirty="0"/>
              <a:t> pour les ONG</a:t>
            </a:r>
          </a:p>
        </p:txBody>
      </p:sp>
    </p:spTree>
    <p:extLst>
      <p:ext uri="{BB962C8B-B14F-4D97-AF65-F5344CB8AC3E}">
        <p14:creationId xmlns:p14="http://schemas.microsoft.com/office/powerpoint/2010/main" val="82913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592" y="294928"/>
            <a:ext cx="6858000" cy="685800"/>
          </a:xfrm>
        </p:spPr>
        <p:txBody>
          <a:bodyPr/>
          <a:lstStyle/>
          <a:p>
            <a:r>
              <a:rPr lang="en-GB" dirty="0" err="1"/>
              <a:t>Definities</a:t>
            </a:r>
            <a:r>
              <a:rPr lang="en-GB" dirty="0"/>
              <a:t/>
            </a:r>
            <a:br>
              <a:rPr lang="en-GB" dirty="0"/>
            </a:br>
            <a:r>
              <a:rPr lang="en-GB" dirty="0"/>
              <a:t/>
            </a:r>
            <a:br>
              <a:rPr lang="en-GB" dirty="0"/>
            </a:br>
            <a:r>
              <a:rPr lang="en-GB" dirty="0" err="1"/>
              <a:t>Définitions</a:t>
            </a:r>
            <a:r>
              <a:rPr lang="en-GB" dirty="0"/>
              <a:t> </a:t>
            </a:r>
          </a:p>
        </p:txBody>
      </p:sp>
      <p:sp>
        <p:nvSpPr>
          <p:cNvPr id="3" name="Content Placeholder 2"/>
          <p:cNvSpPr>
            <a:spLocks noGrp="1"/>
          </p:cNvSpPr>
          <p:nvPr>
            <p:ph idx="1"/>
          </p:nvPr>
        </p:nvSpPr>
        <p:spPr>
          <a:xfrm>
            <a:off x="1010106" y="1124744"/>
            <a:ext cx="7810366" cy="5184576"/>
          </a:xfrm>
        </p:spPr>
        <p:txBody>
          <a:bodyPr/>
          <a:lstStyle/>
          <a:p>
            <a:pPr algn="just"/>
            <a:r>
              <a:rPr lang="en-GB" b="0" dirty="0"/>
              <a:t>Un </a:t>
            </a:r>
            <a:r>
              <a:rPr lang="en-GB" b="0" dirty="0" err="1"/>
              <a:t>processus</a:t>
            </a:r>
            <a:r>
              <a:rPr lang="en-GB" b="0" dirty="0"/>
              <a:t> </a:t>
            </a:r>
            <a:r>
              <a:rPr lang="en-GB" b="0" dirty="0" err="1"/>
              <a:t>continu</a:t>
            </a:r>
            <a:r>
              <a:rPr lang="en-GB" b="0" dirty="0"/>
              <a:t> de </a:t>
            </a:r>
            <a:r>
              <a:rPr lang="en-GB" b="0" dirty="0" err="1"/>
              <a:t>réflexion</a:t>
            </a:r>
            <a:r>
              <a:rPr lang="en-GB" b="0" dirty="0"/>
              <a:t> sur  le </a:t>
            </a:r>
            <a:r>
              <a:rPr lang="en-GB" b="0" dirty="0" err="1"/>
              <a:t>changement</a:t>
            </a:r>
            <a:r>
              <a:rPr lang="en-GB" b="0" dirty="0"/>
              <a:t> (quoi et comment) et </a:t>
            </a:r>
            <a:r>
              <a:rPr lang="en-GB" b="0" dirty="0" err="1"/>
              <a:t>sur</a:t>
            </a:r>
            <a:r>
              <a:rPr lang="en-GB" b="0" dirty="0"/>
              <a:t> les </a:t>
            </a:r>
            <a:r>
              <a:rPr lang="en-GB" b="0" dirty="0" err="1"/>
              <a:t>conséquences</a:t>
            </a:r>
            <a:r>
              <a:rPr lang="en-GB" b="0" dirty="0"/>
              <a:t> pour le </a:t>
            </a:r>
            <a:r>
              <a:rPr lang="en-GB" b="0" dirty="0" err="1"/>
              <a:t>rôle</a:t>
            </a:r>
            <a:r>
              <a:rPr lang="en-GB" b="0" dirty="0"/>
              <a:t> des </a:t>
            </a:r>
            <a:r>
              <a:rPr lang="en-GB" b="0" dirty="0" err="1"/>
              <a:t>intervenants</a:t>
            </a:r>
            <a:r>
              <a:rPr lang="en-GB" b="0" dirty="0"/>
              <a:t>:</a:t>
            </a:r>
          </a:p>
          <a:p>
            <a:r>
              <a:rPr lang="en-GB" b="0" dirty="0"/>
              <a:t>Un </a:t>
            </a:r>
            <a:r>
              <a:rPr lang="en-GB" b="0" dirty="0" err="1"/>
              <a:t>processus</a:t>
            </a:r>
            <a:r>
              <a:rPr lang="en-GB" b="0" dirty="0"/>
              <a:t> qui:</a:t>
            </a:r>
            <a:endParaRPr lang="en-GB" sz="2800" b="0" dirty="0"/>
          </a:p>
          <a:p>
            <a:pPr lvl="2"/>
            <a:r>
              <a:rPr lang="en-GB" dirty="0"/>
              <a:t>aide à </a:t>
            </a:r>
            <a:r>
              <a:rPr lang="en-GB" dirty="0" err="1"/>
              <a:t>situer</a:t>
            </a:r>
            <a:r>
              <a:rPr lang="en-GB" dirty="0"/>
              <a:t> un programme </a:t>
            </a:r>
            <a:r>
              <a:rPr lang="en-GB" dirty="0" err="1"/>
              <a:t>dans</a:t>
            </a:r>
            <a:r>
              <a:rPr lang="en-GB" dirty="0"/>
              <a:t> </a:t>
            </a:r>
            <a:r>
              <a:rPr lang="en-GB" dirty="0" err="1"/>
              <a:t>une</a:t>
            </a:r>
            <a:r>
              <a:rPr lang="en-GB" dirty="0"/>
              <a:t> analyse plus large des </a:t>
            </a:r>
            <a:r>
              <a:rPr lang="en-GB" dirty="0" err="1"/>
              <a:t>processus</a:t>
            </a:r>
            <a:r>
              <a:rPr lang="en-GB" dirty="0"/>
              <a:t> de </a:t>
            </a:r>
            <a:r>
              <a:rPr lang="en-GB" dirty="0" err="1"/>
              <a:t>changements</a:t>
            </a:r>
            <a:r>
              <a:rPr lang="en-GB" dirty="0"/>
              <a:t>; </a:t>
            </a:r>
          </a:p>
          <a:p>
            <a:pPr lvl="2"/>
            <a:r>
              <a:rPr lang="en-GB" dirty="0" err="1"/>
              <a:t>est</a:t>
            </a:r>
            <a:r>
              <a:rPr lang="en-GB" dirty="0"/>
              <a:t> </a:t>
            </a:r>
            <a:r>
              <a:rPr lang="en-GB" dirty="0" err="1"/>
              <a:t>basé</a:t>
            </a:r>
            <a:r>
              <a:rPr lang="en-GB" dirty="0"/>
              <a:t> sur les </a:t>
            </a:r>
            <a:r>
              <a:rPr lang="en-GB" dirty="0" err="1"/>
              <a:t>apprentissages</a:t>
            </a:r>
            <a:r>
              <a:rPr lang="en-GB" dirty="0"/>
              <a:t>/</a:t>
            </a:r>
            <a:r>
              <a:rPr lang="en-GB" dirty="0" err="1"/>
              <a:t>recherches</a:t>
            </a:r>
            <a:r>
              <a:rPr lang="en-GB" dirty="0"/>
              <a:t> sur les </a:t>
            </a:r>
            <a:r>
              <a:rPr lang="en-GB" dirty="0" err="1"/>
              <a:t>résultats</a:t>
            </a:r>
            <a:r>
              <a:rPr lang="en-GB" dirty="0"/>
              <a:t> de </a:t>
            </a:r>
            <a:r>
              <a:rPr lang="en-GB" dirty="0" err="1"/>
              <a:t>développement</a:t>
            </a:r>
            <a:r>
              <a:rPr lang="en-GB" dirty="0"/>
              <a:t>;</a:t>
            </a:r>
          </a:p>
          <a:p>
            <a:pPr lvl="2"/>
            <a:r>
              <a:rPr lang="en-GB" dirty="0" err="1"/>
              <a:t>articule</a:t>
            </a:r>
            <a:r>
              <a:rPr lang="en-GB" dirty="0"/>
              <a:t> </a:t>
            </a:r>
            <a:r>
              <a:rPr lang="en-GB" dirty="0" err="1"/>
              <a:t>une</a:t>
            </a:r>
            <a:r>
              <a:rPr lang="en-GB" dirty="0"/>
              <a:t> vision </a:t>
            </a:r>
            <a:r>
              <a:rPr lang="en-GB" dirty="0" err="1"/>
              <a:t>particulière</a:t>
            </a:r>
            <a:r>
              <a:rPr lang="en-GB" dirty="0"/>
              <a:t> sur le </a:t>
            </a:r>
            <a:r>
              <a:rPr lang="en-GB" dirty="0" err="1"/>
              <a:t>changement</a:t>
            </a:r>
            <a:r>
              <a:rPr lang="en-GB" dirty="0"/>
              <a:t>;</a:t>
            </a:r>
          </a:p>
          <a:p>
            <a:pPr lvl="2"/>
            <a:r>
              <a:rPr lang="en-GB" dirty="0" err="1"/>
              <a:t>s’aligne</a:t>
            </a:r>
            <a:r>
              <a:rPr lang="en-GB" dirty="0"/>
              <a:t> avec la </a:t>
            </a:r>
            <a:r>
              <a:rPr lang="en-GB" dirty="0" err="1"/>
              <a:t>pensée</a:t>
            </a:r>
            <a:r>
              <a:rPr lang="en-GB" dirty="0"/>
              <a:t> </a:t>
            </a:r>
            <a:r>
              <a:rPr lang="en-GB" dirty="0" err="1"/>
              <a:t>systémique</a:t>
            </a:r>
            <a:r>
              <a:rPr lang="en-GB" dirty="0"/>
              <a:t> et </a:t>
            </a:r>
            <a:r>
              <a:rPr lang="en-GB" dirty="0" err="1"/>
              <a:t>l’acceptation</a:t>
            </a:r>
            <a:r>
              <a:rPr lang="en-GB" dirty="0"/>
              <a:t> que divers </a:t>
            </a:r>
            <a:r>
              <a:rPr lang="en-GB" dirty="0" err="1"/>
              <a:t>facteurs</a:t>
            </a:r>
            <a:r>
              <a:rPr lang="en-GB" dirty="0"/>
              <a:t> et </a:t>
            </a:r>
            <a:r>
              <a:rPr lang="en-GB" dirty="0" err="1"/>
              <a:t>acteurs</a:t>
            </a:r>
            <a:r>
              <a:rPr lang="en-GB" dirty="0"/>
              <a:t> </a:t>
            </a:r>
            <a:r>
              <a:rPr lang="en-GB" dirty="0" err="1"/>
              <a:t>influencent</a:t>
            </a:r>
            <a:r>
              <a:rPr lang="en-GB" dirty="0"/>
              <a:t> le </a:t>
            </a:r>
            <a:r>
              <a:rPr lang="en-GB" dirty="0" err="1"/>
              <a:t>changement</a:t>
            </a:r>
            <a:endParaRPr lang="en-GB" dirty="0"/>
          </a:p>
          <a:p>
            <a:pPr lvl="1"/>
            <a:endParaRPr lang="nl-NL" sz="2800" dirty="0"/>
          </a:p>
          <a:p>
            <a:pPr lvl="1" algn="r">
              <a:buNone/>
            </a:pPr>
            <a:r>
              <a:rPr lang="nl-NL" sz="1000" dirty="0"/>
              <a:t>Bron: Comic </a:t>
            </a:r>
            <a:r>
              <a:rPr lang="nl-NL" sz="1000" dirty="0" err="1"/>
              <a:t>Relief</a:t>
            </a:r>
            <a:r>
              <a:rPr lang="nl-NL" sz="1000" dirty="0"/>
              <a:t>, 2011</a:t>
            </a:r>
            <a:endParaRPr lang="en-GB" sz="1000" dirty="0"/>
          </a:p>
          <a:p>
            <a:pPr>
              <a:buNone/>
            </a:pPr>
            <a:endParaRPr lang="en-GB" dirty="0">
              <a:solidFill>
                <a:schemeClr val="tx1">
                  <a:lumMod val="50000"/>
                </a:schemeClr>
              </a:solidFill>
            </a:endParaRP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45" y="4853614"/>
            <a:ext cx="1757832" cy="17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1814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6276" y="548680"/>
            <a:ext cx="6858000" cy="685800"/>
          </a:xfrm>
        </p:spPr>
        <p:txBody>
          <a:bodyPr/>
          <a:lstStyle/>
          <a:p>
            <a:r>
              <a:rPr lang="nl-BE" dirty="0"/>
              <a:t>A </a:t>
            </a:r>
            <a:r>
              <a:rPr lang="nl-BE" dirty="0" err="1"/>
              <a:t>quoi</a:t>
            </a:r>
            <a:r>
              <a:rPr lang="nl-BE" dirty="0"/>
              <a:t> </a:t>
            </a:r>
            <a:r>
              <a:rPr lang="nl-BE" dirty="0" err="1"/>
              <a:t>ressemble</a:t>
            </a:r>
            <a:r>
              <a:rPr lang="nl-BE" dirty="0"/>
              <a:t> </a:t>
            </a:r>
            <a:r>
              <a:rPr lang="nl-BE" dirty="0" err="1"/>
              <a:t>une</a:t>
            </a:r>
            <a:r>
              <a:rPr lang="nl-BE" dirty="0"/>
              <a:t> </a:t>
            </a:r>
            <a:r>
              <a:rPr lang="nl-BE" dirty="0" err="1"/>
              <a:t>ToC</a:t>
            </a:r>
            <a:r>
              <a:rPr lang="nl-BE" dirty="0"/>
              <a:t>?</a:t>
            </a:r>
          </a:p>
        </p:txBody>
      </p:sp>
      <p:sp>
        <p:nvSpPr>
          <p:cNvPr id="3" name="Tijdelijke aanduiding voor inhoud 2"/>
          <p:cNvSpPr>
            <a:spLocks noGrp="1"/>
          </p:cNvSpPr>
          <p:nvPr>
            <p:ph idx="1"/>
          </p:nvPr>
        </p:nvSpPr>
        <p:spPr>
          <a:xfrm>
            <a:off x="1294175" y="1916832"/>
            <a:ext cx="7505700" cy="5127848"/>
          </a:xfrm>
        </p:spPr>
        <p:txBody>
          <a:bodyPr/>
          <a:lstStyle/>
          <a:p>
            <a:pPr algn="just"/>
            <a:r>
              <a:rPr lang="nl-BE" dirty="0"/>
              <a:t>4 </a:t>
            </a:r>
            <a:r>
              <a:rPr lang="nl-BE" dirty="0" err="1"/>
              <a:t>exemples</a:t>
            </a:r>
            <a:r>
              <a:rPr lang="nl-BE" dirty="0"/>
              <a:t> </a:t>
            </a:r>
            <a:r>
              <a:rPr lang="nl-BE" dirty="0" err="1"/>
              <a:t>d’une</a:t>
            </a:r>
            <a:r>
              <a:rPr lang="nl-BE" dirty="0"/>
              <a:t> </a:t>
            </a:r>
            <a:r>
              <a:rPr lang="nl-BE" dirty="0" err="1"/>
              <a:t>ToC</a:t>
            </a:r>
            <a:r>
              <a:rPr lang="nl-BE" dirty="0"/>
              <a:t>:</a:t>
            </a:r>
          </a:p>
          <a:p>
            <a:pPr lvl="1" algn="just"/>
            <a:r>
              <a:rPr lang="nl-BE" dirty="0"/>
              <a:t>FLOW (Ministère, </a:t>
            </a:r>
            <a:r>
              <a:rPr lang="nl-BE" dirty="0" err="1"/>
              <a:t>secteur</a:t>
            </a:r>
            <a:r>
              <a:rPr lang="nl-BE" dirty="0"/>
              <a:t>/</a:t>
            </a:r>
            <a:r>
              <a:rPr lang="nl-BE" dirty="0" err="1"/>
              <a:t>politique</a:t>
            </a:r>
            <a:r>
              <a:rPr lang="nl-BE" dirty="0"/>
              <a:t>)</a:t>
            </a:r>
          </a:p>
          <a:p>
            <a:pPr lvl="1" algn="just"/>
            <a:r>
              <a:rPr lang="nl-BE" dirty="0"/>
              <a:t>Girl effect (</a:t>
            </a:r>
            <a:r>
              <a:rPr lang="nl-BE" dirty="0" err="1"/>
              <a:t>programme</a:t>
            </a:r>
            <a:r>
              <a:rPr lang="nl-BE" dirty="0"/>
              <a:t> dans </a:t>
            </a:r>
            <a:r>
              <a:rPr lang="nl-BE" dirty="0" err="1"/>
              <a:t>plusieurs</a:t>
            </a:r>
            <a:r>
              <a:rPr lang="nl-BE" dirty="0"/>
              <a:t> </a:t>
            </a:r>
            <a:r>
              <a:rPr lang="nl-BE" dirty="0" err="1"/>
              <a:t>pays</a:t>
            </a:r>
            <a:r>
              <a:rPr lang="nl-BE" dirty="0"/>
              <a:t>)</a:t>
            </a:r>
          </a:p>
          <a:p>
            <a:pPr lvl="1" algn="just"/>
            <a:r>
              <a:rPr lang="nl-BE" dirty="0" err="1"/>
              <a:t>ECMS</a:t>
            </a:r>
            <a:r>
              <a:rPr lang="nl-BE" dirty="0"/>
              <a:t> – monde </a:t>
            </a:r>
            <a:r>
              <a:rPr lang="nl-BE" dirty="0" err="1"/>
              <a:t>scolaire</a:t>
            </a:r>
            <a:r>
              <a:rPr lang="nl-BE" dirty="0"/>
              <a:t> (</a:t>
            </a:r>
            <a:r>
              <a:rPr lang="nl-BE" dirty="0" err="1"/>
              <a:t>l’ONG</a:t>
            </a:r>
            <a:r>
              <a:rPr lang="nl-BE" dirty="0"/>
              <a:t> </a:t>
            </a:r>
            <a:r>
              <a:rPr lang="nl-BE" dirty="0" err="1"/>
              <a:t>DJAPO</a:t>
            </a:r>
            <a:r>
              <a:rPr lang="nl-BE" dirty="0"/>
              <a:t>, </a:t>
            </a:r>
            <a:r>
              <a:rPr lang="nl-BE" dirty="0" err="1"/>
              <a:t>partie</a:t>
            </a:r>
            <a:r>
              <a:rPr lang="nl-BE" dirty="0"/>
              <a:t> </a:t>
            </a:r>
            <a:r>
              <a:rPr lang="nl-BE" dirty="0" err="1"/>
              <a:t>d’un</a:t>
            </a:r>
            <a:r>
              <a:rPr lang="nl-BE" dirty="0"/>
              <a:t> </a:t>
            </a:r>
            <a:r>
              <a:rPr lang="nl-BE" dirty="0" err="1"/>
              <a:t>programme</a:t>
            </a:r>
            <a:r>
              <a:rPr lang="nl-BE" dirty="0"/>
              <a:t>)</a:t>
            </a:r>
          </a:p>
          <a:p>
            <a:pPr lvl="1" algn="just"/>
            <a:r>
              <a:rPr lang="nl-BE" dirty="0"/>
              <a:t>Concern Universal (au niveau de </a:t>
            </a:r>
            <a:r>
              <a:rPr lang="nl-BE" dirty="0" err="1"/>
              <a:t>l’organisation</a:t>
            </a:r>
            <a:r>
              <a:rPr lang="nl-BE" dirty="0"/>
              <a:t>)</a:t>
            </a:r>
          </a:p>
          <a:p>
            <a:pPr algn="just"/>
            <a:r>
              <a:rPr lang="nl-BE" dirty="0" err="1"/>
              <a:t>Discussions</a:t>
            </a:r>
            <a:r>
              <a:rPr lang="nl-BE" dirty="0"/>
              <a:t> </a:t>
            </a:r>
            <a:r>
              <a:rPr lang="nl-BE" dirty="0" err="1"/>
              <a:t>sur</a:t>
            </a:r>
            <a:r>
              <a:rPr lang="nl-BE" dirty="0"/>
              <a:t> les </a:t>
            </a:r>
            <a:r>
              <a:rPr lang="nl-BE" dirty="0" err="1"/>
              <a:t>attentes</a:t>
            </a:r>
            <a:endParaRPr lang="nl-BE" dirty="0"/>
          </a:p>
          <a:p>
            <a:pPr marL="0" indent="0">
              <a:buNone/>
            </a:pPr>
            <a:endParaRPr lang="nl-BE" dirty="0"/>
          </a:p>
          <a:p>
            <a:endParaRPr lang="nl-BE" dirty="0"/>
          </a:p>
          <a:p>
            <a:pPr lvl="1"/>
            <a:endParaRPr lang="nl-BE" dirty="0"/>
          </a:p>
          <a:p>
            <a:endParaRPr lang="nl-BE" dirty="0"/>
          </a:p>
        </p:txBody>
      </p:sp>
    </p:spTree>
    <p:extLst>
      <p:ext uri="{BB962C8B-B14F-4D97-AF65-F5344CB8AC3E}">
        <p14:creationId xmlns:p14="http://schemas.microsoft.com/office/powerpoint/2010/main" val="202746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z.ad.minbuza.local\data\Users\mourik.gerard\My Documents\5312-BUZA Infogr Womens rightsv6 afbeelding zonder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724" y="0"/>
            <a:ext cx="53865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9512" y="332656"/>
            <a:ext cx="936104" cy="461665"/>
          </a:xfrm>
          <a:prstGeom prst="rect">
            <a:avLst/>
          </a:prstGeom>
          <a:noFill/>
          <a:ln>
            <a:solidFill>
              <a:schemeClr val="tx1"/>
            </a:solidFill>
          </a:ln>
        </p:spPr>
        <p:txBody>
          <a:bodyPr wrap="square" rtlCol="0">
            <a:spAutoFit/>
          </a:bodyPr>
          <a:lstStyle/>
          <a:p>
            <a:r>
              <a:rPr lang="fr-BE" dirty="0">
                <a:latin typeface="+mj-lt"/>
              </a:rPr>
              <a:t>Ex.1</a:t>
            </a:r>
          </a:p>
        </p:txBody>
      </p:sp>
    </p:spTree>
    <p:extLst>
      <p:ext uri="{BB962C8B-B14F-4D97-AF65-F5344CB8AC3E}">
        <p14:creationId xmlns:p14="http://schemas.microsoft.com/office/powerpoint/2010/main" val="374378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475656" y="404664"/>
            <a:ext cx="6624736" cy="6120679"/>
          </a:xfrm>
          <a:prstGeom prst="rect">
            <a:avLst/>
          </a:prstGeom>
        </p:spPr>
      </p:pic>
      <p:sp>
        <p:nvSpPr>
          <p:cNvPr id="4" name="ZoneTexte 3"/>
          <p:cNvSpPr txBox="1"/>
          <p:nvPr/>
        </p:nvSpPr>
        <p:spPr>
          <a:xfrm>
            <a:off x="107504" y="260648"/>
            <a:ext cx="936104" cy="461665"/>
          </a:xfrm>
          <a:prstGeom prst="rect">
            <a:avLst/>
          </a:prstGeom>
          <a:noFill/>
          <a:ln>
            <a:solidFill>
              <a:schemeClr val="tx1"/>
            </a:solidFill>
          </a:ln>
        </p:spPr>
        <p:txBody>
          <a:bodyPr wrap="square" rtlCol="0">
            <a:spAutoFit/>
          </a:bodyPr>
          <a:lstStyle/>
          <a:p>
            <a:r>
              <a:rPr lang="fr-BE" dirty="0">
                <a:latin typeface="+mj-lt"/>
              </a:rPr>
              <a:t>Ex.1</a:t>
            </a:r>
          </a:p>
        </p:txBody>
      </p:sp>
    </p:spTree>
    <p:extLst>
      <p:ext uri="{BB962C8B-B14F-4D97-AF65-F5344CB8AC3E}">
        <p14:creationId xmlns:p14="http://schemas.microsoft.com/office/powerpoint/2010/main" val="388641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a:spLocks/>
          </p:cNvSpPr>
          <p:nvPr/>
        </p:nvSpPr>
        <p:spPr bwMode="auto">
          <a:xfrm>
            <a:off x="4318000" y="0"/>
            <a:ext cx="4826000" cy="6858000"/>
          </a:xfrm>
          <a:prstGeom prst="rect">
            <a:avLst/>
          </a:prstGeom>
          <a:gradFill rotWithShape="0">
            <a:gsLst>
              <a:gs pos="0">
                <a:srgbClr val="FFFFFF"/>
              </a:gs>
              <a:gs pos="100000">
                <a:srgbClr val="99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1" name="Freeform 3"/>
          <p:cNvSpPr>
            <a:spLocks/>
          </p:cNvSpPr>
          <p:nvPr/>
        </p:nvSpPr>
        <p:spPr bwMode="auto">
          <a:xfrm>
            <a:off x="1835150" y="7938"/>
            <a:ext cx="4752975" cy="6850062"/>
          </a:xfrm>
          <a:custGeom>
            <a:avLst/>
            <a:gdLst>
              <a:gd name="T0" fmla="*/ 0 w 21600"/>
              <a:gd name="T1" fmla="*/ 0 h 21600"/>
              <a:gd name="T2" fmla="*/ 522934632 w 21600"/>
              <a:gd name="T3" fmla="*/ 0 h 21600"/>
              <a:gd name="T4" fmla="*/ 1045869044 w 21600"/>
              <a:gd name="T5" fmla="*/ 1086188644 h 21600"/>
              <a:gd name="T6" fmla="*/ 522934632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CF01"/>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76" name="Freeform 4"/>
          <p:cNvSpPr>
            <a:spLocks/>
          </p:cNvSpPr>
          <p:nvPr/>
        </p:nvSpPr>
        <p:spPr bwMode="auto">
          <a:xfrm>
            <a:off x="0" y="0"/>
            <a:ext cx="3276600" cy="6858000"/>
          </a:xfrm>
          <a:custGeom>
            <a:avLst/>
            <a:gdLst>
              <a:gd name="T0" fmla="*/ 0 w 21600"/>
              <a:gd name="T1" fmla="*/ 0 h 21600"/>
              <a:gd name="T2" fmla="*/ 248521008 w 21600"/>
              <a:gd name="T3" fmla="*/ 0 h 21600"/>
              <a:gd name="T4" fmla="*/ 497042017 w 21600"/>
              <a:gd name="T5" fmla="*/ 1088707500 h 21600"/>
              <a:gd name="T6" fmla="*/ 248521008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0000"/>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50181" name="Rectangle 5"/>
          <p:cNvSpPr>
            <a:spLocks/>
          </p:cNvSpPr>
          <p:nvPr/>
        </p:nvSpPr>
        <p:spPr bwMode="auto">
          <a:xfrm>
            <a:off x="1588" y="6415088"/>
            <a:ext cx="274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a:solidFill>
                  <a:srgbClr val="FFFFFF"/>
                </a:solidFill>
                <a:sym typeface="Comic Sans MS" charset="0"/>
              </a:rPr>
              <a:t>Sphere of Control</a:t>
            </a:r>
          </a:p>
        </p:txBody>
      </p:sp>
      <p:sp>
        <p:nvSpPr>
          <p:cNvPr id="50182" name="Rectangle 6"/>
          <p:cNvSpPr>
            <a:spLocks/>
          </p:cNvSpPr>
          <p:nvPr/>
        </p:nvSpPr>
        <p:spPr bwMode="auto">
          <a:xfrm>
            <a:off x="2771775" y="6388100"/>
            <a:ext cx="3060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Influence</a:t>
            </a:r>
          </a:p>
        </p:txBody>
      </p:sp>
      <p:sp>
        <p:nvSpPr>
          <p:cNvPr id="50183" name="Rectangle 7"/>
          <p:cNvSpPr>
            <a:spLocks/>
          </p:cNvSpPr>
          <p:nvPr/>
        </p:nvSpPr>
        <p:spPr bwMode="auto">
          <a:xfrm>
            <a:off x="6011863" y="6381750"/>
            <a:ext cx="2895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Concern</a:t>
            </a:r>
          </a:p>
        </p:txBody>
      </p:sp>
      <p:sp>
        <p:nvSpPr>
          <p:cNvPr id="37905" name="Rectangle 31"/>
          <p:cNvSpPr>
            <a:spLocks/>
          </p:cNvSpPr>
          <p:nvPr/>
        </p:nvSpPr>
        <p:spPr bwMode="auto">
          <a:xfrm rot="5400000">
            <a:off x="5981700" y="3255391"/>
            <a:ext cx="5372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spcBef>
                <a:spcPts val="1200"/>
              </a:spcBef>
            </a:pPr>
            <a:r>
              <a:rPr lang="en-US" sz="2000" dirty="0">
                <a:latin typeface="Lucida Grande" charset="0"/>
                <a:sym typeface="Lucida Grande" charset="0"/>
              </a:rPr>
              <a:t>Healthy and self-sufficient women that are members of their family and community in a equal and sustainable way</a:t>
            </a:r>
          </a:p>
        </p:txBody>
      </p:sp>
      <p:sp>
        <p:nvSpPr>
          <p:cNvPr id="69" name="Rectangle 2"/>
          <p:cNvSpPr>
            <a:spLocks noGrp="1" noChangeArrowheads="1"/>
          </p:cNvSpPr>
          <p:nvPr>
            <p:ph type="title"/>
          </p:nvPr>
        </p:nvSpPr>
        <p:spPr>
          <a:xfrm>
            <a:off x="1455738" y="85725"/>
            <a:ext cx="7653337" cy="679450"/>
          </a:xfrm>
        </p:spPr>
        <p:txBody>
          <a:bodyPr/>
          <a:lstStyle/>
          <a:p>
            <a:pPr>
              <a:defRPr/>
            </a:pPr>
            <a:r>
              <a:rPr lang="en-US" b="1" dirty="0">
                <a:sym typeface="Lucida Grande" charset="0"/>
              </a:rPr>
              <a:t>Girl effect</a:t>
            </a:r>
            <a:endParaRPr lang="en-GB" b="1" dirty="0">
              <a:cs typeface="+mj-cs"/>
            </a:endParaRPr>
          </a:p>
        </p:txBody>
      </p:sp>
      <p:grpSp>
        <p:nvGrpSpPr>
          <p:cNvPr id="136" name="Group 14"/>
          <p:cNvGrpSpPr>
            <a:grpSpLocks/>
          </p:cNvGrpSpPr>
          <p:nvPr/>
        </p:nvGrpSpPr>
        <p:grpSpPr bwMode="auto">
          <a:xfrm>
            <a:off x="2102886" y="2254283"/>
            <a:ext cx="1728788" cy="1366838"/>
            <a:chOff x="212" y="47"/>
            <a:chExt cx="1089" cy="861"/>
          </a:xfrm>
        </p:grpSpPr>
        <p:sp>
          <p:nvSpPr>
            <p:cNvPr id="137" name="Oval 12"/>
            <p:cNvSpPr>
              <a:spLocks/>
            </p:cNvSpPr>
            <p:nvPr/>
          </p:nvSpPr>
          <p:spPr bwMode="auto">
            <a:xfrm>
              <a:off x="212" y="47"/>
              <a:ext cx="1089" cy="861"/>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38" name="Rectangle 13"/>
            <p:cNvSpPr>
              <a:spLocks/>
            </p:cNvSpPr>
            <p:nvPr/>
          </p:nvSpPr>
          <p:spPr bwMode="auto">
            <a:xfrm>
              <a:off x="323" y="195"/>
              <a:ext cx="88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Parents ensure that gender roles don</a:t>
              </a:r>
              <a:r>
                <a:rPr lang="ja-JP" altLang="en-US" sz="1400" dirty="0">
                  <a:solidFill>
                    <a:srgbClr val="000000"/>
                  </a:solidFill>
                  <a:latin typeface="Lucida Grande" charset="0"/>
                  <a:sym typeface="Lucida Grande" charset="0"/>
                </a:rPr>
                <a:t>’</a:t>
              </a:r>
              <a:r>
                <a:rPr lang="en-US" altLang="ja-JP" sz="1400" dirty="0">
                  <a:solidFill>
                    <a:srgbClr val="000000"/>
                  </a:solidFill>
                  <a:latin typeface="Arial Unicode MS" charset="0"/>
                  <a:cs typeface="Arial Unicode MS" charset="0"/>
                  <a:sym typeface="Arial Unicode MS" charset="0"/>
                </a:rPr>
                <a:t>t interfere with education </a:t>
              </a:r>
              <a:endParaRPr lang="en-US" sz="1400" dirty="0">
                <a:solidFill>
                  <a:srgbClr val="000000"/>
                </a:solidFill>
                <a:latin typeface="Arial Unicode MS" charset="0"/>
                <a:cs typeface="Arial Unicode MS" charset="0"/>
                <a:sym typeface="Arial Unicode MS" charset="0"/>
              </a:endParaRPr>
            </a:p>
          </p:txBody>
        </p:sp>
      </p:grpSp>
      <p:grpSp>
        <p:nvGrpSpPr>
          <p:cNvPr id="139" name="Group 17"/>
          <p:cNvGrpSpPr>
            <a:grpSpLocks/>
          </p:cNvGrpSpPr>
          <p:nvPr/>
        </p:nvGrpSpPr>
        <p:grpSpPr bwMode="auto">
          <a:xfrm>
            <a:off x="627646" y="941617"/>
            <a:ext cx="1742800" cy="1495424"/>
            <a:chOff x="-399" y="-413"/>
            <a:chExt cx="955" cy="942"/>
          </a:xfrm>
        </p:grpSpPr>
        <p:sp>
          <p:nvSpPr>
            <p:cNvPr id="140" name="Oval 15"/>
            <p:cNvSpPr>
              <a:spLocks/>
            </p:cNvSpPr>
            <p:nvPr/>
          </p:nvSpPr>
          <p:spPr bwMode="auto">
            <a:xfrm>
              <a:off x="-399" y="-413"/>
              <a:ext cx="955" cy="94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1" name="Rectangle 16"/>
            <p:cNvSpPr>
              <a:spLocks/>
            </p:cNvSpPr>
            <p:nvPr/>
          </p:nvSpPr>
          <p:spPr bwMode="auto">
            <a:xfrm>
              <a:off x="-308" y="-256"/>
              <a:ext cx="808"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Reproductive health issues are discussed among community members </a:t>
              </a:r>
            </a:p>
          </p:txBody>
        </p:sp>
      </p:grpSp>
      <p:grpSp>
        <p:nvGrpSpPr>
          <p:cNvPr id="142" name="Group 20"/>
          <p:cNvGrpSpPr>
            <a:grpSpLocks/>
          </p:cNvGrpSpPr>
          <p:nvPr/>
        </p:nvGrpSpPr>
        <p:grpSpPr bwMode="auto">
          <a:xfrm>
            <a:off x="0" y="2586653"/>
            <a:ext cx="1584325" cy="1368425"/>
            <a:chOff x="0" y="0"/>
            <a:chExt cx="998" cy="862"/>
          </a:xfrm>
        </p:grpSpPr>
        <p:sp>
          <p:nvSpPr>
            <p:cNvPr id="143" name="Oval 18"/>
            <p:cNvSpPr>
              <a:spLocks/>
            </p:cNvSpPr>
            <p:nvPr/>
          </p:nvSpPr>
          <p:spPr bwMode="auto">
            <a:xfrm>
              <a:off x="0" y="0"/>
              <a:ext cx="998"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4" name="Rectangle 19"/>
            <p:cNvSpPr>
              <a:spLocks/>
            </p:cNvSpPr>
            <p:nvPr/>
          </p:nvSpPr>
          <p:spPr bwMode="auto">
            <a:xfrm>
              <a:off x="53" y="45"/>
              <a:ext cx="904"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a:solidFill>
                  <a:srgbClr val="000000"/>
                </a:solidFill>
                <a:latin typeface="Arial Unicode MS" charset="0"/>
                <a:sym typeface="Arial Unicode MS" charset="0"/>
              </a:endParaRPr>
            </a:p>
            <a:p>
              <a:pPr algn="ctr"/>
              <a:r>
                <a:rPr lang="en-US" sz="1400" dirty="0">
                  <a:solidFill>
                    <a:srgbClr val="000000"/>
                  </a:solidFill>
                  <a:latin typeface="Arial Unicode MS" charset="0"/>
                  <a:sym typeface="Arial Unicode MS" charset="0"/>
                </a:rPr>
                <a:t>Community members are aware on gender roles</a:t>
              </a:r>
            </a:p>
          </p:txBody>
        </p:sp>
      </p:grpSp>
      <p:grpSp>
        <p:nvGrpSpPr>
          <p:cNvPr id="145" name="Group 23"/>
          <p:cNvGrpSpPr>
            <a:grpSpLocks/>
          </p:cNvGrpSpPr>
          <p:nvPr/>
        </p:nvGrpSpPr>
        <p:grpSpPr bwMode="auto">
          <a:xfrm>
            <a:off x="4091897" y="5257801"/>
            <a:ext cx="2101085" cy="997526"/>
            <a:chOff x="0" y="0"/>
            <a:chExt cx="998" cy="680"/>
          </a:xfrm>
        </p:grpSpPr>
        <p:sp>
          <p:nvSpPr>
            <p:cNvPr id="146" name="Oval 21"/>
            <p:cNvSpPr>
              <a:spLocks/>
            </p:cNvSpPr>
            <p:nvPr/>
          </p:nvSpPr>
          <p:spPr bwMode="auto">
            <a:xfrm>
              <a:off x="0" y="0"/>
              <a:ext cx="998"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7" name="Rectangle 22"/>
            <p:cNvSpPr>
              <a:spLocks/>
            </p:cNvSpPr>
            <p:nvPr/>
          </p:nvSpPr>
          <p:spPr bwMode="auto">
            <a:xfrm>
              <a:off x="125" y="111"/>
              <a:ext cx="847"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Schools actively seek cooperation with private sector </a:t>
              </a:r>
            </a:p>
          </p:txBody>
        </p:sp>
      </p:grpSp>
      <p:grpSp>
        <p:nvGrpSpPr>
          <p:cNvPr id="148" name="Group 26"/>
          <p:cNvGrpSpPr>
            <a:grpSpLocks/>
          </p:cNvGrpSpPr>
          <p:nvPr/>
        </p:nvGrpSpPr>
        <p:grpSpPr bwMode="auto">
          <a:xfrm>
            <a:off x="2946374" y="961369"/>
            <a:ext cx="1763458" cy="1384430"/>
            <a:chOff x="946" y="12"/>
            <a:chExt cx="1225" cy="893"/>
          </a:xfrm>
        </p:grpSpPr>
        <p:sp>
          <p:nvSpPr>
            <p:cNvPr id="149" name="Oval 24"/>
            <p:cNvSpPr>
              <a:spLocks/>
            </p:cNvSpPr>
            <p:nvPr/>
          </p:nvSpPr>
          <p:spPr bwMode="auto">
            <a:xfrm>
              <a:off x="946" y="12"/>
              <a:ext cx="1225"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0" name="Rectangle 25"/>
            <p:cNvSpPr>
              <a:spLocks/>
            </p:cNvSpPr>
            <p:nvPr/>
          </p:nvSpPr>
          <p:spPr bwMode="auto">
            <a:xfrm>
              <a:off x="1145" y="79"/>
              <a:ext cx="88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Community and family encourage education and healthy lifestyle</a:t>
              </a:r>
            </a:p>
          </p:txBody>
        </p:sp>
      </p:grpSp>
      <p:grpSp>
        <p:nvGrpSpPr>
          <p:cNvPr id="151" name="Group 29"/>
          <p:cNvGrpSpPr>
            <a:grpSpLocks/>
          </p:cNvGrpSpPr>
          <p:nvPr/>
        </p:nvGrpSpPr>
        <p:grpSpPr bwMode="auto">
          <a:xfrm>
            <a:off x="6559421" y="858416"/>
            <a:ext cx="1604865" cy="1296955"/>
            <a:chOff x="71" y="-112"/>
            <a:chExt cx="816" cy="590"/>
          </a:xfrm>
        </p:grpSpPr>
        <p:sp>
          <p:nvSpPr>
            <p:cNvPr id="152"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pPr algn="ctr"/>
              <a:r>
                <a:rPr lang="en-GB" sz="1400" u="sng" dirty="0">
                  <a:solidFill>
                    <a:srgbClr val="000000"/>
                  </a:solidFill>
                  <a:latin typeface="Arial Unicode MS" charset="0"/>
                  <a:sym typeface="Arial Unicode MS" charset="0"/>
                </a:rPr>
                <a:t>Medical staff treat all girls and women with quality care </a:t>
              </a:r>
            </a:p>
          </p:txBody>
        </p:sp>
        <p:sp>
          <p:nvSpPr>
            <p:cNvPr id="153"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a:solidFill>
                  <a:srgbClr val="000000"/>
                </a:solidFill>
                <a:latin typeface="Arial Unicode MS" charset="0"/>
                <a:sym typeface="Arial Unicode MS" charset="0"/>
              </a:endParaRPr>
            </a:p>
          </p:txBody>
        </p:sp>
      </p:grpSp>
      <p:grpSp>
        <p:nvGrpSpPr>
          <p:cNvPr id="154" name="Group 65"/>
          <p:cNvGrpSpPr>
            <a:grpSpLocks/>
          </p:cNvGrpSpPr>
          <p:nvPr/>
        </p:nvGrpSpPr>
        <p:grpSpPr bwMode="auto">
          <a:xfrm>
            <a:off x="4028459" y="2857889"/>
            <a:ext cx="1821834" cy="1284902"/>
            <a:chOff x="0" y="0"/>
            <a:chExt cx="816" cy="738"/>
          </a:xfrm>
        </p:grpSpPr>
        <p:sp>
          <p:nvSpPr>
            <p:cNvPr id="155" name="Oval 63"/>
            <p:cNvSpPr>
              <a:spLocks/>
            </p:cNvSpPr>
            <p:nvPr/>
          </p:nvSpPr>
          <p:spPr bwMode="auto">
            <a:xfrm>
              <a:off x="0" y="0"/>
              <a:ext cx="816"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6" name="Rectangle 64"/>
            <p:cNvSpPr>
              <a:spLocks/>
            </p:cNvSpPr>
            <p:nvPr/>
          </p:nvSpPr>
          <p:spPr bwMode="auto">
            <a:xfrm>
              <a:off x="120" y="45"/>
              <a:ext cx="592"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Teachers are motivated and deliver quality education</a:t>
              </a:r>
            </a:p>
          </p:txBody>
        </p:sp>
      </p:grpSp>
      <p:grpSp>
        <p:nvGrpSpPr>
          <p:cNvPr id="157" name="Group 11"/>
          <p:cNvGrpSpPr>
            <a:grpSpLocks/>
          </p:cNvGrpSpPr>
          <p:nvPr/>
        </p:nvGrpSpPr>
        <p:grpSpPr bwMode="auto">
          <a:xfrm>
            <a:off x="1566016" y="4431655"/>
            <a:ext cx="2153930" cy="1553509"/>
            <a:chOff x="-208" y="389"/>
            <a:chExt cx="816" cy="647"/>
          </a:xfrm>
        </p:grpSpPr>
        <p:sp>
          <p:nvSpPr>
            <p:cNvPr id="158" name="Oval 9"/>
            <p:cNvSpPr>
              <a:spLocks/>
            </p:cNvSpPr>
            <p:nvPr/>
          </p:nvSpPr>
          <p:spPr bwMode="auto">
            <a:xfrm>
              <a:off x="-208" y="389"/>
              <a:ext cx="816" cy="635"/>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9" name="Rectangle 10"/>
            <p:cNvSpPr>
              <a:spLocks/>
            </p:cNvSpPr>
            <p:nvPr/>
          </p:nvSpPr>
          <p:spPr bwMode="auto">
            <a:xfrm>
              <a:off x="-77" y="459"/>
              <a:ext cx="63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Religious leaders cooperate with communities, parents, school-teachers</a:t>
              </a:r>
            </a:p>
          </p:txBody>
        </p:sp>
      </p:grpSp>
      <p:grpSp>
        <p:nvGrpSpPr>
          <p:cNvPr id="160" name="Group 42"/>
          <p:cNvGrpSpPr>
            <a:grpSpLocks/>
          </p:cNvGrpSpPr>
          <p:nvPr/>
        </p:nvGrpSpPr>
        <p:grpSpPr bwMode="auto">
          <a:xfrm>
            <a:off x="6410212" y="4963886"/>
            <a:ext cx="1702987" cy="1437400"/>
            <a:chOff x="-76" y="0"/>
            <a:chExt cx="771" cy="700"/>
          </a:xfrm>
        </p:grpSpPr>
        <p:sp>
          <p:nvSpPr>
            <p:cNvPr id="161" name="Oval 40"/>
            <p:cNvSpPr>
              <a:spLocks/>
            </p:cNvSpPr>
            <p:nvPr/>
          </p:nvSpPr>
          <p:spPr bwMode="auto">
            <a:xfrm>
              <a:off x="-76" y="31"/>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2" name="Rectangle 41"/>
            <p:cNvSpPr>
              <a:spLocks/>
            </p:cNvSpPr>
            <p:nvPr/>
          </p:nvSpPr>
          <p:spPr bwMode="auto">
            <a:xfrm>
              <a:off x="-76" y="0"/>
              <a:ext cx="769"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Communities prioritize and support women  to continue working after marriage</a:t>
              </a:r>
            </a:p>
          </p:txBody>
        </p:sp>
      </p:grpSp>
      <p:grpSp>
        <p:nvGrpSpPr>
          <p:cNvPr id="163" name="Group 48"/>
          <p:cNvGrpSpPr>
            <a:grpSpLocks/>
          </p:cNvGrpSpPr>
          <p:nvPr/>
        </p:nvGrpSpPr>
        <p:grpSpPr bwMode="auto">
          <a:xfrm>
            <a:off x="6120805" y="2108718"/>
            <a:ext cx="2024819" cy="1511486"/>
            <a:chOff x="-32" y="-95"/>
            <a:chExt cx="705" cy="823"/>
          </a:xfrm>
        </p:grpSpPr>
        <p:sp>
          <p:nvSpPr>
            <p:cNvPr id="164" name="Oval 46"/>
            <p:cNvSpPr>
              <a:spLocks/>
            </p:cNvSpPr>
            <p:nvPr/>
          </p:nvSpPr>
          <p:spPr bwMode="auto">
            <a:xfrm>
              <a:off x="-32" y="0"/>
              <a:ext cx="705" cy="728"/>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5" name="Rectangle 47"/>
            <p:cNvSpPr>
              <a:spLocks/>
            </p:cNvSpPr>
            <p:nvPr/>
          </p:nvSpPr>
          <p:spPr bwMode="auto">
            <a:xfrm>
              <a:off x="-22" y="-95"/>
              <a:ext cx="695"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endParaRPr lang="en-US" sz="1400" u="sng" dirty="0">
                <a:solidFill>
                  <a:srgbClr val="000000"/>
                </a:solidFill>
                <a:latin typeface="Arial Unicode MS" charset="0"/>
                <a:sym typeface="Arial Unicode MS" charset="0"/>
              </a:endParaRPr>
            </a:p>
            <a:p>
              <a:pPr algn="ctr"/>
              <a:r>
                <a:rPr lang="en-US" sz="1400" u="sng" dirty="0">
                  <a:solidFill>
                    <a:srgbClr val="000000"/>
                  </a:solidFill>
                  <a:latin typeface="Arial Unicode MS" charset="0"/>
                  <a:sym typeface="Arial Unicode MS" charset="0"/>
                </a:rPr>
                <a:t>Policy makers endorse supportive health, employment and education policies </a:t>
              </a:r>
            </a:p>
          </p:txBody>
        </p:sp>
      </p:grpSp>
      <p:grpSp>
        <p:nvGrpSpPr>
          <p:cNvPr id="166" name="Group 42"/>
          <p:cNvGrpSpPr>
            <a:grpSpLocks/>
          </p:cNvGrpSpPr>
          <p:nvPr/>
        </p:nvGrpSpPr>
        <p:grpSpPr bwMode="auto">
          <a:xfrm>
            <a:off x="6366587" y="3659232"/>
            <a:ext cx="1702987" cy="1349102"/>
            <a:chOff x="0" y="22"/>
            <a:chExt cx="771" cy="657"/>
          </a:xfrm>
        </p:grpSpPr>
        <p:sp>
          <p:nvSpPr>
            <p:cNvPr id="167" name="Oval 40"/>
            <p:cNvSpPr>
              <a:spLocks/>
            </p:cNvSpPr>
            <p:nvPr/>
          </p:nvSpPr>
          <p:spPr bwMode="auto">
            <a:xfrm>
              <a:off x="0" y="22"/>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8" name="Rectangle 41"/>
            <p:cNvSpPr>
              <a:spLocks/>
            </p:cNvSpPr>
            <p:nvPr/>
          </p:nvSpPr>
          <p:spPr bwMode="auto">
            <a:xfrm>
              <a:off x="34" y="23"/>
              <a:ext cx="689"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Schools and universities educate women in market based competencies</a:t>
              </a:r>
            </a:p>
          </p:txBody>
        </p:sp>
      </p:grpSp>
      <p:sp>
        <p:nvSpPr>
          <p:cNvPr id="169" name="Oval 63"/>
          <p:cNvSpPr>
            <a:spLocks/>
          </p:cNvSpPr>
          <p:nvPr/>
        </p:nvSpPr>
        <p:spPr bwMode="auto">
          <a:xfrm>
            <a:off x="4195703" y="4356652"/>
            <a:ext cx="1594789" cy="824595"/>
          </a:xfrm>
          <a:prstGeom prst="ellipse">
            <a:avLst/>
          </a:prstGeom>
          <a:solidFill>
            <a:srgbClr val="FFFFFF"/>
          </a:solidFill>
          <a:ln w="9525">
            <a:solidFill>
              <a:srgbClr val="000000"/>
            </a:solidFill>
            <a:round/>
            <a:headEnd/>
            <a:tailEnd/>
          </a:ln>
        </p:spPr>
        <p:txBody>
          <a:bodyPr lIns="0" tIns="0" rIns="0" bIns="0"/>
          <a:lstStyle/>
          <a:p>
            <a:pPr algn="ctr"/>
            <a:r>
              <a:rPr lang="en-GB" sz="1400" dirty="0">
                <a:solidFill>
                  <a:srgbClr val="000000"/>
                </a:solidFill>
                <a:latin typeface="Arial Unicode MS" charset="0"/>
                <a:sym typeface="Arial Unicode MS" charset="0"/>
              </a:rPr>
              <a:t>Girls go to school</a:t>
            </a:r>
          </a:p>
        </p:txBody>
      </p:sp>
      <p:cxnSp>
        <p:nvCxnSpPr>
          <p:cNvPr id="170" name="Curved Connector 169"/>
          <p:cNvCxnSpPr>
            <a:stCxn id="169" idx="6"/>
          </p:cNvCxnSpPr>
          <p:nvPr/>
        </p:nvCxnSpPr>
        <p:spPr bwMode="auto">
          <a:xfrm flipV="1">
            <a:off x="5790492" y="4627986"/>
            <a:ext cx="619639" cy="14096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1" name="Curved Connector 170"/>
          <p:cNvCxnSpPr/>
          <p:nvPr/>
        </p:nvCxnSpPr>
        <p:spPr bwMode="auto">
          <a:xfrm flipV="1">
            <a:off x="3667991" y="5091546"/>
            <a:ext cx="623454" cy="37407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2" name="Curved Connector 171"/>
          <p:cNvCxnSpPr/>
          <p:nvPr/>
        </p:nvCxnSpPr>
        <p:spPr bwMode="auto">
          <a:xfrm rot="16200000" flipH="1">
            <a:off x="6134877" y="3475653"/>
            <a:ext cx="578498" cy="233265"/>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3" name="Curved Connector 77"/>
          <p:cNvCxnSpPr>
            <a:stCxn id="146" idx="7"/>
          </p:cNvCxnSpPr>
          <p:nvPr/>
        </p:nvCxnSpPr>
        <p:spPr bwMode="auto">
          <a:xfrm rot="5400000" flipH="1" flipV="1">
            <a:off x="5974362" y="4753514"/>
            <a:ext cx="561295" cy="739449"/>
          </a:xfrm>
          <a:prstGeom prst="curved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4" name="Curved Connector 173"/>
          <p:cNvCxnSpPr/>
          <p:nvPr/>
        </p:nvCxnSpPr>
        <p:spPr bwMode="auto">
          <a:xfrm flipV="1">
            <a:off x="1614196" y="3387012"/>
            <a:ext cx="503853" cy="139959"/>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5" name="Curved Connector 174"/>
          <p:cNvCxnSpPr>
            <a:endCxn id="137" idx="4"/>
          </p:cNvCxnSpPr>
          <p:nvPr/>
        </p:nvCxnSpPr>
        <p:spPr bwMode="auto">
          <a:xfrm rot="5400000" flipH="1" flipV="1">
            <a:off x="2188524" y="3643956"/>
            <a:ext cx="801591" cy="75592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6" name="Curved Connector 175"/>
          <p:cNvCxnSpPr/>
          <p:nvPr/>
        </p:nvCxnSpPr>
        <p:spPr bwMode="auto">
          <a:xfrm flipV="1">
            <a:off x="2397967" y="1828800"/>
            <a:ext cx="541176" cy="4665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177" name="Group 29"/>
          <p:cNvGrpSpPr>
            <a:grpSpLocks/>
          </p:cNvGrpSpPr>
          <p:nvPr/>
        </p:nvGrpSpPr>
        <p:grpSpPr bwMode="auto">
          <a:xfrm>
            <a:off x="5050971" y="534955"/>
            <a:ext cx="1461796" cy="1153886"/>
            <a:chOff x="71" y="-112"/>
            <a:chExt cx="816" cy="590"/>
          </a:xfrm>
        </p:grpSpPr>
        <p:sp>
          <p:nvSpPr>
            <p:cNvPr id="178"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79"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Girls and women visit doctor regularly </a:t>
              </a:r>
            </a:p>
          </p:txBody>
        </p:sp>
      </p:grpSp>
      <p:cxnSp>
        <p:nvCxnSpPr>
          <p:cNvPr id="180" name="Curved Connector 179"/>
          <p:cNvCxnSpPr/>
          <p:nvPr/>
        </p:nvCxnSpPr>
        <p:spPr bwMode="auto">
          <a:xfrm>
            <a:off x="4422710" y="1091682"/>
            <a:ext cx="727788" cy="37322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81" name="Oval 27"/>
          <p:cNvSpPr>
            <a:spLocks/>
          </p:cNvSpPr>
          <p:nvPr/>
        </p:nvSpPr>
        <p:spPr bwMode="auto">
          <a:xfrm>
            <a:off x="4572001" y="1679509"/>
            <a:ext cx="1782146" cy="1129003"/>
          </a:xfrm>
          <a:prstGeom prst="ellipse">
            <a:avLst/>
          </a:prstGeom>
          <a:solidFill>
            <a:srgbClr val="FFFFFF"/>
          </a:solidFill>
          <a:ln w="9525">
            <a:solidFill>
              <a:srgbClr val="000000"/>
            </a:solidFill>
            <a:round/>
            <a:headEnd/>
            <a:tailEnd/>
          </a:ln>
        </p:spPr>
        <p:txBody>
          <a:bodyPr lIns="0" tIns="0" rIns="0" bIns="0"/>
          <a:lstStyle/>
          <a:p>
            <a:pPr algn="ctr"/>
            <a:r>
              <a:rPr lang="en-GB" sz="1400" dirty="0">
                <a:solidFill>
                  <a:srgbClr val="000000"/>
                </a:solidFill>
                <a:latin typeface="Arial Unicode MS" charset="0"/>
                <a:sym typeface="Arial Unicode MS" charset="0"/>
              </a:rPr>
              <a:t>Medical staff is encouraging women to visit doctor</a:t>
            </a:r>
          </a:p>
        </p:txBody>
      </p:sp>
      <p:cxnSp>
        <p:nvCxnSpPr>
          <p:cNvPr id="182" name="Curved Connector 181"/>
          <p:cNvCxnSpPr/>
          <p:nvPr/>
        </p:nvCxnSpPr>
        <p:spPr bwMode="auto">
          <a:xfrm flipV="1">
            <a:off x="6419461" y="2080727"/>
            <a:ext cx="541176" cy="5598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4" name="Straight Arrow Connector 183"/>
          <p:cNvCxnSpPr/>
          <p:nvPr/>
        </p:nvCxnSpPr>
        <p:spPr bwMode="auto">
          <a:xfrm flipV="1">
            <a:off x="3041780" y="2140527"/>
            <a:ext cx="1374356" cy="2328837"/>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5" name="Curved Connector 184"/>
          <p:cNvCxnSpPr/>
          <p:nvPr/>
        </p:nvCxnSpPr>
        <p:spPr bwMode="auto">
          <a:xfrm>
            <a:off x="5600700" y="3906982"/>
            <a:ext cx="758536" cy="20781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6" name="Curved Connector 185"/>
          <p:cNvCxnSpPr>
            <a:endCxn id="169" idx="1"/>
          </p:cNvCxnSpPr>
          <p:nvPr/>
        </p:nvCxnSpPr>
        <p:spPr bwMode="auto">
          <a:xfrm rot="16200000" flipH="1">
            <a:off x="3514030" y="3562185"/>
            <a:ext cx="1214663" cy="61578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8" name="Shape 187"/>
          <p:cNvCxnSpPr/>
          <p:nvPr/>
        </p:nvCxnSpPr>
        <p:spPr bwMode="auto">
          <a:xfrm flipV="1">
            <a:off x="4987636" y="1537855"/>
            <a:ext cx="218209" cy="187037"/>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61" name="ZoneTexte 60"/>
          <p:cNvSpPr txBox="1"/>
          <p:nvPr/>
        </p:nvSpPr>
        <p:spPr>
          <a:xfrm>
            <a:off x="107504" y="188640"/>
            <a:ext cx="936104" cy="461665"/>
          </a:xfrm>
          <a:prstGeom prst="rect">
            <a:avLst/>
          </a:prstGeom>
          <a:noFill/>
          <a:ln>
            <a:solidFill>
              <a:schemeClr val="tx1"/>
            </a:solidFill>
          </a:ln>
        </p:spPr>
        <p:txBody>
          <a:bodyPr wrap="square" rtlCol="0">
            <a:spAutoFit/>
          </a:bodyPr>
          <a:lstStyle/>
          <a:p>
            <a:r>
              <a:rPr lang="fr-BE" dirty="0">
                <a:latin typeface="+mj-lt"/>
              </a:rPr>
              <a:t>Ex.2</a:t>
            </a:r>
          </a:p>
        </p:txBody>
      </p:sp>
    </p:spTree>
    <p:extLst>
      <p:ext uri="{BB962C8B-B14F-4D97-AF65-F5344CB8AC3E}">
        <p14:creationId xmlns:p14="http://schemas.microsoft.com/office/powerpoint/2010/main" val="4107080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0"/>
                                        </p:tgtEl>
                                        <p:attrNameLst>
                                          <p:attrName>style.visibility</p:attrName>
                                        </p:attrNameLst>
                                      </p:cBhvr>
                                      <p:to>
                                        <p:strVal val="visible"/>
                                      </p:to>
                                    </p:set>
                                    <p:animEffect transition="in" filter="wipe(left)">
                                      <p:cBhvr>
                                        <p:cTn id="7" dur="500"/>
                                        <p:tgtEl>
                                          <p:spTgt spid="160"/>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63"/>
                                        </p:tgtEl>
                                        <p:attrNameLst>
                                          <p:attrName>style.visibility</p:attrName>
                                        </p:attrNameLst>
                                      </p:cBhvr>
                                      <p:to>
                                        <p:strVal val="visible"/>
                                      </p:to>
                                    </p:set>
                                    <p:animEffect transition="in" filter="wipe(left)">
                                      <p:cBhvr>
                                        <p:cTn id="11" dur="500"/>
                                        <p:tgtEl>
                                          <p:spTgt spid="163"/>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166"/>
                                        </p:tgtEl>
                                        <p:attrNameLst>
                                          <p:attrName>style.visibility</p:attrName>
                                        </p:attrNameLst>
                                      </p:cBhvr>
                                      <p:to>
                                        <p:strVal val="visible"/>
                                      </p:to>
                                    </p:set>
                                    <p:animEffect transition="in" filter="wipe(left)">
                                      <p:cBhvr>
                                        <p:cTn id="15"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hthoek 133"/>
          <p:cNvSpPr/>
          <p:nvPr/>
        </p:nvSpPr>
        <p:spPr bwMode="auto">
          <a:xfrm>
            <a:off x="4788184" y="6453376"/>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a:solidFill>
                  <a:prstClr val="white"/>
                </a:solidFill>
                <a:latin typeface="Open Sans Light" pitchFamily="34" charset="0"/>
                <a:ea typeface="Open Sans Light" pitchFamily="34" charset="0"/>
                <a:cs typeface="Open Sans Light" pitchFamily="34" charset="0"/>
              </a:rPr>
              <a:t>workshop</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9" name="Rechthoek 8"/>
          <p:cNvSpPr/>
          <p:nvPr/>
        </p:nvSpPr>
        <p:spPr bwMode="auto">
          <a:xfrm>
            <a:off x="45818" y="620688"/>
            <a:ext cx="1764000" cy="36004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err="1">
                <a:solidFill>
                  <a:prstClr val="white"/>
                </a:solidFill>
                <a:latin typeface="Open Sans Light" pitchFamily="34" charset="0"/>
                <a:ea typeface="Open Sans Light" pitchFamily="34" charset="0"/>
                <a:cs typeface="Open Sans Light" pitchFamily="34" charset="0"/>
              </a:rPr>
              <a:t>élèves</a:t>
            </a:r>
            <a:endParaRPr lang="nl-BE" dirty="0">
              <a:solidFill>
                <a:prstClr val="white"/>
              </a:solidFill>
              <a:latin typeface="Open Sans Light" pitchFamily="34" charset="0"/>
              <a:ea typeface="Open Sans Light" pitchFamily="34" charset="0"/>
              <a:cs typeface="Open Sans Light" pitchFamily="34" charset="0"/>
            </a:endParaRPr>
          </a:p>
        </p:txBody>
      </p:sp>
      <p:sp>
        <p:nvSpPr>
          <p:cNvPr id="10" name="Rechthoek 9"/>
          <p:cNvSpPr/>
          <p:nvPr/>
        </p:nvSpPr>
        <p:spPr bwMode="auto">
          <a:xfrm>
            <a:off x="35496" y="2636913"/>
            <a:ext cx="54006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Enseignants</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1" name="Rechthoek 10"/>
          <p:cNvSpPr/>
          <p:nvPr/>
        </p:nvSpPr>
        <p:spPr bwMode="auto">
          <a:xfrm>
            <a:off x="647616"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étudiants</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2" name="Rechthoek 11"/>
          <p:cNvSpPr/>
          <p:nvPr/>
        </p:nvSpPr>
        <p:spPr bwMode="auto">
          <a:xfrm>
            <a:off x="1331640" y="2564904"/>
            <a:ext cx="468000" cy="54008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Professeur</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supérieur</a:t>
            </a:r>
            <a:r>
              <a:rPr lang="nl-BE" sz="800" dirty="0">
                <a:solidFill>
                  <a:prstClr val="white"/>
                </a:solidFill>
                <a:latin typeface="Open Sans Light" pitchFamily="34" charset="0"/>
                <a:ea typeface="Open Sans Light" pitchFamily="34" charset="0"/>
                <a:cs typeface="Open Sans Light" pitchFamily="34" charset="0"/>
              </a:rPr>
              <a:t>)</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3" name="Rechthoek 12"/>
          <p:cNvSpPr/>
          <p:nvPr/>
        </p:nvSpPr>
        <p:spPr bwMode="auto">
          <a:xfrm>
            <a:off x="35496" y="6453376"/>
            <a:ext cx="1764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a:solidFill>
                  <a:prstClr val="white"/>
                </a:solidFill>
                <a:latin typeface="Open Sans Light" pitchFamily="34" charset="0"/>
                <a:ea typeface="Open Sans Light" pitchFamily="34" charset="0"/>
                <a:cs typeface="Open Sans Light" pitchFamily="34" charset="0"/>
              </a:rPr>
              <a:t>Djapo</a:t>
            </a:r>
            <a:endParaRPr lang="nl-BE" sz="2000" dirty="0">
              <a:solidFill>
                <a:prstClr val="white"/>
              </a:solidFill>
              <a:latin typeface="Open Sans Light" pitchFamily="34" charset="0"/>
              <a:ea typeface="Open Sans Light" pitchFamily="34" charset="0"/>
              <a:cs typeface="Open Sans Light" pitchFamily="34" charset="0"/>
            </a:endParaRPr>
          </a:p>
        </p:txBody>
      </p:sp>
      <p:sp>
        <p:nvSpPr>
          <p:cNvPr id="14" name="Rechthoek 13"/>
          <p:cNvSpPr/>
          <p:nvPr/>
        </p:nvSpPr>
        <p:spPr bwMode="auto">
          <a:xfrm>
            <a:off x="1835696" y="6453376"/>
            <a:ext cx="288032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err="1">
                <a:solidFill>
                  <a:prstClr val="white"/>
                </a:solidFill>
                <a:latin typeface="Open Sans Light" pitchFamily="34" charset="0"/>
                <a:ea typeface="Open Sans Light" pitchFamily="34" charset="0"/>
                <a:cs typeface="Open Sans Light" pitchFamily="34" charset="0"/>
              </a:rPr>
              <a:t>matériel</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18" name="Linkeraccolade 17"/>
          <p:cNvSpPr/>
          <p:nvPr/>
        </p:nvSpPr>
        <p:spPr bwMode="auto">
          <a:xfrm rot="16200000">
            <a:off x="827496" y="2312984"/>
            <a:ext cx="180000" cy="1764000"/>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1" name="PIJL-OMHOOG 20"/>
          <p:cNvSpPr/>
          <p:nvPr/>
        </p:nvSpPr>
        <p:spPr bwMode="auto">
          <a:xfrm>
            <a:off x="853462" y="3429000"/>
            <a:ext cx="144000" cy="2628072"/>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2" name="PIJL-OMHOOG 21"/>
          <p:cNvSpPr/>
          <p:nvPr/>
        </p:nvSpPr>
        <p:spPr bwMode="auto">
          <a:xfrm>
            <a:off x="179512"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 name="PIJL-OMHOOG 22"/>
          <p:cNvSpPr/>
          <p:nvPr/>
        </p:nvSpPr>
        <p:spPr bwMode="auto">
          <a:xfrm>
            <a:off x="755576"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4" name="PIJL-LINKS 23"/>
          <p:cNvSpPr/>
          <p:nvPr/>
        </p:nvSpPr>
        <p:spPr bwMode="auto">
          <a:xfrm>
            <a:off x="1115616" y="2744945"/>
            <a:ext cx="169870" cy="180000"/>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7" name="Rechthoek 26"/>
          <p:cNvSpPr/>
          <p:nvPr/>
        </p:nvSpPr>
        <p:spPr bwMode="auto">
          <a:xfrm>
            <a:off x="1873584" y="620688"/>
            <a:ext cx="7200800" cy="3600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050" dirty="0">
                <a:solidFill>
                  <a:schemeClr val="bg1"/>
                </a:solidFill>
                <a:latin typeface="Open Sans Light" pitchFamily="34" charset="0"/>
                <a:ea typeface="Open Sans Light" pitchFamily="34" charset="0"/>
                <a:cs typeface="Open Sans Light" pitchFamily="34" charset="0"/>
              </a:rPr>
              <a:t>oordeelkundig keuzes maken </a:t>
            </a:r>
            <a:r>
              <a:rPr lang="nl-BE" sz="1050" dirty="0" err="1">
                <a:solidFill>
                  <a:schemeClr val="bg1"/>
                </a:solidFill>
                <a:latin typeface="Open Sans Light" pitchFamily="34" charset="0"/>
                <a:ea typeface="Open Sans Light" pitchFamily="34" charset="0"/>
                <a:cs typeface="Open Sans Light" pitchFamily="34" charset="0"/>
              </a:rPr>
              <a:t>i.k.v</a:t>
            </a:r>
            <a:r>
              <a:rPr lang="nl-BE" sz="1050" dirty="0">
                <a:solidFill>
                  <a:schemeClr val="bg1"/>
                </a:solidFill>
                <a:latin typeface="Open Sans Light" pitchFamily="34" charset="0"/>
                <a:ea typeface="Open Sans Light" pitchFamily="34" charset="0"/>
                <a:cs typeface="Open Sans Light" pitchFamily="34" charset="0"/>
              </a:rPr>
              <a:t>. een verschuiving naar een duurzame samenleving</a:t>
            </a:r>
          </a:p>
        </p:txBody>
      </p:sp>
      <p:sp>
        <p:nvSpPr>
          <p:cNvPr id="17" name="Rechthoek 16"/>
          <p:cNvSpPr/>
          <p:nvPr/>
        </p:nvSpPr>
        <p:spPr bwMode="auto">
          <a:xfrm>
            <a:off x="1868749" y="2636912"/>
            <a:ext cx="7200000" cy="36003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200" dirty="0" err="1">
                <a:solidFill>
                  <a:prstClr val="white"/>
                </a:solidFill>
                <a:latin typeface="Open Sans Light" pitchFamily="34" charset="0"/>
                <a:ea typeface="Open Sans Light" pitchFamily="34" charset="0"/>
                <a:cs typeface="Open Sans Light" pitchFamily="34" charset="0"/>
              </a:rPr>
              <a:t>Education</a:t>
            </a:r>
            <a:r>
              <a:rPr lang="nl-BE" sz="1200" dirty="0">
                <a:solidFill>
                  <a:prstClr val="white"/>
                </a:solidFill>
                <a:latin typeface="Open Sans Light" pitchFamily="34" charset="0"/>
                <a:ea typeface="Open Sans Light" pitchFamily="34" charset="0"/>
                <a:cs typeface="Open Sans Light" pitchFamily="34" charset="0"/>
              </a:rPr>
              <a:t> au </a:t>
            </a:r>
            <a:r>
              <a:rPr lang="nl-BE" sz="1200" dirty="0" err="1">
                <a:solidFill>
                  <a:prstClr val="white"/>
                </a:solidFill>
                <a:latin typeface="Open Sans Light" pitchFamily="34" charset="0"/>
                <a:ea typeface="Open Sans Light" pitchFamily="34" charset="0"/>
                <a:cs typeface="Open Sans Light" pitchFamily="34" charset="0"/>
              </a:rPr>
              <a:t>Développement</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Durable</a:t>
            </a:r>
            <a:r>
              <a:rPr lang="nl-BE" sz="1200" dirty="0">
                <a:solidFill>
                  <a:prstClr val="white"/>
                </a:solidFill>
                <a:latin typeface="Open Sans Light" pitchFamily="34" charset="0"/>
                <a:ea typeface="Open Sans Light" pitchFamily="34" charset="0"/>
                <a:cs typeface="Open Sans Light" pitchFamily="34" charset="0"/>
              </a:rPr>
              <a:t> – </a:t>
            </a:r>
            <a:r>
              <a:rPr lang="nl-BE" sz="1200" dirty="0" err="1">
                <a:solidFill>
                  <a:prstClr val="white"/>
                </a:solidFill>
                <a:latin typeface="Open Sans Light" pitchFamily="34" charset="0"/>
                <a:ea typeface="Open Sans Light" pitchFamily="34" charset="0"/>
                <a:cs typeface="Open Sans Light" pitchFamily="34" charset="0"/>
              </a:rPr>
              <a:t>appliquer</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ses</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compétences</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sur</a:t>
            </a:r>
            <a:r>
              <a:rPr lang="nl-BE" sz="1200" dirty="0">
                <a:solidFill>
                  <a:prstClr val="white"/>
                </a:solidFill>
                <a:latin typeface="Open Sans Light" pitchFamily="34" charset="0"/>
                <a:ea typeface="Open Sans Light" pitchFamily="34" charset="0"/>
                <a:cs typeface="Open Sans Light" pitchFamily="34" charset="0"/>
              </a:rPr>
              <a:t> les </a:t>
            </a:r>
            <a:r>
              <a:rPr lang="nl-BE" sz="1200" dirty="0" err="1">
                <a:solidFill>
                  <a:prstClr val="white"/>
                </a:solidFill>
                <a:latin typeface="Open Sans Light" pitchFamily="34" charset="0"/>
                <a:ea typeface="Open Sans Light" pitchFamily="34" charset="0"/>
                <a:cs typeface="Open Sans Light" pitchFamily="34" charset="0"/>
              </a:rPr>
              <a:t>thématiques</a:t>
            </a:r>
            <a:r>
              <a:rPr lang="nl-BE" sz="1200" dirty="0">
                <a:solidFill>
                  <a:prstClr val="white"/>
                </a:solidFill>
                <a:latin typeface="Open Sans Light" pitchFamily="34" charset="0"/>
                <a:ea typeface="Open Sans Light" pitchFamily="34" charset="0"/>
                <a:cs typeface="Open Sans Light" pitchFamily="34" charset="0"/>
              </a:rPr>
              <a:t> du DD</a:t>
            </a:r>
            <a:endParaRPr lang="nl-BE" sz="1100" dirty="0">
              <a:solidFill>
                <a:prstClr val="white"/>
              </a:solidFill>
              <a:latin typeface="Open Sans Light" pitchFamily="34" charset="0"/>
              <a:ea typeface="Open Sans Light" pitchFamily="34" charset="0"/>
              <a:cs typeface="Open Sans Light" pitchFamily="34" charset="0"/>
            </a:endParaRPr>
          </a:p>
        </p:txBody>
      </p:sp>
      <p:sp>
        <p:nvSpPr>
          <p:cNvPr id="19" name="Rechthoek 18"/>
          <p:cNvSpPr/>
          <p:nvPr/>
        </p:nvSpPr>
        <p:spPr bwMode="auto">
          <a:xfrm>
            <a:off x="3491880"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1</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past de VH toe op een </a:t>
            </a:r>
            <a:r>
              <a:rPr lang="nl-BE" sz="800" dirty="0" err="1">
                <a:solidFill>
                  <a:prstClr val="white"/>
                </a:solidFill>
                <a:latin typeface="Open Sans Light" pitchFamily="34" charset="0"/>
                <a:ea typeface="Open Sans Light" pitchFamily="34" charset="0"/>
                <a:cs typeface="Open Sans Light" pitchFamily="34" charset="0"/>
              </a:rPr>
              <a:t>DO-thema</a:t>
            </a:r>
            <a:r>
              <a:rPr lang="nl-BE" sz="800" dirty="0">
                <a:solidFill>
                  <a:prstClr val="white"/>
                </a:solidFill>
                <a:latin typeface="Open Sans Light" pitchFamily="34" charset="0"/>
                <a:ea typeface="Open Sans Light" pitchFamily="34" charset="0"/>
                <a:cs typeface="Open Sans Light" pitchFamily="34" charset="0"/>
              </a:rPr>
              <a:t> d.m.v. kant en klaar Djapo materiaal</a:t>
            </a:r>
          </a:p>
        </p:txBody>
      </p:sp>
      <p:sp>
        <p:nvSpPr>
          <p:cNvPr id="26" name="Rechthoek 25"/>
          <p:cNvSpPr/>
          <p:nvPr/>
        </p:nvSpPr>
        <p:spPr bwMode="auto">
          <a:xfrm>
            <a:off x="5975929" y="2348904"/>
            <a:ext cx="309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fr-BE" sz="800" dirty="0">
                <a:solidFill>
                  <a:prstClr val="white"/>
                </a:solidFill>
                <a:latin typeface="Open Sans Light" pitchFamily="34" charset="0"/>
                <a:ea typeface="Open Sans Light" pitchFamily="34" charset="0"/>
                <a:cs typeface="Open Sans Light" pitchFamily="34" charset="0"/>
              </a:rPr>
              <a:t>People, </a:t>
            </a:r>
            <a:r>
              <a:rPr lang="fr-BE" sz="800" dirty="0" err="1">
                <a:solidFill>
                  <a:prstClr val="white"/>
                </a:solidFill>
                <a:latin typeface="Open Sans Light" pitchFamily="34" charset="0"/>
                <a:ea typeface="Open Sans Light" pitchFamily="34" charset="0"/>
                <a:cs typeface="Open Sans Light" pitchFamily="34" charset="0"/>
              </a:rPr>
              <a:t>Planet</a:t>
            </a:r>
            <a:r>
              <a:rPr lang="fr-BE" sz="800" dirty="0">
                <a:solidFill>
                  <a:prstClr val="white"/>
                </a:solidFill>
                <a:latin typeface="Open Sans Light" pitchFamily="34" charset="0"/>
                <a:ea typeface="Open Sans Light" pitchFamily="34" charset="0"/>
                <a:cs typeface="Open Sans Light" pitchFamily="34" charset="0"/>
              </a:rPr>
              <a:t>, Profit, Temps et Espace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28" name="Rechthoek 27"/>
          <p:cNvSpPr/>
          <p:nvPr/>
        </p:nvSpPr>
        <p:spPr bwMode="auto">
          <a:xfrm>
            <a:off x="1871824"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Pensée</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systémique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29" name="Rechthoek 28"/>
          <p:cNvSpPr/>
          <p:nvPr/>
        </p:nvSpPr>
        <p:spPr bwMode="auto">
          <a:xfrm>
            <a:off x="3059832"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Philosophie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0" name="Rechthoek 29"/>
          <p:cNvSpPr/>
          <p:nvPr/>
        </p:nvSpPr>
        <p:spPr bwMode="auto">
          <a:xfrm>
            <a:off x="4248088"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Pensée</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créative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2" name="Rechthoek 31"/>
          <p:cNvSpPr/>
          <p:nvPr/>
        </p:nvSpPr>
        <p:spPr bwMode="auto">
          <a:xfrm>
            <a:off x="1879586"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Zicht krijgen op: </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oorzaak–gevolg</a:t>
            </a:r>
          </a:p>
          <a:p>
            <a:pPr algn="ctr" eaLnBrk="0" hangingPunct="0"/>
            <a:r>
              <a:rPr lang="nl-BE" sz="800" dirty="0" err="1">
                <a:solidFill>
                  <a:prstClr val="white"/>
                </a:solidFill>
                <a:latin typeface="Open Sans Light" pitchFamily="34" charset="0"/>
                <a:ea typeface="Open Sans Light" pitchFamily="34" charset="0"/>
                <a:cs typeface="Open Sans Light" pitchFamily="34" charset="0"/>
              </a:rPr>
              <a:t>onderdeel-geheel</a:t>
            </a:r>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perspectieven</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3" name="Rechthoek 32"/>
          <p:cNvSpPr/>
          <p:nvPr/>
        </p:nvSpPr>
        <p:spPr bwMode="auto">
          <a:xfrm>
            <a:off x="4427984"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kritisch denken</a:t>
            </a:r>
          </a:p>
          <a:p>
            <a:pPr algn="ctr" eaLnBrk="0" hangingPunct="0"/>
            <a:r>
              <a:rPr lang="nl-BE" sz="800" dirty="0">
                <a:solidFill>
                  <a:prstClr val="white"/>
                </a:solidFill>
                <a:latin typeface="Open Sans Light" pitchFamily="34" charset="0"/>
                <a:ea typeface="Open Sans Light" pitchFamily="34" charset="0"/>
                <a:cs typeface="Open Sans Light" pitchFamily="34" charset="0"/>
              </a:rPr>
              <a:t>waardenkader </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4" name="Rechthoek 33"/>
          <p:cNvSpPr/>
          <p:nvPr/>
        </p:nvSpPr>
        <p:spPr bwMode="auto">
          <a:xfrm>
            <a:off x="6898201"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creatief denken</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2" name="Tekstvak 1"/>
          <p:cNvSpPr txBox="1"/>
          <p:nvPr/>
        </p:nvSpPr>
        <p:spPr>
          <a:xfrm>
            <a:off x="8888802" y="5661248"/>
            <a:ext cx="255198" cy="246221"/>
          </a:xfrm>
          <a:prstGeom prst="rect">
            <a:avLst/>
          </a:prstGeom>
          <a:noFill/>
        </p:spPr>
        <p:txBody>
          <a:bodyPr wrap="none" rtlCol="0">
            <a:spAutoFit/>
          </a:bodyPr>
          <a:lstStyle/>
          <a:p>
            <a:pPr fontAlgn="auto">
              <a:spcBef>
                <a:spcPts val="0"/>
              </a:spcBef>
              <a:spcAft>
                <a:spcPts val="0"/>
              </a:spcAft>
            </a:pPr>
            <a:r>
              <a:rPr lang="nl-BE" sz="1000" dirty="0">
                <a:solidFill>
                  <a:prstClr val="black"/>
                </a:solidFill>
                <a:latin typeface="Open Sans Light"/>
              </a:rPr>
              <a:t>1</a:t>
            </a:r>
          </a:p>
        </p:txBody>
      </p:sp>
      <p:sp>
        <p:nvSpPr>
          <p:cNvPr id="4" name="Text Box 3"/>
          <p:cNvSpPr txBox="1">
            <a:spLocks noChangeArrowheads="1"/>
          </p:cNvSpPr>
          <p:nvPr/>
        </p:nvSpPr>
        <p:spPr bwMode="auto">
          <a:xfrm>
            <a:off x="2159720" y="5589240"/>
            <a:ext cx="1836056"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err="1">
                <a:solidFill>
                  <a:prstClr val="black"/>
                </a:solidFill>
                <a:latin typeface="Open Sans Light"/>
                <a:cs typeface="Arial" pitchFamily="34" charset="0"/>
              </a:rPr>
              <a:t>Utiliser</a:t>
            </a:r>
            <a:endParaRPr lang="nl-NL" altLang="nl-BE" sz="800" dirty="0">
              <a:solidFill>
                <a:prstClr val="black"/>
              </a:solidFill>
              <a:latin typeface="Open Sans Light"/>
              <a:cs typeface="Arial" pitchFamily="34" charset="0"/>
            </a:endParaRPr>
          </a:p>
          <a:p>
            <a:pPr>
              <a:spcAft>
                <a:spcPts val="0"/>
              </a:spcAft>
            </a:pPr>
            <a:r>
              <a:rPr lang="nl-NL" altLang="nl-BE" sz="800" dirty="0">
                <a:solidFill>
                  <a:prstClr val="black"/>
                </a:solidFill>
                <a:latin typeface="Open Sans Light"/>
                <a:cs typeface="Arial" pitchFamily="34" charset="0"/>
              </a:rPr>
              <a:t>Ex: jeu de cartes, cartes du monde</a:t>
            </a:r>
            <a:endParaRPr lang="nl-BE" altLang="nl-BE" sz="800" dirty="0">
              <a:solidFill>
                <a:prstClr val="black"/>
              </a:solidFill>
              <a:latin typeface="Open Sans Light"/>
              <a:cs typeface="Arial" pitchFamily="34" charset="0"/>
            </a:endParaRPr>
          </a:p>
        </p:txBody>
      </p:sp>
      <p:sp>
        <p:nvSpPr>
          <p:cNvPr id="5" name="Rechthoek 4"/>
          <p:cNvSpPr/>
          <p:nvPr/>
        </p:nvSpPr>
        <p:spPr bwMode="auto">
          <a:xfrm>
            <a:off x="7164288" y="4797152"/>
            <a:ext cx="1728192" cy="1728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41" name="Rechthoek 40"/>
          <p:cNvSpPr/>
          <p:nvPr/>
        </p:nvSpPr>
        <p:spPr bwMode="auto">
          <a:xfrm>
            <a:off x="5364088"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2</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past de VH toe op andere </a:t>
            </a:r>
            <a:r>
              <a:rPr lang="nl-BE" sz="800" dirty="0" err="1">
                <a:solidFill>
                  <a:prstClr val="white"/>
                </a:solidFill>
                <a:latin typeface="Open Sans Light" pitchFamily="34" charset="0"/>
                <a:ea typeface="Open Sans Light" pitchFamily="34" charset="0"/>
                <a:cs typeface="Open Sans Light" pitchFamily="34" charset="0"/>
              </a:rPr>
              <a:t>DO-thema’s</a:t>
            </a:r>
            <a:r>
              <a:rPr lang="nl-BE" sz="800" dirty="0">
                <a:solidFill>
                  <a:prstClr val="white"/>
                </a:solidFill>
                <a:latin typeface="Open Sans Light" pitchFamily="34" charset="0"/>
                <a:ea typeface="Open Sans Light" pitchFamily="34" charset="0"/>
                <a:cs typeface="Open Sans Light" pitchFamily="34" charset="0"/>
              </a:rPr>
              <a:t> (dan kant en klaar Djapo materiaal)</a:t>
            </a:r>
          </a:p>
        </p:txBody>
      </p:sp>
      <p:sp>
        <p:nvSpPr>
          <p:cNvPr id="42" name="Rechthoek 41"/>
          <p:cNvSpPr/>
          <p:nvPr/>
        </p:nvSpPr>
        <p:spPr bwMode="auto">
          <a:xfrm>
            <a:off x="7236296"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3</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ontwikkelt zelf lessen/projecten </a:t>
            </a:r>
            <a:r>
              <a:rPr lang="nl-BE" sz="800" dirty="0" err="1">
                <a:solidFill>
                  <a:prstClr val="white"/>
                </a:solidFill>
                <a:latin typeface="Open Sans Light" pitchFamily="34" charset="0"/>
                <a:ea typeface="Open Sans Light" pitchFamily="34" charset="0"/>
                <a:cs typeface="Open Sans Light" pitchFamily="34" charset="0"/>
              </a:rPr>
              <a:t>o.b.v</a:t>
            </a:r>
            <a:r>
              <a:rPr lang="nl-BE" sz="800" dirty="0">
                <a:solidFill>
                  <a:prstClr val="white"/>
                </a:solidFill>
                <a:latin typeface="Open Sans Light" pitchFamily="34" charset="0"/>
                <a:ea typeface="Open Sans Light" pitchFamily="34" charset="0"/>
                <a:cs typeface="Open Sans Light" pitchFamily="34" charset="0"/>
              </a:rPr>
              <a:t>. de VH toegepast op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16" name="Rechthoek 15"/>
          <p:cNvSpPr/>
          <p:nvPr/>
        </p:nvSpPr>
        <p:spPr bwMode="auto">
          <a:xfrm>
            <a:off x="7668504" y="5589240"/>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100" dirty="0" err="1">
                <a:solidFill>
                  <a:prstClr val="white"/>
                </a:solidFill>
                <a:latin typeface="Open Sans Light" pitchFamily="34" charset="0"/>
                <a:ea typeface="Open Sans Light" pitchFamily="34" charset="0"/>
                <a:cs typeface="Open Sans Light" pitchFamily="34" charset="0"/>
              </a:rPr>
              <a:t>trajectoire</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15" name="Rechthoek 14"/>
          <p:cNvSpPr/>
          <p:nvPr/>
        </p:nvSpPr>
        <p:spPr bwMode="auto">
          <a:xfrm>
            <a:off x="6228344" y="6021288"/>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050" dirty="0" err="1">
                <a:solidFill>
                  <a:prstClr val="white"/>
                </a:solidFill>
                <a:latin typeface="Open Sans Light" pitchFamily="34" charset="0"/>
                <a:ea typeface="Open Sans Light" pitchFamily="34" charset="0"/>
                <a:cs typeface="Open Sans Light" pitchFamily="34" charset="0"/>
              </a:rPr>
              <a:t>formation</a:t>
            </a:r>
            <a:r>
              <a:rPr lang="nl-BE" sz="1050" dirty="0">
                <a:solidFill>
                  <a:prstClr val="white"/>
                </a:solidFill>
                <a:latin typeface="Open Sans Light" pitchFamily="34" charset="0"/>
                <a:ea typeface="Open Sans Light" pitchFamily="34" charset="0"/>
                <a:cs typeface="Open Sans Light" pitchFamily="34" charset="0"/>
              </a:rPr>
              <a:t> continue</a:t>
            </a:r>
            <a:endParaRPr lang="nl-BE" sz="1000" dirty="0">
              <a:solidFill>
                <a:prstClr val="white"/>
              </a:solidFill>
              <a:latin typeface="Open Sans Light" pitchFamily="34" charset="0"/>
              <a:ea typeface="Open Sans Light" pitchFamily="34" charset="0"/>
              <a:cs typeface="Open Sans Light" pitchFamily="34" charset="0"/>
            </a:endParaRPr>
          </a:p>
        </p:txBody>
      </p:sp>
      <p:sp>
        <p:nvSpPr>
          <p:cNvPr id="6" name="Text Box 4"/>
          <p:cNvSpPr txBox="1">
            <a:spLocks noChangeArrowheads="1"/>
          </p:cNvSpPr>
          <p:nvPr/>
        </p:nvSpPr>
        <p:spPr bwMode="auto">
          <a:xfrm>
            <a:off x="1835696" y="5157192"/>
            <a:ext cx="1440088"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err="1">
                <a:solidFill>
                  <a:prstClr val="black"/>
                </a:solidFill>
                <a:latin typeface="Open Sans Light"/>
                <a:cs typeface="Arial" pitchFamily="34" charset="0"/>
              </a:rPr>
              <a:t>Inventer</a:t>
            </a:r>
            <a:endParaRPr lang="nl-NL" altLang="nl-BE" sz="800" dirty="0">
              <a:solidFill>
                <a:prstClr val="black"/>
              </a:solidFill>
              <a:latin typeface="Open Sans Light"/>
              <a:cs typeface="Arial" pitchFamily="34" charset="0"/>
            </a:endParaRPr>
          </a:p>
          <a:p>
            <a:pPr>
              <a:spcAft>
                <a:spcPts val="0"/>
              </a:spcAft>
            </a:pPr>
            <a:r>
              <a:rPr lang="nl-NL" altLang="nl-BE" sz="800" dirty="0">
                <a:solidFill>
                  <a:prstClr val="black"/>
                </a:solidFill>
                <a:latin typeface="Open Sans Light"/>
                <a:cs typeface="Arial" pitchFamily="34" charset="0"/>
              </a:rPr>
              <a:t>Ex: </a:t>
            </a:r>
            <a:r>
              <a:rPr lang="nl-NL" altLang="nl-BE" sz="800" dirty="0" err="1">
                <a:solidFill>
                  <a:prstClr val="black"/>
                </a:solidFill>
                <a:latin typeface="Open Sans Light"/>
                <a:cs typeface="Arial" pitchFamily="34" charset="0"/>
              </a:rPr>
              <a:t>méthode</a:t>
            </a:r>
            <a:endParaRPr lang="nl-BE" altLang="nl-BE" sz="800" dirty="0">
              <a:solidFill>
                <a:prstClr val="black"/>
              </a:solidFill>
              <a:latin typeface="Open Sans Light"/>
              <a:cs typeface="Arial" pitchFamily="34" charset="0"/>
            </a:endParaRPr>
          </a:p>
        </p:txBody>
      </p:sp>
      <p:sp>
        <p:nvSpPr>
          <p:cNvPr id="88" name="Text Box 3"/>
          <p:cNvSpPr txBox="1">
            <a:spLocks noChangeArrowheads="1"/>
          </p:cNvSpPr>
          <p:nvPr/>
        </p:nvSpPr>
        <p:spPr bwMode="auto">
          <a:xfrm>
            <a:off x="3276016" y="6021288"/>
            <a:ext cx="1440000"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err="1">
                <a:solidFill>
                  <a:prstClr val="black"/>
                </a:solidFill>
                <a:latin typeface="Open Sans Light"/>
                <a:cs typeface="Arial" pitchFamily="34" charset="0"/>
              </a:rPr>
              <a:t>Découvrir</a:t>
            </a:r>
            <a:endParaRPr lang="nl-NL" altLang="nl-BE" sz="800" dirty="0">
              <a:solidFill>
                <a:prstClr val="black"/>
              </a:solidFill>
              <a:latin typeface="Open Sans Light"/>
              <a:cs typeface="Arial" pitchFamily="34" charset="0"/>
            </a:endParaRPr>
          </a:p>
          <a:p>
            <a:pPr>
              <a:spcAft>
                <a:spcPts val="0"/>
              </a:spcAft>
            </a:pPr>
            <a:r>
              <a:rPr lang="nl-NL" altLang="nl-BE" sz="800" dirty="0">
                <a:solidFill>
                  <a:prstClr val="black"/>
                </a:solidFill>
                <a:latin typeface="Open Sans Light"/>
                <a:cs typeface="Arial" pitchFamily="34" charset="0"/>
              </a:rPr>
              <a:t>Ex: </a:t>
            </a:r>
            <a:r>
              <a:rPr lang="nl-NL" altLang="nl-BE" sz="800" dirty="0" err="1">
                <a:solidFill>
                  <a:prstClr val="black"/>
                </a:solidFill>
                <a:latin typeface="Open Sans Light"/>
                <a:cs typeface="Arial" pitchFamily="34" charset="0"/>
              </a:rPr>
              <a:t>Livres</a:t>
            </a:r>
            <a:r>
              <a:rPr lang="nl-NL" altLang="nl-BE" sz="800" dirty="0">
                <a:solidFill>
                  <a:prstClr val="black"/>
                </a:solidFill>
                <a:latin typeface="Open Sans Light"/>
                <a:cs typeface="Arial" pitchFamily="34" charset="0"/>
              </a:rPr>
              <a:t>, </a:t>
            </a:r>
            <a:r>
              <a:rPr lang="nl-NL" altLang="nl-BE" sz="800" dirty="0" err="1">
                <a:solidFill>
                  <a:prstClr val="black"/>
                </a:solidFill>
                <a:latin typeface="Open Sans Light"/>
                <a:cs typeface="Arial" pitchFamily="34" charset="0"/>
              </a:rPr>
              <a:t>théatre</a:t>
            </a:r>
            <a:endParaRPr lang="nl-BE" altLang="nl-BE" sz="800" dirty="0">
              <a:solidFill>
                <a:prstClr val="black"/>
              </a:solidFill>
              <a:latin typeface="Open Sans Light"/>
              <a:cs typeface="Arial" pitchFamily="34" charset="0"/>
            </a:endParaRPr>
          </a:p>
        </p:txBody>
      </p:sp>
      <p:sp>
        <p:nvSpPr>
          <p:cNvPr id="150" name="Text Box 50"/>
          <p:cNvSpPr txBox="1">
            <a:spLocks noChangeArrowheads="1"/>
          </p:cNvSpPr>
          <p:nvPr/>
        </p:nvSpPr>
        <p:spPr bwMode="auto">
          <a:xfrm>
            <a:off x="4428224" y="4653136"/>
            <a:ext cx="2160000" cy="720000"/>
          </a:xfrm>
          <a:prstGeom prst="rect">
            <a:avLst/>
          </a:prstGeom>
          <a:solidFill>
            <a:srgbClr val="993F98"/>
          </a:solidFill>
          <a:ln w="15875">
            <a:noFill/>
            <a:miter lim="800000"/>
            <a:headEnd/>
            <a:tailEnd/>
          </a:ln>
        </p:spPr>
        <p:txBody>
          <a:bodyPr vert="horz" wrap="square" lIns="91440" tIns="45720" rIns="91440" bIns="45720" numCol="1" anchor="t" anchorCtr="0" compatLnSpc="1">
            <a:prstTxWarp prst="textNoShape">
              <a:avLst/>
            </a:prstTxWarp>
          </a:bodyPr>
          <a:lstStyle/>
          <a:p>
            <a:pPr algn="ctr">
              <a:spcAft>
                <a:spcPts val="0"/>
              </a:spcAft>
            </a:pPr>
            <a:r>
              <a:rPr lang="nl-NL" altLang="nl-BE" sz="600" dirty="0">
                <a:solidFill>
                  <a:prstClr val="white"/>
                </a:solidFill>
                <a:latin typeface="Open Sans Light"/>
                <a:cs typeface="Arial" pitchFamily="34" charset="0"/>
              </a:rPr>
              <a:t>Niveau 0</a:t>
            </a:r>
          </a:p>
          <a:p>
            <a:pPr algn="ctr">
              <a:spcAft>
                <a:spcPts val="0"/>
              </a:spcAft>
            </a:pPr>
            <a:endParaRPr lang="nl-NL" altLang="nl-BE" sz="600" dirty="0">
              <a:solidFill>
                <a:prstClr val="white"/>
              </a:solidFill>
              <a:latin typeface="Open Sans Light"/>
              <a:cs typeface="Arial" pitchFamily="34" charset="0"/>
            </a:endParaRPr>
          </a:p>
          <a:p>
            <a:pPr algn="ctr">
              <a:spcAft>
                <a:spcPts val="0"/>
              </a:spcAft>
            </a:pPr>
            <a:r>
              <a:rPr lang="nl-NL" altLang="nl-BE" sz="600" dirty="0">
                <a:solidFill>
                  <a:prstClr val="white"/>
                </a:solidFill>
                <a:latin typeface="Open Sans Light"/>
                <a:cs typeface="Arial" pitchFamily="34" charset="0"/>
              </a:rPr>
              <a:t>Een leerkracht maakt op een toegankelijke manier kennis met een </a:t>
            </a:r>
            <a:r>
              <a:rPr lang="nl-NL" altLang="nl-BE" sz="600" dirty="0" err="1">
                <a:solidFill>
                  <a:prstClr val="white"/>
                </a:solidFill>
                <a:latin typeface="Open Sans Light"/>
                <a:cs typeface="Arial" pitchFamily="34" charset="0"/>
              </a:rPr>
              <a:t>DO-thema</a:t>
            </a:r>
            <a:r>
              <a:rPr lang="nl-NL" altLang="nl-BE" sz="600" dirty="0">
                <a:solidFill>
                  <a:prstClr val="white"/>
                </a:solidFill>
                <a:latin typeface="Open Sans Light"/>
                <a:cs typeface="Arial" pitchFamily="34" charset="0"/>
              </a:rPr>
              <a:t> en met een VH </a:t>
            </a:r>
          </a:p>
          <a:p>
            <a:pPr algn="ctr">
              <a:spcAft>
                <a:spcPts val="0"/>
              </a:spcAft>
            </a:pPr>
            <a:r>
              <a:rPr lang="nl-NL" altLang="nl-BE" sz="600" dirty="0">
                <a:solidFill>
                  <a:prstClr val="white"/>
                </a:solidFill>
                <a:latin typeface="Open Sans Light"/>
                <a:cs typeface="Arial" pitchFamily="34" charset="0"/>
              </a:rPr>
              <a:t>en wordt </a:t>
            </a:r>
            <a:r>
              <a:rPr lang="nl-NL" altLang="nl-BE" sz="600" dirty="0" err="1">
                <a:solidFill>
                  <a:prstClr val="white"/>
                </a:solidFill>
                <a:latin typeface="Open Sans Light"/>
                <a:cs typeface="Arial" pitchFamily="34" charset="0"/>
              </a:rPr>
              <a:t>toegeleid</a:t>
            </a:r>
            <a:r>
              <a:rPr lang="nl-NL" altLang="nl-BE" sz="600" dirty="0">
                <a:solidFill>
                  <a:prstClr val="white"/>
                </a:solidFill>
                <a:latin typeface="Open Sans Light"/>
                <a:cs typeface="Arial" pitchFamily="34" charset="0"/>
              </a:rPr>
              <a:t> naar ander Djapo aanbod waarin een VH centraal staat.</a:t>
            </a:r>
          </a:p>
        </p:txBody>
      </p:sp>
      <p:sp>
        <p:nvSpPr>
          <p:cNvPr id="166" name="PIJL-OMHOOG 165"/>
          <p:cNvSpPr/>
          <p:nvPr/>
        </p:nvSpPr>
        <p:spPr bwMode="auto">
          <a:xfrm>
            <a:off x="5580128" y="2017030"/>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69" name="PIJL-OMHOOG 168"/>
          <p:cNvSpPr/>
          <p:nvPr/>
        </p:nvSpPr>
        <p:spPr bwMode="auto">
          <a:xfrm>
            <a:off x="5436096" y="5409320"/>
            <a:ext cx="144000" cy="100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0" name="PIJL-OMHOOG 169"/>
          <p:cNvSpPr/>
          <p:nvPr/>
        </p:nvSpPr>
        <p:spPr bwMode="auto">
          <a:xfrm>
            <a:off x="4572016" y="5409312"/>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1" name="PIJL-OMHOOG 170"/>
          <p:cNvSpPr/>
          <p:nvPr/>
        </p:nvSpPr>
        <p:spPr bwMode="auto">
          <a:xfrm>
            <a:off x="6300208" y="5413538"/>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3" name="PIJL-OMHOOG 172"/>
          <p:cNvSpPr/>
          <p:nvPr/>
        </p:nvSpPr>
        <p:spPr bwMode="auto">
          <a:xfrm rot="5400000">
            <a:off x="3761976" y="4675458"/>
            <a:ext cx="144000" cy="104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5" name="PIJL-OMHOOG 174"/>
          <p:cNvSpPr/>
          <p:nvPr/>
        </p:nvSpPr>
        <p:spPr bwMode="auto">
          <a:xfrm>
            <a:off x="8204204"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7" name="PIJL-OMHOOG 176"/>
          <p:cNvSpPr/>
          <p:nvPr/>
        </p:nvSpPr>
        <p:spPr bwMode="auto">
          <a:xfrm>
            <a:off x="6732240" y="3933056"/>
            <a:ext cx="144000" cy="205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nvGrpSpPr>
          <p:cNvPr id="202" name="Groep 201"/>
          <p:cNvGrpSpPr/>
          <p:nvPr/>
        </p:nvGrpSpPr>
        <p:grpSpPr>
          <a:xfrm>
            <a:off x="3851920" y="2003470"/>
            <a:ext cx="1652576" cy="576016"/>
            <a:chOff x="3851920" y="2003470"/>
            <a:chExt cx="1652576" cy="576016"/>
          </a:xfrm>
        </p:grpSpPr>
        <p:sp>
          <p:nvSpPr>
            <p:cNvPr id="167" name="PIJL-OMHOOG 166"/>
            <p:cNvSpPr/>
            <p:nvPr/>
          </p:nvSpPr>
          <p:spPr bwMode="auto">
            <a:xfrm>
              <a:off x="3851920" y="200347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0" name="Rechthoek 179"/>
            <p:cNvSpPr/>
            <p:nvPr/>
          </p:nvSpPr>
          <p:spPr bwMode="auto">
            <a:xfrm rot="5400000">
              <a:off x="4626096" y="1409486"/>
              <a:ext cx="72000" cy="154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1" name="Rechthoek 180"/>
            <p:cNvSpPr/>
            <p:nvPr/>
          </p:nvSpPr>
          <p:spPr bwMode="auto">
            <a:xfrm>
              <a:off x="543609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203" name="Groep 202"/>
          <p:cNvGrpSpPr/>
          <p:nvPr/>
        </p:nvGrpSpPr>
        <p:grpSpPr>
          <a:xfrm>
            <a:off x="5796136" y="1988840"/>
            <a:ext cx="1296128" cy="590646"/>
            <a:chOff x="5796136" y="1988840"/>
            <a:chExt cx="1296128" cy="590646"/>
          </a:xfrm>
        </p:grpSpPr>
        <p:sp>
          <p:nvSpPr>
            <p:cNvPr id="182" name="Rechthoek 181"/>
            <p:cNvSpPr/>
            <p:nvPr/>
          </p:nvSpPr>
          <p:spPr bwMode="auto">
            <a:xfrm>
              <a:off x="579613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3" name="Rechthoek 182"/>
            <p:cNvSpPr/>
            <p:nvPr/>
          </p:nvSpPr>
          <p:spPr bwMode="auto">
            <a:xfrm rot="5400000">
              <a:off x="6372136" y="1556856"/>
              <a:ext cx="72000" cy="122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4" name="PIJL-OMHOOG 183"/>
            <p:cNvSpPr/>
            <p:nvPr/>
          </p:nvSpPr>
          <p:spPr bwMode="auto">
            <a:xfrm>
              <a:off x="6948264" y="198884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94" name="Groep 93"/>
          <p:cNvGrpSpPr/>
          <p:nvPr/>
        </p:nvGrpSpPr>
        <p:grpSpPr>
          <a:xfrm>
            <a:off x="6876256" y="3933056"/>
            <a:ext cx="1440160" cy="1332128"/>
            <a:chOff x="6876256" y="3933056"/>
            <a:chExt cx="1440160" cy="1332128"/>
          </a:xfrm>
        </p:grpSpPr>
        <p:sp>
          <p:nvSpPr>
            <p:cNvPr id="185" name="PIJL-OMHOOG 184"/>
            <p:cNvSpPr/>
            <p:nvPr/>
          </p:nvSpPr>
          <p:spPr bwMode="auto">
            <a:xfrm>
              <a:off x="6876256"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6" name="Rechthoek 185"/>
            <p:cNvSpPr/>
            <p:nvPr/>
          </p:nvSpPr>
          <p:spPr bwMode="auto">
            <a:xfrm>
              <a:off x="8244416" y="4869184"/>
              <a:ext cx="72000" cy="3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7" name="Rechthoek 186"/>
            <p:cNvSpPr/>
            <p:nvPr/>
          </p:nvSpPr>
          <p:spPr bwMode="auto">
            <a:xfrm rot="5400000">
              <a:off x="7578415" y="4203168"/>
              <a:ext cx="72000" cy="140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200" name="Groep 199"/>
          <p:cNvGrpSpPr/>
          <p:nvPr/>
        </p:nvGrpSpPr>
        <p:grpSpPr>
          <a:xfrm>
            <a:off x="4031896" y="5402476"/>
            <a:ext cx="468080" cy="258764"/>
            <a:chOff x="4031896" y="5402476"/>
            <a:chExt cx="468080" cy="258764"/>
          </a:xfrm>
        </p:grpSpPr>
        <p:sp>
          <p:nvSpPr>
            <p:cNvPr id="188" name="PIJL-OMHOOG 187"/>
            <p:cNvSpPr/>
            <p:nvPr/>
          </p:nvSpPr>
          <p:spPr bwMode="auto">
            <a:xfrm>
              <a:off x="4355976" y="5402476"/>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9" name="Rechthoek 188"/>
            <p:cNvSpPr/>
            <p:nvPr/>
          </p:nvSpPr>
          <p:spPr bwMode="auto">
            <a:xfrm rot="5400000">
              <a:off x="4211896" y="5409240"/>
              <a:ext cx="720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03" name="Groep 102"/>
          <p:cNvGrpSpPr/>
          <p:nvPr/>
        </p:nvGrpSpPr>
        <p:grpSpPr>
          <a:xfrm>
            <a:off x="4982782" y="3933056"/>
            <a:ext cx="1717181" cy="2051657"/>
            <a:chOff x="4982782" y="3933056"/>
            <a:chExt cx="1717181" cy="2051657"/>
          </a:xfrm>
        </p:grpSpPr>
        <p:sp>
          <p:nvSpPr>
            <p:cNvPr id="190" name="PIJL-OMHOOG 189"/>
            <p:cNvSpPr/>
            <p:nvPr/>
          </p:nvSpPr>
          <p:spPr bwMode="auto">
            <a:xfrm>
              <a:off x="4982782"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1" name="Rechthoek 190"/>
            <p:cNvSpPr/>
            <p:nvPr/>
          </p:nvSpPr>
          <p:spPr bwMode="auto">
            <a:xfrm>
              <a:off x="6627963" y="4184713"/>
              <a:ext cx="72000" cy="180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2" name="Rechthoek 191"/>
            <p:cNvSpPr/>
            <p:nvPr/>
          </p:nvSpPr>
          <p:spPr bwMode="auto">
            <a:xfrm rot="5400000">
              <a:off x="5817875" y="3411655"/>
              <a:ext cx="72000" cy="162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98" name="Groep 197"/>
          <p:cNvGrpSpPr/>
          <p:nvPr/>
        </p:nvGrpSpPr>
        <p:grpSpPr>
          <a:xfrm>
            <a:off x="3203848" y="3933056"/>
            <a:ext cx="1368136" cy="1152032"/>
            <a:chOff x="3203848" y="3933056"/>
            <a:chExt cx="1368136" cy="1152032"/>
          </a:xfrm>
        </p:grpSpPr>
        <p:sp>
          <p:nvSpPr>
            <p:cNvPr id="174" name="PIJL-OMHOOG 173"/>
            <p:cNvSpPr/>
            <p:nvPr/>
          </p:nvSpPr>
          <p:spPr bwMode="auto">
            <a:xfrm>
              <a:off x="4427984"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9" name="Rechthoek 178"/>
            <p:cNvSpPr/>
            <p:nvPr/>
          </p:nvSpPr>
          <p:spPr bwMode="auto">
            <a:xfrm>
              <a:off x="3203848" y="4221088"/>
              <a:ext cx="68400" cy="86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3" name="Rechthoek 192"/>
            <p:cNvSpPr/>
            <p:nvPr/>
          </p:nvSpPr>
          <p:spPr bwMode="auto">
            <a:xfrm rot="5400000">
              <a:off x="3815992" y="3572521"/>
              <a:ext cx="72000" cy="12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05" name="Groep 104"/>
          <p:cNvGrpSpPr/>
          <p:nvPr/>
        </p:nvGrpSpPr>
        <p:grpSpPr>
          <a:xfrm>
            <a:off x="3898561" y="3933056"/>
            <a:ext cx="857548" cy="1584064"/>
            <a:chOff x="3909194" y="3933056"/>
            <a:chExt cx="857548" cy="1584064"/>
          </a:xfrm>
        </p:grpSpPr>
        <p:sp>
          <p:nvSpPr>
            <p:cNvPr id="194" name="PIJL-OMHOOG 193"/>
            <p:cNvSpPr/>
            <p:nvPr/>
          </p:nvSpPr>
          <p:spPr bwMode="auto">
            <a:xfrm>
              <a:off x="4622742" y="3933056"/>
              <a:ext cx="144000" cy="540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5" name="Rechthoek 194"/>
            <p:cNvSpPr/>
            <p:nvPr/>
          </p:nvSpPr>
          <p:spPr bwMode="auto">
            <a:xfrm rot="5400000">
              <a:off x="4287194" y="4059120"/>
              <a:ext cx="72000" cy="82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6" name="Rechthoek 195"/>
            <p:cNvSpPr/>
            <p:nvPr/>
          </p:nvSpPr>
          <p:spPr bwMode="auto">
            <a:xfrm>
              <a:off x="3913295" y="4509120"/>
              <a:ext cx="68400" cy="100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sp>
        <p:nvSpPr>
          <p:cNvPr id="206" name="Ovaal 205"/>
          <p:cNvSpPr/>
          <p:nvPr/>
        </p:nvSpPr>
        <p:spPr bwMode="auto">
          <a:xfrm>
            <a:off x="1835696"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07" name="Ovaal 206"/>
          <p:cNvSpPr/>
          <p:nvPr/>
        </p:nvSpPr>
        <p:spPr bwMode="auto">
          <a:xfrm>
            <a:off x="205172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2</a:t>
            </a:r>
          </a:p>
        </p:txBody>
      </p:sp>
      <p:sp>
        <p:nvSpPr>
          <p:cNvPr id="208" name="Ovaal 207"/>
          <p:cNvSpPr/>
          <p:nvPr/>
        </p:nvSpPr>
        <p:spPr bwMode="auto">
          <a:xfrm>
            <a:off x="226774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3</a:t>
            </a:r>
          </a:p>
        </p:txBody>
      </p:sp>
      <p:sp>
        <p:nvSpPr>
          <p:cNvPr id="209" name="Ovaal 208"/>
          <p:cNvSpPr/>
          <p:nvPr/>
        </p:nvSpPr>
        <p:spPr bwMode="auto">
          <a:xfrm>
            <a:off x="7668344" y="573325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0" name="Ovaal 209"/>
          <p:cNvSpPr/>
          <p:nvPr/>
        </p:nvSpPr>
        <p:spPr bwMode="auto">
          <a:xfrm>
            <a:off x="4139952" y="4109349"/>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1" name="Ovaal 210"/>
          <p:cNvSpPr/>
          <p:nvPr/>
        </p:nvSpPr>
        <p:spPr bwMode="auto">
          <a:xfrm>
            <a:off x="4377242" y="43651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2" name="Ovaal 211"/>
          <p:cNvSpPr/>
          <p:nvPr/>
        </p:nvSpPr>
        <p:spPr bwMode="auto">
          <a:xfrm>
            <a:off x="6228184" y="61653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4" name="Text Box 3"/>
          <p:cNvSpPr txBox="1">
            <a:spLocks noChangeArrowheads="1"/>
          </p:cNvSpPr>
          <p:nvPr/>
        </p:nvSpPr>
        <p:spPr bwMode="auto">
          <a:xfrm>
            <a:off x="7668344" y="5337232"/>
            <a:ext cx="61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a:solidFill>
                  <a:prstClr val="black"/>
                </a:solidFill>
                <a:latin typeface="Open Sans Light"/>
                <a:cs typeface="Arial" pitchFamily="34" charset="0"/>
              </a:rPr>
              <a:t>Coaching</a:t>
            </a:r>
            <a:endParaRPr lang="nl-BE" altLang="nl-BE" sz="600" dirty="0">
              <a:solidFill>
                <a:prstClr val="black"/>
              </a:solidFill>
              <a:latin typeface="Open Sans Light"/>
              <a:cs typeface="Arial" pitchFamily="34" charset="0"/>
            </a:endParaRPr>
          </a:p>
        </p:txBody>
      </p:sp>
      <p:sp>
        <p:nvSpPr>
          <p:cNvPr id="215" name="Text Box 3"/>
          <p:cNvSpPr txBox="1">
            <a:spLocks noChangeArrowheads="1"/>
          </p:cNvSpPr>
          <p:nvPr/>
        </p:nvSpPr>
        <p:spPr bwMode="auto">
          <a:xfrm>
            <a:off x="8316504" y="5337232"/>
            <a:ext cx="79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a:solidFill>
                  <a:prstClr val="black"/>
                </a:solidFill>
                <a:latin typeface="Open Sans Light"/>
                <a:cs typeface="Arial" pitchFamily="34" charset="0"/>
              </a:rPr>
              <a:t>Coaching / </a:t>
            </a:r>
            <a:r>
              <a:rPr lang="nl-NL" altLang="nl-BE" sz="600" dirty="0" err="1">
                <a:solidFill>
                  <a:prstClr val="black"/>
                </a:solidFill>
                <a:latin typeface="Open Sans Light"/>
                <a:cs typeface="Arial" pitchFamily="34" charset="0"/>
              </a:rPr>
              <a:t>classe</a:t>
            </a:r>
            <a:endParaRPr lang="nl-BE" altLang="nl-BE" sz="600" dirty="0">
              <a:solidFill>
                <a:prstClr val="black"/>
              </a:solidFill>
              <a:latin typeface="Open Sans Light"/>
              <a:cs typeface="Arial" pitchFamily="34" charset="0"/>
            </a:endParaRPr>
          </a:p>
        </p:txBody>
      </p:sp>
      <p:sp>
        <p:nvSpPr>
          <p:cNvPr id="213" name="Ovaal 212"/>
          <p:cNvSpPr/>
          <p:nvPr/>
        </p:nvSpPr>
        <p:spPr bwMode="auto">
          <a:xfrm>
            <a:off x="8924757" y="544524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5</a:t>
            </a:r>
          </a:p>
        </p:txBody>
      </p:sp>
      <p:sp>
        <p:nvSpPr>
          <p:cNvPr id="216" name="Ovaal 215"/>
          <p:cNvSpPr/>
          <p:nvPr/>
        </p:nvSpPr>
        <p:spPr bwMode="auto">
          <a:xfrm>
            <a:off x="478802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5</a:t>
            </a:r>
          </a:p>
        </p:txBody>
      </p:sp>
      <p:sp>
        <p:nvSpPr>
          <p:cNvPr id="217" name="Ovaal 216"/>
          <p:cNvSpPr/>
          <p:nvPr/>
        </p:nvSpPr>
        <p:spPr bwMode="auto">
          <a:xfrm>
            <a:off x="3131864" y="4797152"/>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6</a:t>
            </a:r>
          </a:p>
        </p:txBody>
      </p:sp>
      <p:sp>
        <p:nvSpPr>
          <p:cNvPr id="218" name="Ovaal 217"/>
          <p:cNvSpPr/>
          <p:nvPr/>
        </p:nvSpPr>
        <p:spPr bwMode="auto">
          <a:xfrm>
            <a:off x="7020272"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19" name="Ovaal 218"/>
          <p:cNvSpPr/>
          <p:nvPr/>
        </p:nvSpPr>
        <p:spPr bwMode="auto">
          <a:xfrm>
            <a:off x="7236296"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8</a:t>
            </a:r>
          </a:p>
        </p:txBody>
      </p:sp>
      <p:sp>
        <p:nvSpPr>
          <p:cNvPr id="220" name="Ovaal 219"/>
          <p:cNvSpPr/>
          <p:nvPr/>
        </p:nvSpPr>
        <p:spPr bwMode="auto">
          <a:xfrm>
            <a:off x="7452320"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9</a:t>
            </a:r>
          </a:p>
        </p:txBody>
      </p:sp>
      <p:sp>
        <p:nvSpPr>
          <p:cNvPr id="227" name="Ovaal 226"/>
          <p:cNvSpPr/>
          <p:nvPr/>
        </p:nvSpPr>
        <p:spPr bwMode="auto">
          <a:xfrm>
            <a:off x="8460432" y="5877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11</a:t>
            </a:r>
          </a:p>
        </p:txBody>
      </p:sp>
      <p:sp>
        <p:nvSpPr>
          <p:cNvPr id="230" name="Ovaal 229"/>
          <p:cNvSpPr/>
          <p:nvPr/>
        </p:nvSpPr>
        <p:spPr bwMode="auto">
          <a:xfrm>
            <a:off x="6048208" y="3788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14</a:t>
            </a:r>
          </a:p>
        </p:txBody>
      </p:sp>
      <p:sp>
        <p:nvSpPr>
          <p:cNvPr id="231" name="Ovaal 230"/>
          <p:cNvSpPr/>
          <p:nvPr/>
        </p:nvSpPr>
        <p:spPr bwMode="auto">
          <a:xfrm>
            <a:off x="5112104" y="3782340"/>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15</a:t>
            </a:r>
          </a:p>
        </p:txBody>
      </p:sp>
      <p:sp>
        <p:nvSpPr>
          <p:cNvPr id="232" name="Ovaal 231"/>
          <p:cNvSpPr/>
          <p:nvPr/>
        </p:nvSpPr>
        <p:spPr bwMode="auto">
          <a:xfrm>
            <a:off x="7008614" y="3789655"/>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15</a:t>
            </a:r>
          </a:p>
        </p:txBody>
      </p:sp>
      <p:sp>
        <p:nvSpPr>
          <p:cNvPr id="233" name="PIJL-OMHOOG 232"/>
          <p:cNvSpPr/>
          <p:nvPr/>
        </p:nvSpPr>
        <p:spPr bwMode="auto">
          <a:xfrm rot="5400000">
            <a:off x="5221705"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4" name="PIJL-OMHOOG 233"/>
          <p:cNvSpPr/>
          <p:nvPr/>
        </p:nvSpPr>
        <p:spPr bwMode="auto">
          <a:xfrm rot="5400000">
            <a:off x="7130418"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5" name="PIJL-OMHOOG 234"/>
          <p:cNvSpPr/>
          <p:nvPr/>
        </p:nvSpPr>
        <p:spPr bwMode="auto">
          <a:xfrm rot="5400000">
            <a:off x="6184794" y="1952968"/>
            <a:ext cx="144016" cy="23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6" name="Ovaal 235"/>
          <p:cNvSpPr/>
          <p:nvPr/>
        </p:nvSpPr>
        <p:spPr bwMode="auto">
          <a:xfrm>
            <a:off x="5451998" y="22768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16</a:t>
            </a:r>
          </a:p>
          <a:p>
            <a:pPr eaLnBrk="0" hangingPunct="0"/>
            <a:r>
              <a:rPr lang="nl-BE" sz="600" dirty="0">
                <a:solidFill>
                  <a:prstClr val="black"/>
                </a:solidFill>
                <a:latin typeface="Open Sans Light" pitchFamily="34" charset="0"/>
                <a:ea typeface="Open Sans Light" pitchFamily="34" charset="0"/>
                <a:cs typeface="Open Sans Light" pitchFamily="34" charset="0"/>
              </a:rPr>
              <a:t>17</a:t>
            </a:r>
          </a:p>
        </p:txBody>
      </p:sp>
      <p:sp>
        <p:nvSpPr>
          <p:cNvPr id="238" name="Ovaal 237"/>
          <p:cNvSpPr/>
          <p:nvPr/>
        </p:nvSpPr>
        <p:spPr bwMode="auto">
          <a:xfrm>
            <a:off x="4780097" y="638132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39" name="Ovaal 238"/>
          <p:cNvSpPr/>
          <p:nvPr/>
        </p:nvSpPr>
        <p:spPr bwMode="auto">
          <a:xfrm>
            <a:off x="7836686" y="55892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97" name="Ovaal 96"/>
          <p:cNvSpPr/>
          <p:nvPr/>
        </p:nvSpPr>
        <p:spPr bwMode="auto">
          <a:xfrm>
            <a:off x="6552264" y="5481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12</a:t>
            </a:r>
          </a:p>
        </p:txBody>
      </p:sp>
      <p:sp>
        <p:nvSpPr>
          <p:cNvPr id="98" name="Ovaal 97"/>
          <p:cNvSpPr/>
          <p:nvPr/>
        </p:nvSpPr>
        <p:spPr bwMode="auto">
          <a:xfrm>
            <a:off x="8243881" y="4905208"/>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13</a:t>
            </a:r>
          </a:p>
        </p:txBody>
      </p:sp>
      <p:sp>
        <p:nvSpPr>
          <p:cNvPr id="96" name="Ovaal 95"/>
          <p:cNvSpPr/>
          <p:nvPr/>
        </p:nvSpPr>
        <p:spPr bwMode="auto">
          <a:xfrm>
            <a:off x="8748488" y="55765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9</a:t>
            </a:r>
          </a:p>
        </p:txBody>
      </p:sp>
      <p:sp>
        <p:nvSpPr>
          <p:cNvPr id="99" name="Ovaal 98"/>
          <p:cNvSpPr/>
          <p:nvPr/>
        </p:nvSpPr>
        <p:spPr bwMode="auto">
          <a:xfrm>
            <a:off x="601216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7</a:t>
            </a:r>
          </a:p>
        </p:txBody>
      </p:sp>
      <p:sp>
        <p:nvSpPr>
          <p:cNvPr id="100" name="Ovaal 99"/>
          <p:cNvSpPr/>
          <p:nvPr/>
        </p:nvSpPr>
        <p:spPr bwMode="auto">
          <a:xfrm>
            <a:off x="8749533" y="5780881"/>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10</a:t>
            </a:r>
          </a:p>
        </p:txBody>
      </p:sp>
      <p:sp>
        <p:nvSpPr>
          <p:cNvPr id="101" name="Ovaal 100"/>
          <p:cNvSpPr/>
          <p:nvPr/>
        </p:nvSpPr>
        <p:spPr bwMode="auto">
          <a:xfrm>
            <a:off x="8712504" y="3796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14</a:t>
            </a:r>
          </a:p>
        </p:txBody>
      </p:sp>
      <p:sp>
        <p:nvSpPr>
          <p:cNvPr id="104" name="PIJL-OMHOOG 103"/>
          <p:cNvSpPr/>
          <p:nvPr/>
        </p:nvSpPr>
        <p:spPr bwMode="auto">
          <a:xfrm>
            <a:off x="4817500" y="3933056"/>
            <a:ext cx="144000" cy="64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02" name="ZoneTexte 101"/>
          <p:cNvSpPr txBox="1"/>
          <p:nvPr/>
        </p:nvSpPr>
        <p:spPr>
          <a:xfrm>
            <a:off x="107504" y="44624"/>
            <a:ext cx="936104" cy="461665"/>
          </a:xfrm>
          <a:prstGeom prst="rect">
            <a:avLst/>
          </a:prstGeom>
          <a:noFill/>
          <a:ln>
            <a:solidFill>
              <a:schemeClr val="tx1"/>
            </a:solidFill>
          </a:ln>
        </p:spPr>
        <p:txBody>
          <a:bodyPr wrap="square" rtlCol="0">
            <a:spAutoFit/>
          </a:bodyPr>
          <a:lstStyle/>
          <a:p>
            <a:r>
              <a:rPr lang="fr-BE" dirty="0">
                <a:latin typeface="+mj-lt"/>
              </a:rPr>
              <a:t>Ex.3</a:t>
            </a:r>
          </a:p>
        </p:txBody>
      </p:sp>
    </p:spTree>
    <p:extLst>
      <p:ext uri="{BB962C8B-B14F-4D97-AF65-F5344CB8AC3E}">
        <p14:creationId xmlns:p14="http://schemas.microsoft.com/office/powerpoint/2010/main" val="296291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sz="half" idx="1"/>
          </p:nvPr>
        </p:nvSpPr>
        <p:spPr>
          <a:xfrm>
            <a:off x="720080" y="179250"/>
            <a:ext cx="8316416" cy="6408712"/>
          </a:xfrm>
        </p:spPr>
        <p:txBody>
          <a:bodyPr/>
          <a:lstStyle/>
          <a:p>
            <a:pPr marL="0" indent="0">
              <a:buNone/>
            </a:pPr>
            <a:r>
              <a:rPr lang="fr-BE" sz="1400" dirty="0">
                <a:latin typeface="Open Sans Light" pitchFamily="34" charset="0"/>
                <a:ea typeface="Open Sans Light" pitchFamily="34" charset="0"/>
                <a:cs typeface="Open Sans Light" pitchFamily="34" charset="0"/>
              </a:rPr>
              <a:t>Hypothèses (qui vont au-delà du contrôle de </a:t>
            </a:r>
            <a:r>
              <a:rPr lang="fr-BE" sz="1400" dirty="0" err="1">
                <a:latin typeface="Open Sans Light" pitchFamily="34" charset="0"/>
                <a:ea typeface="Open Sans Light" pitchFamily="34" charset="0"/>
                <a:cs typeface="Open Sans Light" pitchFamily="34" charset="0"/>
              </a:rPr>
              <a:t>Djapo</a:t>
            </a:r>
            <a:r>
              <a:rPr lang="fr-BE" sz="1400" dirty="0">
                <a:latin typeface="Open Sans Light" pitchFamily="34" charset="0"/>
                <a:ea typeface="Open Sans Light" pitchFamily="34" charset="0"/>
                <a:cs typeface="Open Sans Light" pitchFamily="34" charset="0"/>
              </a:rPr>
              <a:t>):</a:t>
            </a:r>
          </a:p>
          <a:p>
            <a:pPr marL="0" indent="0">
              <a:buNone/>
            </a:pPr>
            <a:endParaRPr lang="nl-BE" sz="1400" dirty="0">
              <a:latin typeface="Open Sans Light" pitchFamily="34" charset="0"/>
              <a:ea typeface="Open Sans Light" pitchFamily="34" charset="0"/>
              <a:cs typeface="Open Sans Light" pitchFamily="34" charset="0"/>
            </a:endParaRPr>
          </a:p>
          <a:p>
            <a:pPr marL="0" indent="0" algn="just">
              <a:buNone/>
            </a:pPr>
            <a:r>
              <a:rPr lang="nl-BE" sz="1400" b="0" dirty="0">
                <a:solidFill>
                  <a:schemeClr val="tx1"/>
                </a:solidFill>
                <a:latin typeface="Open Sans Light" pitchFamily="34" charset="0"/>
                <a:ea typeface="Open Sans Light" pitchFamily="34" charset="0"/>
                <a:cs typeface="Open Sans Light" pitchFamily="34" charset="0"/>
              </a:rPr>
              <a:t>1 Les f</a:t>
            </a:r>
            <a:r>
              <a:rPr lang="fr-BE" sz="1400" b="0" dirty="0">
                <a:solidFill>
                  <a:schemeClr val="tx1"/>
                </a:solidFill>
                <a:latin typeface="Open Sans Light" pitchFamily="34" charset="0"/>
                <a:ea typeface="Open Sans Light" pitchFamily="34" charset="0"/>
                <a:cs typeface="Open Sans Light" pitchFamily="34" charset="0"/>
              </a:rPr>
              <a:t>acteurs contextuels (</a:t>
            </a:r>
            <a:r>
              <a:rPr lang="fr-BE" sz="1400" b="0" dirty="0">
                <a:solidFill>
                  <a:schemeClr val="bg2"/>
                </a:solidFill>
                <a:latin typeface="Open Sans Light" pitchFamily="34" charset="0"/>
                <a:ea typeface="Open Sans Light" pitchFamily="34" charset="0"/>
                <a:cs typeface="Open Sans Light" pitchFamily="34" charset="0"/>
              </a:rPr>
              <a:t>temps, budget, méthode, ...) ont peu d‘influence sur l'utilisation du matériel de </a:t>
            </a:r>
            <a:r>
              <a:rPr lang="fr-BE" sz="1400" b="0" dirty="0" err="1">
                <a:solidFill>
                  <a:schemeClr val="bg2"/>
                </a:solidFill>
                <a:latin typeface="Open Sans Light" pitchFamily="34" charset="0"/>
                <a:ea typeface="Open Sans Light" pitchFamily="34" charset="0"/>
                <a:cs typeface="Open Sans Light" pitchFamily="34" charset="0"/>
              </a:rPr>
              <a:t>Djapo</a:t>
            </a:r>
            <a:r>
              <a:rPr lang="fr-BE" sz="1400" b="0" dirty="0">
                <a:solidFill>
                  <a:schemeClr val="bg2"/>
                </a:solidFill>
                <a:latin typeface="Open Sans Light" pitchFamily="34" charset="0"/>
                <a:ea typeface="Open Sans Light" pitchFamily="34" charset="0"/>
                <a:cs typeface="Open Sans Light" pitchFamily="34" charset="0"/>
              </a:rPr>
              <a:t>.</a:t>
            </a: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2 Les </a:t>
            </a:r>
            <a:r>
              <a:rPr lang="nl-NL" sz="1400" b="0" dirty="0" err="1">
                <a:solidFill>
                  <a:schemeClr val="bg2"/>
                </a:solidFill>
                <a:latin typeface="Open Sans Light" pitchFamily="34" charset="0"/>
                <a:ea typeface="Open Sans Light" pitchFamily="34" charset="0"/>
                <a:cs typeface="Open Sans Light" pitchFamily="34" charset="0"/>
              </a:rPr>
              <a:t>enseignants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apprenent</a:t>
            </a:r>
            <a:r>
              <a:rPr lang="nl-NL" sz="1400" b="0" dirty="0">
                <a:solidFill>
                  <a:schemeClr val="bg2"/>
                </a:solidFill>
                <a:latin typeface="Open Sans Light" pitchFamily="34" charset="0"/>
                <a:ea typeface="Open Sans Light" pitchFamily="34" charset="0"/>
                <a:cs typeface="Open Sans Light" pitchFamily="34" charset="0"/>
              </a:rPr>
              <a:t> en </a:t>
            </a:r>
            <a:r>
              <a:rPr lang="nl-NL" sz="1400" b="0" dirty="0" err="1">
                <a:solidFill>
                  <a:schemeClr val="bg2"/>
                </a:solidFill>
                <a:latin typeface="Open Sans Light" pitchFamily="34" charset="0"/>
                <a:ea typeface="Open Sans Light" pitchFamily="34" charset="0"/>
                <a:cs typeface="Open Sans Light" pitchFamily="34" charset="0"/>
              </a:rPr>
              <a:t>faisant</a:t>
            </a:r>
            <a:endParaRPr lang="nl-NL" sz="1400" b="0" dirty="0">
              <a:solidFill>
                <a:schemeClr val="bg2"/>
              </a:solidFill>
              <a:latin typeface="Open Sans Light" pitchFamily="34" charset="0"/>
              <a:ea typeface="Open Sans Light" pitchFamily="34" charset="0"/>
              <a:cs typeface="Open Sans Light" pitchFamily="34" charset="0"/>
            </a:endParaRP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3 </a:t>
            </a:r>
            <a:r>
              <a:rPr lang="fr-BE" sz="1400" b="0" dirty="0">
                <a:solidFill>
                  <a:schemeClr val="bg2"/>
                </a:solidFill>
                <a:latin typeface="Open Sans Light" pitchFamily="34" charset="0"/>
                <a:ea typeface="Open Sans Light" pitchFamily="34" charset="0"/>
                <a:cs typeface="Open Sans Light" pitchFamily="34" charset="0"/>
              </a:rPr>
              <a:t>Les </a:t>
            </a:r>
            <a:r>
              <a:rPr lang="fr-BE" sz="1400" b="0" dirty="0" err="1">
                <a:solidFill>
                  <a:schemeClr val="bg2"/>
                </a:solidFill>
                <a:latin typeface="Open Sans Light" pitchFamily="34" charset="0"/>
                <a:ea typeface="Open Sans Light" pitchFamily="34" charset="0"/>
                <a:cs typeface="Open Sans Light" pitchFamily="34" charset="0"/>
              </a:rPr>
              <a:t>enseignents</a:t>
            </a:r>
            <a:r>
              <a:rPr lang="fr-BE" sz="1400" b="0" dirty="0">
                <a:solidFill>
                  <a:schemeClr val="bg2"/>
                </a:solidFill>
                <a:latin typeface="Open Sans Light" pitchFamily="34" charset="0"/>
                <a:ea typeface="Open Sans Light" pitchFamily="34" charset="0"/>
                <a:cs typeface="Open Sans Light" pitchFamily="34" charset="0"/>
              </a:rPr>
              <a:t> </a:t>
            </a:r>
            <a:r>
              <a:rPr lang="fr-BE" sz="1400" b="0" dirty="0" err="1">
                <a:solidFill>
                  <a:schemeClr val="bg2"/>
                </a:solidFill>
                <a:latin typeface="Open Sans Light" pitchFamily="34" charset="0"/>
                <a:ea typeface="Open Sans Light" pitchFamily="34" charset="0"/>
                <a:cs typeface="Open Sans Light" pitchFamily="34" charset="0"/>
              </a:rPr>
              <a:t>apprenent</a:t>
            </a:r>
            <a:r>
              <a:rPr lang="fr-BE" sz="1400" b="0" dirty="0">
                <a:solidFill>
                  <a:schemeClr val="bg2"/>
                </a:solidFill>
                <a:latin typeface="Open Sans Light" pitchFamily="34" charset="0"/>
                <a:ea typeface="Open Sans Light" pitchFamily="34" charset="0"/>
                <a:cs typeface="Open Sans Light" pitchFamily="34" charset="0"/>
              </a:rPr>
              <a:t> par l’observation et l’imitation</a:t>
            </a:r>
            <a:endParaRPr lang="nl-BE" sz="1400" b="0" dirty="0">
              <a:solidFill>
                <a:schemeClr val="bg2"/>
              </a:solidFill>
              <a:latin typeface="Open Sans Light" pitchFamily="34" charset="0"/>
              <a:ea typeface="Open Sans Light" pitchFamily="34" charset="0"/>
              <a:cs typeface="Open Sans Light" pitchFamily="34" charset="0"/>
            </a:endParaRP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4 </a:t>
            </a:r>
            <a:r>
              <a:rPr lang="fr-BE" sz="1400" b="0" dirty="0">
                <a:solidFill>
                  <a:schemeClr val="bg2"/>
                </a:solidFill>
                <a:latin typeface="Open Sans Light" pitchFamily="34" charset="0"/>
                <a:ea typeface="Open Sans Light" pitchFamily="34" charset="0"/>
                <a:cs typeface="Open Sans Light" pitchFamily="34" charset="0"/>
              </a:rPr>
              <a:t>L'enseignant dispose d'une liberté suffisante pour travailler avec la méthode dans sa classe.</a:t>
            </a: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5 </a:t>
            </a:r>
            <a:r>
              <a:rPr lang="fr-BE" sz="1400" b="0" dirty="0">
                <a:solidFill>
                  <a:schemeClr val="bg2"/>
                </a:solidFill>
                <a:latin typeface="Open Sans Light" pitchFamily="34" charset="0"/>
                <a:ea typeface="Open Sans Light" pitchFamily="34" charset="0"/>
                <a:cs typeface="Open Sans Light" pitchFamily="34" charset="0"/>
              </a:rPr>
              <a:t>La direction crée un espace.</a:t>
            </a: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6 </a:t>
            </a:r>
            <a:r>
              <a:rPr lang="nl-NL" sz="1400" b="0" dirty="0" err="1">
                <a:solidFill>
                  <a:schemeClr val="bg2"/>
                </a:solidFill>
                <a:latin typeface="Open Sans Light" pitchFamily="34" charset="0"/>
                <a:ea typeface="Open Sans Light" pitchFamily="34" charset="0"/>
                <a:cs typeface="Open Sans Light" pitchFamily="34" charset="0"/>
              </a:rPr>
              <a:t>Après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une</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formation</a:t>
            </a:r>
            <a:r>
              <a:rPr lang="nl-NL" sz="1400" b="0" dirty="0">
                <a:solidFill>
                  <a:schemeClr val="bg2"/>
                </a:solidFill>
                <a:latin typeface="Open Sans Light" pitchFamily="34" charset="0"/>
                <a:ea typeface="Open Sans Light" pitchFamily="34" charset="0"/>
                <a:cs typeface="Open Sans Light" pitchFamily="34" charset="0"/>
              </a:rPr>
              <a:t> continue, </a:t>
            </a:r>
            <a:r>
              <a:rPr lang="nl-NL" sz="1400" b="0" dirty="0" err="1">
                <a:solidFill>
                  <a:schemeClr val="bg2"/>
                </a:solidFill>
                <a:latin typeface="Open Sans Light" pitchFamily="34" charset="0"/>
                <a:ea typeface="Open Sans Light" pitchFamily="34" charset="0"/>
                <a:cs typeface="Open Sans Light" pitchFamily="34" charset="0"/>
              </a:rPr>
              <a:t>l’enseignant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est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disposé</a:t>
            </a:r>
            <a:r>
              <a:rPr lang="nl-NL" sz="1400" b="0" dirty="0">
                <a:solidFill>
                  <a:schemeClr val="bg2"/>
                </a:solidFill>
                <a:latin typeface="Open Sans Light" pitchFamily="34" charset="0"/>
                <a:ea typeface="Open Sans Light" pitchFamily="34" charset="0"/>
                <a:cs typeface="Open Sans Light" pitchFamily="34" charset="0"/>
              </a:rPr>
              <a:t> à </a:t>
            </a:r>
            <a:r>
              <a:rPr lang="nl-NL" sz="1400" b="0" dirty="0" err="1">
                <a:solidFill>
                  <a:schemeClr val="bg2"/>
                </a:solidFill>
                <a:latin typeface="Open Sans Light" pitchFamily="34" charset="0"/>
                <a:ea typeface="Open Sans Light" pitchFamily="34" charset="0"/>
                <a:cs typeface="Open Sans Light" pitchFamily="34" charset="0"/>
              </a:rPr>
              <a:t>appliquer</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ses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compétences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avec</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le</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matériel</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prêt</a:t>
            </a:r>
            <a:r>
              <a:rPr lang="nl-NL" sz="1400" b="0" dirty="0">
                <a:solidFill>
                  <a:schemeClr val="bg2"/>
                </a:solidFill>
                <a:latin typeface="Open Sans Light" pitchFamily="34" charset="0"/>
                <a:ea typeface="Open Sans Light" pitchFamily="34" charset="0"/>
                <a:cs typeface="Open Sans Light" pitchFamily="34" charset="0"/>
              </a:rPr>
              <a:t> à </a:t>
            </a:r>
            <a:r>
              <a:rPr lang="nl-NL" sz="1400" b="0" dirty="0" err="1">
                <a:solidFill>
                  <a:schemeClr val="bg2"/>
                </a:solidFill>
                <a:latin typeface="Open Sans Light" pitchFamily="34" charset="0"/>
                <a:ea typeface="Open Sans Light" pitchFamily="34" charset="0"/>
                <a:cs typeface="Open Sans Light" pitchFamily="34" charset="0"/>
              </a:rPr>
              <a:t>l’emploi</a:t>
            </a:r>
            <a:r>
              <a:rPr lang="nl-NL" sz="1400" b="0" dirty="0">
                <a:solidFill>
                  <a:schemeClr val="bg2"/>
                </a:solidFill>
                <a:latin typeface="Open Sans Light" pitchFamily="34" charset="0"/>
                <a:ea typeface="Open Sans Light" pitchFamily="34" charset="0"/>
                <a:cs typeface="Open Sans Light" pitchFamily="34" charset="0"/>
              </a:rPr>
              <a:t> de </a:t>
            </a:r>
            <a:r>
              <a:rPr lang="nl-NL" sz="1400" b="0" dirty="0" err="1">
                <a:solidFill>
                  <a:schemeClr val="bg2"/>
                </a:solidFill>
                <a:latin typeface="Open Sans Light" pitchFamily="34" charset="0"/>
                <a:ea typeface="Open Sans Light" pitchFamily="34" charset="0"/>
                <a:cs typeface="Open Sans Light" pitchFamily="34" charset="0"/>
              </a:rPr>
              <a:t>Djapo</a:t>
            </a:r>
            <a:r>
              <a:rPr lang="nl-NL" sz="1400" b="0" dirty="0">
                <a:solidFill>
                  <a:schemeClr val="bg2"/>
                </a:solidFill>
                <a:latin typeface="Open Sans Light" pitchFamily="34" charset="0"/>
                <a:ea typeface="Open Sans Light" pitchFamily="34" charset="0"/>
                <a:cs typeface="Open Sans Light" pitchFamily="34" charset="0"/>
              </a:rPr>
              <a:t> et/</a:t>
            </a:r>
            <a:r>
              <a:rPr lang="nl-NL" sz="1400" b="0" dirty="0" err="1">
                <a:solidFill>
                  <a:schemeClr val="bg2"/>
                </a:solidFill>
                <a:latin typeface="Open Sans Light" pitchFamily="34" charset="0"/>
                <a:ea typeface="Open Sans Light" pitchFamily="34" charset="0"/>
                <a:cs typeface="Open Sans Light" pitchFamily="34" charset="0"/>
              </a:rPr>
              <a:t>ou</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avec</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d’autres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thématiques</a:t>
            </a:r>
            <a:r>
              <a:rPr lang="nl-NL" sz="1400" b="0" dirty="0">
                <a:solidFill>
                  <a:schemeClr val="bg2"/>
                </a:solidFill>
                <a:latin typeface="Open Sans Light" pitchFamily="34" charset="0"/>
                <a:ea typeface="Open Sans Light" pitchFamily="34" charset="0"/>
                <a:cs typeface="Open Sans Light" pitchFamily="34" charset="0"/>
              </a:rPr>
              <a:t> du DD.</a:t>
            </a: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7 </a:t>
            </a:r>
            <a:r>
              <a:rPr lang="nl-NL" sz="1400" b="0" dirty="0" err="1">
                <a:solidFill>
                  <a:schemeClr val="bg2"/>
                </a:solidFill>
                <a:latin typeface="Open Sans Light" pitchFamily="34" charset="0"/>
                <a:ea typeface="Open Sans Light" pitchFamily="34" charset="0"/>
                <a:cs typeface="Open Sans Light" pitchFamily="34" charset="0"/>
              </a:rPr>
              <a:t>Après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un</a:t>
            </a:r>
            <a:r>
              <a:rPr lang="nl-NL" sz="1400" b="0" dirty="0">
                <a:solidFill>
                  <a:schemeClr val="bg2"/>
                </a:solidFill>
                <a:latin typeface="Open Sans Light" pitchFamily="34" charset="0"/>
                <a:ea typeface="Open Sans Light" pitchFamily="34" charset="0"/>
                <a:cs typeface="Open Sans Light" pitchFamily="34" charset="0"/>
              </a:rPr>
              <a:t> coaching, </a:t>
            </a:r>
            <a:r>
              <a:rPr lang="nl-NL" sz="1400" b="0" dirty="0" err="1">
                <a:solidFill>
                  <a:schemeClr val="bg2"/>
                </a:solidFill>
                <a:latin typeface="Open Sans Light" pitchFamily="34" charset="0"/>
                <a:ea typeface="Open Sans Light" pitchFamily="34" charset="0"/>
                <a:cs typeface="Open Sans Light" pitchFamily="34" charset="0"/>
              </a:rPr>
              <a:t>l’enseignant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est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disposé</a:t>
            </a:r>
            <a:r>
              <a:rPr lang="nl-NL" sz="1400" b="0" dirty="0">
                <a:solidFill>
                  <a:schemeClr val="bg2"/>
                </a:solidFill>
                <a:latin typeface="Open Sans Light" pitchFamily="34" charset="0"/>
                <a:ea typeface="Open Sans Light" pitchFamily="34" charset="0"/>
                <a:cs typeface="Open Sans Light" pitchFamily="34" charset="0"/>
              </a:rPr>
              <a:t> à </a:t>
            </a:r>
            <a:r>
              <a:rPr lang="nl-NL" sz="1400" b="0" dirty="0" err="1">
                <a:solidFill>
                  <a:schemeClr val="bg2"/>
                </a:solidFill>
                <a:latin typeface="Open Sans Light" pitchFamily="34" charset="0"/>
                <a:ea typeface="Open Sans Light" pitchFamily="34" charset="0"/>
                <a:cs typeface="Open Sans Light" pitchFamily="34" charset="0"/>
              </a:rPr>
              <a:t>apppliquer</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ses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compétences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avec</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d’autres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thématiques</a:t>
            </a:r>
            <a:r>
              <a:rPr lang="nl-NL" sz="1400" b="0" dirty="0">
                <a:solidFill>
                  <a:schemeClr val="bg2"/>
                </a:solidFill>
                <a:latin typeface="Open Sans Light" pitchFamily="34" charset="0"/>
                <a:ea typeface="Open Sans Light" pitchFamily="34" charset="0"/>
                <a:cs typeface="Open Sans Light" pitchFamily="34" charset="0"/>
              </a:rPr>
              <a:t> du DD et/</a:t>
            </a:r>
            <a:r>
              <a:rPr lang="nl-NL" sz="1400" b="0" dirty="0" err="1">
                <a:solidFill>
                  <a:schemeClr val="bg2"/>
                </a:solidFill>
                <a:latin typeface="Open Sans Light" pitchFamily="34" charset="0"/>
                <a:ea typeface="Open Sans Light" pitchFamily="34" charset="0"/>
                <a:cs typeface="Open Sans Light" pitchFamily="34" charset="0"/>
              </a:rPr>
              <a:t>ou</a:t>
            </a:r>
            <a:r>
              <a:rPr lang="nl-NL" sz="1400" b="0" dirty="0">
                <a:solidFill>
                  <a:schemeClr val="bg2"/>
                </a:solidFill>
                <a:latin typeface="Open Sans Light" pitchFamily="34" charset="0"/>
                <a:ea typeface="Open Sans Light" pitchFamily="34" charset="0"/>
                <a:cs typeface="Open Sans Light" pitchFamily="34" charset="0"/>
              </a:rPr>
              <a:t> à lui-</a:t>
            </a:r>
            <a:r>
              <a:rPr lang="nl-NL" sz="1400" b="0" dirty="0" err="1">
                <a:solidFill>
                  <a:schemeClr val="bg2"/>
                </a:solidFill>
                <a:latin typeface="Open Sans Light" pitchFamily="34" charset="0"/>
                <a:ea typeface="Open Sans Light" pitchFamily="34" charset="0"/>
                <a:cs typeface="Open Sans Light" pitchFamily="34" charset="0"/>
              </a:rPr>
              <a:t>même</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développer</a:t>
            </a:r>
            <a:r>
              <a:rPr lang="nl-NL" sz="1400" b="0" dirty="0">
                <a:solidFill>
                  <a:schemeClr val="bg2"/>
                </a:solidFill>
                <a:latin typeface="Open Sans Light" pitchFamily="34" charset="0"/>
                <a:ea typeface="Open Sans Light" pitchFamily="34" charset="0"/>
                <a:cs typeface="Open Sans Light" pitchFamily="34" charset="0"/>
              </a:rPr>
              <a:t> des </a:t>
            </a:r>
            <a:r>
              <a:rPr lang="nl-NL" sz="1400" b="0" dirty="0" err="1">
                <a:solidFill>
                  <a:schemeClr val="bg2"/>
                </a:solidFill>
                <a:latin typeface="Open Sans Light" pitchFamily="34" charset="0"/>
                <a:ea typeface="Open Sans Light" pitchFamily="34" charset="0"/>
                <a:cs typeface="Open Sans Light" pitchFamily="34" charset="0"/>
              </a:rPr>
              <a:t>leçons</a:t>
            </a:r>
            <a:r>
              <a:rPr lang="nl-NL" sz="1400" b="0" dirty="0">
                <a:solidFill>
                  <a:schemeClr val="bg2"/>
                </a:solidFill>
                <a:latin typeface="Open Sans Light" pitchFamily="34" charset="0"/>
                <a:ea typeface="Open Sans Light" pitchFamily="34" charset="0"/>
                <a:cs typeface="Open Sans Light" pitchFamily="34" charset="0"/>
              </a:rPr>
              <a:t>/</a:t>
            </a:r>
            <a:r>
              <a:rPr lang="nl-NL" sz="1400" b="0" dirty="0" err="1">
                <a:solidFill>
                  <a:schemeClr val="bg2"/>
                </a:solidFill>
                <a:latin typeface="Open Sans Light" pitchFamily="34" charset="0"/>
                <a:ea typeface="Open Sans Light" pitchFamily="34" charset="0"/>
                <a:cs typeface="Open Sans Light" pitchFamily="34" charset="0"/>
              </a:rPr>
              <a:t>projets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sur</a:t>
            </a:r>
            <a:r>
              <a:rPr lang="nl-NL" sz="1400" b="0" dirty="0">
                <a:solidFill>
                  <a:schemeClr val="bg2"/>
                </a:solidFill>
                <a:latin typeface="Open Sans Light" pitchFamily="34" charset="0"/>
                <a:ea typeface="Open Sans Light" pitchFamily="34" charset="0"/>
                <a:cs typeface="Open Sans Light" pitchFamily="34" charset="0"/>
              </a:rPr>
              <a:t> base des </a:t>
            </a:r>
            <a:r>
              <a:rPr lang="nl-NL" sz="1400" b="0" dirty="0" err="1">
                <a:solidFill>
                  <a:schemeClr val="bg2"/>
                </a:solidFill>
                <a:latin typeface="Open Sans Light" pitchFamily="34" charset="0"/>
                <a:ea typeface="Open Sans Light" pitchFamily="34" charset="0"/>
                <a:cs typeface="Open Sans Light" pitchFamily="34" charset="0"/>
              </a:rPr>
              <a:t>compétences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appliquées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aux</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thématiques</a:t>
            </a:r>
            <a:r>
              <a:rPr lang="nl-NL" sz="1400" b="0" dirty="0">
                <a:solidFill>
                  <a:schemeClr val="bg2"/>
                </a:solidFill>
                <a:latin typeface="Open Sans Light" pitchFamily="34" charset="0"/>
                <a:ea typeface="Open Sans Light" pitchFamily="34" charset="0"/>
                <a:cs typeface="Open Sans Light" pitchFamily="34" charset="0"/>
              </a:rPr>
              <a:t> du DD.</a:t>
            </a: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8 Les </a:t>
            </a:r>
            <a:r>
              <a:rPr lang="nl-BE" sz="1400" b="0" dirty="0" err="1">
                <a:solidFill>
                  <a:schemeClr val="bg2"/>
                </a:solidFill>
                <a:latin typeface="Open Sans Light" pitchFamily="34" charset="0"/>
                <a:ea typeface="Open Sans Light" pitchFamily="34" charset="0"/>
                <a:cs typeface="Open Sans Light" pitchFamily="34" charset="0"/>
              </a:rPr>
              <a:t>enseignants</a:t>
            </a:r>
            <a:r>
              <a:rPr lang="nl-BE" sz="1400" b="0" dirty="0">
                <a:solidFill>
                  <a:schemeClr val="bg2"/>
                </a:solidFill>
                <a:latin typeface="Open Sans Light" pitchFamily="34" charset="0"/>
                <a:ea typeface="Open Sans Light" pitchFamily="34" charset="0"/>
                <a:cs typeface="Open Sans Light" pitchFamily="34" charset="0"/>
              </a:rPr>
              <a:t> ont </a:t>
            </a:r>
            <a:r>
              <a:rPr lang="nl-BE" sz="1400" b="0" dirty="0" err="1">
                <a:solidFill>
                  <a:schemeClr val="bg2"/>
                </a:solidFill>
                <a:latin typeface="Open Sans Light" pitchFamily="34" charset="0"/>
                <a:ea typeface="Open Sans Light" pitchFamily="34" charset="0"/>
                <a:cs typeface="Open Sans Light" pitchFamily="34" charset="0"/>
              </a:rPr>
              <a:t>suffisamment</a:t>
            </a:r>
            <a:r>
              <a:rPr lang="nl-BE" sz="1400" b="0" dirty="0">
                <a:solidFill>
                  <a:schemeClr val="bg2"/>
                </a:solidFill>
                <a:latin typeface="Open Sans Light" pitchFamily="34" charset="0"/>
                <a:ea typeface="Open Sans Light" pitchFamily="34" charset="0"/>
                <a:cs typeface="Open Sans Light" pitchFamily="34" charset="0"/>
              </a:rPr>
              <a:t> de </a:t>
            </a:r>
            <a:r>
              <a:rPr lang="nl-BE" sz="1400" b="0" dirty="0" err="1">
                <a:solidFill>
                  <a:schemeClr val="bg2"/>
                </a:solidFill>
                <a:latin typeface="Open Sans Light" pitchFamily="34" charset="0"/>
                <a:ea typeface="Open Sans Light" pitchFamily="34" charset="0"/>
                <a:cs typeface="Open Sans Light" pitchFamily="34" charset="0"/>
              </a:rPr>
              <a:t>connaissance</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sur</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une</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autre</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thématique</a:t>
            </a:r>
            <a:r>
              <a:rPr lang="nl-BE" sz="1400" b="0" dirty="0">
                <a:solidFill>
                  <a:schemeClr val="bg2"/>
                </a:solidFill>
                <a:latin typeface="Open Sans Light" pitchFamily="34" charset="0"/>
                <a:ea typeface="Open Sans Light" pitchFamily="34" charset="0"/>
                <a:cs typeface="Open Sans Light" pitchFamily="34" charset="0"/>
              </a:rPr>
              <a:t>  du DD (que </a:t>
            </a:r>
            <a:r>
              <a:rPr lang="nl-BE" sz="1400" b="0" dirty="0" err="1">
                <a:solidFill>
                  <a:schemeClr val="bg2"/>
                </a:solidFill>
                <a:latin typeface="Open Sans Light" pitchFamily="34" charset="0"/>
                <a:ea typeface="Open Sans Light" pitchFamily="34" charset="0"/>
                <a:cs typeface="Open Sans Light" pitchFamily="34" charset="0"/>
              </a:rPr>
              <a:t>le</a:t>
            </a:r>
            <a:r>
              <a:rPr lang="nl-BE" sz="1400" b="0" dirty="0">
                <a:solidFill>
                  <a:schemeClr val="bg2"/>
                </a:solidFill>
                <a:latin typeface="Open Sans Light" pitchFamily="34" charset="0"/>
                <a:ea typeface="Open Sans Light" pitchFamily="34" charset="0"/>
                <a:cs typeface="Open Sans Light" pitchFamily="34" charset="0"/>
              </a:rPr>
              <a:t> matériel </a:t>
            </a:r>
            <a:r>
              <a:rPr lang="nl-BE" sz="1400" b="0" dirty="0" err="1">
                <a:solidFill>
                  <a:schemeClr val="bg2"/>
                </a:solidFill>
                <a:latin typeface="Open Sans Light" pitchFamily="34" charset="0"/>
                <a:ea typeface="Open Sans Light" pitchFamily="34" charset="0"/>
                <a:cs typeface="Open Sans Light" pitchFamily="34" charset="0"/>
              </a:rPr>
              <a:t>prêt</a:t>
            </a:r>
            <a:r>
              <a:rPr lang="nl-BE" sz="1400" b="0" dirty="0">
                <a:solidFill>
                  <a:schemeClr val="bg2"/>
                </a:solidFill>
                <a:latin typeface="Open Sans Light" pitchFamily="34" charset="0"/>
                <a:ea typeface="Open Sans Light" pitchFamily="34" charset="0"/>
                <a:cs typeface="Open Sans Light" pitchFamily="34" charset="0"/>
              </a:rPr>
              <a:t> à </a:t>
            </a:r>
            <a:r>
              <a:rPr lang="nl-BE" sz="1400" b="0" dirty="0" err="1">
                <a:solidFill>
                  <a:schemeClr val="bg2"/>
                </a:solidFill>
                <a:latin typeface="Open Sans Light" pitchFamily="34" charset="0"/>
                <a:ea typeface="Open Sans Light" pitchFamily="34" charset="0"/>
                <a:cs typeface="Open Sans Light" pitchFamily="34" charset="0"/>
              </a:rPr>
              <a:t>l’emploi</a:t>
            </a:r>
            <a:r>
              <a:rPr lang="nl-BE" sz="1400" b="0" dirty="0">
                <a:solidFill>
                  <a:schemeClr val="bg2"/>
                </a:solidFill>
                <a:latin typeface="Open Sans Light" pitchFamily="34" charset="0"/>
                <a:ea typeface="Open Sans Light" pitchFamily="34" charset="0"/>
                <a:cs typeface="Open Sans Light" pitchFamily="34" charset="0"/>
              </a:rPr>
              <a:t> de </a:t>
            </a:r>
            <a:r>
              <a:rPr lang="nl-BE" sz="1400" b="0" dirty="0" err="1">
                <a:solidFill>
                  <a:schemeClr val="bg2"/>
                </a:solidFill>
                <a:latin typeface="Open Sans Light" pitchFamily="34" charset="0"/>
                <a:ea typeface="Open Sans Light" pitchFamily="34" charset="0"/>
                <a:cs typeface="Open Sans Light" pitchFamily="34" charset="0"/>
              </a:rPr>
              <a:t>Djapo</a:t>
            </a:r>
            <a:r>
              <a:rPr lang="nl-BE" sz="1400" b="0" dirty="0">
                <a:solidFill>
                  <a:schemeClr val="bg2"/>
                </a:solidFill>
                <a:latin typeface="Open Sans Light" pitchFamily="34" charset="0"/>
                <a:ea typeface="Open Sans Light" pitchFamily="34" charset="0"/>
                <a:cs typeface="Open Sans Light" pitchFamily="34" charset="0"/>
              </a:rPr>
              <a:t>) pour </a:t>
            </a:r>
            <a:r>
              <a:rPr lang="nl-BE" sz="1400" b="0" dirty="0" err="1">
                <a:solidFill>
                  <a:schemeClr val="bg2"/>
                </a:solidFill>
                <a:latin typeface="Open Sans Light" pitchFamily="34" charset="0"/>
                <a:ea typeface="Open Sans Light" pitchFamily="34" charset="0"/>
                <a:cs typeface="Open Sans Light" pitchFamily="34" charset="0"/>
              </a:rPr>
              <a:t>appliquer</a:t>
            </a:r>
            <a:r>
              <a:rPr lang="nl-BE" sz="1400" b="0" dirty="0">
                <a:solidFill>
                  <a:schemeClr val="bg2"/>
                </a:solidFill>
                <a:latin typeface="Open Sans Light" pitchFamily="34" charset="0"/>
                <a:ea typeface="Open Sans Light" pitchFamily="34" charset="0"/>
                <a:cs typeface="Open Sans Light" pitchFamily="34" charset="0"/>
              </a:rPr>
              <a:t> les </a:t>
            </a:r>
            <a:r>
              <a:rPr lang="nl-BE" sz="1400" b="0" dirty="0" err="1">
                <a:solidFill>
                  <a:schemeClr val="bg2"/>
                </a:solidFill>
                <a:latin typeface="Open Sans Light" pitchFamily="34" charset="0"/>
                <a:ea typeface="Open Sans Light" pitchFamily="34" charset="0"/>
                <a:cs typeface="Open Sans Light" pitchFamily="34" charset="0"/>
              </a:rPr>
              <a:t>compétences</a:t>
            </a:r>
            <a:r>
              <a:rPr lang="nl-BE" sz="1400" b="0" dirty="0">
                <a:solidFill>
                  <a:schemeClr val="bg2"/>
                </a:solidFill>
                <a:latin typeface="Open Sans Light" pitchFamily="34" charset="0"/>
                <a:ea typeface="Open Sans Light" pitchFamily="34" charset="0"/>
                <a:cs typeface="Open Sans Light" pitchFamily="34" charset="0"/>
              </a:rPr>
              <a:t>. </a:t>
            </a: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9 </a:t>
            </a:r>
            <a:r>
              <a:rPr lang="nl-BE" sz="1400" b="0" dirty="0" err="1">
                <a:solidFill>
                  <a:schemeClr val="bg2"/>
                </a:solidFill>
                <a:latin typeface="Open Sans Light" pitchFamily="34" charset="0"/>
                <a:ea typeface="Open Sans Light" pitchFamily="34" charset="0"/>
                <a:cs typeface="Open Sans Light" pitchFamily="34" charset="0"/>
              </a:rPr>
              <a:t>Appliquer</a:t>
            </a:r>
            <a:r>
              <a:rPr lang="nl-BE" sz="1400" b="0" dirty="0">
                <a:solidFill>
                  <a:schemeClr val="bg2"/>
                </a:solidFill>
                <a:latin typeface="Open Sans Light" pitchFamily="34" charset="0"/>
                <a:ea typeface="Open Sans Light" pitchFamily="34" charset="0"/>
                <a:cs typeface="Open Sans Light" pitchFamily="34" charset="0"/>
              </a:rPr>
              <a:t> les </a:t>
            </a:r>
            <a:r>
              <a:rPr lang="nl-BE" sz="1400" b="0" dirty="0" err="1">
                <a:solidFill>
                  <a:schemeClr val="bg2"/>
                </a:solidFill>
                <a:latin typeface="Open Sans Light" pitchFamily="34" charset="0"/>
                <a:ea typeface="Open Sans Light" pitchFamily="34" charset="0"/>
                <a:cs typeface="Open Sans Light" pitchFamily="34" charset="0"/>
              </a:rPr>
              <a:t>compétences</a:t>
            </a:r>
            <a:r>
              <a:rPr lang="nl-BE" sz="1400" b="0" dirty="0">
                <a:solidFill>
                  <a:schemeClr val="bg2"/>
                </a:solidFill>
                <a:latin typeface="Open Sans Light" pitchFamily="34" charset="0"/>
                <a:ea typeface="Open Sans Light" pitchFamily="34" charset="0"/>
                <a:cs typeface="Open Sans Light" pitchFamily="34" charset="0"/>
              </a:rPr>
              <a:t> </a:t>
            </a:r>
            <a:r>
              <a:rPr lang="fr-BE" sz="1400" b="0" dirty="0">
                <a:solidFill>
                  <a:schemeClr val="bg2"/>
                </a:solidFill>
                <a:latin typeface="Open Sans Light" pitchFamily="34" charset="0"/>
                <a:ea typeface="Open Sans Light" pitchFamily="34" charset="0"/>
                <a:cs typeface="Open Sans Light" pitchFamily="34" charset="0"/>
              </a:rPr>
              <a:t>au matériel de </a:t>
            </a:r>
            <a:r>
              <a:rPr lang="fr-BE" sz="1400" b="0" dirty="0" err="1">
                <a:solidFill>
                  <a:schemeClr val="bg2"/>
                </a:solidFill>
                <a:latin typeface="Open Sans Light" pitchFamily="34" charset="0"/>
                <a:ea typeface="Open Sans Light" pitchFamily="34" charset="0"/>
                <a:cs typeface="Open Sans Light" pitchFamily="34" charset="0"/>
              </a:rPr>
              <a:t>Djapo</a:t>
            </a:r>
            <a:r>
              <a:rPr lang="fr-BE" sz="1400" b="0" dirty="0">
                <a:solidFill>
                  <a:schemeClr val="bg2"/>
                </a:solidFill>
                <a:latin typeface="Open Sans Light" pitchFamily="34" charset="0"/>
                <a:ea typeface="Open Sans Light" pitchFamily="34" charset="0"/>
                <a:cs typeface="Open Sans Light" pitchFamily="34" charset="0"/>
              </a:rPr>
              <a:t> assure une expérience réussie qui crée la volonté d’appliquer les compétences aux autres thématiques du DD (sur base de méthodes, formation continue ou trajectoire) ou de développer ses propres leçons / projets (sur base d’une trajectoire). </a:t>
            </a:r>
            <a:r>
              <a:rPr lang="nl-BE" sz="1400" b="0" dirty="0" err="1">
                <a:solidFill>
                  <a:schemeClr val="bg2"/>
                </a:solidFill>
                <a:latin typeface="Open Sans Light" pitchFamily="34" charset="0"/>
                <a:ea typeface="Open Sans Light" pitchFamily="34" charset="0"/>
                <a:cs typeface="Open Sans Light" pitchFamily="34" charset="0"/>
              </a:rPr>
              <a:t>Appliquer</a:t>
            </a:r>
            <a:r>
              <a:rPr lang="nl-BE" sz="1400" b="0" dirty="0">
                <a:solidFill>
                  <a:schemeClr val="bg2"/>
                </a:solidFill>
                <a:latin typeface="Open Sans Light" pitchFamily="34" charset="0"/>
                <a:ea typeface="Open Sans Light" pitchFamily="34" charset="0"/>
                <a:cs typeface="Open Sans Light" pitchFamily="34" charset="0"/>
              </a:rPr>
              <a:t> l</a:t>
            </a:r>
            <a:r>
              <a:rPr lang="fr-BE" sz="1400" b="0" dirty="0">
                <a:solidFill>
                  <a:schemeClr val="bg2"/>
                </a:solidFill>
                <a:latin typeface="Open Sans Light" pitchFamily="34" charset="0"/>
                <a:ea typeface="Open Sans Light" pitchFamily="34" charset="0"/>
                <a:cs typeface="Open Sans Light" pitchFamily="34" charset="0"/>
              </a:rPr>
              <a:t>es compétences à d'autres thématiques du DD assure une expérience réussie qui crée la volonté de développer ses propres leçons / projets </a:t>
            </a:r>
            <a:r>
              <a:rPr lang="fr-BE" sz="1400" b="0" dirty="0">
                <a:solidFill>
                  <a:schemeClr val="tx1"/>
                </a:solidFill>
                <a:latin typeface="Open Sans Light" pitchFamily="34" charset="0"/>
                <a:ea typeface="Open Sans Light" pitchFamily="34" charset="0"/>
                <a:cs typeface="Open Sans Light" pitchFamily="34" charset="0"/>
              </a:rPr>
              <a:t>(sur base d’une trajectoire). </a:t>
            </a:r>
          </a:p>
          <a:p>
            <a:pPr marL="0" indent="0" algn="just">
              <a:buNone/>
            </a:pPr>
            <a:r>
              <a:rPr lang="nl-BE" sz="1400" b="0" dirty="0">
                <a:solidFill>
                  <a:schemeClr val="tx1"/>
                </a:solidFill>
                <a:latin typeface="Open Sans Light" pitchFamily="34" charset="0"/>
                <a:ea typeface="Open Sans Light" pitchFamily="34" charset="0"/>
                <a:cs typeface="Open Sans Light" pitchFamily="34" charset="0"/>
              </a:rPr>
              <a:t>10 </a:t>
            </a:r>
            <a:r>
              <a:rPr lang="nl-BE" sz="1400" b="0" dirty="0" err="1">
                <a:solidFill>
                  <a:schemeClr val="tx1"/>
                </a:solidFill>
                <a:latin typeface="Open Sans Light" pitchFamily="34" charset="0"/>
                <a:ea typeface="Open Sans Light" pitchFamily="34" charset="0"/>
                <a:cs typeface="Open Sans Light" pitchFamily="34" charset="0"/>
              </a:rPr>
              <a:t>Lorsque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l’enseignant</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applique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ses</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compétences</a:t>
            </a:r>
            <a:r>
              <a:rPr lang="nl-BE" sz="1400" b="0" dirty="0">
                <a:solidFill>
                  <a:schemeClr val="tx1"/>
                </a:solidFill>
                <a:latin typeface="Open Sans Light" pitchFamily="34" charset="0"/>
                <a:ea typeface="Open Sans Light" pitchFamily="34" charset="0"/>
                <a:cs typeface="Open Sans Light" pitchFamily="34" charset="0"/>
              </a:rPr>
              <a:t> à </a:t>
            </a:r>
            <a:r>
              <a:rPr lang="nl-BE" sz="1400" b="0" dirty="0" err="1">
                <a:solidFill>
                  <a:schemeClr val="tx1"/>
                </a:solidFill>
                <a:latin typeface="Open Sans Light" pitchFamily="34" charset="0"/>
                <a:ea typeface="Open Sans Light" pitchFamily="34" charset="0"/>
                <a:cs typeface="Open Sans Light" pitchFamily="34" charset="0"/>
              </a:rPr>
              <a:t>une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autre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thématique</a:t>
            </a:r>
            <a:r>
              <a:rPr lang="nl-BE" sz="1400" b="0" dirty="0">
                <a:solidFill>
                  <a:schemeClr val="tx1"/>
                </a:solidFill>
                <a:latin typeface="Open Sans Light" pitchFamily="34" charset="0"/>
                <a:ea typeface="Open Sans Light" pitchFamily="34" charset="0"/>
                <a:cs typeface="Open Sans Light" pitchFamily="34" charset="0"/>
              </a:rPr>
              <a:t> du DD: </a:t>
            </a:r>
          </a:p>
          <a:p>
            <a:pPr lvl="1" algn="just">
              <a:buFont typeface="Wingdings" pitchFamily="2" charset="2"/>
              <a:buChar char="§"/>
            </a:pPr>
            <a:r>
              <a:rPr lang="nl-NL" sz="1400" dirty="0">
                <a:solidFill>
                  <a:schemeClr val="tx1"/>
                </a:solidFill>
                <a:latin typeface="Open Sans Light" pitchFamily="34" charset="0"/>
                <a:ea typeface="Open Sans Light" pitchFamily="34" charset="0"/>
                <a:cs typeface="Open Sans Light" pitchFamily="34" charset="0"/>
              </a:rPr>
              <a:t>Les </a:t>
            </a:r>
            <a:r>
              <a:rPr lang="nl-NL" sz="1400" dirty="0" err="1">
                <a:solidFill>
                  <a:schemeClr val="tx1"/>
                </a:solidFill>
                <a:latin typeface="Open Sans Light" pitchFamily="34" charset="0"/>
                <a:ea typeface="Open Sans Light" pitchFamily="34" charset="0"/>
                <a:cs typeface="Open Sans Light" pitchFamily="34" charset="0"/>
              </a:rPr>
              <a:t>élèves</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acquièrent</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un</a:t>
            </a:r>
            <a:r>
              <a:rPr lang="nl-NL" sz="1400" dirty="0">
                <a:solidFill>
                  <a:schemeClr val="tx1"/>
                </a:solidFill>
                <a:latin typeface="Open Sans Light" pitchFamily="34" charset="0"/>
                <a:ea typeface="Open Sans Light" pitchFamily="34" charset="0"/>
                <a:cs typeface="Open Sans Light" pitchFamily="34" charset="0"/>
              </a:rPr>
              <a:t> aperçu des </a:t>
            </a:r>
            <a:r>
              <a:rPr lang="nl-NL" sz="1400" dirty="0" err="1">
                <a:solidFill>
                  <a:schemeClr val="tx1"/>
                </a:solidFill>
                <a:latin typeface="Open Sans Light" pitchFamily="34" charset="0"/>
                <a:ea typeface="Open Sans Light" pitchFamily="34" charset="0"/>
                <a:cs typeface="Open Sans Light" pitchFamily="34" charset="0"/>
              </a:rPr>
              <a:t>causes-conséquences</a:t>
            </a:r>
            <a:r>
              <a:rPr lang="nl-NL" sz="1400" dirty="0">
                <a:solidFill>
                  <a:schemeClr val="tx1"/>
                </a:solidFill>
                <a:latin typeface="Open Sans Light" pitchFamily="34" charset="0"/>
                <a:ea typeface="Open Sans Light" pitchFamily="34" charset="0"/>
                <a:cs typeface="Open Sans Light" pitchFamily="34" charset="0"/>
              </a:rPr>
              <a:t>, sous-ensembles – ensembles et </a:t>
            </a:r>
            <a:r>
              <a:rPr lang="nl-NL" sz="1400" dirty="0" err="1">
                <a:solidFill>
                  <a:schemeClr val="tx1"/>
                </a:solidFill>
                <a:latin typeface="Open Sans Light" pitchFamily="34" charset="0"/>
                <a:ea typeface="Open Sans Light" pitchFamily="34" charset="0"/>
                <a:cs typeface="Open Sans Light" pitchFamily="34" charset="0"/>
              </a:rPr>
              <a:t>perspectives</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cette</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thématique</a:t>
            </a:r>
            <a:r>
              <a:rPr lang="nl-NL" sz="1400" dirty="0">
                <a:solidFill>
                  <a:schemeClr val="tx1"/>
                </a:solidFill>
                <a:latin typeface="Open Sans Light" pitchFamily="34" charset="0"/>
                <a:ea typeface="Open Sans Light" pitchFamily="34" charset="0"/>
                <a:cs typeface="Open Sans Light" pitchFamily="34" charset="0"/>
              </a:rPr>
              <a:t> du DD; </a:t>
            </a:r>
          </a:p>
          <a:p>
            <a:pPr lvl="1" algn="just">
              <a:buFont typeface="Wingdings" pitchFamily="2" charset="2"/>
              <a:buChar char="§"/>
            </a:pPr>
            <a:r>
              <a:rPr lang="nl-NL" sz="1400" dirty="0">
                <a:solidFill>
                  <a:schemeClr val="tx1"/>
                </a:solidFill>
                <a:latin typeface="Open Sans Light" pitchFamily="34" charset="0"/>
                <a:ea typeface="Open Sans Light" pitchFamily="34" charset="0"/>
                <a:cs typeface="Open Sans Light" pitchFamily="34" charset="0"/>
              </a:rPr>
              <a:t>Les </a:t>
            </a:r>
            <a:r>
              <a:rPr lang="nl-NL" sz="1400" dirty="0" err="1">
                <a:solidFill>
                  <a:schemeClr val="tx1"/>
                </a:solidFill>
                <a:latin typeface="Open Sans Light" pitchFamily="34" charset="0"/>
                <a:ea typeface="Open Sans Light" pitchFamily="34" charset="0"/>
                <a:cs typeface="Open Sans Light" pitchFamily="34" charset="0"/>
              </a:rPr>
              <a:t>élèves</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apprennent</a:t>
            </a:r>
            <a:r>
              <a:rPr lang="nl-NL" sz="1400" dirty="0">
                <a:solidFill>
                  <a:schemeClr val="tx1"/>
                </a:solidFill>
                <a:latin typeface="Open Sans Light" pitchFamily="34" charset="0"/>
                <a:ea typeface="Open Sans Light" pitchFamily="34" charset="0"/>
                <a:cs typeface="Open Sans Light" pitchFamily="34" charset="0"/>
              </a:rPr>
              <a:t> à </a:t>
            </a:r>
            <a:r>
              <a:rPr lang="nl-NL" sz="1400" dirty="0" err="1">
                <a:solidFill>
                  <a:schemeClr val="tx1"/>
                </a:solidFill>
                <a:latin typeface="Open Sans Light" pitchFamily="34" charset="0"/>
                <a:ea typeface="Open Sans Light" pitchFamily="34" charset="0"/>
                <a:cs typeface="Open Sans Light" pitchFamily="34" charset="0"/>
              </a:rPr>
              <a:t>penser</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façon</a:t>
            </a:r>
            <a:r>
              <a:rPr lang="nl-NL" sz="1400" dirty="0">
                <a:solidFill>
                  <a:schemeClr val="tx1"/>
                </a:solidFill>
                <a:latin typeface="Open Sans Light" pitchFamily="34" charset="0"/>
                <a:ea typeface="Open Sans Light" pitchFamily="34" charset="0"/>
                <a:cs typeface="Open Sans Light" pitchFamily="34" charset="0"/>
              </a:rPr>
              <a:t> plus </a:t>
            </a:r>
            <a:r>
              <a:rPr lang="nl-NL" sz="1400" dirty="0" err="1">
                <a:solidFill>
                  <a:schemeClr val="tx1"/>
                </a:solidFill>
                <a:latin typeface="Open Sans Light" pitchFamily="34" charset="0"/>
                <a:ea typeface="Open Sans Light" pitchFamily="34" charset="0"/>
                <a:cs typeface="Open Sans Light" pitchFamily="34" charset="0"/>
              </a:rPr>
              <a:t>critique</a:t>
            </a:r>
            <a:r>
              <a:rPr lang="nl-NL" sz="1400" dirty="0">
                <a:solidFill>
                  <a:schemeClr val="tx1"/>
                </a:solidFill>
                <a:latin typeface="Open Sans Light" pitchFamily="34" charset="0"/>
                <a:ea typeface="Open Sans Light" pitchFamily="34" charset="0"/>
                <a:cs typeface="Open Sans Light" pitchFamily="34" charset="0"/>
              </a:rPr>
              <a:t> et à </a:t>
            </a:r>
            <a:r>
              <a:rPr lang="nl-NL" sz="1400" dirty="0" err="1">
                <a:solidFill>
                  <a:schemeClr val="tx1"/>
                </a:solidFill>
                <a:latin typeface="Open Sans Light" pitchFamily="34" charset="0"/>
                <a:ea typeface="Open Sans Light" pitchFamily="34" charset="0"/>
                <a:cs typeface="Open Sans Light" pitchFamily="34" charset="0"/>
              </a:rPr>
              <a:t>développer</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un</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cadre</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valeurs</a:t>
            </a:r>
            <a:r>
              <a:rPr lang="nl-NL" sz="1400" dirty="0">
                <a:solidFill>
                  <a:schemeClr val="tx1"/>
                </a:solidFill>
                <a:latin typeface="Open Sans Light" pitchFamily="34" charset="0"/>
                <a:ea typeface="Open Sans Light" pitchFamily="34" charset="0"/>
                <a:cs typeface="Open Sans Light" pitchFamily="34" charset="0"/>
              </a:rPr>
              <a:t> à travers </a:t>
            </a:r>
            <a:r>
              <a:rPr lang="nl-NL" sz="1400" dirty="0" err="1">
                <a:solidFill>
                  <a:schemeClr val="tx1"/>
                </a:solidFill>
                <a:latin typeface="Open Sans Light" pitchFamily="34" charset="0"/>
                <a:ea typeface="Open Sans Light" pitchFamily="34" charset="0"/>
                <a:cs typeface="Open Sans Light" pitchFamily="34" charset="0"/>
              </a:rPr>
              <a:t>cette</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thématique</a:t>
            </a:r>
            <a:r>
              <a:rPr lang="nl-NL" sz="1400" dirty="0">
                <a:solidFill>
                  <a:schemeClr val="tx1"/>
                </a:solidFill>
                <a:latin typeface="Open Sans Light" pitchFamily="34" charset="0"/>
                <a:ea typeface="Open Sans Light" pitchFamily="34" charset="0"/>
                <a:cs typeface="Open Sans Light" pitchFamily="34" charset="0"/>
              </a:rPr>
              <a:t> du DD;</a:t>
            </a:r>
          </a:p>
          <a:p>
            <a:pPr lvl="1" algn="just">
              <a:buFont typeface="Wingdings" pitchFamily="2" charset="2"/>
              <a:buChar char="§"/>
            </a:pPr>
            <a:r>
              <a:rPr lang="nl-NL" sz="1400" dirty="0">
                <a:solidFill>
                  <a:schemeClr val="tx1"/>
                </a:solidFill>
                <a:latin typeface="Open Sans Light" pitchFamily="34" charset="0"/>
                <a:ea typeface="Open Sans Light" pitchFamily="34" charset="0"/>
                <a:cs typeface="Open Sans Light" pitchFamily="34" charset="0"/>
              </a:rPr>
              <a:t>Les </a:t>
            </a:r>
            <a:r>
              <a:rPr lang="nl-NL" sz="1400" dirty="0" err="1">
                <a:solidFill>
                  <a:schemeClr val="tx1"/>
                </a:solidFill>
                <a:latin typeface="Open Sans Light" pitchFamily="34" charset="0"/>
                <a:ea typeface="Open Sans Light" pitchFamily="34" charset="0"/>
                <a:cs typeface="Open Sans Light" pitchFamily="34" charset="0"/>
              </a:rPr>
              <a:t>élèves</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apprennent</a:t>
            </a:r>
            <a:r>
              <a:rPr lang="nl-NL" sz="1400" dirty="0">
                <a:solidFill>
                  <a:schemeClr val="tx1"/>
                </a:solidFill>
                <a:latin typeface="Open Sans Light" pitchFamily="34" charset="0"/>
                <a:ea typeface="Open Sans Light" pitchFamily="34" charset="0"/>
                <a:cs typeface="Open Sans Light" pitchFamily="34" charset="0"/>
              </a:rPr>
              <a:t> à </a:t>
            </a:r>
            <a:r>
              <a:rPr lang="nl-NL" sz="1400" dirty="0" err="1">
                <a:solidFill>
                  <a:schemeClr val="tx1"/>
                </a:solidFill>
                <a:latin typeface="Open Sans Light" pitchFamily="34" charset="0"/>
                <a:ea typeface="Open Sans Light" pitchFamily="34" charset="0"/>
                <a:cs typeface="Open Sans Light" pitchFamily="34" charset="0"/>
              </a:rPr>
              <a:t>penser</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façon</a:t>
            </a:r>
            <a:r>
              <a:rPr lang="nl-NL" sz="1400" dirty="0">
                <a:solidFill>
                  <a:schemeClr val="tx1"/>
                </a:solidFill>
                <a:latin typeface="Open Sans Light" pitchFamily="34" charset="0"/>
                <a:ea typeface="Open Sans Light" pitchFamily="34" charset="0"/>
                <a:cs typeface="Open Sans Light" pitchFamily="34" charset="0"/>
              </a:rPr>
              <a:t> plus </a:t>
            </a:r>
            <a:r>
              <a:rPr lang="nl-NL" sz="1400" dirty="0" err="1">
                <a:solidFill>
                  <a:schemeClr val="tx1"/>
                </a:solidFill>
                <a:latin typeface="Open Sans Light" pitchFamily="34" charset="0"/>
                <a:ea typeface="Open Sans Light" pitchFamily="34" charset="0"/>
                <a:cs typeface="Open Sans Light" pitchFamily="34" charset="0"/>
              </a:rPr>
              <a:t>créative</a:t>
            </a:r>
            <a:r>
              <a:rPr lang="nl-NL" sz="1400" dirty="0">
                <a:solidFill>
                  <a:schemeClr val="tx1"/>
                </a:solidFill>
                <a:latin typeface="Open Sans Light" pitchFamily="34" charset="0"/>
                <a:ea typeface="Open Sans Light" pitchFamily="34" charset="0"/>
                <a:cs typeface="Open Sans Light" pitchFamily="34" charset="0"/>
              </a:rPr>
              <a:t> à travers </a:t>
            </a:r>
            <a:r>
              <a:rPr lang="nl-NL" sz="1400" dirty="0" err="1">
                <a:solidFill>
                  <a:schemeClr val="tx1"/>
                </a:solidFill>
                <a:latin typeface="Open Sans Light" pitchFamily="34" charset="0"/>
                <a:ea typeface="Open Sans Light" pitchFamily="34" charset="0"/>
                <a:cs typeface="Open Sans Light" pitchFamily="34" charset="0"/>
              </a:rPr>
              <a:t>cette</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thématique</a:t>
            </a:r>
            <a:r>
              <a:rPr lang="nl-NL" sz="1400" dirty="0">
                <a:solidFill>
                  <a:schemeClr val="tx1"/>
                </a:solidFill>
                <a:latin typeface="Open Sans Light" pitchFamily="34" charset="0"/>
                <a:ea typeface="Open Sans Light" pitchFamily="34" charset="0"/>
                <a:cs typeface="Open Sans Light" pitchFamily="34" charset="0"/>
              </a:rPr>
              <a:t> du DD;</a:t>
            </a:r>
          </a:p>
          <a:p>
            <a:pPr marL="0" indent="0" algn="just">
              <a:buNone/>
            </a:pPr>
            <a:r>
              <a:rPr lang="nl-BE" sz="1400" b="0" dirty="0">
                <a:solidFill>
                  <a:schemeClr val="tx1"/>
                </a:solidFill>
                <a:latin typeface="Open Sans Light" pitchFamily="34" charset="0"/>
                <a:ea typeface="Open Sans Light" pitchFamily="34" charset="0"/>
                <a:cs typeface="Open Sans Light" pitchFamily="34" charset="0"/>
              </a:rPr>
              <a:t>11 </a:t>
            </a:r>
            <a:r>
              <a:rPr lang="fr-BE" sz="1400" b="0" dirty="0">
                <a:solidFill>
                  <a:schemeClr val="tx1"/>
                </a:solidFill>
                <a:latin typeface="Open Sans Light" pitchFamily="34" charset="0"/>
                <a:ea typeface="Open Sans Light" pitchFamily="34" charset="0"/>
                <a:cs typeface="Open Sans Light" pitchFamily="34" charset="0"/>
              </a:rPr>
              <a:t>L'enseignant applique efficacement les compétences nécessaires pour une thématique du DD,</a:t>
            </a:r>
            <a:endParaRPr lang="nl-NL" sz="1400" b="0" dirty="0">
              <a:solidFill>
                <a:schemeClr val="tx1"/>
              </a:solidFill>
              <a:latin typeface="Open Sans Light" pitchFamily="34" charset="0"/>
              <a:ea typeface="Open Sans Light" pitchFamily="34" charset="0"/>
              <a:cs typeface="Open Sans Light" pitchFamily="34" charset="0"/>
            </a:endParaRPr>
          </a:p>
          <a:p>
            <a:pPr marL="0" indent="0">
              <a:buNone/>
            </a:pPr>
            <a:endParaRPr lang="nl-BE" sz="1100" dirty="0"/>
          </a:p>
          <a:p>
            <a:pPr marL="0" indent="0">
              <a:buNone/>
            </a:pPr>
            <a:endParaRPr lang="nl-BE" sz="1100" dirty="0">
              <a:latin typeface="Open Sans Light"/>
            </a:endParaRPr>
          </a:p>
          <a:p>
            <a:pPr marL="0" indent="0">
              <a:buNone/>
            </a:pPr>
            <a:endParaRPr lang="nl-BE" sz="1100" dirty="0"/>
          </a:p>
          <a:p>
            <a:pPr marL="0" indent="0">
              <a:buNone/>
            </a:pPr>
            <a:endParaRPr lang="nl-BE" sz="1100" dirty="0"/>
          </a:p>
          <a:p>
            <a:pPr marL="0" indent="0">
              <a:buNone/>
            </a:pPr>
            <a:endParaRPr lang="nl-BE" sz="1100" dirty="0">
              <a:latin typeface="Open Sans Light"/>
            </a:endParaRPr>
          </a:p>
        </p:txBody>
      </p:sp>
      <p:sp>
        <p:nvSpPr>
          <p:cNvPr id="3" name="ZoneTexte 2"/>
          <p:cNvSpPr txBox="1"/>
          <p:nvPr/>
        </p:nvSpPr>
        <p:spPr>
          <a:xfrm>
            <a:off x="8081417" y="159023"/>
            <a:ext cx="936104" cy="461665"/>
          </a:xfrm>
          <a:prstGeom prst="rect">
            <a:avLst/>
          </a:prstGeom>
          <a:noFill/>
          <a:ln>
            <a:solidFill>
              <a:schemeClr val="tx1"/>
            </a:solidFill>
          </a:ln>
        </p:spPr>
        <p:txBody>
          <a:bodyPr wrap="square" rtlCol="0">
            <a:spAutoFit/>
          </a:bodyPr>
          <a:lstStyle/>
          <a:p>
            <a:r>
              <a:rPr lang="fr-BE" dirty="0">
                <a:latin typeface="+mj-lt"/>
              </a:rPr>
              <a:t>Ex.3</a:t>
            </a:r>
          </a:p>
        </p:txBody>
      </p:sp>
    </p:spTree>
    <p:extLst>
      <p:ext uri="{BB962C8B-B14F-4D97-AF65-F5344CB8AC3E}">
        <p14:creationId xmlns:p14="http://schemas.microsoft.com/office/powerpoint/2010/main" val="196051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jdelijke aanduiding voor inhoud 2"/>
          <p:cNvSpPr>
            <a:spLocks noGrp="1"/>
          </p:cNvSpPr>
          <p:nvPr>
            <p:ph idx="1"/>
          </p:nvPr>
        </p:nvSpPr>
        <p:spPr/>
        <p:txBody>
          <a:bodyPr/>
          <a:lstStyle/>
          <a:p>
            <a:endParaRPr lang="nl-BE" altLang="nl-BE"/>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124744"/>
            <a:ext cx="8713787" cy="54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79512" y="188640"/>
            <a:ext cx="936104" cy="461665"/>
          </a:xfrm>
          <a:prstGeom prst="rect">
            <a:avLst/>
          </a:prstGeom>
          <a:noFill/>
          <a:ln>
            <a:solidFill>
              <a:schemeClr val="tx1"/>
            </a:solidFill>
          </a:ln>
        </p:spPr>
        <p:txBody>
          <a:bodyPr wrap="square" rtlCol="0">
            <a:spAutoFit/>
          </a:bodyPr>
          <a:lstStyle/>
          <a:p>
            <a:r>
              <a:rPr lang="fr-BE" dirty="0">
                <a:latin typeface="+mj-lt"/>
              </a:rPr>
              <a:t>Ex.4</a:t>
            </a:r>
          </a:p>
        </p:txBody>
      </p:sp>
    </p:spTree>
    <p:extLst>
      <p:ext uri="{BB962C8B-B14F-4D97-AF65-F5344CB8AC3E}">
        <p14:creationId xmlns:p14="http://schemas.microsoft.com/office/powerpoint/2010/main" val="331045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259136" y="404813"/>
            <a:ext cx="3456880" cy="685800"/>
          </a:xfrm>
        </p:spPr>
        <p:txBody>
          <a:bodyPr/>
          <a:lstStyle/>
          <a:p>
            <a:r>
              <a:rPr lang="nl-BE" altLang="nl-BE" dirty="0" err="1"/>
              <a:t>ToC</a:t>
            </a:r>
            <a:r>
              <a:rPr lang="nl-BE" altLang="nl-BE" dirty="0"/>
              <a:t> – </a:t>
            </a:r>
            <a:r>
              <a:rPr lang="nl-BE" altLang="nl-BE" dirty="0" err="1"/>
              <a:t>pourquoi</a:t>
            </a:r>
            <a:r>
              <a:rPr lang="nl-BE" altLang="nl-BE" dirty="0"/>
              <a:t>?</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132856"/>
            <a:ext cx="6987109"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1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116632"/>
            <a:ext cx="6858000" cy="685800"/>
          </a:xfrm>
        </p:spPr>
        <p:txBody>
          <a:bodyPr/>
          <a:lstStyle/>
          <a:p>
            <a:r>
              <a:rPr lang="nl-BE" altLang="nl-BE" dirty="0" err="1"/>
              <a:t>ToC</a:t>
            </a:r>
            <a:r>
              <a:rPr lang="nl-BE" altLang="nl-BE" dirty="0"/>
              <a:t> – </a:t>
            </a:r>
            <a:r>
              <a:rPr lang="nl-BE" altLang="nl-BE" dirty="0" err="1"/>
              <a:t>pourquoi</a:t>
            </a:r>
            <a:r>
              <a:rPr lang="nl-BE" altLang="nl-BE" dirty="0"/>
              <a:t>?</a:t>
            </a:r>
            <a:endParaRPr lang="nl-BE" dirty="0"/>
          </a:p>
        </p:txBody>
      </p:sp>
      <p:sp>
        <p:nvSpPr>
          <p:cNvPr id="3" name="Tijdelijke aanduiding voor inhoud 2"/>
          <p:cNvSpPr>
            <a:spLocks noGrp="1"/>
          </p:cNvSpPr>
          <p:nvPr>
            <p:ph idx="1"/>
          </p:nvPr>
        </p:nvSpPr>
        <p:spPr>
          <a:xfrm>
            <a:off x="827584" y="764704"/>
            <a:ext cx="7865740" cy="5544616"/>
          </a:xfrm>
        </p:spPr>
        <p:txBody>
          <a:bodyPr/>
          <a:lstStyle/>
          <a:p>
            <a:pPr algn="just"/>
            <a:r>
              <a:rPr lang="nl-BE" sz="2400" dirty="0">
                <a:solidFill>
                  <a:schemeClr val="tx1"/>
                </a:solidFill>
              </a:rPr>
              <a:t>AR</a:t>
            </a:r>
          </a:p>
          <a:p>
            <a:pPr lvl="1" algn="just"/>
            <a:r>
              <a:rPr lang="nl-BE" dirty="0" err="1">
                <a:solidFill>
                  <a:schemeClr val="tx1"/>
                </a:solidFill>
              </a:rPr>
              <a:t>Accréditation</a:t>
            </a:r>
            <a:r>
              <a:rPr lang="nl-BE" sz="1800" dirty="0">
                <a:solidFill>
                  <a:schemeClr val="tx1"/>
                </a:solidFill>
              </a:rPr>
              <a:t>: </a:t>
            </a:r>
            <a:r>
              <a:rPr lang="nl-BE" sz="1600" dirty="0" err="1">
                <a:solidFill>
                  <a:schemeClr val="tx1"/>
                </a:solidFill>
              </a:rPr>
              <a:t>Dialogue</a:t>
            </a:r>
            <a:r>
              <a:rPr lang="nl-BE" sz="1600" dirty="0">
                <a:solidFill>
                  <a:schemeClr val="tx1"/>
                </a:solidFill>
              </a:rPr>
              <a:t> </a:t>
            </a:r>
            <a:r>
              <a:rPr lang="nl-BE" sz="1600" dirty="0" err="1">
                <a:solidFill>
                  <a:schemeClr val="tx1"/>
                </a:solidFill>
              </a:rPr>
              <a:t>institutionnel</a:t>
            </a:r>
            <a:r>
              <a:rPr lang="nl-BE" sz="1800" dirty="0">
                <a:solidFill>
                  <a:schemeClr val="tx1"/>
                </a:solidFill>
              </a:rPr>
              <a:t>: </a:t>
            </a:r>
            <a:r>
              <a:rPr lang="fr-FR" sz="1600" dirty="0"/>
              <a:t>Les points suivants y sont abordés:</a:t>
            </a:r>
            <a:r>
              <a:rPr lang="fr-BE" sz="1600" dirty="0"/>
              <a:t> 2°-</a:t>
            </a:r>
            <a:r>
              <a:rPr lang="fr-FR" sz="1600" dirty="0">
                <a:solidFill>
                  <a:schemeClr val="tx1"/>
                </a:solidFill>
              </a:rPr>
              <a:t>les leçons tirées au niveau de la </a:t>
            </a:r>
            <a:r>
              <a:rPr lang="fr-FR" sz="1600" b="1" dirty="0">
                <a:solidFill>
                  <a:schemeClr val="tx1"/>
                </a:solidFill>
              </a:rPr>
              <a:t>théorie de changement </a:t>
            </a:r>
            <a:r>
              <a:rPr lang="fr-FR" sz="1600" dirty="0">
                <a:solidFill>
                  <a:schemeClr val="tx1"/>
                </a:solidFill>
              </a:rPr>
              <a:t>de l’organisation </a:t>
            </a:r>
            <a:r>
              <a:rPr lang="nl-BE" sz="1600" dirty="0">
                <a:solidFill>
                  <a:schemeClr val="tx1"/>
                </a:solidFill>
              </a:rPr>
              <a:t>(Art.11-2°)</a:t>
            </a:r>
            <a:endParaRPr lang="nl-BE" sz="1800" dirty="0">
              <a:solidFill>
                <a:schemeClr val="tx1"/>
              </a:solidFill>
            </a:endParaRPr>
          </a:p>
          <a:p>
            <a:pPr lvl="1" algn="just"/>
            <a:r>
              <a:rPr lang="nl-BE" dirty="0">
                <a:solidFill>
                  <a:schemeClr val="tx1"/>
                </a:solidFill>
              </a:rPr>
              <a:t>CSC:</a:t>
            </a:r>
          </a:p>
          <a:p>
            <a:pPr lvl="2" algn="just"/>
            <a:r>
              <a:rPr lang="fr-FR" sz="1600" dirty="0">
                <a:solidFill>
                  <a:schemeClr val="tx1"/>
                </a:solidFill>
              </a:rPr>
              <a:t>Chaque CSC contient les éléments suivants : 3°-Par cible stratégique retenue, l’identification et la présentation des éléments de mise en œuvre qui sont communs aux organisations concernées : </a:t>
            </a:r>
            <a:r>
              <a:rPr lang="fr-FR" sz="1600" b="1" dirty="0">
                <a:solidFill>
                  <a:schemeClr val="tx1"/>
                </a:solidFill>
              </a:rPr>
              <a:t>théories de changement, …</a:t>
            </a:r>
            <a:r>
              <a:rPr lang="fr-FR" sz="1600" dirty="0">
                <a:solidFill>
                  <a:schemeClr val="tx1"/>
                </a:solidFill>
              </a:rPr>
              <a:t> (Art.13-3°)</a:t>
            </a:r>
            <a:endParaRPr lang="nl-BE" sz="1600" dirty="0">
              <a:solidFill>
                <a:schemeClr val="tx1"/>
              </a:solidFill>
            </a:endParaRPr>
          </a:p>
          <a:p>
            <a:pPr lvl="2" algn="just"/>
            <a:r>
              <a:rPr lang="fr-FR" sz="1600" dirty="0">
                <a:solidFill>
                  <a:schemeClr val="tx1"/>
                </a:solidFill>
              </a:rPr>
              <a:t>Dialogues stratégiques portant sur les points suivants: 2°-les leçons tirées de la mise en œuvre des programmes pour les cibles stratégiques, </a:t>
            </a:r>
            <a:r>
              <a:rPr lang="fr-FR" sz="1600" b="1" dirty="0">
                <a:solidFill>
                  <a:schemeClr val="tx1"/>
                </a:solidFill>
              </a:rPr>
              <a:t>les théories de changement </a:t>
            </a:r>
            <a:r>
              <a:rPr lang="fr-FR" sz="1600" dirty="0">
                <a:solidFill>
                  <a:schemeClr val="tx1"/>
                </a:solidFill>
              </a:rPr>
              <a:t>et les approches communes du CSC </a:t>
            </a:r>
            <a:r>
              <a:rPr lang="nl-BE" sz="1600" dirty="0">
                <a:solidFill>
                  <a:schemeClr val="tx1"/>
                </a:solidFill>
              </a:rPr>
              <a:t>(Art.15,§3,2°)</a:t>
            </a:r>
          </a:p>
          <a:p>
            <a:pPr lvl="1" algn="just"/>
            <a:r>
              <a:rPr lang="nl-BE" dirty="0" err="1">
                <a:solidFill>
                  <a:schemeClr val="tx1"/>
                </a:solidFill>
              </a:rPr>
              <a:t>Programmme</a:t>
            </a:r>
            <a:r>
              <a:rPr lang="nl-BE" dirty="0">
                <a:solidFill>
                  <a:schemeClr val="tx1"/>
                </a:solidFill>
              </a:rPr>
              <a:t>: </a:t>
            </a:r>
            <a:r>
              <a:rPr lang="fr-FR" sz="1600" dirty="0">
                <a:solidFill>
                  <a:schemeClr val="tx1"/>
                </a:solidFill>
              </a:rPr>
              <a:t>Le programme respecte une approche orientée vers les résultats, attestée par :1° </a:t>
            </a:r>
            <a:r>
              <a:rPr lang="fr-FR" sz="1600" b="1" dirty="0">
                <a:solidFill>
                  <a:schemeClr val="tx1"/>
                </a:solidFill>
              </a:rPr>
              <a:t>une théorie de changement </a:t>
            </a:r>
            <a:r>
              <a:rPr lang="fr-FR" sz="1600" dirty="0">
                <a:solidFill>
                  <a:schemeClr val="tx1"/>
                </a:solidFill>
              </a:rPr>
              <a:t>qui explique schématiquement comment les résultats attendus se matérialiseront et sur quelles hypothèses sous-jacentes le programme repose </a:t>
            </a:r>
            <a:r>
              <a:rPr lang="nl-BE" sz="1600" dirty="0">
                <a:solidFill>
                  <a:schemeClr val="tx1"/>
                </a:solidFill>
              </a:rPr>
              <a:t>(Art.18,§5,1°)</a:t>
            </a:r>
          </a:p>
          <a:p>
            <a:pPr lvl="1" algn="just"/>
            <a:r>
              <a:rPr lang="nl-BE" dirty="0" err="1">
                <a:solidFill>
                  <a:schemeClr val="tx1"/>
                </a:solidFill>
              </a:rPr>
              <a:t>Donc</a:t>
            </a:r>
            <a:r>
              <a:rPr lang="nl-BE" dirty="0">
                <a:solidFill>
                  <a:schemeClr val="tx1"/>
                </a:solidFill>
              </a:rPr>
              <a:t>: </a:t>
            </a:r>
            <a:r>
              <a:rPr lang="nl-BE" sz="1800" dirty="0" err="1">
                <a:solidFill>
                  <a:schemeClr val="tx1"/>
                </a:solidFill>
              </a:rPr>
              <a:t>différentes</a:t>
            </a:r>
            <a:r>
              <a:rPr lang="nl-BE" sz="1800" dirty="0">
                <a:solidFill>
                  <a:schemeClr val="tx1"/>
                </a:solidFill>
              </a:rPr>
              <a:t> </a:t>
            </a:r>
            <a:r>
              <a:rPr lang="nl-BE" sz="1800" dirty="0" err="1">
                <a:solidFill>
                  <a:schemeClr val="tx1"/>
                </a:solidFill>
              </a:rPr>
              <a:t>applications</a:t>
            </a:r>
            <a:r>
              <a:rPr lang="nl-BE" sz="1800" dirty="0">
                <a:solidFill>
                  <a:schemeClr val="tx1"/>
                </a:solidFill>
              </a:rPr>
              <a:t>, </a:t>
            </a:r>
            <a:r>
              <a:rPr lang="nl-BE" sz="1800" dirty="0" err="1">
                <a:solidFill>
                  <a:schemeClr val="tx1"/>
                </a:solidFill>
              </a:rPr>
              <a:t>intérêt</a:t>
            </a:r>
            <a:r>
              <a:rPr lang="nl-BE" sz="1800" dirty="0">
                <a:solidFill>
                  <a:schemeClr val="tx1"/>
                </a:solidFill>
              </a:rPr>
              <a:t> </a:t>
            </a:r>
            <a:r>
              <a:rPr lang="nl-BE" sz="1800" dirty="0" err="1">
                <a:solidFill>
                  <a:schemeClr val="tx1"/>
                </a:solidFill>
              </a:rPr>
              <a:t>d’apprendre</a:t>
            </a:r>
            <a:endParaRPr lang="nl-BE" dirty="0">
              <a:solidFill>
                <a:schemeClr val="tx1"/>
              </a:solidFill>
            </a:endParaRPr>
          </a:p>
          <a:p>
            <a:pPr lvl="1" algn="just"/>
            <a:r>
              <a:rPr lang="nl-BE" dirty="0" err="1">
                <a:solidFill>
                  <a:schemeClr val="tx1"/>
                </a:solidFill>
              </a:rPr>
              <a:t>Comment</a:t>
            </a:r>
            <a:r>
              <a:rPr lang="nl-BE" dirty="0">
                <a:solidFill>
                  <a:schemeClr val="tx1"/>
                </a:solidFill>
              </a:rPr>
              <a:t>: ?</a:t>
            </a:r>
          </a:p>
        </p:txBody>
      </p:sp>
    </p:spTree>
    <p:extLst>
      <p:ext uri="{BB962C8B-B14F-4D97-AF65-F5344CB8AC3E}">
        <p14:creationId xmlns:p14="http://schemas.microsoft.com/office/powerpoint/2010/main" val="43520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528" y="692696"/>
            <a:ext cx="8408035" cy="679450"/>
          </a:xfrm>
        </p:spPr>
        <p:txBody>
          <a:bodyPr/>
          <a:lstStyle/>
          <a:p>
            <a:r>
              <a:rPr lang="en-GB" sz="3200" dirty="0"/>
              <a:t>Comment </a:t>
            </a:r>
            <a:r>
              <a:rPr lang="fr-BE" sz="3200" dirty="0"/>
              <a:t>envisageons-nous</a:t>
            </a:r>
            <a:r>
              <a:rPr lang="en-GB" sz="3200" dirty="0"/>
              <a:t> le monde suite à </a:t>
            </a:r>
            <a:r>
              <a:rPr lang="en-GB" sz="3200" dirty="0" err="1"/>
              <a:t>nos</a:t>
            </a:r>
            <a:r>
              <a:rPr lang="en-GB" sz="3200" dirty="0"/>
              <a:t> </a:t>
            </a:r>
            <a:r>
              <a:rPr lang="en-GB" sz="3200" dirty="0" err="1"/>
              <a:t>processus</a:t>
            </a:r>
            <a:r>
              <a:rPr lang="en-GB" sz="3200" dirty="0"/>
              <a:t> de </a:t>
            </a:r>
            <a:r>
              <a:rPr lang="en-GB" sz="3200" dirty="0" err="1"/>
              <a:t>planification</a:t>
            </a:r>
            <a:r>
              <a:rPr lang="en-GB" dirty="0"/>
              <a:t>?</a:t>
            </a:r>
            <a:endParaRPr lang="en-GB" sz="3200" dirty="0"/>
          </a:p>
        </p:txBody>
      </p:sp>
      <p:pic>
        <p:nvPicPr>
          <p:cNvPr id="5123" name="Picture 2" descr="newton's cradle.jpg"/>
          <p:cNvPicPr>
            <a:picLocks noChangeAspect="1"/>
          </p:cNvPicPr>
          <p:nvPr/>
        </p:nvPicPr>
        <p:blipFill>
          <a:blip r:embed="rId3" cstate="print"/>
          <a:srcRect/>
          <a:stretch>
            <a:fillRect/>
          </a:stretch>
        </p:blipFill>
        <p:spPr bwMode="auto">
          <a:xfrm>
            <a:off x="1835150" y="1700213"/>
            <a:ext cx="4787900" cy="4694237"/>
          </a:xfrm>
          <a:prstGeom prst="rect">
            <a:avLst/>
          </a:prstGeom>
          <a:noFill/>
          <a:ln w="9525">
            <a:noFill/>
            <a:miter lim="800000"/>
            <a:headEnd/>
            <a:tailEnd/>
          </a:ln>
        </p:spPr>
      </p:pic>
    </p:spTree>
    <p:extLst>
      <p:ext uri="{BB962C8B-B14F-4D97-AF65-F5344CB8AC3E}">
        <p14:creationId xmlns:p14="http://schemas.microsoft.com/office/powerpoint/2010/main" val="393975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1530424" y="404813"/>
            <a:ext cx="6858000" cy="685800"/>
          </a:xfrm>
        </p:spPr>
        <p:txBody>
          <a:bodyPr/>
          <a:lstStyle/>
          <a:p>
            <a:r>
              <a:rPr lang="nl-BE" altLang="nl-BE" dirty="0" err="1"/>
              <a:t>ToC</a:t>
            </a:r>
            <a:r>
              <a:rPr lang="nl-BE" altLang="nl-BE" dirty="0"/>
              <a:t> – les </a:t>
            </a:r>
            <a:r>
              <a:rPr lang="nl-BE" altLang="nl-BE" dirty="0" err="1"/>
              <a:t>raisons</a:t>
            </a:r>
            <a:r>
              <a:rPr lang="nl-BE" altLang="nl-BE" dirty="0"/>
              <a:t> </a:t>
            </a:r>
            <a:r>
              <a:rPr lang="nl-BE" altLang="nl-BE" dirty="0" err="1"/>
              <a:t>sont</a:t>
            </a:r>
            <a:r>
              <a:rPr lang="nl-BE" altLang="nl-BE" dirty="0"/>
              <a:t> </a:t>
            </a:r>
            <a:r>
              <a:rPr lang="nl-BE" altLang="nl-BE" dirty="0" err="1"/>
              <a:t>claires</a:t>
            </a:r>
            <a:r>
              <a:rPr lang="nl-BE" altLang="nl-BE" dirty="0"/>
              <a:t>!</a:t>
            </a:r>
          </a:p>
        </p:txBody>
      </p:sp>
      <p:sp>
        <p:nvSpPr>
          <p:cNvPr id="27651" name="Tijdelijke aanduiding voor inhoud 2"/>
          <p:cNvSpPr>
            <a:spLocks noGrp="1"/>
          </p:cNvSpPr>
          <p:nvPr>
            <p:ph idx="1"/>
          </p:nvPr>
        </p:nvSpPr>
        <p:spPr>
          <a:xfrm>
            <a:off x="1295400" y="1484313"/>
            <a:ext cx="7309048" cy="4840287"/>
          </a:xfrm>
        </p:spPr>
        <p:txBody>
          <a:bodyPr/>
          <a:lstStyle/>
          <a:p>
            <a:pPr algn="just"/>
            <a:r>
              <a:rPr lang="nl-BE" altLang="nl-BE" sz="2800" dirty="0"/>
              <a:t>Peut </a:t>
            </a:r>
            <a:r>
              <a:rPr lang="nl-BE" altLang="nl-BE" sz="2800" dirty="0" err="1"/>
              <a:t>assurer</a:t>
            </a:r>
            <a:r>
              <a:rPr lang="nl-BE" altLang="nl-BE" sz="2800" dirty="0"/>
              <a:t> des </a:t>
            </a:r>
            <a:r>
              <a:rPr lang="nl-BE" altLang="nl-BE" sz="2800" dirty="0" err="1"/>
              <a:t>programmes</a:t>
            </a:r>
            <a:r>
              <a:rPr lang="nl-BE" altLang="nl-BE" sz="2800" dirty="0"/>
              <a:t> plus </a:t>
            </a:r>
            <a:r>
              <a:rPr lang="nl-BE" altLang="nl-BE" sz="2800" dirty="0" err="1"/>
              <a:t>réalistes</a:t>
            </a:r>
            <a:endParaRPr lang="nl-BE" altLang="nl-BE" sz="2800" dirty="0"/>
          </a:p>
          <a:p>
            <a:pPr algn="just"/>
            <a:r>
              <a:rPr lang="nl-BE" altLang="nl-BE" sz="2800" dirty="0" err="1"/>
              <a:t>Acceptation</a:t>
            </a:r>
            <a:r>
              <a:rPr lang="nl-BE" altLang="nl-BE" sz="2800" dirty="0"/>
              <a:t> pour </a:t>
            </a:r>
            <a:r>
              <a:rPr lang="nl-BE" altLang="nl-BE" sz="2800" dirty="0" err="1"/>
              <a:t>travailler</a:t>
            </a:r>
            <a:r>
              <a:rPr lang="nl-BE" altLang="nl-BE" sz="2800" dirty="0"/>
              <a:t> dans et </a:t>
            </a:r>
            <a:r>
              <a:rPr lang="nl-BE" altLang="nl-BE" sz="2800" dirty="0" err="1"/>
              <a:t>avec</a:t>
            </a:r>
            <a:r>
              <a:rPr lang="nl-BE" altLang="nl-BE" sz="2800" dirty="0"/>
              <a:t> la </a:t>
            </a:r>
            <a:r>
              <a:rPr lang="nl-BE" altLang="nl-BE" sz="2800" dirty="0" err="1"/>
              <a:t>complexité</a:t>
            </a:r>
            <a:endParaRPr lang="nl-BE" altLang="nl-BE" sz="2800" dirty="0"/>
          </a:p>
          <a:p>
            <a:pPr algn="just"/>
            <a:r>
              <a:rPr lang="nl-BE" altLang="nl-BE" sz="2800" dirty="0"/>
              <a:t>Sensibilisation </a:t>
            </a:r>
            <a:r>
              <a:rPr lang="nl-BE" altLang="nl-BE" sz="2800" dirty="0" err="1"/>
              <a:t>sur</a:t>
            </a:r>
            <a:r>
              <a:rPr lang="nl-BE" altLang="nl-BE" sz="2800" dirty="0"/>
              <a:t> les </a:t>
            </a:r>
            <a:r>
              <a:rPr lang="nl-BE" altLang="nl-BE" sz="2800" dirty="0" err="1"/>
              <a:t>hypothèses</a:t>
            </a:r>
            <a:r>
              <a:rPr lang="nl-BE" altLang="nl-BE" sz="2800" dirty="0"/>
              <a:t> derrière la </a:t>
            </a:r>
            <a:r>
              <a:rPr lang="nl-BE" altLang="nl-BE" sz="2800" dirty="0" err="1"/>
              <a:t>vision</a:t>
            </a:r>
            <a:r>
              <a:rPr lang="nl-BE" altLang="nl-BE" sz="2800" dirty="0"/>
              <a:t> </a:t>
            </a:r>
            <a:r>
              <a:rPr lang="nl-BE" altLang="nl-BE" sz="2800" dirty="0" err="1"/>
              <a:t>sur</a:t>
            </a:r>
            <a:r>
              <a:rPr lang="nl-BE" altLang="nl-BE" sz="2800" dirty="0"/>
              <a:t> </a:t>
            </a:r>
            <a:r>
              <a:rPr lang="nl-BE" altLang="nl-BE" sz="2800" dirty="0" err="1"/>
              <a:t>le</a:t>
            </a:r>
            <a:r>
              <a:rPr lang="nl-BE" altLang="nl-BE" sz="2800" dirty="0"/>
              <a:t> changement:</a:t>
            </a:r>
          </a:p>
          <a:p>
            <a:pPr lvl="1" algn="just"/>
            <a:r>
              <a:rPr lang="nl-BE" altLang="nl-BE" sz="2000" dirty="0" err="1"/>
              <a:t>Condition</a:t>
            </a:r>
            <a:r>
              <a:rPr lang="nl-BE" altLang="nl-BE" sz="2000" dirty="0"/>
              <a:t> </a:t>
            </a:r>
            <a:r>
              <a:rPr lang="nl-BE" altLang="nl-BE" sz="2000" dirty="0" err="1"/>
              <a:t>essentielle</a:t>
            </a:r>
            <a:r>
              <a:rPr lang="nl-BE" altLang="nl-BE" sz="2000" dirty="0"/>
              <a:t> pour </a:t>
            </a:r>
            <a:r>
              <a:rPr lang="nl-BE" altLang="nl-BE" sz="2000" dirty="0" err="1"/>
              <a:t>entamer</a:t>
            </a:r>
            <a:r>
              <a:rPr lang="nl-BE" altLang="nl-BE" sz="2000" dirty="0"/>
              <a:t> des </a:t>
            </a:r>
            <a:r>
              <a:rPr lang="nl-BE" altLang="nl-BE" sz="2000" dirty="0" err="1"/>
              <a:t>collaborations</a:t>
            </a:r>
            <a:endParaRPr lang="nl-BE" altLang="nl-BE" sz="2000" dirty="0"/>
          </a:p>
          <a:p>
            <a:pPr lvl="1" algn="just"/>
            <a:r>
              <a:rPr lang="nl-BE" altLang="nl-BE" sz="2000" dirty="0" err="1"/>
              <a:t>Compréhension</a:t>
            </a:r>
            <a:r>
              <a:rPr lang="nl-BE" altLang="nl-BE" sz="2000" dirty="0"/>
              <a:t> des </a:t>
            </a:r>
            <a:r>
              <a:rPr lang="nl-BE" altLang="nl-BE" sz="2000" dirty="0" err="1"/>
              <a:t>processus</a:t>
            </a:r>
            <a:r>
              <a:rPr lang="nl-BE" altLang="nl-BE" sz="2000" dirty="0"/>
              <a:t> de changement</a:t>
            </a:r>
          </a:p>
          <a:p>
            <a:pPr algn="just"/>
            <a:r>
              <a:rPr lang="nl-BE" altLang="nl-BE" sz="2800" dirty="0" err="1"/>
              <a:t>Promeut</a:t>
            </a:r>
            <a:r>
              <a:rPr lang="nl-BE" altLang="nl-BE" sz="2800" dirty="0"/>
              <a:t> </a:t>
            </a:r>
            <a:r>
              <a:rPr lang="nl-BE" altLang="nl-BE" sz="2800" dirty="0" err="1"/>
              <a:t>l’apprentissage</a:t>
            </a:r>
            <a:r>
              <a:rPr lang="nl-BE" altLang="nl-BE" sz="2800" dirty="0"/>
              <a:t> et </a:t>
            </a:r>
            <a:r>
              <a:rPr lang="nl-BE" altLang="nl-BE" sz="2800" dirty="0" err="1"/>
              <a:t>un</a:t>
            </a:r>
            <a:r>
              <a:rPr lang="nl-BE" altLang="nl-BE" sz="2800" dirty="0"/>
              <a:t> </a:t>
            </a:r>
            <a:r>
              <a:rPr lang="nl-BE" altLang="nl-BE" sz="2800" dirty="0" err="1"/>
              <a:t>suivi</a:t>
            </a:r>
            <a:r>
              <a:rPr lang="nl-BE" altLang="nl-BE" sz="2800" dirty="0"/>
              <a:t> &amp; </a:t>
            </a:r>
            <a:r>
              <a:rPr lang="nl-BE" altLang="nl-BE" sz="2800" dirty="0" err="1"/>
              <a:t>evaluation</a:t>
            </a:r>
            <a:r>
              <a:rPr lang="nl-BE" altLang="nl-BE" sz="2800" dirty="0"/>
              <a:t> à </a:t>
            </a:r>
            <a:r>
              <a:rPr lang="nl-BE" altLang="nl-BE" sz="2800" dirty="0" err="1"/>
              <a:t>un</a:t>
            </a:r>
            <a:r>
              <a:rPr lang="nl-BE" altLang="nl-BE" sz="2800" dirty="0"/>
              <a:t> niveau </a:t>
            </a:r>
            <a:r>
              <a:rPr lang="nl-BE" altLang="nl-BE" sz="2800" dirty="0" err="1"/>
              <a:t>stratégique</a:t>
            </a:r>
            <a:r>
              <a:rPr lang="nl-BE" altLang="nl-BE" sz="2800" dirty="0"/>
              <a:t>. </a:t>
            </a:r>
          </a:p>
          <a:p>
            <a:endParaRPr lang="nl-BE" altLang="nl-BE" sz="2800" dirty="0"/>
          </a:p>
          <a:p>
            <a:endParaRPr lang="nl-BE" altLang="nl-BE" sz="2800" dirty="0"/>
          </a:p>
          <a:p>
            <a:pPr lvl="1"/>
            <a:endParaRPr lang="nl-BE" altLang="nl-BE" sz="2000" dirty="0"/>
          </a:p>
          <a:p>
            <a:endParaRPr lang="nl-BE" altLang="nl-BE" sz="2800" dirty="0"/>
          </a:p>
        </p:txBody>
      </p:sp>
    </p:spTree>
    <p:extLst>
      <p:ext uri="{BB962C8B-B14F-4D97-AF65-F5344CB8AC3E}">
        <p14:creationId xmlns:p14="http://schemas.microsoft.com/office/powerpoint/2010/main" val="147022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32" y="476672"/>
            <a:ext cx="6858000" cy="685800"/>
          </a:xfrm>
        </p:spPr>
        <p:txBody>
          <a:bodyPr/>
          <a:lstStyle/>
          <a:p>
            <a:r>
              <a:rPr lang="en-GB" dirty="0" err="1"/>
              <a:t>L’application</a:t>
            </a:r>
            <a:r>
              <a:rPr lang="en-GB" dirty="0"/>
              <a:t> de la </a:t>
            </a:r>
            <a:r>
              <a:rPr lang="en-GB" dirty="0" err="1"/>
              <a:t>ToC</a:t>
            </a:r>
            <a:r>
              <a:rPr lang="en-GB" dirty="0"/>
              <a:t>?</a:t>
            </a:r>
          </a:p>
        </p:txBody>
      </p:sp>
      <p:sp>
        <p:nvSpPr>
          <p:cNvPr id="6" name="Content Placeholder 5"/>
          <p:cNvSpPr>
            <a:spLocks noGrp="1"/>
          </p:cNvSpPr>
          <p:nvPr>
            <p:ph idx="1"/>
          </p:nvPr>
        </p:nvSpPr>
        <p:spPr>
          <a:xfrm>
            <a:off x="1005880" y="1556792"/>
            <a:ext cx="7886600" cy="4525963"/>
          </a:xfrm>
        </p:spPr>
        <p:txBody>
          <a:bodyPr/>
          <a:lstStyle/>
          <a:p>
            <a:pPr algn="just"/>
            <a:r>
              <a:rPr lang="en-GB" sz="2800" dirty="0" err="1"/>
              <a:t>Chaque</a:t>
            </a:r>
            <a:r>
              <a:rPr lang="en-GB" sz="2800" dirty="0"/>
              <a:t> </a:t>
            </a:r>
            <a:r>
              <a:rPr lang="en-GB" sz="2800" dirty="0" err="1"/>
              <a:t>ToC</a:t>
            </a:r>
            <a:r>
              <a:rPr lang="en-GB" sz="2800" dirty="0"/>
              <a:t> </a:t>
            </a:r>
            <a:r>
              <a:rPr lang="en-GB" sz="2800" dirty="0" err="1"/>
              <a:t>est</a:t>
            </a:r>
            <a:r>
              <a:rPr lang="en-GB" sz="2800" dirty="0"/>
              <a:t> bonne!?</a:t>
            </a:r>
          </a:p>
          <a:p>
            <a:pPr algn="just"/>
            <a:r>
              <a:rPr lang="en-GB" sz="2800" dirty="0"/>
              <a:t>Applications </a:t>
            </a:r>
            <a:r>
              <a:rPr lang="en-GB" sz="2800" dirty="0" err="1"/>
              <a:t>diversifiées</a:t>
            </a:r>
            <a:r>
              <a:rPr lang="en-GB" sz="2800" dirty="0"/>
              <a:t>:</a:t>
            </a:r>
          </a:p>
          <a:p>
            <a:pPr lvl="1" algn="just"/>
            <a:r>
              <a:rPr lang="en-GB" sz="2000" dirty="0"/>
              <a:t>Instrument pour </a:t>
            </a:r>
            <a:r>
              <a:rPr lang="en-GB" sz="2000" dirty="0" err="1"/>
              <a:t>l’analyse</a:t>
            </a:r>
            <a:r>
              <a:rPr lang="en-GB" sz="2000" dirty="0"/>
              <a:t> </a:t>
            </a:r>
            <a:r>
              <a:rPr lang="en-GB" sz="2000" b="1" dirty="0" err="1"/>
              <a:t>stratégique</a:t>
            </a:r>
            <a:r>
              <a:rPr lang="en-GB" sz="2000" dirty="0"/>
              <a:t> qui </a:t>
            </a:r>
            <a:r>
              <a:rPr lang="en-GB" sz="2000" dirty="0" err="1"/>
              <a:t>fournit</a:t>
            </a:r>
            <a:r>
              <a:rPr lang="en-GB" sz="2000" dirty="0"/>
              <a:t> des </a:t>
            </a:r>
            <a:r>
              <a:rPr lang="en-GB" sz="2000" dirty="0" err="1"/>
              <a:t>éléments</a:t>
            </a:r>
            <a:r>
              <a:rPr lang="en-GB" sz="2000" dirty="0"/>
              <a:t> pour la formulation de programmes (à </a:t>
            </a:r>
            <a:r>
              <a:rPr lang="en-GB" sz="2000" dirty="0" err="1"/>
              <a:t>l’origine</a:t>
            </a:r>
            <a:r>
              <a:rPr lang="en-GB" sz="2000" dirty="0"/>
              <a:t>)</a:t>
            </a:r>
          </a:p>
          <a:p>
            <a:pPr lvl="1" algn="just"/>
            <a:r>
              <a:rPr lang="en-GB" sz="2000" b="1" dirty="0" err="1"/>
              <a:t>Questionnement</a:t>
            </a:r>
            <a:r>
              <a:rPr lang="en-GB" sz="2000" b="1" dirty="0"/>
              <a:t> critique </a:t>
            </a:r>
            <a:r>
              <a:rPr lang="en-GB" sz="2000" dirty="0"/>
              <a:t>(et argumentation) d’un cadre </a:t>
            </a:r>
            <a:r>
              <a:rPr lang="en-GB" sz="2000" dirty="0" err="1"/>
              <a:t>logique</a:t>
            </a:r>
            <a:r>
              <a:rPr lang="en-GB" sz="2000" dirty="0"/>
              <a:t>. </a:t>
            </a:r>
          </a:p>
          <a:p>
            <a:pPr lvl="1" algn="just"/>
            <a:r>
              <a:rPr lang="en-GB" sz="2000" dirty="0" err="1"/>
              <a:t>Méthode</a:t>
            </a:r>
            <a:r>
              <a:rPr lang="en-GB" sz="2000" dirty="0"/>
              <a:t> avec </a:t>
            </a:r>
            <a:r>
              <a:rPr lang="en-GB" sz="2000" dirty="0" err="1"/>
              <a:t>étapes</a:t>
            </a:r>
            <a:r>
              <a:rPr lang="en-GB" sz="2000" dirty="0"/>
              <a:t> pour la </a:t>
            </a:r>
            <a:r>
              <a:rPr lang="en-GB" sz="2000" b="1" dirty="0" err="1"/>
              <a:t>planification</a:t>
            </a:r>
            <a:r>
              <a:rPr lang="en-GB" sz="2000" b="1" dirty="0"/>
              <a:t> et </a:t>
            </a:r>
            <a:r>
              <a:rPr lang="en-GB" sz="2000" b="1" dirty="0" err="1"/>
              <a:t>l’exécution</a:t>
            </a:r>
            <a:r>
              <a:rPr lang="en-GB" sz="2000" dirty="0"/>
              <a:t>, y </a:t>
            </a:r>
            <a:r>
              <a:rPr lang="en-GB" sz="2000" dirty="0" err="1"/>
              <a:t>inclus</a:t>
            </a:r>
            <a:r>
              <a:rPr lang="en-GB" sz="2000" dirty="0"/>
              <a:t> des </a:t>
            </a:r>
            <a:r>
              <a:rPr lang="en-GB" sz="2000" dirty="0" err="1"/>
              <a:t>indicateurs</a:t>
            </a:r>
            <a:r>
              <a:rPr lang="en-GB" sz="2000" dirty="0"/>
              <a:t> et un plan pour le S&amp;E</a:t>
            </a:r>
          </a:p>
          <a:p>
            <a:pPr lvl="2" algn="just"/>
            <a:r>
              <a:rPr lang="en-GB" sz="1800" dirty="0" err="1"/>
              <a:t>Comme</a:t>
            </a:r>
            <a:r>
              <a:rPr lang="en-GB" sz="1800" dirty="0"/>
              <a:t> </a:t>
            </a:r>
            <a:r>
              <a:rPr lang="en-GB" sz="1800" dirty="0" err="1"/>
              <a:t>réponse</a:t>
            </a:r>
            <a:r>
              <a:rPr lang="en-GB" sz="1800" dirty="0"/>
              <a:t> aux points </a:t>
            </a:r>
            <a:r>
              <a:rPr lang="en-GB" sz="1800" dirty="0" err="1"/>
              <a:t>faibles</a:t>
            </a:r>
            <a:r>
              <a:rPr lang="en-GB" sz="1800" dirty="0"/>
              <a:t> du cadre </a:t>
            </a:r>
            <a:r>
              <a:rPr lang="en-GB" sz="1800" dirty="0" err="1"/>
              <a:t>logique</a:t>
            </a:r>
            <a:endParaRPr lang="en-GB" sz="1800" dirty="0"/>
          </a:p>
          <a:p>
            <a:pPr lvl="1" algn="just"/>
            <a:r>
              <a:rPr lang="en-GB" sz="2000" dirty="0" err="1"/>
              <a:t>Réconstruction</a:t>
            </a:r>
            <a:r>
              <a:rPr lang="en-GB" sz="2000" dirty="0"/>
              <a:t> de la </a:t>
            </a:r>
            <a:r>
              <a:rPr lang="en-GB" sz="2000" dirty="0" err="1"/>
              <a:t>ToC</a:t>
            </a:r>
            <a:r>
              <a:rPr lang="en-GB" sz="2000" dirty="0"/>
              <a:t> pour </a:t>
            </a:r>
            <a:r>
              <a:rPr lang="en-GB" sz="2000" b="1" dirty="0" err="1"/>
              <a:t>l’évaluation</a:t>
            </a:r>
            <a:r>
              <a:rPr lang="en-GB" sz="2000" dirty="0"/>
              <a:t> d’un programme</a:t>
            </a:r>
          </a:p>
          <a:p>
            <a:pPr algn="just"/>
            <a:r>
              <a:rPr lang="en-GB" sz="2800" dirty="0"/>
              <a:t>Il </a:t>
            </a:r>
            <a:r>
              <a:rPr lang="en-GB" sz="2800" dirty="0" err="1"/>
              <a:t>reste</a:t>
            </a:r>
            <a:r>
              <a:rPr lang="en-GB" sz="2800" dirty="0"/>
              <a:t> encore beaucoup de questions</a:t>
            </a:r>
          </a:p>
          <a:p>
            <a:pPr lvl="1"/>
            <a:endParaRPr lang="en-GB" sz="2000" dirty="0"/>
          </a:p>
        </p:txBody>
      </p:sp>
    </p:spTree>
    <p:extLst>
      <p:ext uri="{BB962C8B-B14F-4D97-AF65-F5344CB8AC3E}">
        <p14:creationId xmlns:p14="http://schemas.microsoft.com/office/powerpoint/2010/main" val="141325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2512" y="188640"/>
            <a:ext cx="6858000" cy="685800"/>
          </a:xfrm>
        </p:spPr>
        <p:txBody>
          <a:bodyPr/>
          <a:lstStyle/>
          <a:p>
            <a:r>
              <a:rPr lang="nl-BE" dirty="0" err="1"/>
              <a:t>ToC</a:t>
            </a:r>
            <a:r>
              <a:rPr lang="nl-BE" dirty="0"/>
              <a:t> et </a:t>
            </a:r>
            <a:r>
              <a:rPr lang="nl-BE" dirty="0" err="1"/>
              <a:t>Cadre</a:t>
            </a:r>
            <a:r>
              <a:rPr lang="nl-BE" dirty="0"/>
              <a:t> </a:t>
            </a:r>
            <a:r>
              <a:rPr lang="nl-BE" dirty="0" err="1"/>
              <a:t>Logique</a:t>
            </a:r>
            <a:r>
              <a:rPr lang="nl-BE" dirty="0"/>
              <a:t> (CL)</a:t>
            </a:r>
            <a:endParaRPr lang="en-GB"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74504905"/>
              </p:ext>
            </p:extLst>
          </p:nvPr>
        </p:nvGraphicFramePr>
        <p:xfrm>
          <a:off x="251520" y="908720"/>
          <a:ext cx="8712968" cy="5681721"/>
        </p:xfrm>
        <a:graphic>
          <a:graphicData uri="http://schemas.openxmlformats.org/drawingml/2006/table">
            <a:tbl>
              <a:tblPr firstRow="1" bandRow="1">
                <a:tableStyleId>{93296810-A885-4BE3-A3E7-6D5BEEA58F35}</a:tableStyleId>
              </a:tblPr>
              <a:tblGrid>
                <a:gridCol w="4356484">
                  <a:extLst>
                    <a:ext uri="{9D8B030D-6E8A-4147-A177-3AD203B41FA5}">
                      <a16:colId xmlns:a16="http://schemas.microsoft.com/office/drawing/2014/main" xmlns="" val="20000"/>
                    </a:ext>
                  </a:extLst>
                </a:gridCol>
                <a:gridCol w="4356484">
                  <a:extLst>
                    <a:ext uri="{9D8B030D-6E8A-4147-A177-3AD203B41FA5}">
                      <a16:colId xmlns:a16="http://schemas.microsoft.com/office/drawing/2014/main" xmlns="" val="20001"/>
                    </a:ext>
                  </a:extLst>
                </a:gridCol>
              </a:tblGrid>
              <a:tr h="550403">
                <a:tc>
                  <a:txBody>
                    <a:bodyPr/>
                    <a:lstStyle/>
                    <a:p>
                      <a:pPr algn="ctr"/>
                      <a:r>
                        <a:rPr lang="fr-BE" sz="2000" kern="1200" dirty="0"/>
                        <a:t>CL</a:t>
                      </a:r>
                      <a:endParaRPr lang="en-US" sz="2000" b="1" kern="1200" dirty="0">
                        <a:solidFill>
                          <a:schemeClr val="lt1"/>
                        </a:solidFill>
                        <a:latin typeface="+mn-lt"/>
                        <a:ea typeface="+mn-ea"/>
                        <a:cs typeface="+mn-cs"/>
                      </a:endParaRPr>
                    </a:p>
                  </a:txBody>
                  <a:tcPr>
                    <a:solidFill>
                      <a:srgbClr val="841512"/>
                    </a:solidFill>
                  </a:tcPr>
                </a:tc>
                <a:tc>
                  <a:txBody>
                    <a:bodyPr/>
                    <a:lstStyle/>
                    <a:p>
                      <a:pPr algn="ctr"/>
                      <a:r>
                        <a:rPr lang="fr-BE" sz="2000" dirty="0" err="1"/>
                        <a:t>ToC</a:t>
                      </a:r>
                      <a:endParaRPr lang="en-US" sz="2000" dirty="0"/>
                    </a:p>
                  </a:txBody>
                  <a:tcPr>
                    <a:solidFill>
                      <a:srgbClr val="841512"/>
                    </a:solidFill>
                  </a:tcPr>
                </a:tc>
                <a:extLst>
                  <a:ext uri="{0D108BD9-81ED-4DB2-BD59-A6C34878D82A}">
                    <a16:rowId xmlns:a16="http://schemas.microsoft.com/office/drawing/2014/main" xmlns="" val="10000"/>
                  </a:ext>
                </a:extLst>
              </a:tr>
              <a:tr h="719759">
                <a:tc>
                  <a:txBody>
                    <a:bodyPr/>
                    <a:lstStyle/>
                    <a:p>
                      <a:r>
                        <a:rPr lang="fr-BE" sz="1600" dirty="0"/>
                        <a:t>Instrument</a:t>
                      </a:r>
                      <a:r>
                        <a:rPr lang="fr-BE" sz="1600" baseline="0" dirty="0"/>
                        <a:t> standardisé – pas de grande flexibilité</a:t>
                      </a:r>
                      <a:endParaRPr lang="en-US" sz="1600" dirty="0"/>
                    </a:p>
                  </a:txBody>
                  <a:tcPr anchor="ctr"/>
                </a:tc>
                <a:tc>
                  <a:txBody>
                    <a:bodyPr/>
                    <a:lstStyle/>
                    <a:p>
                      <a:r>
                        <a:rPr lang="fr-BE" sz="1600" dirty="0"/>
                        <a:t>Pas (encore) cette rigidité dans</a:t>
                      </a:r>
                      <a:r>
                        <a:rPr lang="fr-BE" sz="1600" baseline="0" dirty="0"/>
                        <a:t> la construction d’une </a:t>
                      </a:r>
                      <a:r>
                        <a:rPr lang="fr-BE" sz="1600" baseline="0" dirty="0" err="1"/>
                        <a:t>ToC</a:t>
                      </a:r>
                      <a:r>
                        <a:rPr lang="fr-BE" sz="1600" baseline="0" dirty="0"/>
                        <a:t> </a:t>
                      </a:r>
                      <a:endParaRPr lang="en-US" sz="1600" dirty="0"/>
                    </a:p>
                  </a:txBody>
                  <a:tcPr anchor="ctr"/>
                </a:tc>
                <a:extLst>
                  <a:ext uri="{0D108BD9-81ED-4DB2-BD59-A6C34878D82A}">
                    <a16:rowId xmlns:a16="http://schemas.microsoft.com/office/drawing/2014/main" xmlns="" val="10001"/>
                  </a:ext>
                </a:extLst>
              </a:tr>
              <a:tr h="1016129">
                <a:tc>
                  <a:txBody>
                    <a:bodyPr/>
                    <a:lstStyle/>
                    <a:p>
                      <a:r>
                        <a:rPr lang="fr-BE" sz="1600" dirty="0"/>
                        <a:t>Peut cacher une analyse peu robuste</a:t>
                      </a:r>
                      <a:endParaRPr lang="en-US" sz="1600" dirty="0"/>
                    </a:p>
                  </a:txBody>
                  <a:tcPr anchor="ctr"/>
                </a:tc>
                <a:tc>
                  <a:txBody>
                    <a:bodyPr/>
                    <a:lstStyle/>
                    <a:p>
                      <a:r>
                        <a:rPr lang="fr-BE" sz="1600" dirty="0"/>
                        <a:t>Comme</a:t>
                      </a:r>
                      <a:r>
                        <a:rPr lang="fr-BE" sz="1600" baseline="0" dirty="0"/>
                        <a:t> il faut expliciter le processus de changement – analyse relativement robuste plus assurée</a:t>
                      </a:r>
                      <a:endParaRPr lang="en-US" sz="1600" dirty="0"/>
                    </a:p>
                  </a:txBody>
                  <a:tcPr anchor="ctr"/>
                </a:tc>
                <a:extLst>
                  <a:ext uri="{0D108BD9-81ED-4DB2-BD59-A6C34878D82A}">
                    <a16:rowId xmlns:a16="http://schemas.microsoft.com/office/drawing/2014/main" xmlns="" val="10002"/>
                  </a:ext>
                </a:extLst>
              </a:tr>
              <a:tr h="1016129">
                <a:tc>
                  <a:txBody>
                    <a:bodyPr/>
                    <a:lstStyle/>
                    <a:p>
                      <a:r>
                        <a:rPr lang="fr-BE" sz="1600" dirty="0"/>
                        <a:t>Construite</a:t>
                      </a:r>
                      <a:r>
                        <a:rPr lang="fr-BE" sz="1600" baseline="0" dirty="0"/>
                        <a:t> de façon mécanique – la définition des termes et les hypothèses n’ont pas beaucoup de poids</a:t>
                      </a:r>
                      <a:endParaRPr lang="en-US" sz="1600" dirty="0"/>
                    </a:p>
                  </a:txBody>
                  <a:tcPr anchor="ctr"/>
                </a:tc>
                <a:tc>
                  <a:txBody>
                    <a:bodyPr/>
                    <a:lstStyle/>
                    <a:p>
                      <a:r>
                        <a:rPr lang="fr-BE" sz="1600" dirty="0"/>
                        <a:t>Les</a:t>
                      </a:r>
                      <a:r>
                        <a:rPr lang="fr-BE" sz="1600" baseline="0" dirty="0"/>
                        <a:t> hypothèses et définitions sont à la base même de la </a:t>
                      </a:r>
                      <a:r>
                        <a:rPr lang="fr-BE" sz="1600" baseline="0" dirty="0" err="1"/>
                        <a:t>ToC</a:t>
                      </a:r>
                      <a:r>
                        <a:rPr lang="fr-BE" sz="1600" baseline="0" dirty="0"/>
                        <a:t> – elles sont pleinement considérées</a:t>
                      </a:r>
                      <a:endParaRPr lang="en-US" sz="1600" dirty="0"/>
                    </a:p>
                  </a:txBody>
                  <a:tcPr anchor="ctr"/>
                </a:tc>
                <a:extLst>
                  <a:ext uri="{0D108BD9-81ED-4DB2-BD59-A6C34878D82A}">
                    <a16:rowId xmlns:a16="http://schemas.microsoft.com/office/drawing/2014/main" xmlns="" val="10003"/>
                  </a:ext>
                </a:extLst>
              </a:tr>
              <a:tr h="1016129">
                <a:tc>
                  <a:txBody>
                    <a:bodyPr/>
                    <a:lstStyle/>
                    <a:p>
                      <a:r>
                        <a:rPr lang="fr-BE" sz="1600" dirty="0"/>
                        <a:t>4 niveaux</a:t>
                      </a:r>
                      <a:r>
                        <a:rPr lang="fr-BE" sz="1600" baseline="0" dirty="0"/>
                        <a:t> – présentation simplifiée d’une discussion participative et profonde / risque de perdre la richesse du processus qui l’a construit</a:t>
                      </a:r>
                      <a:endParaRPr lang="en-US" sz="1600" dirty="0"/>
                    </a:p>
                  </a:txBody>
                  <a:tcPr anchor="ctr"/>
                </a:tc>
                <a:tc>
                  <a:txBody>
                    <a:bodyPr/>
                    <a:lstStyle/>
                    <a:p>
                      <a:r>
                        <a:rPr lang="fr-BE" sz="1600" dirty="0"/>
                        <a:t>Autant de niveaus que nécessaire</a:t>
                      </a:r>
                      <a:r>
                        <a:rPr lang="fr-BE" sz="1600" baseline="0" dirty="0"/>
                        <a:t> – présentation peut rendre compte de la complexité et enrichir davantage la compréhension </a:t>
                      </a:r>
                      <a:endParaRPr lang="en-US" sz="1600" dirty="0"/>
                    </a:p>
                  </a:txBody>
                  <a:tcPr anchor="ctr"/>
                </a:tc>
                <a:extLst>
                  <a:ext uri="{0D108BD9-81ED-4DB2-BD59-A6C34878D82A}">
                    <a16:rowId xmlns:a16="http://schemas.microsoft.com/office/drawing/2014/main" xmlns="" val="10004"/>
                  </a:ext>
                </a:extLst>
              </a:tr>
              <a:tr h="1312501">
                <a:tc>
                  <a:txBody>
                    <a:bodyPr/>
                    <a:lstStyle/>
                    <a:p>
                      <a:r>
                        <a:rPr lang="fr-BE" sz="1600" dirty="0"/>
                        <a:t>Existe</a:t>
                      </a:r>
                      <a:r>
                        <a:rPr lang="fr-BE" sz="1600" baseline="0" dirty="0"/>
                        <a:t> souvent un ‘</a:t>
                      </a:r>
                      <a:r>
                        <a:rPr lang="fr-BE" sz="1600" baseline="0" dirty="0" err="1"/>
                        <a:t>missing</a:t>
                      </a:r>
                      <a:r>
                        <a:rPr lang="fr-BE" sz="1600" baseline="0" dirty="0"/>
                        <a:t> middle’ entre OS et OG – bien que </a:t>
                      </a:r>
                      <a:r>
                        <a:rPr lang="fr-BE" sz="1600" baseline="0" dirty="0" err="1"/>
                        <a:t>bcp</a:t>
                      </a:r>
                      <a:r>
                        <a:rPr lang="fr-BE" sz="1600" baseline="0" dirty="0"/>
                        <a:t> d’acteurs essaient de combler ce ‘</a:t>
                      </a:r>
                      <a:r>
                        <a:rPr lang="fr-BE" sz="1600" baseline="0" dirty="0" err="1"/>
                        <a:t>missing</a:t>
                      </a:r>
                      <a:r>
                        <a:rPr lang="fr-BE" sz="1600" baseline="0" dirty="0"/>
                        <a:t> middle’ en ajoutant ‘utilisation des outputs’; ‘</a:t>
                      </a:r>
                      <a:r>
                        <a:rPr lang="fr-BE" sz="1600" baseline="0" dirty="0" err="1"/>
                        <a:t>outcomes</a:t>
                      </a:r>
                      <a:r>
                        <a:rPr lang="fr-BE" sz="1600" baseline="0" dirty="0"/>
                        <a:t> intermédiaires’, etc.</a:t>
                      </a:r>
                      <a:endParaRPr lang="en-US" sz="1600" i="1" dirty="0"/>
                    </a:p>
                  </a:txBody>
                  <a:tcPr anchor="ctr"/>
                </a:tc>
                <a:tc>
                  <a:txBody>
                    <a:bodyPr/>
                    <a:lstStyle/>
                    <a:p>
                      <a:r>
                        <a:rPr lang="fr-BE" sz="1600" dirty="0"/>
                        <a:t>Le ‘</a:t>
                      </a:r>
                      <a:r>
                        <a:rPr lang="fr-BE" sz="1600" dirty="0" err="1"/>
                        <a:t>missing</a:t>
                      </a:r>
                      <a:r>
                        <a:rPr lang="fr-BE" sz="1600" dirty="0"/>
                        <a:t> middle’ n’existe pas car il</a:t>
                      </a:r>
                      <a:r>
                        <a:rPr lang="fr-BE" sz="1600" baseline="0" dirty="0"/>
                        <a:t> est nécessaire d’expliquer les mécanismes qui vont permettre de passer de l’OS à l’OG</a:t>
                      </a:r>
                      <a:endParaRPr lang="en-US" sz="1600" dirty="0"/>
                    </a:p>
                  </a:txBody>
                  <a:tcPr anchor="ctr"/>
                </a:tc>
                <a:extLst>
                  <a:ext uri="{0D108BD9-81ED-4DB2-BD59-A6C34878D82A}">
                    <a16:rowId xmlns:a16="http://schemas.microsoft.com/office/drawing/2014/main" xmlns="" val="10005"/>
                  </a:ext>
                </a:extLst>
              </a:tr>
            </a:tbl>
          </a:graphicData>
        </a:graphic>
      </p:graphicFrame>
      <p:sp>
        <p:nvSpPr>
          <p:cNvPr id="5" name="Rechthoek 4"/>
          <p:cNvSpPr/>
          <p:nvPr/>
        </p:nvSpPr>
        <p:spPr>
          <a:xfrm>
            <a:off x="6924727" y="6611779"/>
            <a:ext cx="1713931" cy="246221"/>
          </a:xfrm>
          <a:prstGeom prst="rect">
            <a:avLst/>
          </a:prstGeom>
        </p:spPr>
        <p:txBody>
          <a:bodyPr wrap="none">
            <a:spAutoFit/>
          </a:bodyPr>
          <a:lstStyle/>
          <a:p>
            <a:pPr lvl="1" algn="r">
              <a:buNone/>
            </a:pPr>
            <a:r>
              <a:rPr lang="nl-NL" sz="1000" dirty="0"/>
              <a:t>Bron: ADE/SR 2016</a:t>
            </a:r>
            <a:endParaRPr lang="en-GB" sz="1000" dirty="0"/>
          </a:p>
        </p:txBody>
      </p:sp>
    </p:spTree>
    <p:extLst>
      <p:ext uri="{BB962C8B-B14F-4D97-AF65-F5344CB8AC3E}">
        <p14:creationId xmlns:p14="http://schemas.microsoft.com/office/powerpoint/2010/main" val="289339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371600" y="1828800"/>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Stratégie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0" name="Rectangle 6"/>
          <p:cNvSpPr>
            <a:spLocks noChangeArrowheads="1"/>
          </p:cNvSpPr>
          <p:nvPr/>
        </p:nvSpPr>
        <p:spPr bwMode="auto">
          <a:xfrm>
            <a:off x="4427538" y="1844675"/>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Indicateurs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1" name="Rectangle 7"/>
          <p:cNvSpPr>
            <a:spLocks noChangeArrowheads="1"/>
          </p:cNvSpPr>
          <p:nvPr/>
        </p:nvSpPr>
        <p:spPr bwMode="auto">
          <a:xfrm>
            <a:off x="7483476" y="1477962"/>
            <a:ext cx="1873250"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rgbClr val="009999"/>
                </a:solidFill>
                <a:latin typeface="Arial Narrow" panose="020B0606020202030204" pitchFamily="34" charset="0"/>
                <a:ea typeface="ＭＳ Ｐゴシック" panose="020B0600070205080204" pitchFamily="34" charset="-128"/>
              </a:rPr>
              <a:t>Hypotheses </a:t>
            </a:r>
            <a:r>
              <a:rPr lang="en-GB" altLang="nl-BE" sz="2000" dirty="0" err="1">
                <a:solidFill>
                  <a:srgbClr val="009999"/>
                </a:solidFill>
                <a:latin typeface="Arial Narrow" panose="020B0606020202030204" pitchFamily="34" charset="0"/>
                <a:ea typeface="ＭＳ Ｐゴシック" panose="020B0600070205080204" pitchFamily="34" charset="-128"/>
              </a:rPr>
              <a:t>facteurs</a:t>
            </a:r>
            <a:r>
              <a:rPr lang="en-GB" altLang="nl-BE" sz="2000" dirty="0">
                <a:solidFill>
                  <a:srgbClr val="009999"/>
                </a:solidFill>
                <a:latin typeface="Arial Narrow" panose="020B0606020202030204" pitchFamily="34" charset="0"/>
                <a:ea typeface="ＭＳ Ｐゴシック" panose="020B0600070205080204" pitchFamily="34" charset="-128"/>
              </a:rPr>
              <a:t> </a:t>
            </a:r>
            <a:r>
              <a:rPr lang="en-GB" altLang="nl-BE" sz="2000" dirty="0" err="1">
                <a:solidFill>
                  <a:srgbClr val="009999"/>
                </a:solidFill>
                <a:latin typeface="Arial Narrow" panose="020B0606020202030204" pitchFamily="34" charset="0"/>
                <a:ea typeface="ＭＳ Ｐゴシック" panose="020B0600070205080204" pitchFamily="34" charset="-128"/>
              </a:rPr>
              <a:t>externes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2" name="Rectangle 8"/>
          <p:cNvSpPr>
            <a:spLocks noChangeArrowheads="1"/>
          </p:cNvSpPr>
          <p:nvPr/>
        </p:nvSpPr>
        <p:spPr bwMode="auto">
          <a:xfrm>
            <a:off x="6019800" y="3962400"/>
            <a:ext cx="1377950" cy="685800"/>
          </a:xfrm>
          <a:prstGeom prst="rect">
            <a:avLst/>
          </a:prstGeom>
          <a:solidFill>
            <a:srgbClr val="FDA4B5"/>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3" name="Rectangle 9"/>
          <p:cNvSpPr>
            <a:spLocks noChangeArrowheads="1"/>
          </p:cNvSpPr>
          <p:nvPr/>
        </p:nvSpPr>
        <p:spPr bwMode="auto">
          <a:xfrm>
            <a:off x="1408113" y="3962400"/>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Résultats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65" name="Rectangle 11"/>
          <p:cNvSpPr>
            <a:spLocks noChangeArrowheads="1"/>
          </p:cNvSpPr>
          <p:nvPr/>
        </p:nvSpPr>
        <p:spPr bwMode="auto">
          <a:xfrm>
            <a:off x="4495800" y="3975100"/>
            <a:ext cx="1387475" cy="677863"/>
          </a:xfrm>
          <a:prstGeom prst="rect">
            <a:avLst/>
          </a:prstGeom>
          <a:solidFill>
            <a:srgbClr val="FEC168"/>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6" name="Rectangle 12"/>
          <p:cNvSpPr>
            <a:spLocks noChangeArrowheads="1"/>
          </p:cNvSpPr>
          <p:nvPr/>
        </p:nvSpPr>
        <p:spPr bwMode="auto">
          <a:xfrm>
            <a:off x="6019800" y="3200400"/>
            <a:ext cx="1377950" cy="677863"/>
          </a:xfrm>
          <a:prstGeom prst="rect">
            <a:avLst/>
          </a:prstGeom>
          <a:solidFill>
            <a:srgbClr val="F7668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7" name="Rectangle 13"/>
          <p:cNvSpPr>
            <a:spLocks noChangeArrowheads="1"/>
          </p:cNvSpPr>
          <p:nvPr/>
        </p:nvSpPr>
        <p:spPr bwMode="auto">
          <a:xfrm>
            <a:off x="1408113" y="3165475"/>
            <a:ext cx="1387475" cy="685800"/>
          </a:xfrm>
          <a:prstGeom prst="rect">
            <a:avLst/>
          </a:prstGeom>
          <a:solidFill>
            <a:srgbClr val="00AE00"/>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9" name="Rectangle 15"/>
          <p:cNvSpPr>
            <a:spLocks noChangeArrowheads="1"/>
          </p:cNvSpPr>
          <p:nvPr/>
        </p:nvSpPr>
        <p:spPr bwMode="auto">
          <a:xfrm>
            <a:off x="4495800" y="3165475"/>
            <a:ext cx="1387475" cy="685800"/>
          </a:xfrm>
          <a:prstGeom prst="rect">
            <a:avLst/>
          </a:prstGeom>
          <a:solidFill>
            <a:srgbClr val="FEAD36"/>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0" name="Rectangle 17"/>
          <p:cNvSpPr>
            <a:spLocks noChangeArrowheads="1"/>
          </p:cNvSpPr>
          <p:nvPr/>
        </p:nvSpPr>
        <p:spPr bwMode="auto">
          <a:xfrm>
            <a:off x="1408113" y="2362200"/>
            <a:ext cx="1387475" cy="6858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nl-BE" altLang="nl-BE" sz="1600" dirty="0" err="1">
                <a:solidFill>
                  <a:schemeClr val="tx1"/>
                </a:solidFill>
                <a:latin typeface="Arial Narrow" panose="020B0606020202030204" pitchFamily="34" charset="0"/>
                <a:ea typeface="ＭＳ Ｐゴシック" panose="020B0600070205080204" pitchFamily="34" charset="-128"/>
              </a:rPr>
              <a:t>Objectif</a:t>
            </a:r>
            <a:r>
              <a:rPr lang="nl-BE" altLang="nl-BE" sz="1600" dirty="0">
                <a:solidFill>
                  <a:schemeClr val="tx1"/>
                </a:solidFill>
                <a:latin typeface="Arial Narrow" panose="020B0606020202030204" pitchFamily="34" charset="0"/>
                <a:ea typeface="ＭＳ Ｐゴシック" panose="020B0600070205080204" pitchFamily="34" charset="-128"/>
              </a:rPr>
              <a:t> </a:t>
            </a:r>
            <a:r>
              <a:rPr lang="nl-BE" altLang="nl-BE" sz="1600" dirty="0" err="1">
                <a:solidFill>
                  <a:schemeClr val="tx1"/>
                </a:solidFill>
                <a:latin typeface="Arial Narrow" panose="020B0606020202030204" pitchFamily="34" charset="0"/>
                <a:ea typeface="ＭＳ Ｐゴシック" panose="020B0600070205080204" pitchFamily="34" charset="-128"/>
              </a:rPr>
              <a:t>global</a:t>
            </a:r>
            <a:endParaRPr lang="nl-BE" altLang="nl-BE" sz="1600" dirty="0">
              <a:solidFill>
                <a:schemeClr val="tx1"/>
              </a:solidFill>
              <a:latin typeface="Arial Narrow" panose="020B0606020202030204" pitchFamily="34" charset="0"/>
              <a:ea typeface="ＭＳ Ｐゴシック" panose="020B0600070205080204" pitchFamily="34" charset="-128"/>
            </a:endParaRPr>
          </a:p>
        </p:txBody>
      </p:sp>
      <p:sp>
        <p:nvSpPr>
          <p:cNvPr id="70673" name="Rectangle 21"/>
          <p:cNvSpPr>
            <a:spLocks noChangeArrowheads="1"/>
          </p:cNvSpPr>
          <p:nvPr/>
        </p:nvSpPr>
        <p:spPr bwMode="auto">
          <a:xfrm>
            <a:off x="1371600" y="3148013"/>
            <a:ext cx="1444625" cy="705321"/>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Objectif</a:t>
            </a:r>
            <a:r>
              <a:rPr lang="en-GB" altLang="nl-BE" sz="2000" dirty="0">
                <a:solidFill>
                  <a:schemeClr val="tx1"/>
                </a:solidFill>
                <a:latin typeface="Arial Narrow" panose="020B0606020202030204" pitchFamily="34" charset="0"/>
                <a:ea typeface="ＭＳ Ｐゴシック" panose="020B0600070205080204" pitchFamily="34" charset="-128"/>
              </a:rPr>
              <a:t> </a:t>
            </a:r>
            <a:r>
              <a:rPr lang="en-GB" altLang="nl-BE" sz="2000" dirty="0" err="1">
                <a:solidFill>
                  <a:schemeClr val="tx1"/>
                </a:solidFill>
                <a:latin typeface="Arial Narrow" panose="020B0606020202030204" pitchFamily="34" charset="0"/>
                <a:ea typeface="ＭＳ Ｐゴシック" panose="020B0600070205080204" pitchFamily="34" charset="-128"/>
              </a:rPr>
              <a:t>Spécifique</a:t>
            </a:r>
            <a:endParaRPr lang="en-GB"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4" name="Text Box 22"/>
          <p:cNvSpPr txBox="1">
            <a:spLocks noChangeArrowheads="1"/>
          </p:cNvSpPr>
          <p:nvPr/>
        </p:nvSpPr>
        <p:spPr bwMode="auto">
          <a:xfrm>
            <a:off x="1403350" y="4797425"/>
            <a:ext cx="1371600" cy="707886"/>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2000" dirty="0" err="1">
                <a:solidFill>
                  <a:schemeClr val="tx1"/>
                </a:solidFill>
                <a:latin typeface="Arial Narrow" panose="020B0606020202030204" pitchFamily="34" charset="0"/>
                <a:ea typeface="ＭＳ Ｐゴシック" panose="020B0600070205080204" pitchFamily="34" charset="-128"/>
              </a:rPr>
              <a:t>Activités</a:t>
            </a:r>
            <a:r>
              <a:rPr lang="nl-NL" altLang="nl-BE" sz="2000" dirty="0">
                <a:solidFill>
                  <a:schemeClr val="tx1"/>
                </a:solidFill>
                <a:latin typeface="Arial Narrow" panose="020B0606020202030204" pitchFamily="34" charset="0"/>
                <a:ea typeface="ＭＳ Ｐゴシック" panose="020B0600070205080204" pitchFamily="34" charset="-128"/>
              </a:rPr>
              <a:t> et </a:t>
            </a:r>
            <a:r>
              <a:rPr lang="nl-NL" altLang="nl-BE" sz="2000" dirty="0" err="1">
                <a:solidFill>
                  <a:schemeClr val="tx1"/>
                </a:solidFill>
                <a:latin typeface="Arial Narrow" panose="020B0606020202030204" pitchFamily="34" charset="0"/>
                <a:ea typeface="ＭＳ Ｐゴシック" panose="020B0600070205080204" pitchFamily="34" charset="-128"/>
              </a:rPr>
              <a:t>moyens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5" name="Text Box 23"/>
          <p:cNvSpPr txBox="1">
            <a:spLocks noChangeArrowheads="1"/>
          </p:cNvSpPr>
          <p:nvPr/>
        </p:nvSpPr>
        <p:spPr bwMode="auto">
          <a:xfrm>
            <a:off x="1475656" y="400757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endParaRPr lang="nl-BE" altLang="nl-BE" sz="2400" b="0">
              <a:solidFill>
                <a:schemeClr val="tx1"/>
              </a:solidFill>
              <a:latin typeface="Times New Roman" panose="02020603050405020304" pitchFamily="18" charset="0"/>
              <a:ea typeface="ＭＳ Ｐゴシック" panose="020B0600070205080204" pitchFamily="34" charset="-128"/>
            </a:endParaRPr>
          </a:p>
        </p:txBody>
      </p:sp>
      <p:sp>
        <p:nvSpPr>
          <p:cNvPr id="24" name="Rectangle 2"/>
          <p:cNvSpPr txBox="1">
            <a:spLocks noChangeArrowheads="1"/>
          </p:cNvSpPr>
          <p:nvPr/>
        </p:nvSpPr>
        <p:spPr>
          <a:xfrm>
            <a:off x="1403350" y="685800"/>
            <a:ext cx="7512050" cy="685800"/>
          </a:xfrm>
          <a:prstGeom prst="rect">
            <a:avLst/>
          </a:prstGeom>
        </p:spPr>
        <p:txBody>
          <a:bodyPr/>
          <a:lstStyle/>
          <a:p>
            <a:pPr eaLnBrk="1" hangingPunct="1">
              <a:defRPr/>
            </a:pPr>
            <a:r>
              <a:rPr lang="nl-NL" sz="3200" b="1" kern="0" dirty="0" err="1">
                <a:solidFill>
                  <a:srgbClr val="005DAA"/>
                </a:solidFill>
                <a:latin typeface="+mj-lt"/>
                <a:ea typeface="+mj-ea"/>
                <a:cs typeface="+mj-cs"/>
              </a:rPr>
              <a:t>Cadre</a:t>
            </a:r>
            <a:r>
              <a:rPr lang="nl-NL" sz="3200" b="1" kern="0" dirty="0">
                <a:solidFill>
                  <a:srgbClr val="005DAA"/>
                </a:solidFill>
                <a:latin typeface="+mj-lt"/>
                <a:ea typeface="+mj-ea"/>
                <a:cs typeface="+mj-cs"/>
              </a:rPr>
              <a:t> </a:t>
            </a:r>
            <a:r>
              <a:rPr lang="nl-NL" sz="3200" b="1" kern="0" dirty="0" err="1">
                <a:solidFill>
                  <a:srgbClr val="005DAA"/>
                </a:solidFill>
                <a:latin typeface="+mj-lt"/>
                <a:ea typeface="+mj-ea"/>
                <a:cs typeface="+mj-cs"/>
              </a:rPr>
              <a:t>logique</a:t>
            </a:r>
            <a:endParaRPr lang="nl-NL" sz="3200" b="1" kern="0" dirty="0">
              <a:solidFill>
                <a:srgbClr val="005DAA"/>
              </a:solidFill>
              <a:latin typeface="+mj-lt"/>
              <a:ea typeface="+mj-ea"/>
              <a:cs typeface="+mj-cs"/>
            </a:endParaRPr>
          </a:p>
        </p:txBody>
      </p:sp>
      <p:sp>
        <p:nvSpPr>
          <p:cNvPr id="70677" name="Rectangle 6"/>
          <p:cNvSpPr>
            <a:spLocks noChangeArrowheads="1"/>
          </p:cNvSpPr>
          <p:nvPr/>
        </p:nvSpPr>
        <p:spPr bwMode="auto">
          <a:xfrm>
            <a:off x="6011863" y="1844675"/>
            <a:ext cx="14446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rgbClr val="009999"/>
                </a:solidFill>
                <a:latin typeface="Arial Narrow" panose="020B0606020202030204" pitchFamily="34" charset="0"/>
                <a:ea typeface="ＭＳ Ｐゴシック" panose="020B0600070205080204" pitchFamily="34" charset="-128"/>
              </a:rPr>
              <a:t>Sources de </a:t>
            </a:r>
            <a:r>
              <a:rPr lang="en-GB" altLang="nl-BE" sz="2000" dirty="0" err="1">
                <a:solidFill>
                  <a:srgbClr val="009999"/>
                </a:solidFill>
                <a:latin typeface="Arial Narrow" panose="020B0606020202030204" pitchFamily="34" charset="0"/>
                <a:ea typeface="ＭＳ Ｐゴシック" panose="020B0600070205080204" pitchFamily="34" charset="-128"/>
              </a:rPr>
              <a:t>vérification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78" name="Rectangle 16"/>
          <p:cNvSpPr>
            <a:spLocks noChangeArrowheads="1"/>
          </p:cNvSpPr>
          <p:nvPr/>
        </p:nvSpPr>
        <p:spPr bwMode="auto">
          <a:xfrm>
            <a:off x="7524750" y="3141663"/>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9" name="Rectangle 16"/>
          <p:cNvSpPr>
            <a:spLocks noChangeArrowheads="1"/>
          </p:cNvSpPr>
          <p:nvPr/>
        </p:nvSpPr>
        <p:spPr bwMode="auto">
          <a:xfrm>
            <a:off x="7524750" y="3933825"/>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25" name="Rectangle 16"/>
          <p:cNvSpPr>
            <a:spLocks noChangeArrowheads="1"/>
          </p:cNvSpPr>
          <p:nvPr/>
        </p:nvSpPr>
        <p:spPr bwMode="auto">
          <a:xfrm>
            <a:off x="7524750" y="2402682"/>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029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371600" y="1828800"/>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Stratégie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0" name="Rectangle 6"/>
          <p:cNvSpPr>
            <a:spLocks noChangeArrowheads="1"/>
          </p:cNvSpPr>
          <p:nvPr/>
        </p:nvSpPr>
        <p:spPr bwMode="auto">
          <a:xfrm>
            <a:off x="4427538" y="1844675"/>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Indicateurs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1" name="Rectangle 7"/>
          <p:cNvSpPr>
            <a:spLocks noChangeArrowheads="1"/>
          </p:cNvSpPr>
          <p:nvPr/>
        </p:nvSpPr>
        <p:spPr bwMode="auto">
          <a:xfrm>
            <a:off x="7499714" y="1389584"/>
            <a:ext cx="1873250"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rgbClr val="009999"/>
                </a:solidFill>
                <a:latin typeface="Arial Narrow" panose="020B0606020202030204" pitchFamily="34" charset="0"/>
                <a:ea typeface="ＭＳ Ｐゴシック" panose="020B0600070205080204" pitchFamily="34" charset="-128"/>
              </a:rPr>
              <a:t>Hypotheses </a:t>
            </a:r>
            <a:r>
              <a:rPr lang="en-GB" altLang="nl-BE" sz="2000" dirty="0" err="1">
                <a:solidFill>
                  <a:srgbClr val="009999"/>
                </a:solidFill>
                <a:latin typeface="Arial Narrow" panose="020B0606020202030204" pitchFamily="34" charset="0"/>
                <a:ea typeface="ＭＳ Ｐゴシック" panose="020B0600070205080204" pitchFamily="34" charset="-128"/>
              </a:rPr>
              <a:t>facteurs</a:t>
            </a:r>
            <a:r>
              <a:rPr lang="en-GB" altLang="nl-BE" sz="2000" dirty="0">
                <a:solidFill>
                  <a:srgbClr val="009999"/>
                </a:solidFill>
                <a:latin typeface="Arial Narrow" panose="020B0606020202030204" pitchFamily="34" charset="0"/>
                <a:ea typeface="ＭＳ Ｐゴシック" panose="020B0600070205080204" pitchFamily="34" charset="-128"/>
              </a:rPr>
              <a:t> </a:t>
            </a:r>
            <a:r>
              <a:rPr lang="en-GB" altLang="nl-BE" sz="2000" dirty="0" err="1">
                <a:solidFill>
                  <a:srgbClr val="009999"/>
                </a:solidFill>
                <a:latin typeface="Arial Narrow" panose="020B0606020202030204" pitchFamily="34" charset="0"/>
                <a:ea typeface="ＭＳ Ｐゴシック" panose="020B0600070205080204" pitchFamily="34" charset="-128"/>
              </a:rPr>
              <a:t>externes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2" name="Rectangle 8"/>
          <p:cNvSpPr>
            <a:spLocks noChangeArrowheads="1"/>
          </p:cNvSpPr>
          <p:nvPr/>
        </p:nvSpPr>
        <p:spPr bwMode="auto">
          <a:xfrm>
            <a:off x="6019800" y="3962400"/>
            <a:ext cx="1377950" cy="685800"/>
          </a:xfrm>
          <a:prstGeom prst="rect">
            <a:avLst/>
          </a:prstGeom>
          <a:solidFill>
            <a:srgbClr val="FDA4B5"/>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3" name="Rectangle 9"/>
          <p:cNvSpPr>
            <a:spLocks noChangeArrowheads="1"/>
          </p:cNvSpPr>
          <p:nvPr/>
        </p:nvSpPr>
        <p:spPr bwMode="auto">
          <a:xfrm>
            <a:off x="1721768" y="400757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65" name="Rectangle 11"/>
          <p:cNvSpPr>
            <a:spLocks noChangeArrowheads="1"/>
          </p:cNvSpPr>
          <p:nvPr/>
        </p:nvSpPr>
        <p:spPr bwMode="auto">
          <a:xfrm>
            <a:off x="4495800" y="3975100"/>
            <a:ext cx="1387475" cy="677863"/>
          </a:xfrm>
          <a:prstGeom prst="rect">
            <a:avLst/>
          </a:prstGeom>
          <a:solidFill>
            <a:srgbClr val="FEC168"/>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6" name="Rectangle 12"/>
          <p:cNvSpPr>
            <a:spLocks noChangeArrowheads="1"/>
          </p:cNvSpPr>
          <p:nvPr/>
        </p:nvSpPr>
        <p:spPr bwMode="auto">
          <a:xfrm>
            <a:off x="6019800" y="3200400"/>
            <a:ext cx="1377950" cy="677863"/>
          </a:xfrm>
          <a:prstGeom prst="rect">
            <a:avLst/>
          </a:prstGeom>
          <a:solidFill>
            <a:srgbClr val="F7668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9" name="Rectangle 15"/>
          <p:cNvSpPr>
            <a:spLocks noChangeArrowheads="1"/>
          </p:cNvSpPr>
          <p:nvPr/>
        </p:nvSpPr>
        <p:spPr bwMode="auto">
          <a:xfrm>
            <a:off x="4495800" y="3165475"/>
            <a:ext cx="1387475" cy="685800"/>
          </a:xfrm>
          <a:prstGeom prst="rect">
            <a:avLst/>
          </a:prstGeom>
          <a:solidFill>
            <a:srgbClr val="FEAD36"/>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0" name="Rectangle 17"/>
          <p:cNvSpPr>
            <a:spLocks noChangeArrowheads="1"/>
          </p:cNvSpPr>
          <p:nvPr/>
        </p:nvSpPr>
        <p:spPr bwMode="auto">
          <a:xfrm>
            <a:off x="1408113" y="2362200"/>
            <a:ext cx="1387475" cy="685800"/>
          </a:xfrm>
          <a:prstGeom prst="rect">
            <a:avLst/>
          </a:prstGeom>
          <a:solidFill>
            <a:schemeClr val="tx2"/>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nl-BE" altLang="nl-BE" sz="1600" dirty="0" err="1">
                <a:solidFill>
                  <a:schemeClr val="tx1"/>
                </a:solidFill>
                <a:latin typeface="Arial Narrow" panose="020B0606020202030204" pitchFamily="34" charset="0"/>
                <a:ea typeface="ＭＳ Ｐゴシック" panose="020B0600070205080204" pitchFamily="34" charset="-128"/>
              </a:rPr>
              <a:t>situation</a:t>
            </a:r>
            <a:r>
              <a:rPr lang="nl-BE" altLang="nl-BE" sz="1600" dirty="0">
                <a:solidFill>
                  <a:schemeClr val="tx1"/>
                </a:solidFill>
                <a:latin typeface="Arial Narrow" panose="020B0606020202030204" pitchFamily="34" charset="0"/>
                <a:ea typeface="ＭＳ Ｐゴシック" panose="020B0600070205080204" pitchFamily="34" charset="-128"/>
              </a:rPr>
              <a:t> </a:t>
            </a:r>
          </a:p>
          <a:p>
            <a:pPr eaLnBrk="1" hangingPunct="1">
              <a:spcBef>
                <a:spcPct val="0"/>
              </a:spcBef>
              <a:buClrTx/>
              <a:buFontTx/>
              <a:buNone/>
            </a:pPr>
            <a:r>
              <a:rPr lang="nl-BE" altLang="nl-BE" sz="1600" dirty="0" err="1">
                <a:solidFill>
                  <a:schemeClr val="tx1"/>
                </a:solidFill>
                <a:latin typeface="Arial Narrow" panose="020B0606020202030204" pitchFamily="34" charset="0"/>
                <a:ea typeface="ＭＳ Ｐゴシック" panose="020B0600070205080204" pitchFamily="34" charset="-128"/>
              </a:rPr>
              <a:t>souhaitée</a:t>
            </a:r>
            <a:endParaRPr lang="nl-BE" altLang="nl-BE" sz="1600" dirty="0">
              <a:solidFill>
                <a:schemeClr val="tx1"/>
              </a:solidFill>
              <a:latin typeface="Arial Narrow" panose="020B0606020202030204" pitchFamily="34" charset="0"/>
              <a:ea typeface="ＭＳ Ｐゴシック" panose="020B0600070205080204" pitchFamily="34" charset="-128"/>
            </a:endParaRPr>
          </a:p>
        </p:txBody>
      </p:sp>
      <p:sp>
        <p:nvSpPr>
          <p:cNvPr id="70673" name="Rectangle 21"/>
          <p:cNvSpPr>
            <a:spLocks noChangeArrowheads="1"/>
          </p:cNvSpPr>
          <p:nvPr/>
        </p:nvSpPr>
        <p:spPr bwMode="auto">
          <a:xfrm>
            <a:off x="1643981" y="3148013"/>
            <a:ext cx="1444625" cy="397545"/>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chemeClr val="tx1"/>
                </a:solidFill>
                <a:latin typeface="Arial Narrow" panose="020B0606020202030204" pitchFamily="34" charset="0"/>
                <a:ea typeface="ＭＳ Ｐゴシック" panose="020B0600070205080204" pitchFamily="34" charset="-128"/>
              </a:rPr>
              <a:t>change</a:t>
            </a:r>
          </a:p>
        </p:txBody>
      </p:sp>
      <p:sp>
        <p:nvSpPr>
          <p:cNvPr id="70674" name="Text Box 22"/>
          <p:cNvSpPr txBox="1">
            <a:spLocks noChangeArrowheads="1"/>
          </p:cNvSpPr>
          <p:nvPr/>
        </p:nvSpPr>
        <p:spPr bwMode="auto">
          <a:xfrm>
            <a:off x="1721768" y="5657719"/>
            <a:ext cx="1269950" cy="707886"/>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2000" dirty="0" err="1">
                <a:solidFill>
                  <a:schemeClr val="tx1"/>
                </a:solidFill>
                <a:latin typeface="Arial Narrow" panose="020B0606020202030204" pitchFamily="34" charset="0"/>
                <a:ea typeface="ＭＳ Ｐゴシック" panose="020B0600070205080204" pitchFamily="34" charset="-128"/>
              </a:rPr>
              <a:t>Activités</a:t>
            </a:r>
            <a:r>
              <a:rPr lang="nl-NL" altLang="nl-BE" sz="2000" dirty="0">
                <a:solidFill>
                  <a:schemeClr val="tx1"/>
                </a:solidFill>
                <a:latin typeface="Arial Narrow" panose="020B0606020202030204" pitchFamily="34" charset="0"/>
                <a:ea typeface="ＭＳ Ｐゴシック" panose="020B0600070205080204" pitchFamily="34" charset="-128"/>
              </a:rPr>
              <a:t> et </a:t>
            </a:r>
            <a:r>
              <a:rPr lang="nl-NL" altLang="nl-BE" sz="2000" dirty="0" err="1">
                <a:solidFill>
                  <a:schemeClr val="tx1"/>
                </a:solidFill>
                <a:latin typeface="Arial Narrow" panose="020B0606020202030204" pitchFamily="34" charset="0"/>
                <a:ea typeface="ＭＳ Ｐゴシック" panose="020B0600070205080204" pitchFamily="34" charset="-128"/>
              </a:rPr>
              <a:t>moyens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5" name="Text Box 23"/>
          <p:cNvSpPr txBox="1">
            <a:spLocks noChangeArrowheads="1"/>
          </p:cNvSpPr>
          <p:nvPr/>
        </p:nvSpPr>
        <p:spPr bwMode="auto">
          <a:xfrm>
            <a:off x="1475656" y="400757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endParaRPr lang="nl-BE" altLang="nl-BE" sz="2400" b="0">
              <a:solidFill>
                <a:schemeClr val="tx1"/>
              </a:solidFill>
              <a:latin typeface="Times New Roman" panose="02020603050405020304" pitchFamily="18" charset="0"/>
              <a:ea typeface="ＭＳ Ｐゴシック" panose="020B0600070205080204" pitchFamily="34" charset="-128"/>
            </a:endParaRPr>
          </a:p>
        </p:txBody>
      </p:sp>
      <p:sp>
        <p:nvSpPr>
          <p:cNvPr id="24" name="Rectangle 2"/>
          <p:cNvSpPr txBox="1">
            <a:spLocks noChangeArrowheads="1"/>
          </p:cNvSpPr>
          <p:nvPr/>
        </p:nvSpPr>
        <p:spPr>
          <a:xfrm>
            <a:off x="1403350" y="685800"/>
            <a:ext cx="7512050" cy="685800"/>
          </a:xfrm>
          <a:prstGeom prst="rect">
            <a:avLst/>
          </a:prstGeom>
        </p:spPr>
        <p:txBody>
          <a:bodyPr/>
          <a:lstStyle/>
          <a:p>
            <a:pPr eaLnBrk="1" hangingPunct="1">
              <a:defRPr/>
            </a:pPr>
            <a:r>
              <a:rPr lang="nl-NL" sz="3200" b="1" kern="0" dirty="0" err="1">
                <a:solidFill>
                  <a:srgbClr val="005DAA"/>
                </a:solidFill>
                <a:latin typeface="+mj-lt"/>
                <a:ea typeface="+mj-ea"/>
                <a:cs typeface="+mj-cs"/>
              </a:rPr>
              <a:t>TdC</a:t>
            </a:r>
            <a:r>
              <a:rPr lang="nl-NL" sz="3200" b="1" kern="0" dirty="0">
                <a:solidFill>
                  <a:srgbClr val="005DAA"/>
                </a:solidFill>
                <a:latin typeface="+mj-lt"/>
                <a:ea typeface="+mj-ea"/>
                <a:cs typeface="+mj-cs"/>
              </a:rPr>
              <a:t> et CL: pas la </a:t>
            </a:r>
            <a:r>
              <a:rPr lang="nl-NL" sz="3200" b="1" kern="0" dirty="0" err="1">
                <a:solidFill>
                  <a:srgbClr val="005DAA"/>
                </a:solidFill>
                <a:latin typeface="+mj-lt"/>
                <a:ea typeface="+mj-ea"/>
                <a:cs typeface="+mj-cs"/>
              </a:rPr>
              <a:t>même</a:t>
            </a:r>
            <a:r>
              <a:rPr lang="nl-NL" sz="3200" b="1" kern="0" dirty="0">
                <a:solidFill>
                  <a:srgbClr val="005DAA"/>
                </a:solidFill>
                <a:latin typeface="+mj-lt"/>
                <a:ea typeface="+mj-ea"/>
                <a:cs typeface="+mj-cs"/>
              </a:rPr>
              <a:t> chose</a:t>
            </a:r>
          </a:p>
        </p:txBody>
      </p:sp>
      <p:sp>
        <p:nvSpPr>
          <p:cNvPr id="70677" name="Rectangle 6"/>
          <p:cNvSpPr>
            <a:spLocks noChangeArrowheads="1"/>
          </p:cNvSpPr>
          <p:nvPr/>
        </p:nvSpPr>
        <p:spPr bwMode="auto">
          <a:xfrm>
            <a:off x="6011863" y="1844675"/>
            <a:ext cx="14446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rgbClr val="009999"/>
                </a:solidFill>
                <a:latin typeface="Arial Narrow" panose="020B0606020202030204" pitchFamily="34" charset="0"/>
                <a:ea typeface="ＭＳ Ｐゴシック" panose="020B0600070205080204" pitchFamily="34" charset="-128"/>
              </a:rPr>
              <a:t>Sources de </a:t>
            </a:r>
            <a:r>
              <a:rPr lang="en-GB" altLang="nl-BE" sz="2000" dirty="0" err="1">
                <a:solidFill>
                  <a:srgbClr val="009999"/>
                </a:solidFill>
                <a:latin typeface="Arial Narrow" panose="020B0606020202030204" pitchFamily="34" charset="0"/>
                <a:ea typeface="ＭＳ Ｐゴシック" panose="020B0600070205080204" pitchFamily="34" charset="-128"/>
              </a:rPr>
              <a:t>vérification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78" name="Rectangle 16"/>
          <p:cNvSpPr>
            <a:spLocks noChangeArrowheads="1"/>
          </p:cNvSpPr>
          <p:nvPr/>
        </p:nvSpPr>
        <p:spPr bwMode="auto">
          <a:xfrm>
            <a:off x="7524750" y="3141663"/>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9" name="Rectangle 16"/>
          <p:cNvSpPr>
            <a:spLocks noChangeArrowheads="1"/>
          </p:cNvSpPr>
          <p:nvPr/>
        </p:nvSpPr>
        <p:spPr bwMode="auto">
          <a:xfrm>
            <a:off x="7524750" y="3933825"/>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25" name="Rectangle 16"/>
          <p:cNvSpPr>
            <a:spLocks noChangeArrowheads="1"/>
          </p:cNvSpPr>
          <p:nvPr/>
        </p:nvSpPr>
        <p:spPr bwMode="auto">
          <a:xfrm>
            <a:off x="7524750" y="2402682"/>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 name="Gekromde PIJL-RECHTS 2"/>
          <p:cNvSpPr/>
          <p:nvPr/>
        </p:nvSpPr>
        <p:spPr bwMode="auto">
          <a:xfrm>
            <a:off x="2932113" y="2687960"/>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7" name="Gekromde PIJL-RECHTS 26"/>
          <p:cNvSpPr/>
          <p:nvPr/>
        </p:nvSpPr>
        <p:spPr bwMode="auto">
          <a:xfrm>
            <a:off x="2932113" y="350067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2" name="Rectangle 21"/>
          <p:cNvSpPr>
            <a:spLocks noChangeArrowheads="1"/>
          </p:cNvSpPr>
          <p:nvPr/>
        </p:nvSpPr>
        <p:spPr bwMode="auto">
          <a:xfrm>
            <a:off x="31031" y="3157066"/>
            <a:ext cx="1444625" cy="397545"/>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chemeClr val="tx1"/>
                </a:solidFill>
                <a:latin typeface="Arial Narrow" panose="020B0606020202030204" pitchFamily="34" charset="0"/>
                <a:ea typeface="ＭＳ Ｐゴシック" panose="020B0600070205080204" pitchFamily="34" charset="-128"/>
              </a:rPr>
              <a:t>change</a:t>
            </a:r>
          </a:p>
        </p:txBody>
      </p:sp>
      <p:sp>
        <p:nvSpPr>
          <p:cNvPr id="23" name="Rectangle 9"/>
          <p:cNvSpPr>
            <a:spLocks noChangeArrowheads="1"/>
          </p:cNvSpPr>
          <p:nvPr/>
        </p:nvSpPr>
        <p:spPr bwMode="auto">
          <a:xfrm>
            <a:off x="819699" y="483264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6" name="Rectangle 9"/>
          <p:cNvSpPr>
            <a:spLocks noChangeArrowheads="1"/>
          </p:cNvSpPr>
          <p:nvPr/>
        </p:nvSpPr>
        <p:spPr bwMode="auto">
          <a:xfrm>
            <a:off x="2415505" y="4824413"/>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8" name="Rectangle 9"/>
          <p:cNvSpPr>
            <a:spLocks noChangeArrowheads="1"/>
          </p:cNvSpPr>
          <p:nvPr/>
        </p:nvSpPr>
        <p:spPr bwMode="auto">
          <a:xfrm>
            <a:off x="81338" y="400757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 name="PIJL-LINKS en -RECHTS 1"/>
          <p:cNvSpPr/>
          <p:nvPr/>
        </p:nvSpPr>
        <p:spPr bwMode="auto">
          <a:xfrm>
            <a:off x="1327498" y="4073180"/>
            <a:ext cx="515489" cy="17329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PIJL-OMHOOG 3"/>
          <p:cNvSpPr/>
          <p:nvPr/>
        </p:nvSpPr>
        <p:spPr bwMode="auto">
          <a:xfrm>
            <a:off x="2450381" y="4795165"/>
            <a:ext cx="45719" cy="45719"/>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PIJL-OMHOOG 5"/>
          <p:cNvSpPr/>
          <p:nvPr/>
        </p:nvSpPr>
        <p:spPr bwMode="auto">
          <a:xfrm>
            <a:off x="1043608" y="4352859"/>
            <a:ext cx="283890" cy="47155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7" name="PIJL-OMHOOG 6"/>
          <p:cNvSpPr/>
          <p:nvPr/>
        </p:nvSpPr>
        <p:spPr bwMode="auto">
          <a:xfrm>
            <a:off x="1979512" y="3553793"/>
            <a:ext cx="326406" cy="128709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1" name="Gekromde PIJL-RECHTS 30"/>
          <p:cNvSpPr/>
          <p:nvPr/>
        </p:nvSpPr>
        <p:spPr bwMode="auto">
          <a:xfrm>
            <a:off x="3411715" y="433386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2" name="Gekromde PIJL-RECHTS 31"/>
          <p:cNvSpPr/>
          <p:nvPr/>
        </p:nvSpPr>
        <p:spPr bwMode="auto">
          <a:xfrm>
            <a:off x="3200049" y="529756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3" name="Rectangle 7"/>
          <p:cNvSpPr>
            <a:spLocks noChangeArrowheads="1"/>
          </p:cNvSpPr>
          <p:nvPr/>
        </p:nvSpPr>
        <p:spPr bwMode="auto">
          <a:xfrm>
            <a:off x="2887132" y="1496798"/>
            <a:ext cx="1437493"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rgbClr val="009999"/>
                </a:solidFill>
                <a:latin typeface="Arial Narrow" panose="020B0606020202030204" pitchFamily="34" charset="0"/>
                <a:ea typeface="ＭＳ Ｐゴシック" panose="020B0600070205080204" pitchFamily="34" charset="-128"/>
              </a:rPr>
              <a:t>Hypotheses relations </a:t>
            </a:r>
            <a:r>
              <a:rPr lang="en-GB" altLang="nl-BE" sz="2000" dirty="0" err="1">
                <a:solidFill>
                  <a:srgbClr val="009999"/>
                </a:solidFill>
                <a:latin typeface="Arial Narrow" panose="020B0606020202030204" pitchFamily="34" charset="0"/>
                <a:ea typeface="ＭＳ Ｐゴシック" panose="020B0600070205080204" pitchFamily="34" charset="-128"/>
              </a:rPr>
              <a:t>causales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34" name="Rectangle 16"/>
          <p:cNvSpPr>
            <a:spLocks noChangeArrowheads="1"/>
          </p:cNvSpPr>
          <p:nvPr/>
        </p:nvSpPr>
        <p:spPr bwMode="auto">
          <a:xfrm>
            <a:off x="3148138" y="2717477"/>
            <a:ext cx="284286" cy="305808"/>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5" name="Rectangle 16"/>
          <p:cNvSpPr>
            <a:spLocks noChangeArrowheads="1"/>
          </p:cNvSpPr>
          <p:nvPr/>
        </p:nvSpPr>
        <p:spPr bwMode="auto">
          <a:xfrm>
            <a:off x="899145" y="4572800"/>
            <a:ext cx="281333" cy="268084"/>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6" name="Rectangle 16"/>
          <p:cNvSpPr>
            <a:spLocks noChangeArrowheads="1"/>
          </p:cNvSpPr>
          <p:nvPr/>
        </p:nvSpPr>
        <p:spPr bwMode="auto">
          <a:xfrm>
            <a:off x="3778401" y="4583072"/>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7" name="Rectangle 16"/>
          <p:cNvSpPr>
            <a:spLocks noChangeArrowheads="1"/>
          </p:cNvSpPr>
          <p:nvPr/>
        </p:nvSpPr>
        <p:spPr bwMode="auto">
          <a:xfrm>
            <a:off x="2179473" y="3797888"/>
            <a:ext cx="323992" cy="308743"/>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8" name="Rectangle 16"/>
          <p:cNvSpPr>
            <a:spLocks noChangeArrowheads="1"/>
          </p:cNvSpPr>
          <p:nvPr/>
        </p:nvSpPr>
        <p:spPr bwMode="auto">
          <a:xfrm>
            <a:off x="3416628" y="3610753"/>
            <a:ext cx="323992" cy="312699"/>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9" name="Rectangle 7"/>
          <p:cNvSpPr>
            <a:spLocks noChangeArrowheads="1"/>
          </p:cNvSpPr>
          <p:nvPr/>
        </p:nvSpPr>
        <p:spPr bwMode="auto">
          <a:xfrm>
            <a:off x="3906225" y="5417902"/>
            <a:ext cx="1437493"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rgbClr val="009999"/>
                </a:solidFill>
                <a:latin typeface="Arial Narrow" panose="020B0606020202030204" pitchFamily="34" charset="0"/>
                <a:ea typeface="ＭＳ Ｐゴシック" panose="020B0600070205080204" pitchFamily="34" charset="-128"/>
              </a:rPr>
              <a:t>Hypotheses </a:t>
            </a:r>
            <a:r>
              <a:rPr lang="en-GB" altLang="nl-BE" sz="2000" dirty="0" err="1">
                <a:solidFill>
                  <a:srgbClr val="009999"/>
                </a:solidFill>
                <a:latin typeface="Arial Narrow" panose="020B0606020202030204" pitchFamily="34" charset="0"/>
                <a:ea typeface="ＭＳ Ｐゴシック" panose="020B0600070205080204" pitchFamily="34" charset="-128"/>
              </a:rPr>
              <a:t>facteurs</a:t>
            </a:r>
            <a:r>
              <a:rPr lang="en-GB" altLang="nl-BE" sz="2000" dirty="0">
                <a:solidFill>
                  <a:srgbClr val="009999"/>
                </a:solidFill>
                <a:latin typeface="Arial Narrow" panose="020B0606020202030204" pitchFamily="34" charset="0"/>
                <a:ea typeface="ＭＳ Ｐゴシック" panose="020B0600070205080204" pitchFamily="34" charset="-128"/>
              </a:rPr>
              <a:t> internes</a:t>
            </a:r>
          </a:p>
        </p:txBody>
      </p:sp>
      <p:sp>
        <p:nvSpPr>
          <p:cNvPr id="40" name="Text Box 22"/>
          <p:cNvSpPr txBox="1">
            <a:spLocks noChangeArrowheads="1"/>
          </p:cNvSpPr>
          <p:nvPr/>
        </p:nvSpPr>
        <p:spPr bwMode="auto">
          <a:xfrm>
            <a:off x="140100" y="5678335"/>
            <a:ext cx="1269950" cy="707886"/>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2000" dirty="0" err="1">
                <a:solidFill>
                  <a:schemeClr val="tx1"/>
                </a:solidFill>
                <a:latin typeface="Arial Narrow" panose="020B0606020202030204" pitchFamily="34" charset="0"/>
                <a:ea typeface="ＭＳ Ｐゴシック" panose="020B0600070205080204" pitchFamily="34" charset="-128"/>
              </a:rPr>
              <a:t>Activités</a:t>
            </a:r>
            <a:r>
              <a:rPr lang="nl-NL" altLang="nl-BE" sz="2000" dirty="0">
                <a:solidFill>
                  <a:schemeClr val="tx1"/>
                </a:solidFill>
                <a:latin typeface="Arial Narrow" panose="020B0606020202030204" pitchFamily="34" charset="0"/>
                <a:ea typeface="ＭＳ Ｐゴシック" panose="020B0600070205080204" pitchFamily="34" charset="-128"/>
              </a:rPr>
              <a:t> et </a:t>
            </a:r>
            <a:r>
              <a:rPr lang="nl-NL" altLang="nl-BE" sz="2000" dirty="0" err="1">
                <a:solidFill>
                  <a:schemeClr val="tx1"/>
                </a:solidFill>
                <a:latin typeface="Arial Narrow" panose="020B0606020202030204" pitchFamily="34" charset="0"/>
                <a:ea typeface="ＭＳ Ｐゴシック" panose="020B0600070205080204" pitchFamily="34" charset="-128"/>
              </a:rPr>
              <a:t>moyens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41" name="PIJL-OMHOOG 40"/>
          <p:cNvSpPr/>
          <p:nvPr/>
        </p:nvSpPr>
        <p:spPr bwMode="auto">
          <a:xfrm>
            <a:off x="140100" y="4615298"/>
            <a:ext cx="326406" cy="103100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2" name="PIJL-OMHOOG 41"/>
          <p:cNvSpPr/>
          <p:nvPr/>
        </p:nvSpPr>
        <p:spPr bwMode="auto">
          <a:xfrm>
            <a:off x="1195882" y="5419527"/>
            <a:ext cx="283890" cy="47155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3" name="Rectangle 16"/>
          <p:cNvSpPr>
            <a:spLocks noChangeArrowheads="1"/>
          </p:cNvSpPr>
          <p:nvPr/>
        </p:nvSpPr>
        <p:spPr bwMode="auto">
          <a:xfrm>
            <a:off x="1406711" y="3742522"/>
            <a:ext cx="323992" cy="308743"/>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44" name="Rectangle 16"/>
          <p:cNvSpPr>
            <a:spLocks noChangeArrowheads="1"/>
          </p:cNvSpPr>
          <p:nvPr/>
        </p:nvSpPr>
        <p:spPr bwMode="auto">
          <a:xfrm>
            <a:off x="3563489" y="5649545"/>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45" name="Rectangle 16"/>
          <p:cNvSpPr>
            <a:spLocks noChangeArrowheads="1"/>
          </p:cNvSpPr>
          <p:nvPr/>
        </p:nvSpPr>
        <p:spPr bwMode="auto">
          <a:xfrm>
            <a:off x="273415" y="4963197"/>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9994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6858000" cy="685800"/>
          </a:xfrm>
        </p:spPr>
        <p:txBody>
          <a:bodyPr/>
          <a:lstStyle/>
          <a:p>
            <a:r>
              <a:rPr lang="nl-BE" dirty="0" err="1"/>
              <a:t>ToC</a:t>
            </a:r>
            <a:r>
              <a:rPr lang="nl-BE" dirty="0"/>
              <a:t> et </a:t>
            </a:r>
            <a:r>
              <a:rPr lang="nl-BE" dirty="0" err="1"/>
              <a:t>Cadre</a:t>
            </a:r>
            <a:r>
              <a:rPr lang="nl-BE" dirty="0"/>
              <a:t> </a:t>
            </a:r>
            <a:r>
              <a:rPr lang="nl-BE" dirty="0" err="1"/>
              <a:t>Logique</a:t>
            </a:r>
            <a:r>
              <a:rPr lang="nl-BE" dirty="0"/>
              <a:t> (CL)</a:t>
            </a:r>
            <a:endParaRPr lang="en-GB" dirty="0"/>
          </a:p>
        </p:txBody>
      </p:sp>
      <p:sp>
        <p:nvSpPr>
          <p:cNvPr id="3" name="Tijdelijke aanduiding voor inhoud 2"/>
          <p:cNvSpPr>
            <a:spLocks noGrp="1"/>
          </p:cNvSpPr>
          <p:nvPr>
            <p:ph idx="1"/>
          </p:nvPr>
        </p:nvSpPr>
        <p:spPr>
          <a:xfrm>
            <a:off x="899592" y="1268760"/>
            <a:ext cx="7920508" cy="5235678"/>
          </a:xfrm>
        </p:spPr>
        <p:txBody>
          <a:bodyPr/>
          <a:lstStyle/>
          <a:p>
            <a:pPr algn="just">
              <a:lnSpc>
                <a:spcPct val="100000"/>
              </a:lnSpc>
              <a:spcBef>
                <a:spcPts val="150"/>
              </a:spcBef>
            </a:pPr>
            <a:r>
              <a:rPr lang="fr-BE" sz="2400" dirty="0"/>
              <a:t>Y-a-t-il une place pour le CL </a:t>
            </a:r>
            <a:r>
              <a:rPr lang="fr-BE" sz="2400" i="1" dirty="0"/>
              <a:t>et</a:t>
            </a:r>
            <a:r>
              <a:rPr lang="fr-BE" sz="2400" dirty="0"/>
              <a:t> la </a:t>
            </a:r>
            <a:r>
              <a:rPr lang="fr-BE" sz="2400" dirty="0" err="1"/>
              <a:t>ToC</a:t>
            </a:r>
            <a:r>
              <a:rPr lang="fr-BE" sz="2400" dirty="0"/>
              <a:t> dans une même démarche?</a:t>
            </a:r>
          </a:p>
          <a:p>
            <a:pPr marL="0" indent="0" algn="just">
              <a:lnSpc>
                <a:spcPct val="100000"/>
              </a:lnSpc>
              <a:spcBef>
                <a:spcPts val="150"/>
              </a:spcBef>
              <a:buNone/>
            </a:pPr>
            <a:endParaRPr lang="fr-BE" sz="1100" dirty="0"/>
          </a:p>
          <a:p>
            <a:pPr algn="just">
              <a:lnSpc>
                <a:spcPct val="100000"/>
              </a:lnSpc>
              <a:spcBef>
                <a:spcPts val="150"/>
              </a:spcBef>
            </a:pPr>
            <a:r>
              <a:rPr lang="fr-BE" sz="2400" dirty="0"/>
              <a:t>Chaque bon CL contient une </a:t>
            </a:r>
            <a:r>
              <a:rPr lang="fr-BE" sz="2400" dirty="0" err="1"/>
              <a:t>ToC</a:t>
            </a:r>
            <a:endParaRPr lang="fr-BE" sz="2400" dirty="0"/>
          </a:p>
          <a:p>
            <a:pPr lvl="1" algn="just">
              <a:spcBef>
                <a:spcPts val="150"/>
              </a:spcBef>
            </a:pPr>
            <a:r>
              <a:rPr lang="fr-BE" sz="2000" dirty="0"/>
              <a:t>Mais celle-ci n’est pas toujours entièrement explicitée (on « perd » certains éléments dans l’utilisation actuelle du CL)</a:t>
            </a:r>
          </a:p>
          <a:p>
            <a:pPr lvl="1" algn="just">
              <a:spcBef>
                <a:spcPts val="150"/>
              </a:spcBef>
            </a:pPr>
            <a:r>
              <a:rPr lang="fr-BE" sz="2000" dirty="0"/>
              <a:t>La </a:t>
            </a:r>
            <a:r>
              <a:rPr lang="fr-BE" sz="2000" dirty="0" err="1"/>
              <a:t>ToC</a:t>
            </a:r>
            <a:r>
              <a:rPr lang="fr-BE" sz="2000" dirty="0"/>
              <a:t> peut aider à clarifier une voie menant des outputs à l’impact</a:t>
            </a:r>
          </a:p>
          <a:p>
            <a:pPr marL="457200" lvl="1" indent="0" algn="just">
              <a:spcBef>
                <a:spcPts val="150"/>
              </a:spcBef>
              <a:buNone/>
            </a:pPr>
            <a:endParaRPr lang="fr-BE" sz="1100" dirty="0"/>
          </a:p>
          <a:p>
            <a:pPr algn="just">
              <a:spcBef>
                <a:spcPts val="150"/>
              </a:spcBef>
            </a:pPr>
            <a:r>
              <a:rPr lang="fr-BE" sz="2400" dirty="0">
                <a:sym typeface="Wingdings"/>
              </a:rPr>
              <a:t>Des outils complémentaires?</a:t>
            </a:r>
          </a:p>
          <a:p>
            <a:pPr lvl="1" algn="just">
              <a:lnSpc>
                <a:spcPct val="100000"/>
              </a:lnSpc>
              <a:spcBef>
                <a:spcPts val="150"/>
              </a:spcBef>
            </a:pPr>
            <a:r>
              <a:rPr lang="fr-BE" sz="2000" dirty="0"/>
              <a:t>La rigidité du CL ne permet pas de représenter la réalité complexe &gt;&lt; les </a:t>
            </a:r>
            <a:r>
              <a:rPr lang="fr-BE" sz="2000" dirty="0" err="1"/>
              <a:t>ToC</a:t>
            </a:r>
            <a:r>
              <a:rPr lang="fr-BE" sz="2000" dirty="0"/>
              <a:t>  sont souvent complexes à lire.</a:t>
            </a:r>
          </a:p>
          <a:p>
            <a:pPr lvl="1" algn="just">
              <a:lnSpc>
                <a:spcPct val="100000"/>
              </a:lnSpc>
              <a:spcBef>
                <a:spcPts val="150"/>
              </a:spcBef>
            </a:pPr>
            <a:r>
              <a:rPr lang="fr-BE" sz="2000" dirty="0"/>
              <a:t>Danger certain de confusion si les 2 outils sont utilisés conjointement sans définition claire du rôle de chaque outil.</a:t>
            </a:r>
          </a:p>
          <a:p>
            <a:pPr lvl="2" algn="just">
              <a:lnSpc>
                <a:spcPct val="100000"/>
              </a:lnSpc>
              <a:spcBef>
                <a:spcPts val="150"/>
              </a:spcBef>
            </a:pPr>
            <a:r>
              <a:rPr lang="fr-BE" dirty="0" err="1"/>
              <a:t>ToC</a:t>
            </a:r>
            <a:r>
              <a:rPr lang="fr-BE" dirty="0"/>
              <a:t> – réflexion stratégique/analytique</a:t>
            </a:r>
          </a:p>
          <a:p>
            <a:pPr lvl="2" algn="just">
              <a:lnSpc>
                <a:spcPct val="100000"/>
              </a:lnSpc>
              <a:spcBef>
                <a:spcPts val="150"/>
              </a:spcBef>
            </a:pPr>
            <a:r>
              <a:rPr lang="fr-BE" dirty="0"/>
              <a:t>CL – gestion et suivi </a:t>
            </a:r>
          </a:p>
          <a:p>
            <a:endParaRPr lang="en-GB" dirty="0"/>
          </a:p>
        </p:txBody>
      </p:sp>
      <p:sp>
        <p:nvSpPr>
          <p:cNvPr id="4" name="Rechthoek 3"/>
          <p:cNvSpPr/>
          <p:nvPr/>
        </p:nvSpPr>
        <p:spPr>
          <a:xfrm>
            <a:off x="7092280" y="6330225"/>
            <a:ext cx="1713931" cy="246221"/>
          </a:xfrm>
          <a:prstGeom prst="rect">
            <a:avLst/>
          </a:prstGeom>
        </p:spPr>
        <p:txBody>
          <a:bodyPr wrap="none">
            <a:spAutoFit/>
          </a:bodyPr>
          <a:lstStyle/>
          <a:p>
            <a:pPr lvl="1" algn="r">
              <a:buNone/>
            </a:pPr>
            <a:r>
              <a:rPr lang="nl-NL" sz="1000" dirty="0"/>
              <a:t>Bron: ADE/SR 2016</a:t>
            </a:r>
            <a:endParaRPr lang="en-GB" sz="1000" dirty="0"/>
          </a:p>
        </p:txBody>
      </p:sp>
    </p:spTree>
    <p:extLst>
      <p:ext uri="{BB962C8B-B14F-4D97-AF65-F5344CB8AC3E}">
        <p14:creationId xmlns:p14="http://schemas.microsoft.com/office/powerpoint/2010/main" val="163651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528" y="332656"/>
            <a:ext cx="8640960" cy="576064"/>
          </a:xfrm>
        </p:spPr>
        <p:txBody>
          <a:bodyPr>
            <a:noAutofit/>
          </a:bodyPr>
          <a:lstStyle/>
          <a:p>
            <a:r>
              <a:rPr lang="en-GB" sz="3000" dirty="0">
                <a:latin typeface="Arial" charset="0"/>
                <a:cs typeface="Arial" charset="0"/>
              </a:rPr>
              <a:t>La </a:t>
            </a:r>
            <a:r>
              <a:rPr lang="en-GB" sz="3000" dirty="0" err="1">
                <a:latin typeface="Arial" charset="0"/>
                <a:cs typeface="Arial" charset="0"/>
              </a:rPr>
              <a:t>TdC</a:t>
            </a:r>
            <a:r>
              <a:rPr lang="en-GB" sz="3000" dirty="0">
                <a:latin typeface="Arial" charset="0"/>
                <a:cs typeface="Arial" charset="0"/>
              </a:rPr>
              <a:t> </a:t>
            </a:r>
            <a:r>
              <a:rPr lang="en-GB" sz="3000" dirty="0" err="1">
                <a:latin typeface="Arial" charset="0"/>
                <a:cs typeface="Arial" charset="0"/>
              </a:rPr>
              <a:t>comme</a:t>
            </a:r>
            <a:r>
              <a:rPr lang="en-GB" sz="3000" dirty="0">
                <a:latin typeface="Arial" charset="0"/>
                <a:cs typeface="Arial" charset="0"/>
              </a:rPr>
              <a:t> un </a:t>
            </a:r>
            <a:r>
              <a:rPr lang="en-GB" sz="3000" dirty="0" err="1">
                <a:latin typeface="Arial" charset="0"/>
                <a:cs typeface="Arial" charset="0"/>
              </a:rPr>
              <a:t>processus</a:t>
            </a:r>
            <a:r>
              <a:rPr lang="en-GB" sz="3000" dirty="0">
                <a:latin typeface="Arial" charset="0"/>
                <a:cs typeface="Arial" charset="0"/>
              </a:rPr>
              <a:t> de </a:t>
            </a:r>
            <a:r>
              <a:rPr lang="en-GB" sz="3000" dirty="0" err="1">
                <a:latin typeface="Arial" charset="0"/>
                <a:cs typeface="Arial" charset="0"/>
              </a:rPr>
              <a:t>réflexion</a:t>
            </a:r>
            <a:r>
              <a:rPr lang="en-GB" sz="3000" dirty="0">
                <a:latin typeface="Arial" charset="0"/>
                <a:cs typeface="Arial" charset="0"/>
              </a:rPr>
              <a:t> sur: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5382759"/>
              </p:ext>
            </p:extLst>
          </p:nvPr>
        </p:nvGraphicFramePr>
        <p:xfrm>
          <a:off x="-252536" y="1412775"/>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al 2"/>
          <p:cNvSpPr/>
          <p:nvPr/>
        </p:nvSpPr>
        <p:spPr bwMode="auto">
          <a:xfrm>
            <a:off x="5724128" y="3138045"/>
            <a:ext cx="1800200" cy="108012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B/>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043886" y="3470172"/>
            <a:ext cx="1224136" cy="400110"/>
          </a:xfrm>
          <a:prstGeom prst="rect">
            <a:avLst/>
          </a:prstGeom>
          <a:noFill/>
        </p:spPr>
        <p:txBody>
          <a:bodyPr wrap="square" rtlCol="0">
            <a:spAutoFit/>
          </a:bodyPr>
          <a:lstStyle/>
          <a:p>
            <a:r>
              <a:rPr lang="nl-BE" sz="2000" dirty="0" err="1">
                <a:solidFill>
                  <a:schemeClr val="bg1"/>
                </a:solidFill>
                <a:latin typeface="Arial" charset="0"/>
                <a:cs typeface="Arial" charset="0"/>
              </a:rPr>
              <a:t>Risques</a:t>
            </a:r>
            <a:endParaRPr lang="en-GB" dirty="0">
              <a:solidFill>
                <a:schemeClr val="bg1"/>
              </a:solidFill>
              <a:latin typeface="Arial" charset="0"/>
              <a:cs typeface="Arial" charset="0"/>
            </a:endParaRPr>
          </a:p>
        </p:txBody>
      </p:sp>
      <p:sp>
        <p:nvSpPr>
          <p:cNvPr id="5" name="Pijl-rechts 4"/>
          <p:cNvSpPr/>
          <p:nvPr/>
        </p:nvSpPr>
        <p:spPr bwMode="auto">
          <a:xfrm>
            <a:off x="5004048" y="3608563"/>
            <a:ext cx="576064"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grpSp>
        <p:nvGrpSpPr>
          <p:cNvPr id="7" name="Groep 6"/>
          <p:cNvGrpSpPr/>
          <p:nvPr/>
        </p:nvGrpSpPr>
        <p:grpSpPr>
          <a:xfrm>
            <a:off x="6948264" y="5221120"/>
            <a:ext cx="2102397" cy="1304224"/>
            <a:chOff x="1175903" y="684197"/>
            <a:chExt cx="2102397" cy="1304224"/>
          </a:xfrm>
          <a:solidFill>
            <a:schemeClr val="accent2">
              <a:lumMod val="50000"/>
              <a:lumOff val="50000"/>
            </a:schemeClr>
          </a:solidFill>
        </p:grpSpPr>
        <p:sp>
          <p:nvSpPr>
            <p:cNvPr id="9" name="Ovaal 8"/>
            <p:cNvSpPr/>
            <p:nvPr/>
          </p:nvSpPr>
          <p:spPr>
            <a:xfrm>
              <a:off x="1175903" y="684197"/>
              <a:ext cx="2102397" cy="1304224"/>
            </a:xfrm>
            <a:prstGeom prst="ellipse">
              <a:avLst/>
            </a:prstGeom>
            <a:grpFill/>
          </p:spPr>
          <p:style>
            <a:lnRef idx="3">
              <a:schemeClr val="lt1">
                <a:hueOff val="0"/>
                <a:satOff val="0"/>
                <a:lumOff val="0"/>
                <a:alphaOff val="0"/>
              </a:schemeClr>
            </a:lnRef>
            <a:fillRef idx="1">
              <a:schemeClr val="accent1">
                <a:shade val="80000"/>
                <a:hueOff val="573673"/>
                <a:satOff val="-48584"/>
                <a:lumOff val="36311"/>
                <a:alphaOff val="0"/>
              </a:schemeClr>
            </a:fillRef>
            <a:effectRef idx="1">
              <a:schemeClr val="accent1">
                <a:shade val="80000"/>
                <a:hueOff val="573673"/>
                <a:satOff val="-48584"/>
                <a:lumOff val="36311"/>
                <a:alphaOff val="0"/>
              </a:schemeClr>
            </a:effectRef>
            <a:fontRef idx="minor">
              <a:schemeClr val="lt1"/>
            </a:fontRef>
          </p:style>
        </p:sp>
        <p:sp>
          <p:nvSpPr>
            <p:cNvPr id="10" name="Ovaal 4"/>
            <p:cNvSpPr/>
            <p:nvPr/>
          </p:nvSpPr>
          <p:spPr>
            <a:xfrm>
              <a:off x="1514612" y="963482"/>
              <a:ext cx="1455799" cy="833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dirty="0" err="1">
                  <a:latin typeface="Arial" charset="0"/>
                  <a:cs typeface="Arial" charset="0"/>
                </a:rPr>
                <a:t>Explication</a:t>
              </a:r>
              <a:r>
                <a:rPr lang="nl-BE" sz="1400" dirty="0">
                  <a:latin typeface="Arial" charset="0"/>
                  <a:cs typeface="Arial" charset="0"/>
                </a:rPr>
                <a:t> </a:t>
              </a:r>
              <a:r>
                <a:rPr lang="nl-BE" sz="1400" dirty="0" err="1">
                  <a:latin typeface="Arial" charset="0"/>
                  <a:cs typeface="Arial" charset="0"/>
                </a:rPr>
                <a:t>schématique</a:t>
              </a:r>
              <a:r>
                <a:rPr lang="nl-BE" sz="1400" dirty="0">
                  <a:latin typeface="Arial" charset="0"/>
                  <a:cs typeface="Arial" charset="0"/>
                </a:rPr>
                <a:t> et </a:t>
              </a:r>
              <a:r>
                <a:rPr lang="nl-BE" sz="1400" dirty="0" err="1">
                  <a:latin typeface="Arial" charset="0"/>
                  <a:cs typeface="Arial" charset="0"/>
                </a:rPr>
                <a:t>narrative</a:t>
              </a:r>
              <a:endParaRPr lang="nl-BE" sz="1400" kern="1200" dirty="0">
                <a:latin typeface="Arial" charset="0"/>
                <a:cs typeface="Arial" charset="0"/>
              </a:endParaRPr>
            </a:p>
          </p:txBody>
        </p:sp>
      </p:grpSp>
      <p:sp>
        <p:nvSpPr>
          <p:cNvPr id="11" name="Title 1"/>
          <p:cNvSpPr txBox="1">
            <a:spLocks/>
          </p:cNvSpPr>
          <p:nvPr/>
        </p:nvSpPr>
        <p:spPr bwMode="auto">
          <a:xfrm>
            <a:off x="7652705" y="4293095"/>
            <a:ext cx="1311783" cy="8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noAutofit/>
          </a:bodyPr>
          <a:lst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a:lstStyle>
          <a:p>
            <a:r>
              <a:rPr lang="en-GB" sz="1600" kern="0" dirty="0">
                <a:latin typeface="Arial" charset="0"/>
                <a:cs typeface="Arial" charset="0"/>
              </a:rPr>
              <a:t>Qui </a:t>
            </a:r>
            <a:r>
              <a:rPr lang="en-GB" sz="1600" kern="0" dirty="0" err="1">
                <a:latin typeface="Arial" charset="0"/>
                <a:cs typeface="Arial" charset="0"/>
              </a:rPr>
              <a:t>est</a:t>
            </a:r>
            <a:r>
              <a:rPr lang="en-GB" sz="1600" kern="0" dirty="0">
                <a:latin typeface="Arial" charset="0"/>
                <a:cs typeface="Arial" charset="0"/>
              </a:rPr>
              <a:t> </a:t>
            </a:r>
            <a:r>
              <a:rPr lang="en-GB" sz="1600" kern="0" dirty="0" err="1">
                <a:latin typeface="Arial" charset="0"/>
                <a:cs typeface="Arial" charset="0"/>
              </a:rPr>
              <a:t>traduit</a:t>
            </a:r>
            <a:r>
              <a:rPr lang="en-GB" sz="1600" kern="0" dirty="0">
                <a:latin typeface="Arial" charset="0"/>
                <a:cs typeface="Arial" charset="0"/>
              </a:rPr>
              <a:t> </a:t>
            </a:r>
            <a:r>
              <a:rPr lang="en-GB" sz="1600" kern="0" dirty="0" err="1">
                <a:latin typeface="Arial" charset="0"/>
                <a:cs typeface="Arial" charset="0"/>
              </a:rPr>
              <a:t>en</a:t>
            </a:r>
            <a:r>
              <a:rPr lang="en-GB" sz="1600" kern="0" dirty="0">
                <a:latin typeface="Arial" charset="0"/>
                <a:cs typeface="Arial" charset="0"/>
              </a:rPr>
              <a:t> </a:t>
            </a:r>
            <a:r>
              <a:rPr lang="en-GB" sz="1600" kern="0" dirty="0" err="1">
                <a:latin typeface="Arial" charset="0"/>
                <a:cs typeface="Arial" charset="0"/>
              </a:rPr>
              <a:t>une</a:t>
            </a:r>
            <a:r>
              <a:rPr lang="en-GB" sz="1600" kern="0" dirty="0">
                <a:latin typeface="Arial" charset="0"/>
                <a:cs typeface="Arial" charset="0"/>
              </a:rPr>
              <a:t>:</a:t>
            </a:r>
          </a:p>
        </p:txBody>
      </p:sp>
    </p:spTree>
    <p:extLst>
      <p:ext uri="{BB962C8B-B14F-4D97-AF65-F5344CB8AC3E}">
        <p14:creationId xmlns:p14="http://schemas.microsoft.com/office/powerpoint/2010/main" val="235138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971600" y="692696"/>
            <a:ext cx="7488831" cy="5042339"/>
          </a:xfrm>
          <a:prstGeom prst="rect">
            <a:avLst/>
          </a:prstGeom>
          <a:noFill/>
          <a:ln w="9525">
            <a:noFill/>
            <a:miter lim="800000"/>
            <a:headEnd/>
            <a:tailEnd/>
          </a:ln>
        </p:spPr>
      </p:pic>
    </p:spTree>
    <p:extLst>
      <p:ext uri="{BB962C8B-B14F-4D97-AF65-F5344CB8AC3E}">
        <p14:creationId xmlns:p14="http://schemas.microsoft.com/office/powerpoint/2010/main" val="408615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16632"/>
            <a:ext cx="6858000" cy="685800"/>
          </a:xfrm>
        </p:spPr>
        <p:txBody>
          <a:bodyPr/>
          <a:lstStyle/>
          <a:p>
            <a:r>
              <a:rPr lang="nl-BE" dirty="0" err="1"/>
              <a:t>Étappes</a:t>
            </a:r>
            <a:r>
              <a:rPr lang="nl-BE" dirty="0"/>
              <a:t> </a:t>
            </a:r>
            <a:r>
              <a:rPr lang="nl-BE" dirty="0" err="1"/>
              <a:t>clés</a:t>
            </a:r>
            <a:r>
              <a:rPr lang="nl-BE" dirty="0"/>
              <a:t>:</a:t>
            </a:r>
          </a:p>
        </p:txBody>
      </p:sp>
      <p:sp>
        <p:nvSpPr>
          <p:cNvPr id="3" name="Tijdelijke aanduiding voor inhoud 2"/>
          <p:cNvSpPr>
            <a:spLocks noGrp="1"/>
          </p:cNvSpPr>
          <p:nvPr>
            <p:ph idx="1"/>
          </p:nvPr>
        </p:nvSpPr>
        <p:spPr>
          <a:xfrm>
            <a:off x="1223814" y="1124744"/>
            <a:ext cx="7505700" cy="5256584"/>
          </a:xfrm>
        </p:spPr>
        <p:txBody>
          <a:bodyPr/>
          <a:lstStyle/>
          <a:p>
            <a:pPr marL="0" indent="0">
              <a:buNone/>
            </a:pPr>
            <a:r>
              <a:rPr lang="nl-BE" sz="2800" dirty="0"/>
              <a:t>A. </a:t>
            </a:r>
            <a:r>
              <a:rPr lang="nl-BE" sz="2800" dirty="0" err="1"/>
              <a:t>Pathways</a:t>
            </a:r>
            <a:r>
              <a:rPr lang="nl-BE" sz="2800" dirty="0"/>
              <a:t> of change</a:t>
            </a:r>
          </a:p>
          <a:p>
            <a:pPr lvl="1"/>
            <a:r>
              <a:rPr lang="nl-BE" sz="1800" dirty="0" err="1"/>
              <a:t>Quels</a:t>
            </a:r>
            <a:r>
              <a:rPr lang="nl-BE" sz="1800" dirty="0"/>
              <a:t> </a:t>
            </a:r>
            <a:r>
              <a:rPr lang="nl-BE" sz="1800" dirty="0" err="1"/>
              <a:t>changements</a:t>
            </a:r>
            <a:r>
              <a:rPr lang="nl-BE" sz="1800" dirty="0"/>
              <a:t> </a:t>
            </a:r>
            <a:r>
              <a:rPr lang="nl-BE" sz="1800" dirty="0" err="1"/>
              <a:t>sont</a:t>
            </a:r>
            <a:r>
              <a:rPr lang="nl-BE" sz="1800" dirty="0"/>
              <a:t> nécessaires et/</a:t>
            </a:r>
            <a:r>
              <a:rPr lang="nl-BE" sz="1800" dirty="0" err="1"/>
              <a:t>ou</a:t>
            </a:r>
            <a:r>
              <a:rPr lang="nl-BE" sz="1800" dirty="0"/>
              <a:t> </a:t>
            </a:r>
            <a:r>
              <a:rPr lang="nl-BE" sz="1800" dirty="0" err="1"/>
              <a:t>peuvent</a:t>
            </a:r>
            <a:r>
              <a:rPr lang="nl-BE" sz="1800" dirty="0"/>
              <a:t> se </a:t>
            </a:r>
            <a:r>
              <a:rPr lang="nl-BE" sz="1800" dirty="0" err="1"/>
              <a:t>produire</a:t>
            </a:r>
            <a:r>
              <a:rPr lang="nl-BE" sz="1800" dirty="0"/>
              <a:t>?</a:t>
            </a:r>
          </a:p>
          <a:p>
            <a:pPr lvl="1"/>
            <a:r>
              <a:rPr lang="nl-BE" sz="1800" i="1" dirty="0" err="1"/>
              <a:t>Comment</a:t>
            </a:r>
            <a:r>
              <a:rPr lang="nl-BE" sz="1800" i="1" dirty="0"/>
              <a:t> </a:t>
            </a:r>
            <a:r>
              <a:rPr lang="nl-BE" sz="1800" dirty="0"/>
              <a:t>les </a:t>
            </a:r>
            <a:r>
              <a:rPr lang="nl-BE" sz="1800" dirty="0" err="1"/>
              <a:t>changements</a:t>
            </a:r>
            <a:r>
              <a:rPr lang="nl-BE" sz="1800" dirty="0"/>
              <a:t> </a:t>
            </a:r>
            <a:r>
              <a:rPr lang="nl-BE" sz="1800" dirty="0" err="1"/>
              <a:t>sont</a:t>
            </a:r>
            <a:r>
              <a:rPr lang="nl-BE" sz="1800" dirty="0"/>
              <a:t> liés </a:t>
            </a:r>
            <a:r>
              <a:rPr lang="nl-BE" sz="1800" dirty="0" err="1"/>
              <a:t>entre-eux</a:t>
            </a:r>
            <a:r>
              <a:rPr lang="nl-BE" sz="1800" dirty="0"/>
              <a:t>? </a:t>
            </a:r>
            <a:r>
              <a:rPr lang="nl-BE" sz="1800" dirty="0" err="1"/>
              <a:t>Développez</a:t>
            </a:r>
            <a:r>
              <a:rPr lang="nl-BE" sz="1800" dirty="0"/>
              <a:t>/</a:t>
            </a:r>
            <a:r>
              <a:rPr lang="nl-BE" sz="1800" dirty="0" err="1"/>
              <a:t>visualisez</a:t>
            </a:r>
            <a:r>
              <a:rPr lang="nl-BE" sz="1800" dirty="0"/>
              <a:t> </a:t>
            </a:r>
            <a:r>
              <a:rPr lang="nl-BE" sz="1800" dirty="0" err="1"/>
              <a:t>le</a:t>
            </a:r>
            <a:r>
              <a:rPr lang="nl-BE" sz="1800" dirty="0"/>
              <a:t> </a:t>
            </a:r>
            <a:r>
              <a:rPr lang="nl-BE" sz="1800" dirty="0" err="1"/>
              <a:t>chemin</a:t>
            </a:r>
            <a:r>
              <a:rPr lang="nl-BE" sz="1800" dirty="0"/>
              <a:t> de changement</a:t>
            </a:r>
          </a:p>
          <a:p>
            <a:pPr lvl="1"/>
            <a:r>
              <a:rPr lang="nl-BE" sz="1800" dirty="0" err="1"/>
              <a:t>Essayez</a:t>
            </a:r>
            <a:r>
              <a:rPr lang="nl-BE" sz="1800" dirty="0"/>
              <a:t> </a:t>
            </a:r>
            <a:r>
              <a:rPr lang="nl-BE" sz="1800" dirty="0" err="1"/>
              <a:t>d’éviter</a:t>
            </a:r>
            <a:r>
              <a:rPr lang="nl-BE" sz="1800" dirty="0"/>
              <a:t> </a:t>
            </a:r>
            <a:r>
              <a:rPr lang="nl-BE" sz="1800" dirty="0" err="1"/>
              <a:t>une</a:t>
            </a:r>
            <a:r>
              <a:rPr lang="nl-BE" sz="1800" dirty="0"/>
              <a:t> approche linéaire</a:t>
            </a:r>
          </a:p>
          <a:p>
            <a:pPr marL="0" indent="0">
              <a:buNone/>
            </a:pPr>
            <a:r>
              <a:rPr lang="nl-BE" sz="2800" dirty="0"/>
              <a:t>B. </a:t>
            </a:r>
            <a:r>
              <a:rPr lang="nl-BE" sz="2800" dirty="0" err="1"/>
              <a:t>Hypothèses</a:t>
            </a:r>
            <a:endParaRPr lang="nl-BE" sz="2800" dirty="0"/>
          </a:p>
          <a:p>
            <a:pPr lvl="1" algn="just"/>
            <a:r>
              <a:rPr lang="fr-BE" sz="1800" i="1" dirty="0"/>
              <a:t>Pourquoi</a:t>
            </a:r>
            <a:r>
              <a:rPr lang="fr-BE" sz="1800" dirty="0"/>
              <a:t> pensez-vous que le changement va se produire? (notez votre hypothèse)</a:t>
            </a:r>
          </a:p>
          <a:p>
            <a:pPr lvl="1" algn="just"/>
            <a:r>
              <a:rPr lang="fr-BE" sz="1800" dirty="0"/>
              <a:t>Soutenez votre hypothèse: qu’est-ce qui rend votre hypothèse plausible (recherches, preuves, conviction, vous ne le savez pas...)?</a:t>
            </a:r>
            <a:endParaRPr lang="nl-BE" sz="1800" dirty="0"/>
          </a:p>
          <a:p>
            <a:pPr lvl="1" algn="just"/>
            <a:r>
              <a:rPr lang="nl-BE" sz="1800" dirty="0" err="1"/>
              <a:t>Vérifiez</a:t>
            </a:r>
            <a:r>
              <a:rPr lang="nl-BE" sz="1800" dirty="0"/>
              <a:t> si </a:t>
            </a:r>
            <a:r>
              <a:rPr lang="nl-BE" sz="1800" dirty="0" err="1"/>
              <a:t>vous</a:t>
            </a:r>
            <a:r>
              <a:rPr lang="nl-BE" sz="1800" dirty="0"/>
              <a:t> </a:t>
            </a:r>
            <a:r>
              <a:rPr lang="nl-BE" sz="1800" dirty="0" err="1"/>
              <a:t>voulez</a:t>
            </a:r>
            <a:r>
              <a:rPr lang="nl-BE" sz="1800" dirty="0"/>
              <a:t> adapter </a:t>
            </a:r>
            <a:r>
              <a:rPr lang="nl-BE" sz="1800" dirty="0" err="1"/>
              <a:t>le</a:t>
            </a:r>
            <a:r>
              <a:rPr lang="nl-BE" sz="1800" dirty="0"/>
              <a:t> </a:t>
            </a:r>
            <a:r>
              <a:rPr lang="nl-BE" sz="1800" dirty="0" err="1"/>
              <a:t>chemin</a:t>
            </a:r>
            <a:r>
              <a:rPr lang="nl-BE" sz="1800" dirty="0"/>
              <a:t> vers </a:t>
            </a:r>
            <a:r>
              <a:rPr lang="nl-BE" sz="1800" dirty="0" err="1"/>
              <a:t>le</a:t>
            </a:r>
            <a:r>
              <a:rPr lang="nl-BE" sz="1800" dirty="0"/>
              <a:t> changement</a:t>
            </a:r>
          </a:p>
          <a:p>
            <a:pPr marL="0" indent="0">
              <a:buNone/>
            </a:pPr>
            <a:endParaRPr lang="nl-BE" sz="2800" dirty="0"/>
          </a:p>
          <a:p>
            <a:pPr lvl="1"/>
            <a:endParaRPr lang="nl-BE" sz="2000" dirty="0"/>
          </a:p>
          <a:p>
            <a:endParaRPr lang="nl-BE" sz="2800" dirty="0"/>
          </a:p>
          <a:p>
            <a:endParaRPr lang="nl-BE" sz="2800" dirty="0"/>
          </a:p>
          <a:p>
            <a:endParaRPr lang="nl-BE" sz="2800" dirty="0"/>
          </a:p>
        </p:txBody>
      </p:sp>
    </p:spTree>
    <p:extLst>
      <p:ext uri="{BB962C8B-B14F-4D97-AF65-F5344CB8AC3E}">
        <p14:creationId xmlns:p14="http://schemas.microsoft.com/office/powerpoint/2010/main" val="891424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p:cNvSpPr>
            <a:spLocks noGrp="1"/>
          </p:cNvSpPr>
          <p:nvPr>
            <p:ph idx="1"/>
          </p:nvPr>
        </p:nvSpPr>
        <p:spPr/>
        <p:txBody>
          <a:bodyPr/>
          <a:lstStyle/>
          <a:p>
            <a:endParaRPr lang="nl-BE" altLang="nl-BE"/>
          </a:p>
        </p:txBody>
      </p:sp>
      <p:pic>
        <p:nvPicPr>
          <p:cNvPr id="78851"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74882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el 1"/>
          <p:cNvSpPr>
            <a:spLocks noGrp="1"/>
          </p:cNvSpPr>
          <p:nvPr>
            <p:ph type="title"/>
          </p:nvPr>
        </p:nvSpPr>
        <p:spPr>
          <a:xfrm>
            <a:off x="1962472" y="423863"/>
            <a:ext cx="6858000" cy="685800"/>
          </a:xfrm>
        </p:spPr>
        <p:txBody>
          <a:bodyPr/>
          <a:lstStyle/>
          <a:p>
            <a:r>
              <a:rPr lang="nl-BE" altLang="nl-BE" sz="2800" dirty="0"/>
              <a:t>La </a:t>
            </a:r>
            <a:r>
              <a:rPr lang="nl-BE" altLang="nl-BE" sz="2800" dirty="0" err="1"/>
              <a:t>cartographie</a:t>
            </a:r>
            <a:r>
              <a:rPr lang="nl-BE" altLang="nl-BE" sz="2800" dirty="0"/>
              <a:t> des </a:t>
            </a:r>
            <a:r>
              <a:rPr lang="nl-BE" altLang="nl-BE" sz="2800" dirty="0" err="1"/>
              <a:t>incidences</a:t>
            </a:r>
            <a:endParaRPr lang="nl-BE" altLang="nl-BE" sz="2800" dirty="0"/>
          </a:p>
        </p:txBody>
      </p:sp>
      <p:sp>
        <p:nvSpPr>
          <p:cNvPr id="78853" name="Tekstvak 5"/>
          <p:cNvSpPr txBox="1">
            <a:spLocks noChangeArrowheads="1"/>
          </p:cNvSpPr>
          <p:nvPr/>
        </p:nvSpPr>
        <p:spPr bwMode="auto">
          <a:xfrm>
            <a:off x="7092950" y="3141663"/>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Stakeholders/</a:t>
            </a:r>
          </a:p>
          <a:p>
            <a:pPr eaLnBrk="1" hangingPunct="1">
              <a:spcBef>
                <a:spcPct val="0"/>
              </a:spcBef>
              <a:buClrTx/>
              <a:buFontTx/>
              <a:buNone/>
            </a:pPr>
            <a:r>
              <a:rPr lang="nl-BE" altLang="nl-BE" sz="1600">
                <a:solidFill>
                  <a:schemeClr val="tx1"/>
                </a:solidFill>
                <a:latin typeface="Times New Roman" pitchFamily="18" charset="0"/>
              </a:rPr>
              <a:t>begunstigden</a:t>
            </a:r>
          </a:p>
        </p:txBody>
      </p:sp>
    </p:spTree>
    <p:extLst>
      <p:ext uri="{BB962C8B-B14F-4D97-AF65-F5344CB8AC3E}">
        <p14:creationId xmlns:p14="http://schemas.microsoft.com/office/powerpoint/2010/main" val="231089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7"/>
          <p:cNvGrpSpPr>
            <a:grpSpLocks/>
          </p:cNvGrpSpPr>
          <p:nvPr/>
        </p:nvGrpSpPr>
        <p:grpSpPr bwMode="auto">
          <a:xfrm>
            <a:off x="508000" y="1435100"/>
            <a:ext cx="8032750" cy="5184775"/>
            <a:chOff x="541338" y="1220788"/>
            <a:chExt cx="8032750" cy="5184845"/>
          </a:xfrm>
        </p:grpSpPr>
        <p:sp>
          <p:nvSpPr>
            <p:cNvPr id="88098" name="Line 9"/>
            <p:cNvSpPr>
              <a:spLocks noChangeShapeType="1"/>
            </p:cNvSpPr>
            <p:nvPr/>
          </p:nvSpPr>
          <p:spPr bwMode="auto">
            <a:xfrm rot="21540000" flipV="1">
              <a:off x="1566863" y="2033599"/>
              <a:ext cx="6008688" cy="3705275"/>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23580" name="WordArt 8"/>
            <p:cNvSpPr>
              <a:spLocks noChangeArrowheads="1" noChangeShapeType="1" noTextEdit="1"/>
            </p:cNvSpPr>
            <p:nvPr/>
          </p:nvSpPr>
          <p:spPr bwMode="auto">
            <a:xfrm rot="-968385">
              <a:off x="7545443" y="1220788"/>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Visie</a:t>
              </a:r>
            </a:p>
          </p:txBody>
        </p:sp>
        <p:sp>
          <p:nvSpPr>
            <p:cNvPr id="23581"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grpSp>
      <p:grpSp>
        <p:nvGrpSpPr>
          <p:cNvPr id="23555"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7"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ACTIVITIES</a:t>
              </a:r>
            </a:p>
          </p:txBody>
        </p:sp>
      </p:grpSp>
      <p:grpSp>
        <p:nvGrpSpPr>
          <p:cNvPr id="23556" name="Group 108"/>
          <p:cNvGrpSpPr>
            <a:grpSpLocks/>
          </p:cNvGrpSpPr>
          <p:nvPr/>
        </p:nvGrpSpPr>
        <p:grpSpPr bwMode="auto">
          <a:xfrm>
            <a:off x="3630613" y="3028950"/>
            <a:ext cx="1419225" cy="838200"/>
            <a:chOff x="2748680" y="3384821"/>
            <a:chExt cx="1750292" cy="1033299"/>
          </a:xfrm>
        </p:grpSpPr>
        <p:sp>
          <p:nvSpPr>
            <p:cNvPr id="88092" name="Line 17"/>
            <p:cNvSpPr>
              <a:spLocks noChangeShapeType="1"/>
            </p:cNvSpPr>
            <p:nvPr/>
          </p:nvSpPr>
          <p:spPr bwMode="auto">
            <a:xfrm rot="21540000" flipV="1">
              <a:off x="2964040" y="4418120"/>
              <a:ext cx="139005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3" name="Line 20"/>
            <p:cNvSpPr>
              <a:spLocks noChangeShapeType="1"/>
            </p:cNvSpPr>
            <p:nvPr/>
          </p:nvSpPr>
          <p:spPr bwMode="auto">
            <a:xfrm rot="21540000" flipV="1">
              <a:off x="4344304" y="3384821"/>
              <a:ext cx="154668" cy="1019601"/>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4" name="TextBox 48"/>
            <p:cNvSpPr txBox="1">
              <a:spLocks noChangeArrowheads="1"/>
            </p:cNvSpPr>
            <p:nvPr/>
          </p:nvSpPr>
          <p:spPr bwMode="auto">
            <a:xfrm rot="21540000">
              <a:off x="2748680" y="3926912"/>
              <a:ext cx="1632823" cy="454025"/>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OUTPUTS</a:t>
              </a:r>
            </a:p>
          </p:txBody>
        </p:sp>
      </p:grpSp>
      <p:grpSp>
        <p:nvGrpSpPr>
          <p:cNvPr id="23557" name="Group 109"/>
          <p:cNvGrpSpPr>
            <a:grpSpLocks/>
          </p:cNvGrpSpPr>
          <p:nvPr/>
        </p:nvGrpSpPr>
        <p:grpSpPr bwMode="auto">
          <a:xfrm>
            <a:off x="4957763" y="2179638"/>
            <a:ext cx="1452562" cy="838200"/>
            <a:chOff x="4386815" y="2335436"/>
            <a:chExt cx="1791991" cy="1034646"/>
          </a:xfrm>
        </p:grpSpPr>
        <p:sp>
          <p:nvSpPr>
            <p:cNvPr id="88089"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0"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1" name="TextBox 45"/>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OUTCOMES</a:t>
              </a:r>
            </a:p>
          </p:txBody>
        </p:sp>
      </p:grpSp>
      <p:grpSp>
        <p:nvGrpSpPr>
          <p:cNvPr id="23558" name="Group 110"/>
          <p:cNvGrpSpPr>
            <a:grpSpLocks/>
          </p:cNvGrpSpPr>
          <p:nvPr/>
        </p:nvGrpSpPr>
        <p:grpSpPr bwMode="auto">
          <a:xfrm>
            <a:off x="6130925" y="1830388"/>
            <a:ext cx="1397000" cy="368300"/>
            <a:chOff x="5834234" y="1906508"/>
            <a:chExt cx="1724739" cy="455379"/>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8" name="TextBox 42"/>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IMPACT</a:t>
              </a:r>
            </a:p>
          </p:txBody>
        </p:sp>
      </p:grpSp>
      <p:grpSp>
        <p:nvGrpSpPr>
          <p:cNvPr id="23559"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6"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INPUTS</a:t>
              </a:r>
            </a:p>
          </p:txBody>
        </p:sp>
      </p:grpSp>
      <p:grpSp>
        <p:nvGrpSpPr>
          <p:cNvPr id="23560" name="Group 38"/>
          <p:cNvGrpSpPr>
            <a:grpSpLocks/>
          </p:cNvGrpSpPr>
          <p:nvPr/>
        </p:nvGrpSpPr>
        <p:grpSpPr bwMode="auto">
          <a:xfrm>
            <a:off x="1571625" y="5967413"/>
            <a:ext cx="6643688" cy="461962"/>
            <a:chOff x="1571846" y="5967862"/>
            <a:chExt cx="6725622" cy="462119"/>
          </a:xfrm>
        </p:grpSpPr>
        <p:sp>
          <p:nvSpPr>
            <p:cNvPr id="8808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eaLnBrk="1" hangingPunct="1">
                <a:spcBef>
                  <a:spcPct val="50000"/>
                </a:spcBef>
                <a:buClr>
                  <a:schemeClr val="tx2"/>
                </a:buClr>
                <a:buFont typeface="Monotype Sorts" pitchFamily="2" charset="2"/>
                <a:buNone/>
                <a:defRPr/>
              </a:pPr>
              <a:r>
                <a:rPr lang="en-GB" b="1" i="1" kern="10" dirty="0">
                  <a:ln w="9525">
                    <a:noFill/>
                    <a:round/>
                    <a:headEnd/>
                    <a:tailEnd/>
                  </a:ln>
                  <a:solidFill>
                    <a:srgbClr val="254061"/>
                  </a:solidFill>
                  <a:latin typeface="+mn-lt"/>
                  <a:ea typeface="+mn-lt"/>
                  <a:cs typeface="+mn-lt"/>
                </a:rPr>
                <a:t>Time</a:t>
              </a:r>
              <a:endParaRPr lang="en-US" b="1" i="1" dirty="0">
                <a:solidFill>
                  <a:schemeClr val="accent1">
                    <a:lumMod val="50000"/>
                  </a:schemeClr>
                </a:solidFill>
                <a:latin typeface="+mn-lt"/>
              </a:endParaRPr>
            </a:p>
          </p:txBody>
        </p:sp>
        <p:sp>
          <p:nvSpPr>
            <p:cNvPr id="88083" name="Line 9"/>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grpSp>
      <p:sp>
        <p:nvSpPr>
          <p:cNvPr id="47117" name="Footer Placeholder 4"/>
          <p:cNvSpPr txBox="1">
            <a:spLocks noGrp="1"/>
          </p:cNvSpPr>
          <p:nvPr/>
        </p:nvSpPr>
        <p:spPr bwMode="auto">
          <a:xfrm>
            <a:off x="5940425" y="6532563"/>
            <a:ext cx="2895600" cy="365125"/>
          </a:xfrm>
          <a:prstGeom prst="rect">
            <a:avLst/>
          </a:prstGeom>
          <a:noFill/>
          <a:ln>
            <a:miter lim="800000"/>
            <a:headEnd/>
            <a:tailEnd/>
          </a:ln>
        </p:spPr>
        <p:txBody>
          <a:bodyPr anchor="ctr"/>
          <a:lstStyle/>
          <a:p>
            <a:pPr algn="ctr" eaLnBrk="1" hangingPunct="1">
              <a:defRPr/>
            </a:pPr>
            <a:r>
              <a:rPr lang="en-GB" sz="1000" dirty="0" err="1">
                <a:solidFill>
                  <a:srgbClr val="898989"/>
                </a:solidFill>
                <a:latin typeface="+mn-lt"/>
              </a:rPr>
              <a:t>Bron</a:t>
            </a:r>
            <a:r>
              <a:rPr lang="en-GB" sz="1000" dirty="0">
                <a:solidFill>
                  <a:srgbClr val="898989"/>
                </a:solidFill>
                <a:latin typeface="+mn-lt"/>
              </a:rPr>
              <a:t>: </a:t>
            </a:r>
            <a:r>
              <a:rPr lang="en-GB" sz="1000" dirty="0" err="1">
                <a:solidFill>
                  <a:srgbClr val="898989"/>
                </a:solidFill>
                <a:latin typeface="+mn-lt"/>
              </a:rPr>
              <a:t>Ricardo.Wilson-Grau@inter.nl.net</a:t>
            </a:r>
            <a:endParaRPr lang="en-GB" sz="1000" dirty="0">
              <a:solidFill>
                <a:srgbClr val="898989"/>
              </a:solidFill>
              <a:latin typeface="+mn-lt"/>
            </a:endParaRPr>
          </a:p>
        </p:txBody>
      </p:sp>
      <p:sp>
        <p:nvSpPr>
          <p:cNvPr id="32" name="Title 1"/>
          <p:cNvSpPr txBox="1">
            <a:spLocks/>
          </p:cNvSpPr>
          <p:nvPr/>
        </p:nvSpPr>
        <p:spPr>
          <a:xfrm>
            <a:off x="457200" y="274638"/>
            <a:ext cx="7620000" cy="1143000"/>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defRPr/>
            </a:pPr>
            <a:r>
              <a:rPr lang="en-US" sz="3200" b="1" dirty="0">
                <a:solidFill>
                  <a:schemeClr val="accent5">
                    <a:lumMod val="50000"/>
                  </a:schemeClr>
                </a:solidFill>
              </a:rPr>
              <a:t>La </a:t>
            </a:r>
            <a:r>
              <a:rPr lang="en-US" sz="3200" b="1" dirty="0" err="1">
                <a:solidFill>
                  <a:schemeClr val="accent5">
                    <a:lumMod val="50000"/>
                  </a:schemeClr>
                </a:solidFill>
              </a:rPr>
              <a:t>planification</a:t>
            </a:r>
            <a:r>
              <a:rPr lang="en-US" sz="3200" b="1" dirty="0">
                <a:solidFill>
                  <a:schemeClr val="accent5">
                    <a:lumMod val="50000"/>
                  </a:schemeClr>
                </a:solidFill>
              </a:rPr>
              <a:t> du </a:t>
            </a:r>
            <a:r>
              <a:rPr lang="en-US" sz="3200" b="1" dirty="0" err="1">
                <a:solidFill>
                  <a:schemeClr val="accent5">
                    <a:lumMod val="50000"/>
                  </a:schemeClr>
                </a:solidFill>
              </a:rPr>
              <a:t>changement</a:t>
            </a:r>
            <a:endParaRPr lang="en-US" sz="3200" b="1" dirty="0">
              <a:solidFill>
                <a:schemeClr val="accent5">
                  <a:lumMod val="50000"/>
                </a:schemeClr>
              </a:solidFill>
            </a:endParaRPr>
          </a:p>
        </p:txBody>
      </p:sp>
    </p:spTree>
    <p:extLst>
      <p:ext uri="{BB962C8B-B14F-4D97-AF65-F5344CB8AC3E}">
        <p14:creationId xmlns:p14="http://schemas.microsoft.com/office/powerpoint/2010/main" val="34996971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0"/>
            <a:ext cx="6858000" cy="685800"/>
          </a:xfrm>
        </p:spPr>
        <p:txBody>
          <a:bodyPr/>
          <a:lstStyle/>
          <a:p>
            <a:endParaRPr lang="nl-BE" dirty="0"/>
          </a:p>
        </p:txBody>
      </p:sp>
      <p:sp>
        <p:nvSpPr>
          <p:cNvPr id="3" name="Tijdelijke aanduiding voor inhoud 2"/>
          <p:cNvSpPr>
            <a:spLocks noGrp="1"/>
          </p:cNvSpPr>
          <p:nvPr>
            <p:ph idx="1"/>
          </p:nvPr>
        </p:nvSpPr>
        <p:spPr>
          <a:xfrm>
            <a:off x="1223814" y="1772816"/>
            <a:ext cx="7505700" cy="5544616"/>
          </a:xfrm>
        </p:spPr>
        <p:txBody>
          <a:bodyPr/>
          <a:lstStyle/>
          <a:p>
            <a:pPr marL="0" indent="0">
              <a:buNone/>
            </a:pPr>
            <a:r>
              <a:rPr lang="nl-BE" sz="2800" dirty="0"/>
              <a:t>C. </a:t>
            </a:r>
            <a:r>
              <a:rPr lang="nl-BE" sz="2800" dirty="0" err="1"/>
              <a:t>Votre</a:t>
            </a:r>
            <a:r>
              <a:rPr lang="nl-BE" sz="2800" dirty="0"/>
              <a:t> </a:t>
            </a:r>
            <a:r>
              <a:rPr lang="nl-BE" sz="2800" dirty="0" err="1"/>
              <a:t>propre</a:t>
            </a:r>
            <a:r>
              <a:rPr lang="nl-BE" sz="2800" dirty="0"/>
              <a:t> </a:t>
            </a:r>
            <a:r>
              <a:rPr lang="nl-BE" sz="2800" dirty="0" err="1"/>
              <a:t>contribution</a:t>
            </a:r>
            <a:r>
              <a:rPr lang="nl-BE" sz="2800" dirty="0"/>
              <a:t> au changement</a:t>
            </a:r>
          </a:p>
          <a:p>
            <a:pPr lvl="1"/>
            <a:r>
              <a:rPr lang="nl-BE" dirty="0" err="1"/>
              <a:t>Quels</a:t>
            </a:r>
            <a:r>
              <a:rPr lang="nl-BE" dirty="0"/>
              <a:t> </a:t>
            </a:r>
            <a:r>
              <a:rPr lang="nl-BE" dirty="0" err="1"/>
              <a:t>changements</a:t>
            </a:r>
            <a:r>
              <a:rPr lang="nl-BE" dirty="0"/>
              <a:t> </a:t>
            </a:r>
            <a:r>
              <a:rPr lang="nl-BE" dirty="0" err="1"/>
              <a:t>sont</a:t>
            </a:r>
            <a:r>
              <a:rPr lang="nl-BE" dirty="0"/>
              <a:t> dans </a:t>
            </a:r>
            <a:r>
              <a:rPr lang="nl-BE" dirty="0" err="1"/>
              <a:t>votre</a:t>
            </a:r>
            <a:r>
              <a:rPr lang="nl-BE" dirty="0"/>
              <a:t> </a:t>
            </a:r>
            <a:r>
              <a:rPr lang="nl-BE" dirty="0" err="1"/>
              <a:t>spère</a:t>
            </a:r>
            <a:r>
              <a:rPr lang="nl-BE" dirty="0"/>
              <a:t> </a:t>
            </a:r>
            <a:r>
              <a:rPr lang="nl-BE" dirty="0" err="1"/>
              <a:t>d’influence</a:t>
            </a:r>
            <a:r>
              <a:rPr lang="nl-BE" dirty="0"/>
              <a:t>/</a:t>
            </a:r>
            <a:r>
              <a:rPr lang="nl-BE" dirty="0" err="1"/>
              <a:t>contrôle</a:t>
            </a:r>
            <a:r>
              <a:rPr lang="nl-BE" dirty="0"/>
              <a:t>? </a:t>
            </a:r>
          </a:p>
          <a:p>
            <a:pPr lvl="1"/>
            <a:r>
              <a:rPr lang="nl-BE" dirty="0" err="1"/>
              <a:t>Quel</a:t>
            </a:r>
            <a:r>
              <a:rPr lang="nl-BE" dirty="0"/>
              <a:t> </a:t>
            </a:r>
            <a:r>
              <a:rPr lang="nl-BE" dirty="0" err="1"/>
              <a:t>pourrait</a:t>
            </a:r>
            <a:r>
              <a:rPr lang="nl-BE" dirty="0"/>
              <a:t> </a:t>
            </a:r>
            <a:r>
              <a:rPr lang="nl-BE" dirty="0" err="1"/>
              <a:t>être</a:t>
            </a:r>
            <a:r>
              <a:rPr lang="nl-BE" dirty="0"/>
              <a:t> </a:t>
            </a:r>
            <a:r>
              <a:rPr lang="nl-BE" dirty="0" err="1"/>
              <a:t>votre</a:t>
            </a:r>
            <a:r>
              <a:rPr lang="nl-BE" dirty="0"/>
              <a:t> focus (</a:t>
            </a:r>
            <a:r>
              <a:rPr lang="nl-BE" dirty="0" err="1"/>
              <a:t>dépendant</a:t>
            </a:r>
            <a:r>
              <a:rPr lang="nl-BE" dirty="0"/>
              <a:t> de </a:t>
            </a:r>
            <a:r>
              <a:rPr lang="nl-BE" dirty="0" err="1"/>
              <a:t>votre</a:t>
            </a:r>
            <a:r>
              <a:rPr lang="nl-BE" dirty="0"/>
              <a:t> expertise, ‘</a:t>
            </a:r>
            <a:r>
              <a:rPr lang="nl-BE" dirty="0" err="1"/>
              <a:t>readiness</a:t>
            </a:r>
            <a:r>
              <a:rPr lang="nl-BE" dirty="0"/>
              <a:t>’ </a:t>
            </a:r>
            <a:r>
              <a:rPr lang="nl-BE" dirty="0" err="1"/>
              <a:t>d’autres</a:t>
            </a:r>
            <a:r>
              <a:rPr lang="nl-BE" dirty="0"/>
              <a:t> acteurs, </a:t>
            </a:r>
            <a:r>
              <a:rPr lang="nl-BE" dirty="0" err="1"/>
              <a:t>priorités</a:t>
            </a:r>
            <a:r>
              <a:rPr lang="nl-BE" dirty="0"/>
              <a:t> </a:t>
            </a:r>
            <a:r>
              <a:rPr lang="nl-BE" dirty="0" err="1"/>
              <a:t>d’autres</a:t>
            </a:r>
            <a:r>
              <a:rPr lang="nl-BE" dirty="0"/>
              <a:t> acteurs) </a:t>
            </a:r>
          </a:p>
          <a:p>
            <a:pPr marL="914400" lvl="1" indent="-514350">
              <a:buAutoNum type="alphaUcPeriod"/>
            </a:pPr>
            <a:endParaRPr lang="nl-BE" sz="2800" dirty="0"/>
          </a:p>
          <a:p>
            <a:pPr marL="0" indent="0">
              <a:buNone/>
            </a:pPr>
            <a:endParaRPr lang="nl-BE" sz="3200" dirty="0"/>
          </a:p>
          <a:p>
            <a:pPr lvl="1"/>
            <a:endParaRPr lang="nl-BE" sz="2000" dirty="0"/>
          </a:p>
          <a:p>
            <a:endParaRPr lang="nl-BE" sz="2800" dirty="0"/>
          </a:p>
          <a:p>
            <a:endParaRPr lang="nl-BE" sz="2800" dirty="0"/>
          </a:p>
          <a:p>
            <a:endParaRPr lang="nl-BE" sz="2800" dirty="0"/>
          </a:p>
        </p:txBody>
      </p:sp>
    </p:spTree>
    <p:extLst>
      <p:ext uri="{BB962C8B-B14F-4D97-AF65-F5344CB8AC3E}">
        <p14:creationId xmlns:p14="http://schemas.microsoft.com/office/powerpoint/2010/main" val="3439769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user\Desktop\B5LQBziIMAAA3XC.jpg"/>
          <p:cNvPicPr>
            <a:picLocks noGrp="1" noChangeAspect="1" noChangeArrowheads="1"/>
          </p:cNvPicPr>
          <p:nvPr>
            <p:ph idx="1"/>
          </p:nvPr>
        </p:nvPicPr>
        <p:blipFill>
          <a:blip r:embed="rId3" cstate="print"/>
          <a:srcRect/>
          <a:stretch>
            <a:fillRect/>
          </a:stretch>
        </p:blipFill>
        <p:spPr bwMode="auto">
          <a:xfrm>
            <a:off x="0" y="849086"/>
            <a:ext cx="9144000" cy="5958192"/>
          </a:xfrm>
          <a:prstGeom prst="rect">
            <a:avLst/>
          </a:prstGeom>
          <a:noFill/>
        </p:spPr>
      </p:pic>
    </p:spTree>
    <p:extLst>
      <p:ext uri="{BB962C8B-B14F-4D97-AF65-F5344CB8AC3E}">
        <p14:creationId xmlns:p14="http://schemas.microsoft.com/office/powerpoint/2010/main" val="1177586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260648"/>
            <a:ext cx="7799784" cy="685800"/>
          </a:xfrm>
        </p:spPr>
        <p:txBody>
          <a:bodyPr/>
          <a:lstStyle/>
          <a:p>
            <a:r>
              <a:rPr lang="nl-BE" dirty="0" err="1"/>
              <a:t>Quelques</a:t>
            </a:r>
            <a:r>
              <a:rPr lang="nl-BE" dirty="0"/>
              <a:t> </a:t>
            </a:r>
            <a:r>
              <a:rPr lang="nl-BE" dirty="0" err="1"/>
              <a:t>réflections</a:t>
            </a:r>
            <a:endParaRPr lang="nl-BE" dirty="0"/>
          </a:p>
        </p:txBody>
      </p:sp>
      <p:sp>
        <p:nvSpPr>
          <p:cNvPr id="3" name="Tijdelijke aanduiding voor inhoud 2"/>
          <p:cNvSpPr>
            <a:spLocks noGrp="1"/>
          </p:cNvSpPr>
          <p:nvPr>
            <p:ph idx="1"/>
          </p:nvPr>
        </p:nvSpPr>
        <p:spPr>
          <a:xfrm>
            <a:off x="1147023" y="1412776"/>
            <a:ext cx="7505700" cy="5040560"/>
          </a:xfrm>
        </p:spPr>
        <p:txBody>
          <a:bodyPr/>
          <a:lstStyle/>
          <a:p>
            <a:pPr algn="just"/>
            <a:r>
              <a:rPr lang="nl-BE" sz="2400" b="0" dirty="0"/>
              <a:t>Le </a:t>
            </a:r>
            <a:r>
              <a:rPr lang="nl-BE" sz="2400" b="0" dirty="0" err="1"/>
              <a:t>produit</a:t>
            </a:r>
            <a:r>
              <a:rPr lang="nl-BE" sz="2400" b="0" dirty="0"/>
              <a:t> </a:t>
            </a:r>
            <a:r>
              <a:rPr lang="nl-BE" sz="2400" b="0" dirty="0" err="1"/>
              <a:t>n’est</a:t>
            </a:r>
            <a:r>
              <a:rPr lang="nl-BE" sz="2400" b="0" dirty="0"/>
              <a:t> pas </a:t>
            </a:r>
            <a:r>
              <a:rPr lang="nl-BE" sz="2400" b="0" dirty="0" err="1"/>
              <a:t>une</a:t>
            </a:r>
            <a:r>
              <a:rPr lang="nl-BE" sz="2400" b="0" dirty="0"/>
              <a:t> </a:t>
            </a:r>
            <a:r>
              <a:rPr lang="nl-BE" sz="2400" b="0" dirty="0" err="1"/>
              <a:t>cible</a:t>
            </a:r>
            <a:r>
              <a:rPr lang="nl-BE" sz="2400" b="0" dirty="0"/>
              <a:t> en </a:t>
            </a:r>
            <a:r>
              <a:rPr lang="nl-BE" sz="2400" b="0" dirty="0" err="1"/>
              <a:t>soi</a:t>
            </a:r>
            <a:r>
              <a:rPr lang="nl-BE" sz="2400" b="0" dirty="0"/>
              <a:t>!</a:t>
            </a:r>
          </a:p>
          <a:p>
            <a:pPr algn="just"/>
            <a:endParaRPr lang="en-GB" sz="1200" b="0" dirty="0"/>
          </a:p>
          <a:p>
            <a:pPr algn="just"/>
            <a:r>
              <a:rPr lang="en-GB" sz="2400" b="0" dirty="0" err="1"/>
              <a:t>Avoir</a:t>
            </a:r>
            <a:r>
              <a:rPr lang="en-GB" sz="2400" b="0" dirty="0"/>
              <a:t> </a:t>
            </a:r>
            <a:r>
              <a:rPr lang="en-GB" sz="2400" b="0" dirty="0" err="1"/>
              <a:t>une</a:t>
            </a:r>
            <a:r>
              <a:rPr lang="en-GB" sz="2400" b="0" dirty="0"/>
              <a:t> </a:t>
            </a:r>
            <a:r>
              <a:rPr lang="en-GB" sz="2400" b="0" dirty="0" err="1"/>
              <a:t>meilleure</a:t>
            </a:r>
            <a:r>
              <a:rPr lang="en-GB" sz="2400" b="0" dirty="0"/>
              <a:t> </a:t>
            </a:r>
            <a:r>
              <a:rPr lang="en-GB" sz="2400" b="0" dirty="0" err="1"/>
              <a:t>compréhension</a:t>
            </a:r>
            <a:r>
              <a:rPr lang="en-GB" sz="2400" b="0" dirty="0"/>
              <a:t> des </a:t>
            </a:r>
            <a:r>
              <a:rPr lang="en-GB" sz="2400" b="0" dirty="0" err="1"/>
              <a:t>processus</a:t>
            </a:r>
            <a:r>
              <a:rPr lang="en-GB" sz="2400" b="0" dirty="0"/>
              <a:t> de </a:t>
            </a:r>
            <a:r>
              <a:rPr lang="en-GB" sz="2400" b="0" dirty="0" err="1"/>
              <a:t>changements</a:t>
            </a:r>
            <a:r>
              <a:rPr lang="en-GB" sz="2400" b="0" dirty="0"/>
              <a:t> et des </a:t>
            </a:r>
            <a:r>
              <a:rPr lang="en-GB" sz="2400" b="0" dirty="0" err="1"/>
              <a:t>acteurs</a:t>
            </a:r>
            <a:r>
              <a:rPr lang="en-GB" sz="2400" b="0" dirty="0"/>
              <a:t> </a:t>
            </a:r>
            <a:r>
              <a:rPr lang="en-GB" sz="2400" b="0" dirty="0" err="1"/>
              <a:t>impliqués</a:t>
            </a:r>
            <a:r>
              <a:rPr lang="en-GB" sz="2400" b="0" dirty="0"/>
              <a:t> </a:t>
            </a:r>
            <a:r>
              <a:rPr lang="en-GB" sz="2400" b="0" dirty="0" err="1"/>
              <a:t>ainsi</a:t>
            </a:r>
            <a:r>
              <a:rPr lang="en-GB" sz="2400" b="0" dirty="0"/>
              <a:t> </a:t>
            </a:r>
            <a:r>
              <a:rPr lang="en-GB" sz="2400" b="0" dirty="0" err="1"/>
              <a:t>qu’un</a:t>
            </a:r>
            <a:r>
              <a:rPr lang="en-GB" sz="2400" b="0" dirty="0"/>
              <a:t> engagement de </a:t>
            </a:r>
            <a:r>
              <a:rPr lang="en-GB" sz="2400" b="0" dirty="0" err="1"/>
              <a:t>suivre</a:t>
            </a:r>
            <a:r>
              <a:rPr lang="en-GB" sz="2400" b="0" dirty="0"/>
              <a:t> </a:t>
            </a:r>
            <a:r>
              <a:rPr lang="en-GB" sz="2400" b="0" dirty="0" err="1"/>
              <a:t>correctement</a:t>
            </a:r>
            <a:r>
              <a:rPr lang="en-GB" sz="2400" b="0" dirty="0"/>
              <a:t> </a:t>
            </a:r>
            <a:r>
              <a:rPr lang="en-GB" sz="2400" b="0" dirty="0" err="1"/>
              <a:t>ses</a:t>
            </a:r>
            <a:r>
              <a:rPr lang="en-GB" sz="2400" b="0" dirty="0"/>
              <a:t> actions </a:t>
            </a:r>
            <a:r>
              <a:rPr lang="en-GB" sz="2400" b="0" dirty="0" err="1"/>
              <a:t>est</a:t>
            </a:r>
            <a:r>
              <a:rPr lang="en-GB" sz="2400" b="0" dirty="0"/>
              <a:t> plus important que la formulation </a:t>
            </a:r>
            <a:r>
              <a:rPr lang="en-GB" sz="2400" b="0" dirty="0" err="1"/>
              <a:t>d’une</a:t>
            </a:r>
            <a:r>
              <a:rPr lang="en-GB" sz="2400" b="0" dirty="0"/>
              <a:t> </a:t>
            </a:r>
            <a:r>
              <a:rPr lang="en-GB" sz="2400" b="0" dirty="0" err="1"/>
              <a:t>stratégie</a:t>
            </a:r>
            <a:r>
              <a:rPr lang="en-GB" sz="2400" b="0" dirty="0"/>
              <a:t> </a:t>
            </a:r>
            <a:r>
              <a:rPr lang="en-GB" sz="2400" b="0" dirty="0" err="1"/>
              <a:t>parfaite</a:t>
            </a:r>
            <a:r>
              <a:rPr lang="en-GB" sz="2400" b="0" dirty="0"/>
              <a:t>. </a:t>
            </a:r>
            <a:endParaRPr lang="nl-BE" sz="2400" b="0" dirty="0"/>
          </a:p>
          <a:p>
            <a:pPr algn="just"/>
            <a:r>
              <a:rPr lang="en-GB" sz="2400" b="0" dirty="0"/>
              <a:t>Importance de </a:t>
            </a:r>
            <a:r>
              <a:rPr lang="en-GB" sz="2400" b="0" dirty="0" err="1"/>
              <a:t>partir</a:t>
            </a:r>
            <a:r>
              <a:rPr lang="en-GB" sz="2400" b="0" dirty="0"/>
              <a:t> de </a:t>
            </a:r>
            <a:r>
              <a:rPr lang="en-GB" sz="2400" b="0" dirty="0" err="1"/>
              <a:t>l’hypothèse</a:t>
            </a:r>
            <a:r>
              <a:rPr lang="en-GB" sz="2400" b="0" dirty="0"/>
              <a:t> que </a:t>
            </a:r>
            <a:r>
              <a:rPr lang="en-GB" sz="2400" b="0" dirty="0" err="1"/>
              <a:t>vous</a:t>
            </a:r>
            <a:r>
              <a:rPr lang="en-GB" sz="2400" b="0" dirty="0"/>
              <a:t> </a:t>
            </a:r>
            <a:r>
              <a:rPr lang="en-GB" sz="2400" b="0" dirty="0" err="1"/>
              <a:t>avez</a:t>
            </a:r>
            <a:r>
              <a:rPr lang="en-GB" sz="2400" b="0" dirty="0"/>
              <a:t> tort (pour commencer </a:t>
            </a:r>
            <a:r>
              <a:rPr lang="en-GB" sz="2400" b="0" dirty="0" err="1"/>
              <a:t>l’exercice</a:t>
            </a:r>
            <a:r>
              <a:rPr lang="en-GB" sz="2400" b="0" dirty="0"/>
              <a:t>)</a:t>
            </a:r>
          </a:p>
          <a:p>
            <a:pPr algn="just"/>
            <a:r>
              <a:rPr lang="en-GB" sz="2400" b="0" dirty="0" err="1"/>
              <a:t>Acceuillir</a:t>
            </a:r>
            <a:r>
              <a:rPr lang="en-GB" sz="2400" b="0" dirty="0"/>
              <a:t> </a:t>
            </a:r>
            <a:r>
              <a:rPr lang="en-GB" sz="2400" b="0" dirty="0" err="1"/>
              <a:t>l’incertitude</a:t>
            </a:r>
            <a:r>
              <a:rPr lang="en-GB" sz="2400" b="0" dirty="0"/>
              <a:t> et la </a:t>
            </a:r>
            <a:r>
              <a:rPr lang="en-GB" sz="2400" b="0" dirty="0" err="1"/>
              <a:t>complexité</a:t>
            </a:r>
            <a:endParaRPr lang="en-GB" sz="2400" b="0" dirty="0"/>
          </a:p>
          <a:p>
            <a:pPr algn="just"/>
            <a:endParaRPr lang="en-GB" sz="1200" b="0" dirty="0"/>
          </a:p>
          <a:p>
            <a:pPr algn="just"/>
            <a:endParaRPr lang="en-GB" sz="1200" b="0" dirty="0"/>
          </a:p>
        </p:txBody>
      </p:sp>
    </p:spTree>
    <p:extLst>
      <p:ext uri="{BB962C8B-B14F-4D97-AF65-F5344CB8AC3E}">
        <p14:creationId xmlns:p14="http://schemas.microsoft.com/office/powerpoint/2010/main" val="2858741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graphicFrame>
        <p:nvGraphicFramePr>
          <p:cNvPr id="5" name="Table 8"/>
          <p:cNvGraphicFramePr>
            <a:graphicFrameLocks noGrp="1"/>
          </p:cNvGraphicFramePr>
          <p:nvPr>
            <p:extLst>
              <p:ext uri="{D42A27DB-BD31-4B8C-83A1-F6EECF244321}">
                <p14:modId xmlns:p14="http://schemas.microsoft.com/office/powerpoint/2010/main" val="23869933"/>
              </p:ext>
            </p:extLst>
          </p:nvPr>
        </p:nvGraphicFramePr>
        <p:xfrm>
          <a:off x="179512" y="476672"/>
          <a:ext cx="8856984" cy="6021689"/>
        </p:xfrm>
        <a:graphic>
          <a:graphicData uri="http://schemas.openxmlformats.org/drawingml/2006/table">
            <a:tbl>
              <a:tblPr firstRow="1" bandRow="1">
                <a:tableStyleId>{5C22544A-7EE6-4342-B048-85BDC9FD1C3A}</a:tableStyleId>
              </a:tblPr>
              <a:tblGrid>
                <a:gridCol w="2479634">
                  <a:extLst>
                    <a:ext uri="{9D8B030D-6E8A-4147-A177-3AD203B41FA5}">
                      <a16:colId xmlns:a16="http://schemas.microsoft.com/office/drawing/2014/main" xmlns="" val="20000"/>
                    </a:ext>
                  </a:extLst>
                </a:gridCol>
                <a:gridCol w="6377350">
                  <a:extLst>
                    <a:ext uri="{9D8B030D-6E8A-4147-A177-3AD203B41FA5}">
                      <a16:colId xmlns:a16="http://schemas.microsoft.com/office/drawing/2014/main" xmlns="" val="20001"/>
                    </a:ext>
                  </a:extLst>
                </a:gridCol>
              </a:tblGrid>
              <a:tr h="500692">
                <a:tc>
                  <a:txBody>
                    <a:bodyPr/>
                    <a:lstStyle/>
                    <a:p>
                      <a:pPr algn="ctr"/>
                      <a:r>
                        <a:rPr lang="nl-BE" sz="1250" b="1" noProof="0" dirty="0" err="1">
                          <a:solidFill>
                            <a:srgbClr val="000000"/>
                          </a:solidFill>
                          <a:latin typeface="Arial" panose="020B0604020202020204" pitchFamily="34" charset="0"/>
                        </a:rPr>
                        <a:t>Explication</a:t>
                      </a:r>
                      <a:r>
                        <a:rPr lang="nl-BE" sz="1250" b="1" noProof="0" dirty="0">
                          <a:solidFill>
                            <a:srgbClr val="000000"/>
                          </a:solidFill>
                          <a:latin typeface="Arial" panose="020B0604020202020204" pitchFamily="34" charset="0"/>
                        </a:rPr>
                        <a:t> des </a:t>
                      </a:r>
                      <a:r>
                        <a:rPr lang="nl-BE" sz="1250" b="1" noProof="0" dirty="0" err="1">
                          <a:solidFill>
                            <a:srgbClr val="000000"/>
                          </a:solidFill>
                          <a:latin typeface="Arial" panose="020B0604020202020204" pitchFamily="34" charset="0"/>
                        </a:rPr>
                        <a:t>termes</a:t>
                      </a:r>
                      <a:endParaRPr lang="nl-BE" sz="1250" b="1" noProof="0" dirty="0"/>
                    </a:p>
                  </a:txBody>
                  <a:tcPr anchor="ctr"/>
                </a:tc>
                <a:tc>
                  <a:txBody>
                    <a:bodyPr/>
                    <a:lstStyle/>
                    <a:p>
                      <a:pPr algn="ctr"/>
                      <a:r>
                        <a:rPr lang="nl-BE" sz="1250" b="1" noProof="0" dirty="0">
                          <a:solidFill>
                            <a:schemeClr val="tx1"/>
                          </a:solidFill>
                        </a:rPr>
                        <a:t>La </a:t>
                      </a:r>
                      <a:r>
                        <a:rPr lang="nl-BE" sz="1250" b="1" noProof="0" dirty="0" err="1">
                          <a:solidFill>
                            <a:schemeClr val="tx1"/>
                          </a:solidFill>
                        </a:rPr>
                        <a:t>ToC</a:t>
                      </a:r>
                      <a:r>
                        <a:rPr lang="nl-BE" sz="1250" b="1" noProof="0" dirty="0">
                          <a:solidFill>
                            <a:schemeClr val="tx1"/>
                          </a:solidFill>
                        </a:rPr>
                        <a:t> </a:t>
                      </a:r>
                      <a:r>
                        <a:rPr lang="nl-BE" sz="1250" b="1" noProof="0" dirty="0" err="1">
                          <a:solidFill>
                            <a:schemeClr val="tx1"/>
                          </a:solidFill>
                        </a:rPr>
                        <a:t>d’un</a:t>
                      </a:r>
                      <a:r>
                        <a:rPr lang="nl-BE" sz="1250" b="1" noProof="0" dirty="0">
                          <a:solidFill>
                            <a:schemeClr val="tx1"/>
                          </a:solidFill>
                        </a:rPr>
                        <a:t> </a:t>
                      </a:r>
                      <a:r>
                        <a:rPr lang="nl-BE" sz="1250" b="1" noProof="0" dirty="0" err="1">
                          <a:solidFill>
                            <a:schemeClr val="tx1"/>
                          </a:solidFill>
                        </a:rPr>
                        <a:t>programme</a:t>
                      </a:r>
                      <a:r>
                        <a:rPr lang="nl-BE" sz="1250" b="1" noProof="0" dirty="0">
                          <a:solidFill>
                            <a:schemeClr val="tx1"/>
                          </a:solidFill>
                        </a:rPr>
                        <a:t> ONG </a:t>
                      </a:r>
                    </a:p>
                  </a:txBody>
                  <a:tcPr anchor="ctr"/>
                </a:tc>
                <a:extLst>
                  <a:ext uri="{0D108BD9-81ED-4DB2-BD59-A6C34878D82A}">
                    <a16:rowId xmlns:a16="http://schemas.microsoft.com/office/drawing/2014/main" xmlns="" val="10000"/>
                  </a:ext>
                </a:extLst>
              </a:tr>
              <a:tr h="500692">
                <a:tc>
                  <a:txBody>
                    <a:bodyPr/>
                    <a:lstStyle/>
                    <a:p>
                      <a:r>
                        <a:rPr lang="nl-BE" sz="1250" b="1" noProof="0" dirty="0" err="1"/>
                        <a:t>Situation</a:t>
                      </a:r>
                      <a:r>
                        <a:rPr lang="nl-BE" sz="1250" b="1" noProof="0" dirty="0"/>
                        <a:t> </a:t>
                      </a:r>
                      <a:r>
                        <a:rPr lang="nl-BE" sz="1250" b="1" noProof="0" dirty="0" err="1"/>
                        <a:t>souhaitée</a:t>
                      </a:r>
                      <a:endParaRPr lang="nl-BE" sz="1250" b="1" noProof="0" dirty="0"/>
                    </a:p>
                  </a:txBody>
                  <a:tcPr anchor="ctr"/>
                </a:tc>
                <a:tc>
                  <a:txBody>
                    <a:bodyPr/>
                    <a:lstStyle/>
                    <a:p>
                      <a:r>
                        <a:rPr lang="fr-BE" sz="1250" kern="1200" noProof="0" dirty="0">
                          <a:solidFill>
                            <a:schemeClr val="dk1"/>
                          </a:solidFill>
                          <a:latin typeface="+mn-lt"/>
                          <a:ea typeface="+mn-ea"/>
                          <a:cs typeface="+mn-cs"/>
                        </a:rPr>
                        <a:t>Il s’agit de l’objectif à long terme qui</a:t>
                      </a:r>
                      <a:r>
                        <a:rPr lang="fr-BE" sz="1250" kern="1200" baseline="0" noProof="0" dirty="0">
                          <a:solidFill>
                            <a:schemeClr val="dk1"/>
                          </a:solidFill>
                          <a:latin typeface="+mn-lt"/>
                          <a:ea typeface="+mn-ea"/>
                          <a:cs typeface="+mn-cs"/>
                        </a:rPr>
                        <a:t> donne une bonne image de l’impact qui est poursuivi pour les bénéficiaires finaux du programme et auquel l’ONG peut contribuer. </a:t>
                      </a:r>
                      <a:endParaRPr lang="fr-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xmlns="" val="10001"/>
                  </a:ext>
                </a:extLst>
              </a:tr>
              <a:tr h="1043940">
                <a:tc>
                  <a:txBody>
                    <a:bodyPr/>
                    <a:lstStyle/>
                    <a:p>
                      <a:r>
                        <a:rPr lang="nl-BE" sz="1250" b="1" noProof="0" dirty="0" err="1"/>
                        <a:t>Chemins</a:t>
                      </a:r>
                      <a:r>
                        <a:rPr lang="nl-BE" sz="1250" b="1" noProof="0" dirty="0"/>
                        <a:t> de changement</a:t>
                      </a:r>
                    </a:p>
                  </a:txBody>
                  <a:tcPr anchor="ctr"/>
                </a:tc>
                <a:tc>
                  <a:txBody>
                    <a:bodyPr/>
                    <a:lstStyle/>
                    <a:p>
                      <a:r>
                        <a:rPr lang="fr-BE" sz="1250" noProof="0" dirty="0"/>
                        <a:t>Le processus de changement: pour atteindre une situation souhaitée particulière, il y a différents changements nécessaires à court et à moyen terme</a:t>
                      </a:r>
                      <a:r>
                        <a:rPr lang="fr-BE" sz="1250" baseline="0" noProof="0" dirty="0"/>
                        <a:t> </a:t>
                      </a:r>
                      <a:r>
                        <a:rPr lang="fr-BE" sz="1250" noProof="0" dirty="0"/>
                        <a:t>qui interagissent mutuellement ensemble. La vue d'ensemble de ces changements et les relations entre ces changements clarifient la façon dont les ONG pensent que la situation souhaitée peut être réalisée.</a:t>
                      </a:r>
                    </a:p>
                  </a:txBody>
                  <a:tcPr anchor="ctr"/>
                </a:tc>
                <a:extLst>
                  <a:ext uri="{0D108BD9-81ED-4DB2-BD59-A6C34878D82A}">
                    <a16:rowId xmlns:a16="http://schemas.microsoft.com/office/drawing/2014/main" xmlns="" val="10002"/>
                  </a:ext>
                </a:extLst>
              </a:tr>
              <a:tr h="662940">
                <a:tc>
                  <a:txBody>
                    <a:bodyPr/>
                    <a:lstStyle/>
                    <a:p>
                      <a:r>
                        <a:rPr lang="nl-BE" sz="1250" b="1" noProof="0" dirty="0" err="1"/>
                        <a:t>Résultat</a:t>
                      </a:r>
                      <a:endParaRPr lang="nl-BE" sz="1250" b="1" noProof="0" dirty="0"/>
                    </a:p>
                  </a:txBody>
                  <a:tcPr anchor="ctr"/>
                </a:tc>
                <a:tc>
                  <a:txBody>
                    <a:bodyPr/>
                    <a:lstStyle/>
                    <a:p>
                      <a:r>
                        <a:rPr lang="fr-BE" sz="1250" noProof="0" dirty="0"/>
                        <a:t>Tous les changements résultant des activités de l'ONG ou étant influencés, peuvent être considérés comme des résultats. Ces résultats peuvent être situés à différents niveaux de la chaîne de résultats</a:t>
                      </a:r>
                      <a:r>
                        <a:rPr lang="nl-BE" sz="1250" noProof="0" dirty="0"/>
                        <a:t>.</a:t>
                      </a:r>
                      <a:endParaRPr lang="fr-BE" sz="1250" noProof="0" dirty="0"/>
                    </a:p>
                  </a:txBody>
                  <a:tcPr anchor="ctr"/>
                </a:tc>
                <a:extLst>
                  <a:ext uri="{0D108BD9-81ED-4DB2-BD59-A6C34878D82A}">
                    <a16:rowId xmlns:a16="http://schemas.microsoft.com/office/drawing/2014/main" xmlns="" val="10003"/>
                  </a:ext>
                </a:extLst>
              </a:tr>
              <a:tr h="500692">
                <a:tc>
                  <a:txBody>
                    <a:bodyPr/>
                    <a:lstStyle/>
                    <a:p>
                      <a:r>
                        <a:rPr lang="nl-BE" sz="1250" b="1" noProof="0" dirty="0" err="1"/>
                        <a:t>Inputs</a:t>
                      </a:r>
                      <a:r>
                        <a:rPr lang="nl-BE" sz="1250" b="1" noProof="0" dirty="0"/>
                        <a:t> (</a:t>
                      </a:r>
                      <a:r>
                        <a:rPr lang="nl-BE" sz="1250" b="1" noProof="0" dirty="0" err="1"/>
                        <a:t>activités-moyens</a:t>
                      </a:r>
                      <a:r>
                        <a:rPr lang="nl-BE" sz="1250" b="1" noProof="0" dirty="0"/>
                        <a:t>)</a:t>
                      </a:r>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nl-BE" sz="1250" kern="1200" noProof="0" dirty="0" err="1">
                          <a:solidFill>
                            <a:schemeClr val="dk1"/>
                          </a:solidFill>
                          <a:latin typeface="+mn-lt"/>
                          <a:ea typeface="+mn-ea"/>
                          <a:cs typeface="+mn-cs"/>
                        </a:rPr>
                        <a:t>Activités</a:t>
                      </a:r>
                      <a:r>
                        <a:rPr lang="nl-BE" sz="1250" kern="1200" noProof="0" dirty="0">
                          <a:solidFill>
                            <a:schemeClr val="dk1"/>
                          </a:solidFill>
                          <a:latin typeface="+mn-lt"/>
                          <a:ea typeface="+mn-ea"/>
                          <a:cs typeface="+mn-cs"/>
                        </a:rPr>
                        <a:t> et </a:t>
                      </a:r>
                      <a:r>
                        <a:rPr lang="nl-BE" sz="1250" kern="1200" noProof="0" dirty="0" err="1">
                          <a:solidFill>
                            <a:schemeClr val="dk1"/>
                          </a:solidFill>
                          <a:latin typeface="+mn-lt"/>
                          <a:ea typeface="+mn-ea"/>
                          <a:cs typeface="+mn-cs"/>
                        </a:rPr>
                        <a:t>moyens</a:t>
                      </a:r>
                      <a:r>
                        <a:rPr lang="nl-BE" sz="1250" kern="1200" baseline="0" noProof="0" dirty="0">
                          <a:solidFill>
                            <a:schemeClr val="dk1"/>
                          </a:solidFill>
                          <a:latin typeface="+mn-lt"/>
                          <a:ea typeface="+mn-ea"/>
                          <a:cs typeface="+mn-cs"/>
                        </a:rPr>
                        <a:t>  que </a:t>
                      </a:r>
                      <a:r>
                        <a:rPr lang="nl-BE" sz="1250" kern="1200" baseline="0" noProof="0" dirty="0" err="1">
                          <a:solidFill>
                            <a:schemeClr val="dk1"/>
                          </a:solidFill>
                          <a:latin typeface="+mn-lt"/>
                          <a:ea typeface="+mn-ea"/>
                          <a:cs typeface="+mn-cs"/>
                        </a:rPr>
                        <a:t>l’ONG</a:t>
                      </a:r>
                      <a:r>
                        <a:rPr lang="nl-BE" sz="1250" kern="1200" baseline="0" noProof="0" dirty="0">
                          <a:solidFill>
                            <a:schemeClr val="dk1"/>
                          </a:solidFill>
                          <a:latin typeface="+mn-lt"/>
                          <a:ea typeface="+mn-ea"/>
                          <a:cs typeface="+mn-cs"/>
                        </a:rPr>
                        <a:t> met en </a:t>
                      </a:r>
                      <a:r>
                        <a:rPr lang="nl-BE" sz="1250" kern="1200" baseline="0" noProof="0" dirty="0" err="1">
                          <a:solidFill>
                            <a:schemeClr val="dk1"/>
                          </a:solidFill>
                          <a:latin typeface="+mn-lt"/>
                          <a:ea typeface="+mn-ea"/>
                          <a:cs typeface="+mn-cs"/>
                        </a:rPr>
                        <a:t>place</a:t>
                      </a:r>
                      <a:r>
                        <a:rPr lang="nl-BE" sz="1250" kern="1200" baseline="0" noProof="0" dirty="0">
                          <a:solidFill>
                            <a:schemeClr val="dk1"/>
                          </a:solidFill>
                          <a:latin typeface="+mn-lt"/>
                          <a:ea typeface="+mn-ea"/>
                          <a:cs typeface="+mn-cs"/>
                        </a:rPr>
                        <a:t> pour </a:t>
                      </a:r>
                      <a:r>
                        <a:rPr lang="nl-BE" sz="1250" kern="1200" baseline="0" noProof="0" dirty="0" err="1">
                          <a:solidFill>
                            <a:schemeClr val="dk1"/>
                          </a:solidFill>
                          <a:latin typeface="+mn-lt"/>
                          <a:ea typeface="+mn-ea"/>
                          <a:cs typeface="+mn-cs"/>
                        </a:rPr>
                        <a:t>soutenir</a:t>
                      </a:r>
                      <a:r>
                        <a:rPr lang="nl-BE" sz="1250" kern="1200" baseline="0" noProof="0" dirty="0">
                          <a:solidFill>
                            <a:schemeClr val="dk1"/>
                          </a:solidFill>
                          <a:latin typeface="+mn-lt"/>
                          <a:ea typeface="+mn-ea"/>
                          <a:cs typeface="+mn-cs"/>
                        </a:rPr>
                        <a:t> </a:t>
                      </a:r>
                      <a:r>
                        <a:rPr lang="nl-BE" sz="1250" kern="1200" baseline="0" noProof="0" dirty="0" err="1">
                          <a:solidFill>
                            <a:schemeClr val="dk1"/>
                          </a:solidFill>
                          <a:latin typeface="+mn-lt"/>
                          <a:ea typeface="+mn-ea"/>
                          <a:cs typeface="+mn-cs"/>
                        </a:rPr>
                        <a:t>le</a:t>
                      </a:r>
                      <a:r>
                        <a:rPr lang="nl-BE" sz="1250" kern="1200" baseline="0" noProof="0" dirty="0">
                          <a:solidFill>
                            <a:schemeClr val="dk1"/>
                          </a:solidFill>
                          <a:latin typeface="+mn-lt"/>
                          <a:ea typeface="+mn-ea"/>
                          <a:cs typeface="+mn-cs"/>
                        </a:rPr>
                        <a:t> </a:t>
                      </a:r>
                      <a:r>
                        <a:rPr lang="nl-BE" sz="1250" kern="1200" baseline="0" noProof="0" dirty="0" err="1">
                          <a:solidFill>
                            <a:schemeClr val="dk1"/>
                          </a:solidFill>
                          <a:latin typeface="+mn-lt"/>
                          <a:ea typeface="+mn-ea"/>
                          <a:cs typeface="+mn-cs"/>
                        </a:rPr>
                        <a:t>processus</a:t>
                      </a:r>
                      <a:r>
                        <a:rPr lang="nl-BE" sz="1250" kern="1200" baseline="0" noProof="0" dirty="0">
                          <a:solidFill>
                            <a:schemeClr val="dk1"/>
                          </a:solidFill>
                          <a:latin typeface="+mn-lt"/>
                          <a:ea typeface="+mn-ea"/>
                          <a:cs typeface="+mn-cs"/>
                        </a:rPr>
                        <a:t> de changement.</a:t>
                      </a:r>
                    </a:p>
                  </a:txBody>
                  <a:tcPr anchor="ctr"/>
                </a:tc>
                <a:extLst>
                  <a:ext uri="{0D108BD9-81ED-4DB2-BD59-A6C34878D82A}">
                    <a16:rowId xmlns:a16="http://schemas.microsoft.com/office/drawing/2014/main" xmlns="" val="10004"/>
                  </a:ext>
                </a:extLst>
              </a:tr>
              <a:tr h="563987">
                <a:tc>
                  <a:txBody>
                    <a:bodyPr/>
                    <a:lstStyle/>
                    <a:p>
                      <a:r>
                        <a:rPr lang="nl-BE" sz="1250" b="1" noProof="0" dirty="0"/>
                        <a:t>Acteurs</a:t>
                      </a:r>
                    </a:p>
                  </a:txBody>
                  <a:tcPr anchor="ctr"/>
                </a:tc>
                <a:tc>
                  <a:txBody>
                    <a:bodyPr/>
                    <a:lstStyle/>
                    <a:p>
                      <a:r>
                        <a:rPr lang="fr-BE" sz="1250" kern="1200" noProof="0" dirty="0">
                          <a:solidFill>
                            <a:schemeClr val="dk1"/>
                          </a:solidFill>
                          <a:latin typeface="+mn-lt"/>
                          <a:ea typeface="+mn-ea"/>
                          <a:cs typeface="+mn-cs"/>
                        </a:rPr>
                        <a:t>Tous les groupes / institutions (y compris les bénéficiaires et/ou les groupes cibles et partenaires) qui jouent un rôle dans les processus de changement</a:t>
                      </a:r>
                      <a:r>
                        <a:rPr lang="nl-BE" sz="1250" kern="1200" noProof="0" dirty="0">
                          <a:solidFill>
                            <a:schemeClr val="dk1"/>
                          </a:solidFill>
                          <a:latin typeface="+mn-lt"/>
                          <a:ea typeface="+mn-ea"/>
                          <a:cs typeface="+mn-cs"/>
                        </a:rPr>
                        <a:t>.</a:t>
                      </a:r>
                      <a:endParaRPr lang="fr-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xmlns="" val="10005"/>
                  </a:ext>
                </a:extLst>
              </a:tr>
              <a:tr h="500692">
                <a:tc>
                  <a:txBody>
                    <a:bodyPr/>
                    <a:lstStyle/>
                    <a:p>
                      <a:r>
                        <a:rPr lang="nl-BE" sz="1250" b="1" noProof="0" dirty="0" err="1"/>
                        <a:t>Hypothèses</a:t>
                      </a:r>
                      <a:r>
                        <a:rPr lang="nl-BE" sz="1250" b="1" noProof="0" dirty="0"/>
                        <a:t> </a:t>
                      </a:r>
                      <a:r>
                        <a:rPr lang="nl-BE" sz="1250" b="1" noProof="0" dirty="0" err="1"/>
                        <a:t>sur</a:t>
                      </a:r>
                      <a:r>
                        <a:rPr lang="nl-BE" sz="1250" b="1" noProof="0" dirty="0"/>
                        <a:t> les facteurs </a:t>
                      </a:r>
                      <a:r>
                        <a:rPr lang="nl-BE" sz="1250" b="1" noProof="0" dirty="0" err="1"/>
                        <a:t>internes</a:t>
                      </a:r>
                      <a:endParaRPr lang="nl-BE" sz="1250" b="1" noProof="0" dirty="0"/>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BE" sz="1250" kern="1200" noProof="0" dirty="0">
                          <a:solidFill>
                            <a:schemeClr val="dk1"/>
                          </a:solidFill>
                          <a:latin typeface="+mn-lt"/>
                          <a:ea typeface="+mn-ea"/>
                          <a:cs typeface="+mn-cs"/>
                        </a:rPr>
                        <a:t>Les hypothèses sur les facteurs qui sont liés à la mise en œuvre par l'ONG (et les partenaires).</a:t>
                      </a:r>
                    </a:p>
                  </a:txBody>
                  <a:tcPr anchor="ctr"/>
                </a:tc>
                <a:extLst>
                  <a:ext uri="{0D108BD9-81ED-4DB2-BD59-A6C34878D82A}">
                    <a16:rowId xmlns:a16="http://schemas.microsoft.com/office/drawing/2014/main" xmlns="" val="10006"/>
                  </a:ext>
                </a:extLst>
              </a:tr>
              <a:tr h="1043940">
                <a:tc>
                  <a:txBody>
                    <a:bodyPr/>
                    <a:lstStyle/>
                    <a:p>
                      <a:r>
                        <a:rPr lang="nl-BE" sz="1250" b="1" noProof="0" dirty="0" err="1"/>
                        <a:t>Hypothèses</a:t>
                      </a:r>
                      <a:r>
                        <a:rPr lang="nl-BE" sz="1250" b="1" noProof="0" dirty="0"/>
                        <a:t> </a:t>
                      </a:r>
                      <a:r>
                        <a:rPr lang="nl-BE" sz="1250" b="1" noProof="0" dirty="0" err="1"/>
                        <a:t>sur</a:t>
                      </a:r>
                      <a:r>
                        <a:rPr lang="nl-BE" sz="1250" b="1" noProof="0" dirty="0"/>
                        <a:t> les relations de </a:t>
                      </a:r>
                      <a:r>
                        <a:rPr lang="nl-BE" sz="1250" b="1" noProof="0" dirty="0" err="1"/>
                        <a:t>cause</a:t>
                      </a:r>
                      <a:r>
                        <a:rPr lang="nl-BE" sz="1250" b="1" noProof="0" dirty="0"/>
                        <a:t> à </a:t>
                      </a:r>
                      <a:r>
                        <a:rPr lang="nl-BE" sz="1250" b="1" noProof="0" dirty="0" err="1"/>
                        <a:t>effet</a:t>
                      </a:r>
                      <a:endParaRPr lang="nl-BE" sz="1250" b="1" noProof="0" dirty="0"/>
                    </a:p>
                  </a:txBody>
                  <a:tcPr anchor="ctr"/>
                </a:tc>
                <a:tc>
                  <a:txBody>
                    <a:bodyPr/>
                    <a:lstStyle/>
                    <a:p>
                      <a:pPr marL="0" marR="0" lvl="1" indent="0" algn="l" defTabSz="685783" rtl="0" eaLnBrk="1" fontAlgn="auto" latinLnBrk="0" hangingPunct="1">
                        <a:lnSpc>
                          <a:spcPct val="100000"/>
                        </a:lnSpc>
                        <a:spcBef>
                          <a:spcPts val="0"/>
                        </a:spcBef>
                        <a:spcAft>
                          <a:spcPts val="0"/>
                        </a:spcAft>
                        <a:buClrTx/>
                        <a:buSzTx/>
                        <a:buFontTx/>
                        <a:buNone/>
                        <a:tabLst/>
                        <a:defRPr/>
                      </a:pPr>
                      <a:r>
                        <a:rPr lang="fr-BE" sz="1250" noProof="0" dirty="0"/>
                        <a:t>Les hypothèses sur les relations de cause à effet et les</a:t>
                      </a:r>
                      <a:r>
                        <a:rPr lang="fr-BE" sz="1250" baseline="0" noProof="0" dirty="0"/>
                        <a:t> </a:t>
                      </a:r>
                      <a:r>
                        <a:rPr lang="fr-BE" sz="1250" noProof="0" dirty="0"/>
                        <a:t>autres liens entre les changements expliquent pourquoi l'ONG estime que le changement va se passer comme prévu. Celles-ci peuvent être basées sur l'expérience / des théories / des évaluation / la recherche ... ou elles peuvent potentiellement ne pas (encore) être étayées.</a:t>
                      </a:r>
                    </a:p>
                  </a:txBody>
                  <a:tcPr anchor="ctr"/>
                </a:tc>
                <a:extLst>
                  <a:ext uri="{0D108BD9-81ED-4DB2-BD59-A6C34878D82A}">
                    <a16:rowId xmlns:a16="http://schemas.microsoft.com/office/drawing/2014/main" xmlns="" val="10007"/>
                  </a:ext>
                </a:extLst>
              </a:tr>
              <a:tr h="704114">
                <a:tc>
                  <a:txBody>
                    <a:bodyPr/>
                    <a:lstStyle/>
                    <a:p>
                      <a:r>
                        <a:rPr lang="nl-BE" sz="1250" b="1" noProof="0" dirty="0" err="1"/>
                        <a:t>Hypothèses</a:t>
                      </a:r>
                      <a:r>
                        <a:rPr lang="nl-BE" sz="1250" b="1" noProof="0" dirty="0"/>
                        <a:t> </a:t>
                      </a:r>
                      <a:r>
                        <a:rPr lang="nl-BE" sz="1250" b="1" noProof="0" dirty="0" err="1"/>
                        <a:t>sur</a:t>
                      </a:r>
                      <a:r>
                        <a:rPr lang="nl-BE" sz="1250" b="1" noProof="0" dirty="0"/>
                        <a:t> les facteurs </a:t>
                      </a:r>
                      <a:r>
                        <a:rPr lang="nl-BE" sz="1250" b="1" noProof="0" dirty="0" err="1"/>
                        <a:t>externes</a:t>
                      </a:r>
                      <a:endParaRPr lang="nl-BE" sz="1250" b="1" noProof="0" dirty="0"/>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BE" sz="1250" kern="1200" noProof="0" dirty="0">
                          <a:solidFill>
                            <a:schemeClr val="dk1"/>
                          </a:solidFill>
                          <a:latin typeface="+mn-lt"/>
                          <a:ea typeface="+mn-ea"/>
                          <a:cs typeface="+mn-cs"/>
                        </a:rPr>
                        <a:t>Les hypothèses sur les facteurs externes qui peuvent influer le processus de changement (positivement ou négativement). La réflexion sur ces facteurs est connu dans le cadre logique et conduit à l'identification des risques.</a:t>
                      </a:r>
                      <a:endParaRPr lang="nl-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495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2493963" y="3240088"/>
            <a:ext cx="1419225" cy="1062037"/>
            <a:chOff x="2743184" y="3864934"/>
            <a:chExt cx="1561148" cy="1202557"/>
          </a:xfrm>
        </p:grpSpPr>
        <p:sp>
          <p:nvSpPr>
            <p:cNvPr id="70739" name="Line 17"/>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40" name="Line 20"/>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9" name="TextBox 48"/>
            <p:cNvSpPr txBox="1"/>
            <p:nvPr/>
          </p:nvSpPr>
          <p:spPr bwMode="auto">
            <a:xfrm rot="21540000">
              <a:off x="2743184" y="4382627"/>
              <a:ext cx="1456373" cy="348724"/>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3" name="Group 92"/>
          <p:cNvGrpSpPr>
            <a:grpSpLocks/>
          </p:cNvGrpSpPr>
          <p:nvPr/>
        </p:nvGrpSpPr>
        <p:grpSpPr bwMode="auto">
          <a:xfrm rot="482314">
            <a:off x="5553075" y="1738313"/>
            <a:ext cx="2187575" cy="1433512"/>
            <a:chOff x="4029068" y="3927200"/>
            <a:chExt cx="2405379" cy="1623340"/>
          </a:xfrm>
        </p:grpSpPr>
        <p:sp>
          <p:nvSpPr>
            <p:cNvPr id="70736" name="Line 18"/>
            <p:cNvSpPr>
              <a:spLocks noChangeShapeType="1"/>
            </p:cNvSpPr>
            <p:nvPr/>
          </p:nvSpPr>
          <p:spPr bwMode="auto">
            <a:xfrm rot="21540000" flipV="1">
              <a:off x="4078348" y="5508313"/>
              <a:ext cx="137550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7" name="Line 21"/>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6" name="TextBox 45"/>
            <p:cNvSpPr txBox="1"/>
            <p:nvPr/>
          </p:nvSpPr>
          <p:spPr bwMode="auto">
            <a:xfrm rot="21540000">
              <a:off x="3982809" y="5071345"/>
              <a:ext cx="1457540" cy="3487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4" name="Group 95"/>
          <p:cNvGrpSpPr>
            <a:grpSpLocks/>
          </p:cNvGrpSpPr>
          <p:nvPr/>
        </p:nvGrpSpPr>
        <p:grpSpPr bwMode="auto">
          <a:xfrm>
            <a:off x="1052513" y="5692775"/>
            <a:ext cx="1506537" cy="1042988"/>
            <a:chOff x="671482" y="6451494"/>
            <a:chExt cx="1657191" cy="1182052"/>
          </a:xfrm>
        </p:grpSpPr>
        <p:sp>
          <p:nvSpPr>
            <p:cNvPr id="70733" name="Line 10"/>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4" name="Line 12"/>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1" name="TextBox 40"/>
            <p:cNvSpPr txBox="1"/>
            <p:nvPr/>
          </p:nvSpPr>
          <p:spPr bwMode="auto">
            <a:xfrm rot="21540000">
              <a:off x="671482" y="7214340"/>
              <a:ext cx="1657191" cy="34903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5" name="Group 96"/>
          <p:cNvGrpSpPr>
            <a:grpSpLocks/>
          </p:cNvGrpSpPr>
          <p:nvPr/>
        </p:nvGrpSpPr>
        <p:grpSpPr bwMode="auto">
          <a:xfrm>
            <a:off x="508000" y="2922588"/>
            <a:ext cx="1565275" cy="1014412"/>
            <a:chOff x="559416" y="3311520"/>
            <a:chExt cx="1721803" cy="1151096"/>
          </a:xfrm>
        </p:grpSpPr>
        <p:sp>
          <p:nvSpPr>
            <p:cNvPr id="70730" name="Line 10"/>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1" name="Line 12"/>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1" name="TextBox 50"/>
            <p:cNvSpPr txBox="1"/>
            <p:nvPr/>
          </p:nvSpPr>
          <p:spPr bwMode="auto">
            <a:xfrm rot="21540000">
              <a:off x="559416" y="4023074"/>
              <a:ext cx="1721803" cy="347671"/>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6" name="Group 97"/>
          <p:cNvGrpSpPr>
            <a:grpSpLocks/>
          </p:cNvGrpSpPr>
          <p:nvPr/>
        </p:nvGrpSpPr>
        <p:grpSpPr bwMode="auto">
          <a:xfrm>
            <a:off x="-357188" y="3873500"/>
            <a:ext cx="1508126" cy="1135063"/>
            <a:chOff x="-392289" y="4390149"/>
            <a:chExt cx="1657192" cy="1286910"/>
          </a:xfrm>
        </p:grpSpPr>
        <p:sp>
          <p:nvSpPr>
            <p:cNvPr id="70727" name="Line 10"/>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8" name="Line 12"/>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7" name="TextBox 46"/>
            <p:cNvSpPr txBox="1"/>
            <p:nvPr/>
          </p:nvSpPr>
          <p:spPr bwMode="auto">
            <a:xfrm rot="21540000">
              <a:off x="-392289" y="5236089"/>
              <a:ext cx="1657192" cy="34917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7" name="Group 98"/>
          <p:cNvGrpSpPr>
            <a:grpSpLocks/>
          </p:cNvGrpSpPr>
          <p:nvPr/>
        </p:nvGrpSpPr>
        <p:grpSpPr bwMode="auto">
          <a:xfrm>
            <a:off x="638175" y="1663700"/>
            <a:ext cx="3246438" cy="3079750"/>
            <a:chOff x="702292" y="1830827"/>
            <a:chExt cx="3571443" cy="3489045"/>
          </a:xfrm>
        </p:grpSpPr>
        <p:sp>
          <p:nvSpPr>
            <p:cNvPr id="70724" name="Line 10"/>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5" name="Line 12"/>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4" name="TextBox 63"/>
            <p:cNvSpPr txBox="1"/>
            <p:nvPr/>
          </p:nvSpPr>
          <p:spPr bwMode="auto">
            <a:xfrm rot="21540000">
              <a:off x="702292" y="4879246"/>
              <a:ext cx="1721977" cy="348905"/>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8" name="Group 99"/>
          <p:cNvGrpSpPr>
            <a:grpSpLocks/>
          </p:cNvGrpSpPr>
          <p:nvPr/>
        </p:nvGrpSpPr>
        <p:grpSpPr bwMode="auto">
          <a:xfrm>
            <a:off x="-227013" y="4629150"/>
            <a:ext cx="1506538" cy="1136650"/>
            <a:chOff x="-249413" y="5247405"/>
            <a:chExt cx="1657192" cy="1286910"/>
          </a:xfrm>
        </p:grpSpPr>
        <p:sp>
          <p:nvSpPr>
            <p:cNvPr id="70721" name="Line 10"/>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2" name="Line 12"/>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1" name="TextBox 60"/>
            <p:cNvSpPr txBox="1"/>
            <p:nvPr/>
          </p:nvSpPr>
          <p:spPr bwMode="auto">
            <a:xfrm rot="21540000">
              <a:off x="-249413" y="6093962"/>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9" name="Group 100"/>
          <p:cNvGrpSpPr>
            <a:grpSpLocks/>
          </p:cNvGrpSpPr>
          <p:nvPr/>
        </p:nvGrpSpPr>
        <p:grpSpPr bwMode="auto">
          <a:xfrm>
            <a:off x="896938" y="4422775"/>
            <a:ext cx="1670050" cy="1012825"/>
            <a:chOff x="988044" y="4958958"/>
            <a:chExt cx="1836489" cy="1146732"/>
          </a:xfrm>
        </p:grpSpPr>
        <p:sp>
          <p:nvSpPr>
            <p:cNvPr id="73" name="TextBox 72"/>
            <p:cNvSpPr txBox="1"/>
            <p:nvPr/>
          </p:nvSpPr>
          <p:spPr bwMode="auto">
            <a:xfrm rot="21540000">
              <a:off x="988044" y="5665331"/>
              <a:ext cx="1723017" cy="348693"/>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sp>
          <p:nvSpPr>
            <p:cNvPr id="70719" name="Line 10"/>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0" name="Line 12"/>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0" name="Group 101"/>
          <p:cNvGrpSpPr>
            <a:grpSpLocks/>
          </p:cNvGrpSpPr>
          <p:nvPr/>
        </p:nvGrpSpPr>
        <p:grpSpPr bwMode="auto">
          <a:xfrm>
            <a:off x="-39688" y="5319713"/>
            <a:ext cx="1508126" cy="1136650"/>
            <a:chOff x="36339" y="6033223"/>
            <a:chExt cx="1657192" cy="1286910"/>
          </a:xfrm>
        </p:grpSpPr>
        <p:sp>
          <p:nvSpPr>
            <p:cNvPr id="70715" name="Line 10"/>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6" name="Line 12"/>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0" name="TextBox 69"/>
            <p:cNvSpPr txBox="1"/>
            <p:nvPr/>
          </p:nvSpPr>
          <p:spPr bwMode="auto">
            <a:xfrm rot="21540000">
              <a:off x="36339" y="6879779"/>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11" name="Group 102"/>
          <p:cNvGrpSpPr>
            <a:grpSpLocks/>
          </p:cNvGrpSpPr>
          <p:nvPr/>
        </p:nvGrpSpPr>
        <p:grpSpPr bwMode="auto">
          <a:xfrm>
            <a:off x="390525" y="2039938"/>
            <a:ext cx="1323975" cy="839787"/>
            <a:chOff x="429555" y="2311492"/>
            <a:chExt cx="1456373" cy="953032"/>
          </a:xfrm>
        </p:grpSpPr>
        <p:sp>
          <p:nvSpPr>
            <p:cNvPr id="70712" name="Line 17"/>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3" name="Line 20"/>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7" name="TextBox 76"/>
            <p:cNvSpPr txBox="1"/>
            <p:nvPr/>
          </p:nvSpPr>
          <p:spPr bwMode="auto">
            <a:xfrm rot="60000" flipH="1">
              <a:off x="429555" y="2846559"/>
              <a:ext cx="145637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2" name="Group 103"/>
          <p:cNvGrpSpPr>
            <a:grpSpLocks/>
          </p:cNvGrpSpPr>
          <p:nvPr/>
        </p:nvGrpSpPr>
        <p:grpSpPr bwMode="auto">
          <a:xfrm>
            <a:off x="3665538" y="1171575"/>
            <a:ext cx="1612900" cy="1298575"/>
            <a:chOff x="4032003" y="1272006"/>
            <a:chExt cx="1773730" cy="1473573"/>
          </a:xfrm>
        </p:grpSpPr>
        <p:sp>
          <p:nvSpPr>
            <p:cNvPr id="70709" name="Line 17"/>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0" name="Line 20"/>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1" name="TextBox 80"/>
            <p:cNvSpPr txBox="1"/>
            <p:nvPr/>
          </p:nvSpPr>
          <p:spPr bwMode="auto">
            <a:xfrm rot="21540000">
              <a:off x="4032003" y="1272006"/>
              <a:ext cx="1455995" cy="34947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3" name="Group 134"/>
          <p:cNvGrpSpPr>
            <a:grpSpLocks/>
          </p:cNvGrpSpPr>
          <p:nvPr/>
        </p:nvGrpSpPr>
        <p:grpSpPr bwMode="auto">
          <a:xfrm>
            <a:off x="2233613" y="5067300"/>
            <a:ext cx="1885950" cy="688975"/>
            <a:chOff x="2518664" y="5672150"/>
            <a:chExt cx="2073028" cy="780761"/>
          </a:xfrm>
        </p:grpSpPr>
        <p:grpSp>
          <p:nvGrpSpPr>
            <p:cNvPr id="25651" name="Group 94"/>
            <p:cNvGrpSpPr>
              <a:grpSpLocks/>
            </p:cNvGrpSpPr>
            <p:nvPr/>
          </p:nvGrpSpPr>
          <p:grpSpPr bwMode="auto">
            <a:xfrm>
              <a:off x="2518664" y="5672150"/>
              <a:ext cx="1721803" cy="780761"/>
              <a:chOff x="2518664" y="5672150"/>
              <a:chExt cx="1721803" cy="780761"/>
            </a:xfrm>
          </p:grpSpPr>
          <p:sp>
            <p:nvSpPr>
              <p:cNvPr id="70706" name="Line 10"/>
              <p:cNvSpPr>
                <a:spLocks noChangeShapeType="1"/>
              </p:cNvSpPr>
              <p:nvPr/>
            </p:nvSpPr>
            <p:spPr bwMode="auto">
              <a:xfrm rot="21540000" flipV="1">
                <a:off x="2742021" y="6415133"/>
                <a:ext cx="581075" cy="37778"/>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7" name="Line 12"/>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2" name="TextBox 51"/>
              <p:cNvSpPr txBox="1"/>
              <p:nvPr/>
            </p:nvSpPr>
            <p:spPr bwMode="auto">
              <a:xfrm rot="21540000">
                <a:off x="2518664" y="6094913"/>
                <a:ext cx="1722288" cy="349004"/>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sp>
          <p:nvSpPr>
            <p:cNvPr id="70705" name="Line 12"/>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5" name="Group 104"/>
          <p:cNvGrpSpPr>
            <a:grpSpLocks/>
          </p:cNvGrpSpPr>
          <p:nvPr/>
        </p:nvGrpSpPr>
        <p:grpSpPr bwMode="auto">
          <a:xfrm>
            <a:off x="2689225" y="3681413"/>
            <a:ext cx="3511550" cy="668337"/>
            <a:chOff x="2240065" y="3347184"/>
            <a:chExt cx="3863872" cy="756467"/>
          </a:xfrm>
        </p:grpSpPr>
        <p:sp>
          <p:nvSpPr>
            <p:cNvPr id="70701" name="Line 17"/>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2" name="Line 20"/>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6" name="TextBox 85"/>
            <p:cNvSpPr txBox="1"/>
            <p:nvPr/>
          </p:nvSpPr>
          <p:spPr bwMode="auto">
            <a:xfrm rot="21540000">
              <a:off x="4172001" y="3347184"/>
              <a:ext cx="1455066" cy="348586"/>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6" name="Group 105"/>
          <p:cNvGrpSpPr>
            <a:grpSpLocks/>
          </p:cNvGrpSpPr>
          <p:nvPr/>
        </p:nvGrpSpPr>
        <p:grpSpPr bwMode="auto">
          <a:xfrm>
            <a:off x="4376738" y="5221288"/>
            <a:ext cx="3952875" cy="1319212"/>
            <a:chOff x="4814886" y="5918952"/>
            <a:chExt cx="4348232" cy="1493162"/>
          </a:xfrm>
        </p:grpSpPr>
        <p:sp>
          <p:nvSpPr>
            <p:cNvPr id="70698" name="Line 17"/>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9" name="Line 20"/>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90" name="TextBox 89"/>
            <p:cNvSpPr txBox="1"/>
            <p:nvPr/>
          </p:nvSpPr>
          <p:spPr bwMode="auto">
            <a:xfrm rot="21540000">
              <a:off x="4814886" y="5918952"/>
              <a:ext cx="1456396" cy="348584"/>
            </a:xfrm>
            <a:prstGeom prst="rect">
              <a:avLst/>
            </a:prstGeom>
            <a:noFill/>
            <a:ln>
              <a:noFill/>
              <a:prstDash val="dash"/>
            </a:ln>
          </p:spPr>
          <p:txBody>
            <a:bodyPr>
              <a:spAutoFit/>
            </a:bodyPr>
            <a:lstStyle/>
            <a:p>
              <a:pPr algn="ctr" eaLnBrk="1" hangingPunct="1">
                <a:defRPr/>
              </a:pPr>
              <a:r>
                <a:rPr lang="en-GB" sz="1400" b="1" dirty="0">
                  <a:solidFill>
                    <a:schemeClr val="accent1">
                      <a:lumMod val="50000"/>
                    </a:schemeClr>
                  </a:solidFill>
                  <a:latin typeface="+mn-lt"/>
                </a:rPr>
                <a:t>OUTPUT</a:t>
              </a:r>
            </a:p>
          </p:txBody>
        </p:sp>
      </p:grpSp>
      <p:sp>
        <p:nvSpPr>
          <p:cNvPr id="91" name="Line 12"/>
          <p:cNvSpPr>
            <a:spLocks noChangeShapeType="1"/>
          </p:cNvSpPr>
          <p:nvPr/>
        </p:nvSpPr>
        <p:spPr bwMode="auto">
          <a:xfrm rot="21540000" flipV="1">
            <a:off x="2032000" y="3057525"/>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dash"/>
            <a:round/>
            <a:headEnd/>
            <a:tailEnd type="arrow" w="med" len="med"/>
          </a:ln>
        </p:spPr>
        <p:txBody>
          <a:bodyPr wrap="none" lIns="82058" tIns="41029" rIns="82058" bIns="41029" anchor="ctr"/>
          <a:lstStyle/>
          <a:p>
            <a:pPr eaLnBrk="1" hangingPunct="1">
              <a:defRPr/>
            </a:pPr>
            <a:endParaRPr lang="en-GB" sz="1800">
              <a:solidFill>
                <a:schemeClr val="accent1">
                  <a:lumMod val="50000"/>
                </a:schemeClr>
              </a:solidFill>
              <a:latin typeface="+mn-lt"/>
            </a:endParaRPr>
          </a:p>
        </p:txBody>
      </p:sp>
      <p:grpSp>
        <p:nvGrpSpPr>
          <p:cNvPr id="17" name="Group 106"/>
          <p:cNvGrpSpPr>
            <a:grpSpLocks/>
          </p:cNvGrpSpPr>
          <p:nvPr/>
        </p:nvGrpSpPr>
        <p:grpSpPr bwMode="auto">
          <a:xfrm rot="-785046">
            <a:off x="1649413" y="957263"/>
            <a:ext cx="2085975" cy="835025"/>
            <a:chOff x="4029068" y="4601890"/>
            <a:chExt cx="2294186" cy="948650"/>
          </a:xfrm>
        </p:grpSpPr>
        <p:sp>
          <p:nvSpPr>
            <p:cNvPr id="70695" name="Line 18"/>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6" name="Line 21"/>
            <p:cNvSpPr>
              <a:spLocks noChangeShapeType="1"/>
            </p:cNvSpPr>
            <p:nvPr/>
          </p:nvSpPr>
          <p:spPr bwMode="auto">
            <a:xfrm rot="21540000" flipV="1">
              <a:off x="5451241" y="4553086"/>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0" name="TextBox 109"/>
            <p:cNvSpPr txBox="1"/>
            <p:nvPr/>
          </p:nvSpPr>
          <p:spPr bwMode="auto">
            <a:xfrm rot="21540000">
              <a:off x="4023257" y="5108494"/>
              <a:ext cx="1456127" cy="34988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8" name="Group 110"/>
          <p:cNvGrpSpPr>
            <a:grpSpLocks/>
          </p:cNvGrpSpPr>
          <p:nvPr/>
        </p:nvGrpSpPr>
        <p:grpSpPr bwMode="auto">
          <a:xfrm>
            <a:off x="3792538" y="2365375"/>
            <a:ext cx="2278062" cy="520700"/>
            <a:chOff x="4029068" y="4960923"/>
            <a:chExt cx="2505367" cy="589617"/>
          </a:xfrm>
        </p:grpSpPr>
        <p:sp>
          <p:nvSpPr>
            <p:cNvPr id="70692" name="Line 18"/>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3" name="Line 21"/>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4" name="TextBox 113"/>
            <p:cNvSpPr txBox="1"/>
            <p:nvPr/>
          </p:nvSpPr>
          <p:spPr bwMode="auto">
            <a:xfrm rot="21540000">
              <a:off x="4029068" y="5115518"/>
              <a:ext cx="1456081" cy="34873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9" name="Group 114"/>
          <p:cNvGrpSpPr>
            <a:grpSpLocks/>
          </p:cNvGrpSpPr>
          <p:nvPr/>
        </p:nvGrpSpPr>
        <p:grpSpPr bwMode="auto">
          <a:xfrm rot="2012174">
            <a:off x="7040563" y="4375150"/>
            <a:ext cx="1333500" cy="849313"/>
            <a:chOff x="4029068" y="4586699"/>
            <a:chExt cx="1468240" cy="963841"/>
          </a:xfrm>
        </p:grpSpPr>
        <p:sp>
          <p:nvSpPr>
            <p:cNvPr id="70689" name="Line 18"/>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0" name="Line 21"/>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8" name="TextBox 117"/>
            <p:cNvSpPr txBox="1"/>
            <p:nvPr/>
          </p:nvSpPr>
          <p:spPr bwMode="auto">
            <a:xfrm rot="21540000">
              <a:off x="4026951" y="5113950"/>
              <a:ext cx="145775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0" name="Group 118"/>
          <p:cNvGrpSpPr>
            <a:grpSpLocks/>
          </p:cNvGrpSpPr>
          <p:nvPr/>
        </p:nvGrpSpPr>
        <p:grpSpPr bwMode="auto">
          <a:xfrm>
            <a:off x="3662363" y="4119563"/>
            <a:ext cx="1335087" cy="719137"/>
            <a:chOff x="4029068" y="4737560"/>
            <a:chExt cx="1468240" cy="812980"/>
          </a:xfrm>
        </p:grpSpPr>
        <p:sp>
          <p:nvSpPr>
            <p:cNvPr id="70686" name="Line 18"/>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7" name="Line 21"/>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24" name="TextBox 123"/>
            <p:cNvSpPr txBox="1"/>
            <p:nvPr/>
          </p:nvSpPr>
          <p:spPr bwMode="auto">
            <a:xfrm rot="21540000">
              <a:off x="4029068" y="5114438"/>
              <a:ext cx="1457765" cy="3499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1" name="Group 126"/>
          <p:cNvGrpSpPr>
            <a:grpSpLocks/>
          </p:cNvGrpSpPr>
          <p:nvPr/>
        </p:nvGrpSpPr>
        <p:grpSpPr bwMode="auto">
          <a:xfrm rot="-1089358">
            <a:off x="7285038" y="1895475"/>
            <a:ext cx="1335087" cy="2039938"/>
            <a:chOff x="4029068" y="3237192"/>
            <a:chExt cx="1468240" cy="2313348"/>
          </a:xfrm>
        </p:grpSpPr>
        <p:sp>
          <p:nvSpPr>
            <p:cNvPr id="70683" name="Line 18"/>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4" name="Line 21"/>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0" name="TextBox 129"/>
            <p:cNvSpPr txBox="1"/>
            <p:nvPr/>
          </p:nvSpPr>
          <p:spPr bwMode="auto">
            <a:xfrm rot="21540000">
              <a:off x="4019505" y="5109137"/>
              <a:ext cx="1456020" cy="34925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2" name="Group 130"/>
          <p:cNvGrpSpPr>
            <a:grpSpLocks/>
          </p:cNvGrpSpPr>
          <p:nvPr/>
        </p:nvGrpSpPr>
        <p:grpSpPr bwMode="auto">
          <a:xfrm rot="2573326">
            <a:off x="5481638" y="530225"/>
            <a:ext cx="1335087" cy="715963"/>
            <a:chOff x="4029068" y="4737560"/>
            <a:chExt cx="1468240" cy="812980"/>
          </a:xfrm>
        </p:grpSpPr>
        <p:sp>
          <p:nvSpPr>
            <p:cNvPr id="70680" name="Line 18"/>
            <p:cNvSpPr>
              <a:spLocks noChangeShapeType="1"/>
            </p:cNvSpPr>
            <p:nvPr/>
          </p:nvSpPr>
          <p:spPr bwMode="auto">
            <a:xfrm rot="21540000" flipV="1">
              <a:off x="4116567" y="5546129"/>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1" name="Line 21"/>
            <p:cNvSpPr>
              <a:spLocks noChangeShapeType="1"/>
            </p:cNvSpPr>
            <p:nvPr/>
          </p:nvSpPr>
          <p:spPr bwMode="auto">
            <a:xfrm rot="-60000" flipH="1" flipV="1">
              <a:off x="4810599" y="4733407"/>
              <a:ext cx="670398" cy="8057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4" name="TextBox 133"/>
            <p:cNvSpPr txBox="1"/>
            <p:nvPr/>
          </p:nvSpPr>
          <p:spPr bwMode="auto">
            <a:xfrm rot="21540000">
              <a:off x="4022404" y="5112238"/>
              <a:ext cx="1457765" cy="34970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sp>
        <p:nvSpPr>
          <p:cNvPr id="25623" name="WordArt 8"/>
          <p:cNvSpPr>
            <a:spLocks noChangeArrowheads="1" noChangeShapeType="1" noTextEdit="1"/>
          </p:cNvSpPr>
          <p:nvPr/>
        </p:nvSpPr>
        <p:spPr bwMode="auto">
          <a:xfrm rot="-968385">
            <a:off x="7512050" y="1057275"/>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dirty="0">
                <a:solidFill>
                  <a:srgbClr val="254061"/>
                </a:solidFill>
                <a:latin typeface="+mn-lt"/>
                <a:ea typeface="+mn-lt"/>
                <a:cs typeface="+mn-lt"/>
              </a:rPr>
              <a:t>Vision</a:t>
            </a:r>
          </a:p>
        </p:txBody>
      </p:sp>
      <p:sp>
        <p:nvSpPr>
          <p:cNvPr id="93" name="WordArt 7"/>
          <p:cNvSpPr>
            <a:spLocks noChangeArrowheads="1" noChangeShapeType="1" noTextEdit="1"/>
          </p:cNvSpPr>
          <p:nvPr/>
        </p:nvSpPr>
        <p:spPr bwMode="auto">
          <a:xfrm rot="-504316">
            <a:off x="508000" y="5911850"/>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sp>
        <p:nvSpPr>
          <p:cNvPr id="48154" name="Footer Placeholder 4"/>
          <p:cNvSpPr txBox="1">
            <a:spLocks noGrp="1"/>
          </p:cNvSpPr>
          <p:nvPr/>
        </p:nvSpPr>
        <p:spPr bwMode="auto">
          <a:xfrm>
            <a:off x="5508625" y="6381750"/>
            <a:ext cx="2895600" cy="365125"/>
          </a:xfrm>
          <a:prstGeom prst="rect">
            <a:avLst/>
          </a:prstGeom>
          <a:noFill/>
          <a:ln>
            <a:miter lim="800000"/>
            <a:headEnd/>
            <a:tailEnd/>
          </a:ln>
        </p:spPr>
        <p:txBody>
          <a:bodyPr anchor="ctr"/>
          <a:lstStyle/>
          <a:p>
            <a:pPr algn="ctr" eaLnBrk="1" hangingPunct="1">
              <a:defRPr/>
            </a:pPr>
            <a:r>
              <a:rPr lang="en-GB" sz="1200" dirty="0" err="1">
                <a:solidFill>
                  <a:srgbClr val="898989"/>
                </a:solidFill>
                <a:latin typeface="+mn-lt"/>
              </a:rPr>
              <a:t>Ricardo.Wilson-Grau@inter.nl.net</a:t>
            </a:r>
            <a:endParaRPr lang="en-GB" sz="1200" dirty="0">
              <a:solidFill>
                <a:srgbClr val="898989"/>
              </a:solidFill>
              <a:latin typeface="+mn-lt"/>
            </a:endParaRPr>
          </a:p>
        </p:txBody>
      </p:sp>
      <p:sp>
        <p:nvSpPr>
          <p:cNvPr id="38937" name="TextBox 13"/>
          <p:cNvSpPr txBox="1">
            <a:spLocks noChangeArrowheads="1"/>
          </p:cNvSpPr>
          <p:nvPr/>
        </p:nvSpPr>
        <p:spPr bwMode="auto">
          <a:xfrm>
            <a:off x="179388" y="115888"/>
            <a:ext cx="504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n-US" altLang="nl-BE" sz="2800" dirty="0">
                <a:solidFill>
                  <a:schemeClr val="accent5">
                    <a:lumMod val="50000"/>
                  </a:schemeClr>
                </a:solidFill>
                <a:latin typeface="Georgia" panose="02040502050405020303" pitchFamily="18" charset="0"/>
                <a:ea typeface="ヒラギノ角ゴ Pro W3" pitchFamily="-84" charset="-128"/>
              </a:rPr>
              <a:t>La </a:t>
            </a:r>
            <a:r>
              <a:rPr lang="en-US" altLang="nl-BE" sz="2800" dirty="0" err="1">
                <a:solidFill>
                  <a:schemeClr val="accent5">
                    <a:lumMod val="50000"/>
                  </a:schemeClr>
                </a:solidFill>
                <a:latin typeface="Georgia" panose="02040502050405020303" pitchFamily="18" charset="0"/>
                <a:ea typeface="ヒラギノ角ゴ Pro W3" pitchFamily="-84" charset="-128"/>
              </a:rPr>
              <a:t>réalité</a:t>
            </a:r>
            <a:r>
              <a:rPr lang="en-US" altLang="nl-BE" sz="2800" dirty="0">
                <a:solidFill>
                  <a:schemeClr val="accent5">
                    <a:lumMod val="50000"/>
                  </a:schemeClr>
                </a:solidFill>
                <a:latin typeface="Georgia" panose="02040502050405020303" pitchFamily="18" charset="0"/>
                <a:ea typeface="ヒラギノ角ゴ Pro W3" pitchFamily="-84" charset="-128"/>
              </a:rPr>
              <a:t> …</a:t>
            </a:r>
          </a:p>
        </p:txBody>
      </p:sp>
    </p:spTree>
    <p:extLst>
      <p:ext uri="{BB962C8B-B14F-4D97-AF65-F5344CB8AC3E}">
        <p14:creationId xmlns:p14="http://schemas.microsoft.com/office/powerpoint/2010/main" val="37433145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xit" presetSubtype="0" fill="hold" nodeType="clickEffect">
                                  <p:stCondLst>
                                    <p:cond delay="0"/>
                                  </p:stCondLst>
                                  <p:iterate type="lt">
                                    <p:tmPct val="10000"/>
                                  </p:iterate>
                                  <p:childTnLst>
                                    <p:anim from="(ppt_w)" to="(-ppt_w*2)" calcmode="lin" valueType="num">
                                      <p:cBhvr rctx="PPT">
                                        <p:cTn id="11" dur="1000" autoRev="1">
                                          <p:stCondLst>
                                            <p:cond delay="0"/>
                                          </p:stCondLst>
                                        </p:cTn>
                                        <p:tgtEl>
                                          <p:spTgt spid="93"/>
                                        </p:tgtEl>
                                        <p:attrNameLst>
                                          <p:attrName>ppt_w</p:attrName>
                                        </p:attrNameLst>
                                      </p:cBhvr>
                                    </p:anim>
                                    <p:anim by="(ppt_w*0.50)" calcmode="lin" valueType="num">
                                      <p:cBhvr>
                                        <p:cTn id="12" dur="1000" decel="50000" autoRev="1">
                                          <p:stCondLst>
                                            <p:cond delay="0"/>
                                          </p:stCondLst>
                                        </p:cTn>
                                        <p:tgtEl>
                                          <p:spTgt spid="93"/>
                                        </p:tgtEl>
                                        <p:attrNameLst>
                                          <p:attrName>ppt_x</p:attrName>
                                        </p:attrNameLst>
                                      </p:cBhvr>
                                    </p:anim>
                                    <p:anim from="(ppt_y)" to="(1+ppt_h/2)" calcmode="lin" valueType="num">
                                      <p:cBhvr>
                                        <p:cTn id="13" dur="2000">
                                          <p:stCondLst>
                                            <p:cond delay="0"/>
                                          </p:stCondLst>
                                        </p:cTn>
                                        <p:tgtEl>
                                          <p:spTgt spid="93"/>
                                        </p:tgtEl>
                                        <p:attrNameLst>
                                          <p:attrName>ppt_y</p:attrName>
                                        </p:attrNameLst>
                                      </p:cBhvr>
                                    </p:anim>
                                    <p:animRot by="21600000">
                                      <p:cBhvr>
                                        <p:cTn id="14" dur="2000">
                                          <p:stCondLst>
                                            <p:cond delay="0"/>
                                          </p:stCondLst>
                                        </p:cTn>
                                        <p:tgtEl>
                                          <p:spTgt spid="93"/>
                                        </p:tgtEl>
                                        <p:attrNameLst>
                                          <p:attrName>r</p:attrName>
                                        </p:attrNameLst>
                                      </p:cBhvr>
                                    </p:animRot>
                                    <p:set>
                                      <p:cBhvr>
                                        <p:cTn id="15" dur="1" fill="hold">
                                          <p:stCondLst>
                                            <p:cond delay="1999"/>
                                          </p:stCondLst>
                                        </p:cTn>
                                        <p:tgtEl>
                                          <p:spTgt spid="93"/>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nodeType="afterGroup">
                            <p:stCondLst>
                              <p:cond delay="2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nodeType="afterGroup">
                            <p:stCondLst>
                              <p:cond delay="250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nodeType="afterGroup">
                            <p:stCondLst>
                              <p:cond delay="30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nodeType="afterGroup">
                            <p:stCondLst>
                              <p:cond delay="35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nodeType="afterGroup">
                            <p:stCondLst>
                              <p:cond delay="4500"/>
                            </p:stCondLst>
                            <p:childTnLst>
                              <p:par>
                                <p:cTn id="40" presetID="22" presetClass="entr" presetSubtype="4"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0"/>
                            </p:stCondLst>
                            <p:childTnLst>
                              <p:par>
                                <p:cTn id="44" presetID="22" presetClass="entr" presetSubtype="4"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down)">
                                      <p:cBhvr>
                                        <p:cTn id="46" dur="500"/>
                                        <p:tgtEl>
                                          <p:spTgt spid="91"/>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nodeType="afterGroup">
                            <p:stCondLst>
                              <p:cond delay="6500"/>
                            </p:stCondLst>
                            <p:childTnLst>
                              <p:par>
                                <p:cTn id="56" presetID="22" presetClass="entr" presetSubtype="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par>
                          <p:cTn id="59" fill="hold" nodeType="afterGroup">
                            <p:stCondLst>
                              <p:cond delay="7000"/>
                            </p:stCondLst>
                            <p:childTnLst>
                              <p:par>
                                <p:cTn id="60" presetID="2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par>
                          <p:cTn id="63" fill="hold" nodeType="afterGroup">
                            <p:stCondLst>
                              <p:cond delay="7500"/>
                            </p:stCondLst>
                            <p:childTnLst>
                              <p:par>
                                <p:cTn id="64" presetID="8" presetClass="entr" presetSubtype="16"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diamond(in)">
                                      <p:cBhvr>
                                        <p:cTn id="66" dur="500"/>
                                        <p:tgtEl>
                                          <p:spTgt spid="19"/>
                                        </p:tgtEl>
                                      </p:cBhvr>
                                    </p:animEffect>
                                  </p:childTnLst>
                                </p:cTn>
                              </p:par>
                            </p:childTnLst>
                          </p:cTn>
                        </p:par>
                        <p:par>
                          <p:cTn id="67" fill="hold" nodeType="afterGroup">
                            <p:stCondLst>
                              <p:cond delay="8000"/>
                            </p:stCondLst>
                            <p:childTnLst>
                              <p:par>
                                <p:cTn id="68" presetID="8" presetClass="entr" presetSubtype="16"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amond(in)">
                                      <p:cBhvr>
                                        <p:cTn id="70" dur="500"/>
                                        <p:tgtEl>
                                          <p:spTgt spid="17"/>
                                        </p:tgtEl>
                                      </p:cBhvr>
                                    </p:animEffect>
                                  </p:childTnLst>
                                </p:cTn>
                              </p:par>
                            </p:childTnLst>
                          </p:cTn>
                        </p:par>
                        <p:par>
                          <p:cTn id="71" fill="hold" nodeType="afterGroup">
                            <p:stCondLst>
                              <p:cond delay="8500"/>
                            </p:stCondLst>
                            <p:childTnLst>
                              <p:par>
                                <p:cTn id="72" presetID="22" presetClass="entr" presetSubtype="4"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nodeType="afterGroup">
                            <p:stCondLst>
                              <p:cond delay="9000"/>
                            </p:stCondLst>
                            <p:childTnLst>
                              <p:par>
                                <p:cTn id="76" presetID="22" presetClass="entr" presetSubtype="4"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nodeType="afterGroup">
                            <p:stCondLst>
                              <p:cond delay="9500"/>
                            </p:stCondLst>
                            <p:childTnLst>
                              <p:par>
                                <p:cTn id="80" presetID="22" presetClass="entr" presetSubtype="4"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down)">
                                      <p:cBhvr>
                                        <p:cTn id="82" dur="500"/>
                                        <p:tgtEl>
                                          <p:spTgt spid="3"/>
                                        </p:tgtEl>
                                      </p:cBhvr>
                                    </p:animEffect>
                                  </p:childTnLst>
                                </p:cTn>
                              </p:par>
                            </p:childTnLst>
                          </p:cTn>
                        </p:par>
                        <p:par>
                          <p:cTn id="83" fill="hold" nodeType="afterGroup">
                            <p:stCondLst>
                              <p:cond delay="10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nodeType="afterGroup">
                            <p:stCondLst>
                              <p:cond delay="10500"/>
                            </p:stCondLst>
                            <p:childTnLst>
                              <p:par>
                                <p:cTn id="88" presetID="22" presetClass="entr" presetSubtype="4"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par>
                          <p:cTn id="91" fill="hold" nodeType="afterGroup">
                            <p:stCondLst>
                              <p:cond delay="11000"/>
                            </p:stCondLst>
                            <p:childTnLst>
                              <p:par>
                                <p:cTn id="92" presetID="22" presetClass="entr" presetSubtype="4"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pPr marL="0" indent="0">
              <a:buNone/>
            </a:pPr>
            <a:endParaRPr lang="nl-NL" dirty="0"/>
          </a:p>
        </p:txBody>
      </p:sp>
      <p:sp>
        <p:nvSpPr>
          <p:cNvPr id="5" name="Slide Number Placeholder 4"/>
          <p:cNvSpPr>
            <a:spLocks noGrp="1"/>
          </p:cNvSpPr>
          <p:nvPr>
            <p:ph type="sldNum" sz="quarter" idx="12"/>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45478"/>
            <a:ext cx="5181599" cy="388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p:txBody>
          <a:bodyPr/>
          <a:lstStyle/>
          <a:p>
            <a:endParaRPr lang="nl-BE"/>
          </a:p>
        </p:txBody>
      </p:sp>
    </p:spTree>
    <p:extLst>
      <p:ext uri="{BB962C8B-B14F-4D97-AF65-F5344CB8AC3E}">
        <p14:creationId xmlns:p14="http://schemas.microsoft.com/office/powerpoint/2010/main" val="1575418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2968" y="438944"/>
            <a:ext cx="6858000" cy="685800"/>
          </a:xfrm>
        </p:spPr>
        <p:txBody>
          <a:bodyPr/>
          <a:lstStyle/>
          <a:p>
            <a:r>
              <a:rPr lang="nl-BE" dirty="0"/>
              <a:t>Agenda et approche</a:t>
            </a:r>
          </a:p>
        </p:txBody>
      </p:sp>
      <p:sp>
        <p:nvSpPr>
          <p:cNvPr id="3" name="Tijdelijke aanduiding voor inhoud 2"/>
          <p:cNvSpPr>
            <a:spLocks noGrp="1"/>
          </p:cNvSpPr>
          <p:nvPr>
            <p:ph idx="1"/>
          </p:nvPr>
        </p:nvSpPr>
        <p:spPr>
          <a:xfrm>
            <a:off x="1043608" y="1484784"/>
            <a:ext cx="7920880" cy="5040560"/>
          </a:xfrm>
        </p:spPr>
        <p:txBody>
          <a:bodyPr/>
          <a:lstStyle/>
          <a:p>
            <a:pPr algn="just"/>
            <a:r>
              <a:rPr lang="en-GB" sz="2800" dirty="0"/>
              <a:t>Quoi, essence, </a:t>
            </a:r>
            <a:r>
              <a:rPr lang="en-GB" sz="2800" dirty="0" err="1"/>
              <a:t>pourquoi</a:t>
            </a:r>
            <a:r>
              <a:rPr lang="en-GB" sz="2800" dirty="0"/>
              <a:t>, </a:t>
            </a:r>
            <a:r>
              <a:rPr lang="en-GB" sz="2800" dirty="0" err="1"/>
              <a:t>valeur</a:t>
            </a:r>
            <a:r>
              <a:rPr lang="en-GB" sz="2800" dirty="0"/>
              <a:t> </a:t>
            </a:r>
            <a:r>
              <a:rPr lang="en-GB" sz="2800" dirty="0" err="1"/>
              <a:t>ajoutée</a:t>
            </a:r>
            <a:r>
              <a:rPr lang="en-GB" sz="2800" dirty="0"/>
              <a:t>? </a:t>
            </a:r>
          </a:p>
          <a:p>
            <a:pPr algn="just"/>
            <a:r>
              <a:rPr lang="en-GB" sz="2800" dirty="0"/>
              <a:t>Comment </a:t>
            </a:r>
            <a:r>
              <a:rPr lang="en-GB" sz="2800" dirty="0" err="1" smtClean="0"/>
              <a:t>utiliser</a:t>
            </a:r>
            <a:r>
              <a:rPr lang="en-GB" sz="2800" dirty="0" smtClean="0"/>
              <a:t> </a:t>
            </a:r>
            <a:r>
              <a:rPr lang="en-GB" sz="2800" dirty="0" err="1"/>
              <a:t>dans</a:t>
            </a:r>
            <a:r>
              <a:rPr lang="en-GB" sz="2800" dirty="0"/>
              <a:t> le </a:t>
            </a:r>
            <a:r>
              <a:rPr lang="en-GB" sz="2800" dirty="0" err="1"/>
              <a:t>contexte</a:t>
            </a:r>
            <a:r>
              <a:rPr lang="en-GB" sz="2800" dirty="0"/>
              <a:t> </a:t>
            </a:r>
            <a:r>
              <a:rPr lang="en-GB" sz="2800" dirty="0" err="1"/>
              <a:t>actuel</a:t>
            </a:r>
            <a:r>
              <a:rPr lang="en-GB" sz="2800" dirty="0"/>
              <a:t>:</a:t>
            </a:r>
          </a:p>
          <a:p>
            <a:pPr lvl="1" algn="just"/>
            <a:r>
              <a:rPr lang="en-GB" sz="2000" dirty="0"/>
              <a:t>CSC</a:t>
            </a:r>
          </a:p>
          <a:p>
            <a:pPr lvl="1" algn="just"/>
            <a:r>
              <a:rPr lang="en-GB" sz="2000" dirty="0"/>
              <a:t>Programmes</a:t>
            </a:r>
            <a:endParaRPr lang="fr-BE" sz="2000" dirty="0"/>
          </a:p>
          <a:p>
            <a:pPr algn="just"/>
            <a:r>
              <a:rPr lang="fr-BE" sz="2800" dirty="0"/>
              <a:t>Théorie </a:t>
            </a:r>
          </a:p>
          <a:p>
            <a:pPr algn="just"/>
            <a:r>
              <a:rPr lang="fr-BE" sz="2800" dirty="0"/>
              <a:t>Q&amp;A finances</a:t>
            </a:r>
          </a:p>
        </p:txBody>
      </p:sp>
    </p:spTree>
    <p:extLst>
      <p:ext uri="{BB962C8B-B14F-4D97-AF65-F5344CB8AC3E}">
        <p14:creationId xmlns:p14="http://schemas.microsoft.com/office/powerpoint/2010/main" val="378120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620688"/>
            <a:ext cx="6858000" cy="685800"/>
          </a:xfrm>
        </p:spPr>
        <p:txBody>
          <a:bodyPr/>
          <a:lstStyle/>
          <a:p>
            <a:r>
              <a:rPr lang="nl-BE" dirty="0" err="1"/>
              <a:t>Objectifs</a:t>
            </a:r>
            <a:endParaRPr lang="nl-BE" dirty="0"/>
          </a:p>
        </p:txBody>
      </p:sp>
      <p:sp>
        <p:nvSpPr>
          <p:cNvPr id="3" name="Tijdelijke aanduiding voor inhoud 2"/>
          <p:cNvSpPr>
            <a:spLocks noGrp="1"/>
          </p:cNvSpPr>
          <p:nvPr>
            <p:ph idx="1"/>
          </p:nvPr>
        </p:nvSpPr>
        <p:spPr>
          <a:xfrm>
            <a:off x="1295400" y="1844824"/>
            <a:ext cx="7505700" cy="4343400"/>
          </a:xfrm>
        </p:spPr>
        <p:txBody>
          <a:bodyPr/>
          <a:lstStyle/>
          <a:p>
            <a:pPr algn="just"/>
            <a:r>
              <a:rPr lang="nl-BE" dirty="0" err="1"/>
              <a:t>Compréhension</a:t>
            </a:r>
            <a:r>
              <a:rPr lang="nl-BE" dirty="0"/>
              <a:t> </a:t>
            </a:r>
            <a:r>
              <a:rPr lang="nl-BE" dirty="0" err="1"/>
              <a:t>partagée</a:t>
            </a:r>
            <a:r>
              <a:rPr lang="nl-BE" dirty="0"/>
              <a:t> de la </a:t>
            </a:r>
            <a:r>
              <a:rPr lang="nl-BE" dirty="0" err="1"/>
              <a:t>ToC</a:t>
            </a:r>
            <a:r>
              <a:rPr lang="nl-BE" dirty="0"/>
              <a:t> </a:t>
            </a:r>
          </a:p>
          <a:p>
            <a:pPr algn="just"/>
            <a:r>
              <a:rPr lang="fr-BE" dirty="0"/>
              <a:t>Contributions à la vision sur la valeur ajoutée pour les programmes des ONG</a:t>
            </a:r>
          </a:p>
          <a:p>
            <a:pPr algn="just"/>
            <a:r>
              <a:rPr lang="fr-BE" dirty="0"/>
              <a:t>Contribution à l'application pratique</a:t>
            </a:r>
          </a:p>
          <a:p>
            <a:pPr algn="just"/>
            <a:r>
              <a:rPr lang="fr-BE" dirty="0"/>
              <a:t>Contribution </a:t>
            </a:r>
            <a:r>
              <a:rPr lang="nl-BE" dirty="0"/>
              <a:t>à </a:t>
            </a:r>
            <a:r>
              <a:rPr lang="nl-BE" dirty="0" err="1"/>
              <a:t>un</a:t>
            </a:r>
            <a:r>
              <a:rPr lang="nl-BE" dirty="0"/>
              <a:t> </a:t>
            </a:r>
            <a:r>
              <a:rPr lang="nl-BE" dirty="0" err="1"/>
              <a:t>processus</a:t>
            </a:r>
            <a:r>
              <a:rPr lang="nl-BE" dirty="0"/>
              <a:t> </a:t>
            </a:r>
            <a:r>
              <a:rPr lang="nl-BE" dirty="0" err="1"/>
              <a:t>d’apprentissage</a:t>
            </a:r>
            <a:r>
              <a:rPr lang="nl-BE" dirty="0"/>
              <a:t> </a:t>
            </a:r>
            <a:r>
              <a:rPr lang="nl-BE" dirty="0" err="1"/>
              <a:t>avec</a:t>
            </a:r>
            <a:r>
              <a:rPr lang="nl-BE" dirty="0"/>
              <a:t> </a:t>
            </a:r>
            <a:r>
              <a:rPr lang="nl-BE" dirty="0" err="1"/>
              <a:t>le</a:t>
            </a:r>
            <a:r>
              <a:rPr lang="nl-BE" dirty="0"/>
              <a:t> </a:t>
            </a:r>
            <a:r>
              <a:rPr lang="nl-BE" dirty="0" err="1"/>
              <a:t>secteur</a:t>
            </a:r>
            <a:r>
              <a:rPr lang="nl-BE" dirty="0"/>
              <a:t> et </a:t>
            </a:r>
            <a:r>
              <a:rPr lang="nl-BE" dirty="0" err="1"/>
              <a:t>le</a:t>
            </a:r>
            <a:r>
              <a:rPr lang="nl-BE" dirty="0"/>
              <a:t> </a:t>
            </a:r>
            <a:r>
              <a:rPr lang="nl-BE" dirty="0" err="1"/>
              <a:t>bailleur</a:t>
            </a:r>
            <a:endParaRPr lang="nl-BE" dirty="0"/>
          </a:p>
        </p:txBody>
      </p:sp>
    </p:spTree>
    <p:extLst>
      <p:ext uri="{BB962C8B-B14F-4D97-AF65-F5344CB8AC3E}">
        <p14:creationId xmlns:p14="http://schemas.microsoft.com/office/powerpoint/2010/main" val="115268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722417-A5F7-4F6D-909B-303CCB92D4AA}" type="slidenum">
              <a:rPr lang="en-GB" smtClean="0"/>
              <a:t>8</a:t>
            </a:fld>
            <a:endParaRPr lang="en-GB"/>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02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88640"/>
            <a:ext cx="8316416" cy="685800"/>
          </a:xfrm>
        </p:spPr>
        <p:txBody>
          <a:bodyPr/>
          <a:lstStyle/>
          <a:p>
            <a:r>
              <a:rPr lang="nl-BE" dirty="0" err="1"/>
              <a:t>Qu’est-ce</a:t>
            </a:r>
            <a:r>
              <a:rPr lang="nl-BE" dirty="0"/>
              <a:t> </a:t>
            </a:r>
            <a:r>
              <a:rPr lang="nl-BE" dirty="0" err="1"/>
              <a:t>qu’une</a:t>
            </a:r>
            <a:r>
              <a:rPr lang="nl-BE" dirty="0"/>
              <a:t> </a:t>
            </a:r>
            <a:r>
              <a:rPr lang="nl-BE" dirty="0" err="1"/>
              <a:t>théorie</a:t>
            </a:r>
            <a:r>
              <a:rPr lang="nl-BE" dirty="0"/>
              <a:t> du changement? </a:t>
            </a:r>
          </a:p>
        </p:txBody>
      </p:sp>
      <p:graphicFrame>
        <p:nvGraphicFramePr>
          <p:cNvPr id="5" name="Tabel 4"/>
          <p:cNvGraphicFramePr>
            <a:graphicFrameLocks noGrp="1"/>
          </p:cNvGraphicFramePr>
          <p:nvPr>
            <p:extLst>
              <p:ext uri="{D42A27DB-BD31-4B8C-83A1-F6EECF244321}">
                <p14:modId xmlns:p14="http://schemas.microsoft.com/office/powerpoint/2010/main" val="3792598467"/>
              </p:ext>
            </p:extLst>
          </p:nvPr>
        </p:nvGraphicFramePr>
        <p:xfrm>
          <a:off x="916832" y="1124744"/>
          <a:ext cx="7776864" cy="4854837"/>
        </p:xfrm>
        <a:graphic>
          <a:graphicData uri="http://schemas.openxmlformats.org/drawingml/2006/table">
            <a:tbl>
              <a:tblPr firstRow="1" firstCol="1" bandRow="1">
                <a:tableStyleId>{5C22544A-7EE6-4342-B048-85BDC9FD1C3A}</a:tableStyleId>
              </a:tblPr>
              <a:tblGrid>
                <a:gridCol w="7776864">
                  <a:extLst>
                    <a:ext uri="{9D8B030D-6E8A-4147-A177-3AD203B41FA5}">
                      <a16:colId xmlns:a16="http://schemas.microsoft.com/office/drawing/2014/main" xmlns="" val="20000"/>
                    </a:ext>
                  </a:extLst>
                </a:gridCol>
              </a:tblGrid>
              <a:tr h="701040">
                <a:tc>
                  <a:txBody>
                    <a:bodyPr/>
                    <a:lstStyle/>
                    <a:p>
                      <a:pPr algn="just">
                        <a:spcAft>
                          <a:spcPts val="0"/>
                        </a:spcAft>
                        <a:tabLst>
                          <a:tab pos="540385" algn="l"/>
                        </a:tabLst>
                      </a:pPr>
                      <a:endParaRPr lang="nl-BE" sz="1000" dirty="0">
                        <a:solidFill>
                          <a:srgbClr val="0070C0"/>
                        </a:solidFill>
                        <a:effectLst/>
                      </a:endParaRPr>
                    </a:p>
                    <a:p>
                      <a:pPr algn="just">
                        <a:spcAft>
                          <a:spcPts val="0"/>
                        </a:spcAft>
                        <a:tabLst>
                          <a:tab pos="540385" algn="l"/>
                        </a:tabLst>
                      </a:pPr>
                      <a:r>
                        <a:rPr lang="nl-BE" sz="1800" dirty="0" err="1">
                          <a:solidFill>
                            <a:srgbClr val="0070C0"/>
                          </a:solidFill>
                          <a:effectLst/>
                        </a:rPr>
                        <a:t>Une</a:t>
                      </a:r>
                      <a:r>
                        <a:rPr lang="nl-BE" sz="1800" dirty="0">
                          <a:solidFill>
                            <a:srgbClr val="0070C0"/>
                          </a:solidFill>
                          <a:effectLst/>
                        </a:rPr>
                        <a:t> </a:t>
                      </a:r>
                      <a:r>
                        <a:rPr lang="nl-BE" sz="1800" dirty="0" err="1">
                          <a:solidFill>
                            <a:srgbClr val="0070C0"/>
                          </a:solidFill>
                          <a:effectLst/>
                        </a:rPr>
                        <a:t>TdC</a:t>
                      </a:r>
                      <a:r>
                        <a:rPr lang="nl-BE" sz="1800" dirty="0">
                          <a:solidFill>
                            <a:srgbClr val="0070C0"/>
                          </a:solidFill>
                          <a:effectLst/>
                        </a:rPr>
                        <a:t> (</a:t>
                      </a:r>
                      <a:r>
                        <a:rPr lang="nl-BE" sz="1800" dirty="0" err="1">
                          <a:solidFill>
                            <a:srgbClr val="0070C0"/>
                          </a:solidFill>
                          <a:effectLst/>
                        </a:rPr>
                        <a:t>ToC</a:t>
                      </a:r>
                      <a:r>
                        <a:rPr lang="nl-BE" sz="1800" dirty="0">
                          <a:solidFill>
                            <a:srgbClr val="0070C0"/>
                          </a:solidFill>
                          <a:effectLst/>
                        </a:rPr>
                        <a:t> en </a:t>
                      </a:r>
                      <a:r>
                        <a:rPr lang="nl-BE" sz="1800" dirty="0" err="1">
                          <a:solidFill>
                            <a:srgbClr val="0070C0"/>
                          </a:solidFill>
                          <a:effectLst/>
                        </a:rPr>
                        <a:t>anglais</a:t>
                      </a:r>
                      <a:r>
                        <a:rPr lang="nl-BE" sz="1800" dirty="0">
                          <a:solidFill>
                            <a:srgbClr val="0070C0"/>
                          </a:solidFill>
                          <a:effectLst/>
                        </a:rPr>
                        <a:t>):</a:t>
                      </a:r>
                    </a:p>
                    <a:p>
                      <a:pPr algn="just">
                        <a:spcAft>
                          <a:spcPts val="0"/>
                        </a:spcAft>
                        <a:tabLst>
                          <a:tab pos="540385" algn="l"/>
                        </a:tabLst>
                      </a:pP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0"/>
                  </a:ext>
                </a:extLst>
              </a:tr>
              <a:tr h="811128">
                <a:tc>
                  <a:txBody>
                    <a:bodyPr/>
                    <a:lstStyle/>
                    <a:p>
                      <a:pPr marL="342900" lvl="0" indent="-342900" algn="just">
                        <a:spcAft>
                          <a:spcPts val="0"/>
                        </a:spcAft>
                        <a:buFont typeface="Symbol" panose="05050102010706020507" pitchFamily="18" charset="2"/>
                        <a:buChar char=""/>
                        <a:tabLst>
                          <a:tab pos="540385" algn="l"/>
                        </a:tabLst>
                      </a:pPr>
                      <a:r>
                        <a:rPr lang="fr-BE" sz="1800" dirty="0">
                          <a:solidFill>
                            <a:srgbClr val="0070C0"/>
                          </a:solidFill>
                          <a:effectLst/>
                        </a:rPr>
                        <a:t>indique comment une organisation pense que le changement</a:t>
                      </a:r>
                      <a:r>
                        <a:rPr lang="fr-BE" sz="1800" baseline="0" dirty="0">
                          <a:solidFill>
                            <a:srgbClr val="0070C0"/>
                          </a:solidFill>
                          <a:effectLst/>
                        </a:rPr>
                        <a:t> peut se produire </a:t>
                      </a:r>
                      <a:r>
                        <a:rPr lang="fr-BE" sz="1800" dirty="0">
                          <a:solidFill>
                            <a:srgbClr val="0070C0"/>
                          </a:solidFill>
                          <a:effectLst/>
                        </a:rPr>
                        <a:t>dans un contexte particulier et un secteur particulier;</a:t>
                      </a: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r h="274320">
                <a:tc>
                  <a:txBody>
                    <a:bodyPr/>
                    <a:lstStyle/>
                    <a:p>
                      <a:pPr marL="342900" lvl="0" indent="-342900" algn="just">
                        <a:spcAft>
                          <a:spcPts val="0"/>
                        </a:spcAft>
                        <a:buFont typeface="Symbol" panose="05050102010706020507" pitchFamily="18" charset="2"/>
                        <a:buChar char=""/>
                        <a:tabLst>
                          <a:tab pos="540385" algn="l"/>
                        </a:tabLst>
                      </a:pPr>
                      <a:r>
                        <a:rPr lang="nl-BE" sz="1800" dirty="0" err="1">
                          <a:solidFill>
                            <a:srgbClr val="0070C0"/>
                          </a:solidFill>
                          <a:effectLst/>
                        </a:rPr>
                        <a:t>rend</a:t>
                      </a:r>
                      <a:r>
                        <a:rPr lang="nl-BE" sz="1800" dirty="0">
                          <a:solidFill>
                            <a:srgbClr val="0070C0"/>
                          </a:solidFill>
                          <a:effectLst/>
                        </a:rPr>
                        <a:t> </a:t>
                      </a:r>
                      <a:r>
                        <a:rPr lang="fr-BE" sz="1800" noProof="0" dirty="0">
                          <a:solidFill>
                            <a:srgbClr val="0070C0"/>
                          </a:solidFill>
                          <a:effectLst/>
                        </a:rPr>
                        <a:t>explicite</a:t>
                      </a:r>
                      <a:r>
                        <a:rPr lang="nl-BE" sz="1800" dirty="0">
                          <a:solidFill>
                            <a:srgbClr val="0070C0"/>
                          </a:solidFill>
                          <a:effectLst/>
                        </a:rPr>
                        <a:t> </a:t>
                      </a:r>
                      <a:r>
                        <a:rPr lang="nl-BE" sz="1800" dirty="0" err="1">
                          <a:solidFill>
                            <a:srgbClr val="0070C0"/>
                          </a:solidFill>
                          <a:effectLst/>
                        </a:rPr>
                        <a:t>le</a:t>
                      </a:r>
                      <a:r>
                        <a:rPr lang="nl-BE" sz="1800" dirty="0">
                          <a:solidFill>
                            <a:srgbClr val="0070C0"/>
                          </a:solidFill>
                          <a:effectLst/>
                        </a:rPr>
                        <a:t> </a:t>
                      </a:r>
                      <a:r>
                        <a:rPr lang="nl-BE" sz="1800" dirty="0" err="1">
                          <a:solidFill>
                            <a:srgbClr val="0070C0"/>
                          </a:solidFill>
                          <a:effectLst/>
                        </a:rPr>
                        <a:t>lien</a:t>
                      </a:r>
                      <a:r>
                        <a:rPr lang="nl-BE" sz="1800" dirty="0">
                          <a:solidFill>
                            <a:srgbClr val="0070C0"/>
                          </a:solidFill>
                          <a:effectLst/>
                        </a:rPr>
                        <a:t> </a:t>
                      </a:r>
                      <a:r>
                        <a:rPr lang="nl-BE" sz="1800" dirty="0" err="1">
                          <a:solidFill>
                            <a:srgbClr val="0070C0"/>
                          </a:solidFill>
                          <a:effectLst/>
                        </a:rPr>
                        <a:t>entre</a:t>
                      </a:r>
                      <a:r>
                        <a:rPr lang="nl-BE" sz="1800" dirty="0">
                          <a:solidFill>
                            <a:srgbClr val="0070C0"/>
                          </a:solidFill>
                          <a:effectLst/>
                        </a:rPr>
                        <a:t> les </a:t>
                      </a:r>
                      <a:r>
                        <a:rPr lang="nl-BE" sz="1800" dirty="0" err="1">
                          <a:solidFill>
                            <a:srgbClr val="0070C0"/>
                          </a:solidFill>
                          <a:effectLst/>
                        </a:rPr>
                        <a:t>différentes</a:t>
                      </a:r>
                      <a:r>
                        <a:rPr lang="nl-BE" sz="1800" dirty="0">
                          <a:solidFill>
                            <a:srgbClr val="0070C0"/>
                          </a:solidFill>
                          <a:effectLst/>
                        </a:rPr>
                        <a:t> </a:t>
                      </a:r>
                      <a:r>
                        <a:rPr lang="nl-BE" sz="1800" dirty="0" err="1">
                          <a:solidFill>
                            <a:srgbClr val="0070C0"/>
                          </a:solidFill>
                          <a:effectLst/>
                        </a:rPr>
                        <a:t>phases</a:t>
                      </a:r>
                      <a:r>
                        <a:rPr lang="nl-BE" sz="1800" dirty="0">
                          <a:solidFill>
                            <a:srgbClr val="0070C0"/>
                          </a:solidFill>
                          <a:effectLst/>
                        </a:rPr>
                        <a:t> du changement;</a:t>
                      </a:r>
                    </a:p>
                  </a:txBody>
                  <a:tcPr marL="68580" marR="68580" marT="0" marB="0">
                    <a:noFill/>
                  </a:tcPr>
                </a:tc>
                <a:extLst>
                  <a:ext uri="{0D108BD9-81ED-4DB2-BD59-A6C34878D82A}">
                    <a16:rowId xmlns:a16="http://schemas.microsoft.com/office/drawing/2014/main" xmlns="" val="10002"/>
                  </a:ext>
                </a:extLst>
              </a:tr>
              <a:tr h="1097280">
                <a:tc>
                  <a:txBody>
                    <a:bodyPr/>
                    <a:lstStyle/>
                    <a:p>
                      <a:pPr marL="342900" lvl="0" indent="-342900" algn="just">
                        <a:spcAft>
                          <a:spcPts val="0"/>
                        </a:spcAft>
                        <a:buFont typeface="Symbol" panose="05050102010706020507" pitchFamily="18" charset="2"/>
                        <a:buChar char=""/>
                        <a:tabLst>
                          <a:tab pos="540385" algn="l"/>
                        </a:tabLst>
                      </a:pPr>
                      <a:endParaRPr lang="nl-BE" sz="1800" dirty="0">
                        <a:solidFill>
                          <a:srgbClr val="0070C0"/>
                        </a:solidFill>
                        <a:effectLst/>
                      </a:endParaRPr>
                    </a:p>
                    <a:p>
                      <a:pPr marL="342900" lvl="0" indent="-342900" algn="just">
                        <a:spcAft>
                          <a:spcPts val="0"/>
                        </a:spcAft>
                        <a:buFont typeface="Symbol" panose="05050102010706020507" pitchFamily="18" charset="2"/>
                        <a:buChar char=""/>
                        <a:tabLst>
                          <a:tab pos="540385" algn="l"/>
                        </a:tabLst>
                      </a:pPr>
                      <a:r>
                        <a:rPr lang="fr-BE" sz="1800" dirty="0">
                          <a:solidFill>
                            <a:srgbClr val="0070C0"/>
                          </a:solidFill>
                          <a:effectLst/>
                        </a:rPr>
                        <a:t>explique pourquoi l'organisation croit que cela va fonctionner (hypothèses sur les relations de cause à effet);</a:t>
                      </a:r>
                      <a:endParaRPr lang="nl-BE" sz="1800" dirty="0">
                        <a:solidFill>
                          <a:srgbClr val="0070C0"/>
                        </a:solidFill>
                        <a:effectLst/>
                      </a:endParaRPr>
                    </a:p>
                    <a:p>
                      <a:pPr algn="just">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3"/>
                  </a:ext>
                </a:extLst>
              </a:tr>
              <a:tr h="1148109">
                <a:tc>
                  <a:txBody>
                    <a:bodyPr/>
                    <a:lstStyle/>
                    <a:p>
                      <a:pPr marL="342900" lvl="0" indent="-342900" algn="just">
                        <a:spcAft>
                          <a:spcPts val="0"/>
                        </a:spcAft>
                        <a:buFont typeface="Symbol" panose="05050102010706020507" pitchFamily="18" charset="2"/>
                        <a:buChar char=""/>
                        <a:tabLst>
                          <a:tab pos="540385" algn="l"/>
                        </a:tabLst>
                      </a:pPr>
                      <a:r>
                        <a:rPr lang="fr-BE" sz="1800" dirty="0">
                          <a:solidFill>
                            <a:srgbClr val="0070C0"/>
                          </a:solidFill>
                          <a:effectLst/>
                        </a:rPr>
                        <a:t>précise sur</a:t>
                      </a:r>
                      <a:r>
                        <a:rPr lang="fr-BE" sz="1800" baseline="0" dirty="0">
                          <a:solidFill>
                            <a:srgbClr val="0070C0"/>
                          </a:solidFill>
                          <a:effectLst/>
                        </a:rPr>
                        <a:t> quoi</a:t>
                      </a:r>
                      <a:r>
                        <a:rPr lang="fr-BE" sz="1800" dirty="0">
                          <a:solidFill>
                            <a:srgbClr val="0070C0"/>
                          </a:solidFill>
                          <a:effectLst/>
                        </a:rPr>
                        <a:t> l'organisation se base pour rendre cela plausible (quelles croyances, valeurs, expériences,</a:t>
                      </a:r>
                      <a:r>
                        <a:rPr lang="fr-BE" sz="1800" baseline="0" dirty="0">
                          <a:solidFill>
                            <a:srgbClr val="0070C0"/>
                          </a:solidFill>
                          <a:effectLst/>
                        </a:rPr>
                        <a:t> </a:t>
                      </a:r>
                      <a:r>
                        <a:rPr lang="fr-BE" sz="1800" dirty="0">
                          <a:solidFill>
                            <a:srgbClr val="0070C0"/>
                          </a:solidFill>
                          <a:effectLst/>
                        </a:rPr>
                        <a:t>théories, recherches</a:t>
                      </a:r>
                      <a:r>
                        <a:rPr lang="fr-BE" sz="1800" baseline="0" dirty="0">
                          <a:solidFill>
                            <a:srgbClr val="0070C0"/>
                          </a:solidFill>
                          <a:effectLst/>
                        </a:rPr>
                        <a:t> </a:t>
                      </a:r>
                      <a:r>
                        <a:rPr lang="fr-BE" sz="1800" dirty="0">
                          <a:solidFill>
                            <a:srgbClr val="0070C0"/>
                          </a:solidFill>
                          <a:effectLst/>
                        </a:rPr>
                        <a:t>scientifiques, etc.);</a:t>
                      </a:r>
                      <a:endParaRPr lang="nl-BE" sz="1800" dirty="0">
                        <a:solidFill>
                          <a:srgbClr val="0070C0"/>
                        </a:solidFill>
                        <a:effectLst/>
                      </a:endParaRPr>
                    </a:p>
                    <a:p>
                      <a:pPr algn="just">
                        <a:spcAft>
                          <a:spcPts val="0"/>
                        </a:spcAft>
                        <a:tabLst>
                          <a:tab pos="540385" algn="l"/>
                        </a:tabLst>
                      </a:pP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4"/>
                  </a:ext>
                </a:extLst>
              </a:tr>
              <a:tr h="822960">
                <a:tc>
                  <a:txBody>
                    <a:bodyPr/>
                    <a:lstStyle/>
                    <a:p>
                      <a:pPr marL="342900" lvl="0" indent="-342900" algn="just">
                        <a:spcAft>
                          <a:spcPts val="0"/>
                        </a:spcAft>
                        <a:buFont typeface="Symbol" panose="05050102010706020507" pitchFamily="18" charset="2"/>
                        <a:buChar char=""/>
                        <a:tabLst>
                          <a:tab pos="540385" algn="l"/>
                        </a:tabLst>
                      </a:pPr>
                      <a:r>
                        <a:rPr lang="nl-BE" sz="1800" dirty="0" err="1">
                          <a:solidFill>
                            <a:srgbClr val="0070C0"/>
                          </a:solidFill>
                          <a:effectLst/>
                        </a:rPr>
                        <a:t>suppose</a:t>
                      </a:r>
                      <a:r>
                        <a:rPr lang="nl-BE" sz="1800" dirty="0">
                          <a:solidFill>
                            <a:srgbClr val="0070C0"/>
                          </a:solidFill>
                          <a:effectLst/>
                        </a:rPr>
                        <a:t> </a:t>
                      </a:r>
                      <a:r>
                        <a:rPr lang="nl-BE" sz="1800" dirty="0" err="1">
                          <a:solidFill>
                            <a:srgbClr val="0070C0"/>
                          </a:solidFill>
                          <a:effectLst/>
                        </a:rPr>
                        <a:t>une</a:t>
                      </a:r>
                      <a:r>
                        <a:rPr lang="nl-BE" sz="1800" dirty="0">
                          <a:solidFill>
                            <a:srgbClr val="0070C0"/>
                          </a:solidFill>
                          <a:effectLst/>
                        </a:rPr>
                        <a:t> approche </a:t>
                      </a:r>
                      <a:r>
                        <a:rPr lang="nl-BE" sz="1800" dirty="0" err="1">
                          <a:solidFill>
                            <a:srgbClr val="0070C0"/>
                          </a:solidFill>
                          <a:effectLst/>
                        </a:rPr>
                        <a:t>orientée</a:t>
                      </a:r>
                      <a:r>
                        <a:rPr lang="nl-BE" sz="1800" dirty="0">
                          <a:solidFill>
                            <a:srgbClr val="0070C0"/>
                          </a:solidFill>
                          <a:effectLst/>
                        </a:rPr>
                        <a:t> acteurs;</a:t>
                      </a:r>
                    </a:p>
                    <a:p>
                      <a:pPr marL="342900" lvl="0" indent="-342900" algn="just">
                        <a:spcAft>
                          <a:spcPts val="0"/>
                        </a:spcAft>
                        <a:buFont typeface="Symbol" panose="05050102010706020507" pitchFamily="18" charset="2"/>
                        <a:buChar char=""/>
                        <a:tabLst>
                          <a:tab pos="540385" algn="l"/>
                        </a:tabLst>
                      </a:pPr>
                      <a:endParaRPr lang="nl-BE" sz="1800" dirty="0">
                        <a:solidFill>
                          <a:srgbClr val="0070C0"/>
                        </a:solidFill>
                        <a:effectLst/>
                      </a:endParaRPr>
                    </a:p>
                    <a:p>
                      <a:pPr marL="342900" lvl="0" indent="-342900" algn="just">
                        <a:spcAft>
                          <a:spcPts val="0"/>
                        </a:spcAft>
                        <a:buFont typeface="Symbol" panose="05050102010706020507" pitchFamily="18" charset="2"/>
                        <a:buChar char=""/>
                        <a:tabLst>
                          <a:tab pos="540385" algn="l"/>
                        </a:tabLst>
                      </a:pPr>
                      <a:r>
                        <a:rPr lang="nl-BE" sz="1800" dirty="0" err="1">
                          <a:solidFill>
                            <a:srgbClr val="0070C0"/>
                          </a:solidFill>
                          <a:effectLst/>
                        </a:rPr>
                        <a:t>est</a:t>
                      </a:r>
                      <a:r>
                        <a:rPr lang="nl-BE" sz="1800" dirty="0">
                          <a:solidFill>
                            <a:srgbClr val="0070C0"/>
                          </a:solidFill>
                          <a:effectLst/>
                        </a:rPr>
                        <a:t> </a:t>
                      </a:r>
                      <a:r>
                        <a:rPr lang="nl-BE" sz="1800" dirty="0" err="1">
                          <a:solidFill>
                            <a:srgbClr val="0070C0"/>
                          </a:solidFill>
                          <a:effectLst/>
                        </a:rPr>
                        <a:t>un</a:t>
                      </a:r>
                      <a:r>
                        <a:rPr lang="nl-BE" sz="1800" dirty="0">
                          <a:solidFill>
                            <a:srgbClr val="0070C0"/>
                          </a:solidFill>
                          <a:effectLst/>
                        </a:rPr>
                        <a:t> </a:t>
                      </a:r>
                      <a:r>
                        <a:rPr lang="nl-BE" sz="1800" dirty="0" err="1">
                          <a:solidFill>
                            <a:srgbClr val="0070C0"/>
                          </a:solidFill>
                          <a:effectLst/>
                        </a:rPr>
                        <a:t>processus</a:t>
                      </a:r>
                      <a:r>
                        <a:rPr lang="nl-BE" sz="1800" dirty="0">
                          <a:solidFill>
                            <a:srgbClr val="0070C0"/>
                          </a:solidFill>
                          <a:effectLst/>
                        </a:rPr>
                        <a:t> continu de </a:t>
                      </a:r>
                      <a:r>
                        <a:rPr lang="nl-BE" sz="1800" dirty="0" err="1">
                          <a:solidFill>
                            <a:srgbClr val="0070C0"/>
                          </a:solidFill>
                          <a:effectLst/>
                        </a:rPr>
                        <a:t>réflexion</a:t>
                      </a:r>
                      <a:r>
                        <a:rPr lang="nl-BE" sz="1800" dirty="0">
                          <a:solidFill>
                            <a:srgbClr val="0070C0"/>
                          </a:solidFill>
                          <a:effectLst/>
                        </a:rPr>
                        <a:t>.</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08456924"/>
      </p:ext>
    </p:extLst>
  </p:cSld>
  <p:clrMapOvr>
    <a:masterClrMapping/>
  </p:clrMapOvr>
</p:sld>
</file>

<file path=ppt/theme/theme1.xml><?xml version="1.0" encoding="utf-8"?>
<a:theme xmlns:a="http://schemas.openxmlformats.org/drawingml/2006/main" name="20080616_ACE_presentationTemplate_001">
  <a:themeElements>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Kantoor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Kantoor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Kantoor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Kantoor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Kantoor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Kantoor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Djapo">
      <a:dk1>
        <a:sysClr val="windowText" lastClr="000000"/>
      </a:dk1>
      <a:lt1>
        <a:sysClr val="window" lastClr="FFFFFF"/>
      </a:lt1>
      <a:dk2>
        <a:srgbClr val="000000"/>
      </a:dk2>
      <a:lt2>
        <a:srgbClr val="FFFFFF"/>
      </a:lt2>
      <a:accent1>
        <a:srgbClr val="A4CF57"/>
      </a:accent1>
      <a:accent2>
        <a:srgbClr val="EE2E62"/>
      </a:accent2>
      <a:accent3>
        <a:srgbClr val="993F98"/>
      </a:accent3>
      <a:accent4>
        <a:srgbClr val="42C1C1"/>
      </a:accent4>
      <a:accent5>
        <a:srgbClr val="000000"/>
      </a:accent5>
      <a:accent6>
        <a:srgbClr val="000000"/>
      </a:accent6>
      <a:hlink>
        <a:srgbClr val="000000"/>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docProps/app.xml><?xml version="1.0" encoding="utf-8"?>
<Properties xmlns="http://schemas.openxmlformats.org/officeDocument/2006/extended-properties" xmlns:vt="http://schemas.openxmlformats.org/officeDocument/2006/docPropsVTypes">
  <Template>20080616_ACE_presentationTemplate_001</Template>
  <TotalTime>3091</TotalTime>
  <Words>2738</Words>
  <Application>Microsoft Office PowerPoint</Application>
  <PresentationFormat>Affichage à l'écran (4:3)</PresentationFormat>
  <Paragraphs>416</Paragraphs>
  <Slides>33</Slides>
  <Notes>19</Notes>
  <HiddenSlides>0</HiddenSlides>
  <MMClips>0</MMClips>
  <ScaleCrop>false</ScaleCrop>
  <HeadingPairs>
    <vt:vector size="4" baseType="variant">
      <vt:variant>
        <vt:lpstr>Thème</vt:lpstr>
      </vt:variant>
      <vt:variant>
        <vt:i4>2</vt:i4>
      </vt:variant>
      <vt:variant>
        <vt:lpstr>Titres des diapositives</vt:lpstr>
      </vt:variant>
      <vt:variant>
        <vt:i4>33</vt:i4>
      </vt:variant>
    </vt:vector>
  </HeadingPairs>
  <TitlesOfParts>
    <vt:vector size="35" baseType="lpstr">
      <vt:lpstr>20080616_ACE_presentationTemplate_001</vt:lpstr>
      <vt:lpstr>Blank Presentation</vt:lpstr>
      <vt:lpstr>Formation Théorie du Changement (TdC):  Introduction pour les ONG</vt:lpstr>
      <vt:lpstr>Comment envisageons-nous le monde suite à nos processus de planification?</vt:lpstr>
      <vt:lpstr>Présentation PowerPoint</vt:lpstr>
      <vt:lpstr>Présentation PowerPoint</vt:lpstr>
      <vt:lpstr>Présentation PowerPoint</vt:lpstr>
      <vt:lpstr>Agenda et approche</vt:lpstr>
      <vt:lpstr>Objectifs</vt:lpstr>
      <vt:lpstr>Présentation PowerPoint</vt:lpstr>
      <vt:lpstr>Qu’est-ce qu’une théorie du changement? </vt:lpstr>
      <vt:lpstr>Definities  Définitions </vt:lpstr>
      <vt:lpstr>A quoi ressemble une ToC?</vt:lpstr>
      <vt:lpstr>Présentation PowerPoint</vt:lpstr>
      <vt:lpstr>Présentation PowerPoint</vt:lpstr>
      <vt:lpstr>Girl effect</vt:lpstr>
      <vt:lpstr>Présentation PowerPoint</vt:lpstr>
      <vt:lpstr>Présentation PowerPoint</vt:lpstr>
      <vt:lpstr>Présentation PowerPoint</vt:lpstr>
      <vt:lpstr>ToC – pourquoi?</vt:lpstr>
      <vt:lpstr>ToC – pourquoi?</vt:lpstr>
      <vt:lpstr>ToC – les raisons sont claires!</vt:lpstr>
      <vt:lpstr>L’application de la ToC?</vt:lpstr>
      <vt:lpstr>ToC et Cadre Logique (CL)</vt:lpstr>
      <vt:lpstr>Présentation PowerPoint</vt:lpstr>
      <vt:lpstr>Présentation PowerPoint</vt:lpstr>
      <vt:lpstr>ToC et Cadre Logique (CL)</vt:lpstr>
      <vt:lpstr>La TdC comme un processus de réflexion sur: </vt:lpstr>
      <vt:lpstr>Présentation PowerPoint</vt:lpstr>
      <vt:lpstr>Étappes clés:</vt:lpstr>
      <vt:lpstr>La cartographie des incidences</vt:lpstr>
      <vt:lpstr>Présentation PowerPoint</vt:lpstr>
      <vt:lpstr>Présentation PowerPoint</vt:lpstr>
      <vt:lpstr>Quelques réflections</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ace</dc:creator>
  <cp:lastModifiedBy>Justine JF. Ferrier</cp:lastModifiedBy>
  <cp:revision>218</cp:revision>
  <cp:lastPrinted>2016-06-14T11:54:44Z</cp:lastPrinted>
  <dcterms:created xsi:type="dcterms:W3CDTF">2016-02-22T09:56:07Z</dcterms:created>
  <dcterms:modified xsi:type="dcterms:W3CDTF">2016-12-16T08:57:07Z</dcterms:modified>
</cp:coreProperties>
</file>