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61" r:id="rId2"/>
  </p:sldMasterIdLst>
  <p:notesMasterIdLst>
    <p:notesMasterId r:id="rId57"/>
  </p:notesMasterIdLst>
  <p:handoutMasterIdLst>
    <p:handoutMasterId r:id="rId58"/>
  </p:handoutMasterIdLst>
  <p:sldIdLst>
    <p:sldId id="481" r:id="rId3"/>
    <p:sldId id="482" r:id="rId4"/>
    <p:sldId id="483" r:id="rId5"/>
    <p:sldId id="484" r:id="rId6"/>
    <p:sldId id="330" r:id="rId7"/>
    <p:sldId id="411" r:id="rId8"/>
    <p:sldId id="413" r:id="rId9"/>
    <p:sldId id="468" r:id="rId10"/>
    <p:sldId id="469" r:id="rId11"/>
    <p:sldId id="470" r:id="rId12"/>
    <p:sldId id="471" r:id="rId13"/>
    <p:sldId id="477" r:id="rId14"/>
    <p:sldId id="473" r:id="rId15"/>
    <p:sldId id="474" r:id="rId16"/>
    <p:sldId id="333" r:id="rId17"/>
    <p:sldId id="376" r:id="rId18"/>
    <p:sldId id="485" r:id="rId19"/>
    <p:sldId id="390" r:id="rId20"/>
    <p:sldId id="424" r:id="rId21"/>
    <p:sldId id="486" r:id="rId22"/>
    <p:sldId id="487" r:id="rId23"/>
    <p:sldId id="377" r:id="rId24"/>
    <p:sldId id="494" r:id="rId25"/>
    <p:sldId id="495" r:id="rId26"/>
    <p:sldId id="378" r:id="rId27"/>
    <p:sldId id="488" r:id="rId28"/>
    <p:sldId id="426" r:id="rId29"/>
    <p:sldId id="442" r:id="rId30"/>
    <p:sldId id="383" r:id="rId31"/>
    <p:sldId id="464" r:id="rId32"/>
    <p:sldId id="385" r:id="rId33"/>
    <p:sldId id="493" r:id="rId34"/>
    <p:sldId id="496" r:id="rId35"/>
    <p:sldId id="427" r:id="rId36"/>
    <p:sldId id="478" r:id="rId37"/>
    <p:sldId id="443" r:id="rId38"/>
    <p:sldId id="445" r:id="rId39"/>
    <p:sldId id="489" r:id="rId40"/>
    <p:sldId id="490" r:id="rId41"/>
    <p:sldId id="446" r:id="rId42"/>
    <p:sldId id="447" r:id="rId43"/>
    <p:sldId id="448" r:id="rId44"/>
    <p:sldId id="449" r:id="rId45"/>
    <p:sldId id="450" r:id="rId46"/>
    <p:sldId id="497" r:id="rId47"/>
    <p:sldId id="498" r:id="rId48"/>
    <p:sldId id="499" r:id="rId49"/>
    <p:sldId id="451" r:id="rId50"/>
    <p:sldId id="492" r:id="rId51"/>
    <p:sldId id="454" r:id="rId52"/>
    <p:sldId id="455" r:id="rId53"/>
    <p:sldId id="456" r:id="rId54"/>
    <p:sldId id="467" r:id="rId55"/>
    <p:sldId id="501" r:id="rId56"/>
  </p:sldIdLst>
  <p:sldSz cx="9144000" cy="6858000" type="screen4x3"/>
  <p:notesSz cx="6797675" cy="9874250"/>
  <p:defaultTextStyle>
    <a:defPPr>
      <a:defRPr lang="en-GB"/>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5FC"/>
    <a:srgbClr val="9DCB3B"/>
    <a:srgbClr val="5BA3FB"/>
    <a:srgbClr val="92C2FC"/>
    <a:srgbClr val="3790FB"/>
    <a:srgbClr val="80B8FC"/>
    <a:srgbClr val="4798FB"/>
    <a:srgbClr val="444432"/>
    <a:srgbClr val="841512"/>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4139" autoAdjust="0"/>
  </p:normalViewPr>
  <p:slideViewPr>
    <p:cSldViewPr>
      <p:cViewPr>
        <p:scale>
          <a:sx n="89" d="100"/>
          <a:sy n="89" d="100"/>
        </p:scale>
        <p:origin x="-41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err="1">
              <a:latin typeface="Arial" charset="0"/>
              <a:cs typeface="Arial" charset="0"/>
            </a:rPr>
            <a:t>Contexte</a:t>
          </a:r>
          <a:endParaRPr lang="nl-BE" dirty="0">
            <a:latin typeface="Arial" charset="0"/>
            <a:cs typeface="Arial" charset="0"/>
          </a:endParaRP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dgm:t>
        <a:bodyPr/>
        <a:lstStyle/>
        <a:p>
          <a:r>
            <a:rPr lang="nl-BE" dirty="0" err="1">
              <a:latin typeface="Arial" charset="0"/>
              <a:cs typeface="Arial" charset="0"/>
            </a:rPr>
            <a:t>Contribution</a:t>
          </a:r>
          <a:r>
            <a:rPr lang="nl-BE" dirty="0">
              <a:latin typeface="Arial" charset="0"/>
              <a:cs typeface="Arial" charset="0"/>
            </a:rPr>
            <a:t> </a:t>
          </a:r>
          <a:r>
            <a:rPr lang="nl-BE" dirty="0" err="1">
              <a:latin typeface="Arial" charset="0"/>
              <a:cs typeface="Arial" charset="0"/>
            </a:rPr>
            <a:t>propre</a:t>
          </a:r>
          <a:r>
            <a:rPr lang="nl-BE" dirty="0">
              <a:latin typeface="Arial" charset="0"/>
              <a:cs typeface="Arial" charset="0"/>
            </a:rPr>
            <a:t> (</a:t>
          </a:r>
          <a:r>
            <a:rPr lang="nl-BE" dirty="0" err="1">
              <a:latin typeface="Arial" charset="0"/>
              <a:cs typeface="Arial" charset="0"/>
            </a:rPr>
            <a:t>sphères</a:t>
          </a:r>
          <a:r>
            <a:rPr lang="nl-BE" dirty="0">
              <a:latin typeface="Arial" charset="0"/>
              <a:cs typeface="Arial" charset="0"/>
            </a:rPr>
            <a:t> de controle et </a:t>
          </a:r>
          <a:r>
            <a:rPr lang="nl-BE" dirty="0" err="1">
              <a:latin typeface="Arial" charset="0"/>
              <a:cs typeface="Arial" charset="0"/>
            </a:rPr>
            <a:t>d’influence</a:t>
          </a:r>
          <a:r>
            <a:rPr lang="nl-BE" dirty="0">
              <a:latin typeface="Arial" charset="0"/>
              <a:cs typeface="Arial" charset="0"/>
            </a:rPr>
            <a:t>)</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dgm:t>
        <a:bodyPr/>
        <a:lstStyle/>
        <a:p>
          <a:r>
            <a:rPr lang="nl-BE" dirty="0" err="1">
              <a:latin typeface="Arial" charset="0"/>
              <a:cs typeface="Arial" charset="0"/>
            </a:rPr>
            <a:t>Situation</a:t>
          </a:r>
          <a:r>
            <a:rPr lang="nl-BE" dirty="0">
              <a:latin typeface="Arial" charset="0"/>
              <a:cs typeface="Arial" charset="0"/>
            </a:rPr>
            <a:t> </a:t>
          </a:r>
          <a:r>
            <a:rPr lang="nl-BE" dirty="0" err="1">
              <a:latin typeface="Arial" charset="0"/>
              <a:cs typeface="Arial" charset="0"/>
            </a:rPr>
            <a:t>voulue</a:t>
          </a:r>
          <a:endParaRPr lang="nl-BE" dirty="0">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dgm:t>
        <a:bodyPr/>
        <a:lstStyle/>
        <a:p>
          <a:r>
            <a:rPr lang="nl-BE" dirty="0" err="1">
              <a:latin typeface="Arial" charset="0"/>
              <a:cs typeface="Arial" charset="0"/>
            </a:rPr>
            <a:t>Hypothèses</a:t>
          </a:r>
          <a:endParaRPr lang="nl-BE" dirty="0">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dirty="0">
              <a:latin typeface="Arial" charset="0"/>
              <a:cs typeface="Arial" charset="0"/>
            </a:rPr>
            <a:t>Acteurs</a:t>
          </a: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dirty="0" err="1">
              <a:latin typeface="Arial" charset="0"/>
              <a:cs typeface="Arial" charset="0"/>
            </a:rPr>
            <a:t>Collaboration</a:t>
          </a:r>
          <a:r>
            <a:rPr lang="nl-BE" dirty="0">
              <a:latin typeface="Arial" charset="0"/>
              <a:cs typeface="Arial" charset="0"/>
            </a:rPr>
            <a:t> </a:t>
          </a:r>
          <a:r>
            <a:rPr lang="nl-BE" dirty="0" err="1">
              <a:latin typeface="Arial" charset="0"/>
              <a:cs typeface="Arial" charset="0"/>
            </a:rPr>
            <a:t>multi</a:t>
          </a:r>
          <a:r>
            <a:rPr lang="nl-BE" dirty="0">
              <a:latin typeface="Arial" charset="0"/>
              <a:cs typeface="Arial" charset="0"/>
            </a:rPr>
            <a:t>-acteurs</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dgm:t>
        <a:bodyPr/>
        <a:lstStyle/>
        <a:p>
          <a:r>
            <a:rPr lang="nl-BE" dirty="0">
              <a:latin typeface="Arial" charset="0"/>
              <a:cs typeface="Arial" charset="0"/>
            </a:rPr>
            <a:t>Les </a:t>
          </a:r>
          <a:r>
            <a:rPr lang="nl-BE" dirty="0" err="1">
              <a:latin typeface="Arial" charset="0"/>
              <a:cs typeface="Arial" charset="0"/>
            </a:rPr>
            <a:t>chemins</a:t>
          </a:r>
          <a:r>
            <a:rPr lang="nl-BE" dirty="0">
              <a:latin typeface="Arial" charset="0"/>
              <a:cs typeface="Arial" charset="0"/>
            </a:rPr>
            <a:t> de changements</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nl-BE"/>
        </a:p>
      </dgm:t>
    </dgm:pt>
  </dgm:ptLst>
  <dgm:cxnLst>
    <dgm:cxn modelId="{07658C52-0040-4069-8026-D327508B1C9A}" type="presOf" srcId="{AAC73E67-7504-416A-913E-6829F993F4DF}" destId="{C7F5CFDE-F3D3-4378-8271-66D5EC96A9F5}" srcOrd="1" destOrd="0" presId="urn:microsoft.com/office/officeart/2005/8/layout/radial5"/>
    <dgm:cxn modelId="{AB681B7D-73EC-4565-A54D-10B006EAB37F}" type="presOf" srcId="{73E5B036-580E-4B89-95EE-7AD5B77821C7}" destId="{95931632-2293-405D-9C9F-8361B3EA47EE}" srcOrd="0" destOrd="0" presId="urn:microsoft.com/office/officeart/2005/8/layout/radial5"/>
    <dgm:cxn modelId="{D4C257FF-00AB-4580-BCF9-2EBFB5175B1E}" type="presOf" srcId="{9439545F-FC33-4E78-B7F5-9D2C68103ACD}" destId="{3E37E20E-3E88-4791-9153-5E9981EE01B1}" srcOrd="1" destOrd="0" presId="urn:microsoft.com/office/officeart/2005/8/layout/radial5"/>
    <dgm:cxn modelId="{E08D5D08-C924-494F-A754-E556AF10742A}" type="presOf" srcId="{35618B30-C814-4282-89FE-3BC55128F611}" destId="{FF9272D2-E9BE-49CE-88D7-2ACFCA63CE6F}" srcOrd="0" destOrd="0" presId="urn:microsoft.com/office/officeart/2005/8/layout/radial5"/>
    <dgm:cxn modelId="{4EDFD134-08E7-4CDC-BAEC-C6A12BCDC2D3}" type="presOf" srcId="{0D6B1CF9-0582-41FC-A7D9-437475A5A3EC}" destId="{FBD5DB1C-8573-40F8-B22C-3537E7301A1A}" srcOrd="0" destOrd="0" presId="urn:microsoft.com/office/officeart/2005/8/layout/radial5"/>
    <dgm:cxn modelId="{6B22F4A3-ED1B-4054-93FC-3F9398D7D46D}" type="presOf" srcId="{6CC41141-1DF0-4510-BB7E-D14757A32A48}" destId="{5258448D-F7CE-4F5E-A4C0-9EF408F7918E}" srcOrd="0" destOrd="0" presId="urn:microsoft.com/office/officeart/2005/8/layout/radial5"/>
    <dgm:cxn modelId="{50CA3441-F6AD-4D17-A796-2033522AA33A}" type="presOf" srcId="{1E1183EA-D98E-452D-A6B9-F740EAB93EA8}" destId="{7D3D0131-E852-4AEA-B121-0CECAEC0D33A}" srcOrd="0" destOrd="0" presId="urn:microsoft.com/office/officeart/2005/8/layout/radial5"/>
    <dgm:cxn modelId="{EDB28635-9ADA-49A5-B1B9-D3BCB9F4A989}" type="presOf" srcId="{940AD172-A963-4C8C-B400-37822E15B526}" destId="{5A8445FC-A728-4A65-AE1A-524C6A41A06D}" srcOrd="0" destOrd="0" presId="urn:microsoft.com/office/officeart/2005/8/layout/radial5"/>
    <dgm:cxn modelId="{DF129098-C9C8-4A97-8032-0738F4F1028B}" type="presOf" srcId="{5F105C22-E11F-4138-AF75-BA4CDD20E7BE}" destId="{46AFA816-DD75-4924-8EBE-9D58B0C1E7AF}" srcOrd="1" destOrd="0" presId="urn:microsoft.com/office/officeart/2005/8/layout/radial5"/>
    <dgm:cxn modelId="{8F0BAAC5-30D8-49E9-B92F-CF4B36EEDB5A}" srcId="{727D2ABF-ECAD-4C66-BFA8-FFFCD3CFA844}" destId="{0D6B1CF9-0582-41FC-A7D9-437475A5A3EC}" srcOrd="0" destOrd="0" parTransId="{6CE885A7-6B4C-431A-9BE1-4DB8718207C4}" sibTransId="{1BDE6A3C-40BC-40E6-A57E-1D0C9FDB2F8D}"/>
    <dgm:cxn modelId="{8449B358-C736-4CE5-AFBF-B4A82F19449E}" srcId="{0D6B1CF9-0582-41FC-A7D9-437475A5A3EC}" destId="{73E5B036-580E-4B89-95EE-7AD5B77821C7}" srcOrd="6" destOrd="0" parTransId="{35618B30-C814-4282-89FE-3BC55128F611}" sibTransId="{25D5F9C9-8AAB-40A8-9EB9-540B73377408}"/>
    <dgm:cxn modelId="{49171D11-437A-4A1F-B30E-A162A1C45C11}" type="presOf" srcId="{698D8862-CC5B-42BC-A259-2FF4118B409A}" destId="{B33AE019-0C92-46A0-93C7-F771EB1896FB}" srcOrd="0" destOrd="0" presId="urn:microsoft.com/office/officeart/2005/8/layout/radial5"/>
    <dgm:cxn modelId="{75F0D1A9-711E-46EF-A368-4F82C2B8C7C7}" type="presOf" srcId="{AC493D7B-2941-4C13-BDCC-528AAE025B71}" destId="{FE6E5187-2650-4A68-B714-3A84E445BB0D}"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1BCECB01-8AFE-4C38-A337-12EEA06710CE}" type="presOf" srcId="{78856294-550E-4CBF-B309-250B0348AADD}" destId="{F18FDCB7-EA83-42AF-87D7-8A66C6BB353C}" srcOrd="0" destOrd="0" presId="urn:microsoft.com/office/officeart/2005/8/layout/radial5"/>
    <dgm:cxn modelId="{DDDAAE30-034A-45F7-BF72-E79F84DC2ABA}" type="presOf" srcId="{35618B30-C814-4282-89FE-3BC55128F611}" destId="{9668FCE8-DE05-4501-ADA6-A17982AD4C1D}" srcOrd="1" destOrd="0" presId="urn:microsoft.com/office/officeart/2005/8/layout/radial5"/>
    <dgm:cxn modelId="{916F8FD1-40EA-4C2A-8597-75FBC8240DF1}" type="presOf" srcId="{AC493D7B-2941-4C13-BDCC-528AAE025B71}" destId="{037A7D5D-C991-425C-9BBB-F230ED71EBCE}" srcOrd="1" destOrd="0" presId="urn:microsoft.com/office/officeart/2005/8/layout/radial5"/>
    <dgm:cxn modelId="{04B8D38B-5FE7-48FE-BD81-CB1939BC3E42}" type="presOf" srcId="{AAC73E67-7504-416A-913E-6829F993F4DF}" destId="{D51B28AC-6B75-47FE-961B-5312DEE601CA}" srcOrd="0" destOrd="0" presId="urn:microsoft.com/office/officeart/2005/8/layout/radial5"/>
    <dgm:cxn modelId="{F345E33F-3CB1-45AE-A4B3-3F4F995A3C1E}" type="presOf" srcId="{5F105C22-E11F-4138-AF75-BA4CDD20E7BE}" destId="{4A47019A-3587-4849-A205-F8F0475896AA}" srcOrd="0" destOrd="0" presId="urn:microsoft.com/office/officeart/2005/8/layout/radial5"/>
    <dgm:cxn modelId="{B65027EA-F785-4FAA-9147-04BB84B30967}" type="presOf" srcId="{9439545F-FC33-4E78-B7F5-9D2C68103ACD}" destId="{4F46CC64-12CB-44EE-85F5-78A359190CE7}" srcOrd="0"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AF486486-E059-4785-B295-DBBC3C67E153}" type="presOf" srcId="{F34D636D-36AC-43BE-8F76-591BEED0F4D6}" destId="{4D3707F9-640B-408A-B6AA-4B01FE7A5DDE}" srcOrd="1" destOrd="0" presId="urn:microsoft.com/office/officeart/2005/8/layout/radial5"/>
    <dgm:cxn modelId="{FB8E2CDB-25AF-4CE4-8A0C-AF9E450F671E}" srcId="{0D6B1CF9-0582-41FC-A7D9-437475A5A3EC}" destId="{940AD172-A963-4C8C-B400-37822E15B526}" srcOrd="4" destOrd="0" parTransId="{78856294-550E-4CBF-B309-250B0348AADD}" sibTransId="{CD90F996-CF64-4DE2-A246-7AF63188BB58}"/>
    <dgm:cxn modelId="{3FB804AB-2E1C-4A88-BB13-228D31BC504E}" srcId="{0D6B1CF9-0582-41FC-A7D9-437475A5A3EC}" destId="{564D8275-D423-4EEA-AD63-1E6C799C7370}" srcOrd="1" destOrd="0" parTransId="{9439545F-FC33-4E78-B7F5-9D2C68103ACD}" sibTransId="{9E207608-6F89-4DCC-8F5D-8E48AC03F015}"/>
    <dgm:cxn modelId="{E9939705-3B37-427F-8E19-BBE33E53E80F}" type="presOf" srcId="{78856294-550E-4CBF-B309-250B0348AADD}" destId="{E37DC7EC-FDE1-4CF3-8EE7-CF6A0DD313EC}" srcOrd="1"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A0A7FC26-EA8A-4297-AEC4-8C154A67E8D7}" srcId="{0D6B1CF9-0582-41FC-A7D9-437475A5A3EC}" destId="{698D8862-CC5B-42BC-A259-2FF4118B409A}" srcOrd="2" destOrd="0" parTransId="{F34D636D-36AC-43BE-8F76-591BEED0F4D6}" sibTransId="{51716C44-278D-4026-B46E-0153D70CFC1D}"/>
    <dgm:cxn modelId="{E26D2D9F-E9F5-4C13-A8D8-AF6FD9FB45D3}" srcId="{0D6B1CF9-0582-41FC-A7D9-437475A5A3EC}" destId="{C88F70A4-2121-4121-8B62-D4C9C82857B9}" srcOrd="5" destOrd="0" parTransId="{AC493D7B-2941-4C13-BDCC-528AAE025B71}" sibTransId="{34A08115-7AA6-43AC-80F3-0E060E13A8A9}"/>
    <dgm:cxn modelId="{5726EE70-D5B1-411E-B371-C3B8F4127203}" type="presOf" srcId="{F34D636D-36AC-43BE-8F76-591BEED0F4D6}" destId="{6E3F8358-3721-4228-8047-3A1313AF68B3}" srcOrd="0" destOrd="0" presId="urn:microsoft.com/office/officeart/2005/8/layout/radial5"/>
    <dgm:cxn modelId="{EF13A6C7-45C2-44F5-854D-85B66EEA1933}" type="presOf" srcId="{C88F70A4-2121-4121-8B62-D4C9C82857B9}" destId="{A9DDCAAA-0987-45A5-A9CD-F7B9CF2E112E}" srcOrd="0" destOrd="0" presId="urn:microsoft.com/office/officeart/2005/8/layout/radial5"/>
    <dgm:cxn modelId="{D2FE3135-D292-464F-AEF9-C803542DFF69}" type="presOf" srcId="{564D8275-D423-4EEA-AD63-1E6C799C7370}" destId="{801E6585-6B96-4381-9405-BFC4C8F76952}" srcOrd="0" destOrd="0" presId="urn:microsoft.com/office/officeart/2005/8/layout/radial5"/>
    <dgm:cxn modelId="{966780A2-CD69-4A3F-9000-C5936ED66BA4}" type="presOf" srcId="{727D2ABF-ECAD-4C66-BFA8-FFFCD3CFA844}" destId="{260A225F-98C1-4F16-B5A8-599C64F50EA7}" srcOrd="0" destOrd="0" presId="urn:microsoft.com/office/officeart/2005/8/layout/radial5"/>
    <dgm:cxn modelId="{BE35651B-E38B-468D-97BB-1EA06A9C3B01}" type="presParOf" srcId="{260A225F-98C1-4F16-B5A8-599C64F50EA7}" destId="{FBD5DB1C-8573-40F8-B22C-3537E7301A1A}" srcOrd="0" destOrd="0" presId="urn:microsoft.com/office/officeart/2005/8/layout/radial5"/>
    <dgm:cxn modelId="{21A68EC5-6E9D-4C08-B127-6FD304E3EE0F}" type="presParOf" srcId="{260A225F-98C1-4F16-B5A8-599C64F50EA7}" destId="{4A47019A-3587-4849-A205-F8F0475896AA}" srcOrd="1" destOrd="0" presId="urn:microsoft.com/office/officeart/2005/8/layout/radial5"/>
    <dgm:cxn modelId="{EB325E00-1853-4E67-888F-F695FF223984}" type="presParOf" srcId="{4A47019A-3587-4849-A205-F8F0475896AA}" destId="{46AFA816-DD75-4924-8EBE-9D58B0C1E7AF}" srcOrd="0" destOrd="0" presId="urn:microsoft.com/office/officeart/2005/8/layout/radial5"/>
    <dgm:cxn modelId="{5573FCF5-B110-440B-8E3D-7CE8A8EF5A28}" type="presParOf" srcId="{260A225F-98C1-4F16-B5A8-599C64F50EA7}" destId="{7D3D0131-E852-4AEA-B121-0CECAEC0D33A}" srcOrd="2" destOrd="0" presId="urn:microsoft.com/office/officeart/2005/8/layout/radial5"/>
    <dgm:cxn modelId="{45FD6D7F-4CCC-4A21-9885-FEFDC03E297C}" type="presParOf" srcId="{260A225F-98C1-4F16-B5A8-599C64F50EA7}" destId="{4F46CC64-12CB-44EE-85F5-78A359190CE7}" srcOrd="3" destOrd="0" presId="urn:microsoft.com/office/officeart/2005/8/layout/radial5"/>
    <dgm:cxn modelId="{FD8B3940-5DD1-4D29-BABA-0BFE027C907F}" type="presParOf" srcId="{4F46CC64-12CB-44EE-85F5-78A359190CE7}" destId="{3E37E20E-3E88-4791-9153-5E9981EE01B1}" srcOrd="0" destOrd="0" presId="urn:microsoft.com/office/officeart/2005/8/layout/radial5"/>
    <dgm:cxn modelId="{50DF55D5-C142-493C-9E64-8D73BD988E78}" type="presParOf" srcId="{260A225F-98C1-4F16-B5A8-599C64F50EA7}" destId="{801E6585-6B96-4381-9405-BFC4C8F76952}" srcOrd="4" destOrd="0" presId="urn:microsoft.com/office/officeart/2005/8/layout/radial5"/>
    <dgm:cxn modelId="{A078C036-F520-42DA-9912-54332D1037AD}" type="presParOf" srcId="{260A225F-98C1-4F16-B5A8-599C64F50EA7}" destId="{6E3F8358-3721-4228-8047-3A1313AF68B3}" srcOrd="5" destOrd="0" presId="urn:microsoft.com/office/officeart/2005/8/layout/radial5"/>
    <dgm:cxn modelId="{7711E2D7-657D-4AD4-B955-673D5EF08667}" type="presParOf" srcId="{6E3F8358-3721-4228-8047-3A1313AF68B3}" destId="{4D3707F9-640B-408A-B6AA-4B01FE7A5DDE}" srcOrd="0" destOrd="0" presId="urn:microsoft.com/office/officeart/2005/8/layout/radial5"/>
    <dgm:cxn modelId="{C036027B-96D5-448D-A8B1-A1942E7AE568}" type="presParOf" srcId="{260A225F-98C1-4F16-B5A8-599C64F50EA7}" destId="{B33AE019-0C92-46A0-93C7-F771EB1896FB}" srcOrd="6" destOrd="0" presId="urn:microsoft.com/office/officeart/2005/8/layout/radial5"/>
    <dgm:cxn modelId="{53C9EABD-B8BC-4B85-8DB7-0903FAB0B981}" type="presParOf" srcId="{260A225F-98C1-4F16-B5A8-599C64F50EA7}" destId="{D51B28AC-6B75-47FE-961B-5312DEE601CA}" srcOrd="7" destOrd="0" presId="urn:microsoft.com/office/officeart/2005/8/layout/radial5"/>
    <dgm:cxn modelId="{CE172705-EEAF-4378-B8C4-13E630C3369D}" type="presParOf" srcId="{D51B28AC-6B75-47FE-961B-5312DEE601CA}" destId="{C7F5CFDE-F3D3-4378-8271-66D5EC96A9F5}" srcOrd="0" destOrd="0" presId="urn:microsoft.com/office/officeart/2005/8/layout/radial5"/>
    <dgm:cxn modelId="{777CF757-0ADB-436C-B234-82CD83CDE3DA}" type="presParOf" srcId="{260A225F-98C1-4F16-B5A8-599C64F50EA7}" destId="{5258448D-F7CE-4F5E-A4C0-9EF408F7918E}" srcOrd="8" destOrd="0" presId="urn:microsoft.com/office/officeart/2005/8/layout/radial5"/>
    <dgm:cxn modelId="{BFE504F8-8D75-45CC-97F3-94F3B0A4147F}" type="presParOf" srcId="{260A225F-98C1-4F16-B5A8-599C64F50EA7}" destId="{F18FDCB7-EA83-42AF-87D7-8A66C6BB353C}" srcOrd="9" destOrd="0" presId="urn:microsoft.com/office/officeart/2005/8/layout/radial5"/>
    <dgm:cxn modelId="{C4787879-6619-41D1-B4F8-6D33241459EC}" type="presParOf" srcId="{F18FDCB7-EA83-42AF-87D7-8A66C6BB353C}" destId="{E37DC7EC-FDE1-4CF3-8EE7-CF6A0DD313EC}" srcOrd="0" destOrd="0" presId="urn:microsoft.com/office/officeart/2005/8/layout/radial5"/>
    <dgm:cxn modelId="{A0D28E87-FC76-45C7-90CF-F6E42D65F5A7}" type="presParOf" srcId="{260A225F-98C1-4F16-B5A8-599C64F50EA7}" destId="{5A8445FC-A728-4A65-AE1A-524C6A41A06D}" srcOrd="10" destOrd="0" presId="urn:microsoft.com/office/officeart/2005/8/layout/radial5"/>
    <dgm:cxn modelId="{91BBA5F7-94E9-4499-AE4A-6D661E3C128C}" type="presParOf" srcId="{260A225F-98C1-4F16-B5A8-599C64F50EA7}" destId="{FE6E5187-2650-4A68-B714-3A84E445BB0D}" srcOrd="11" destOrd="0" presId="urn:microsoft.com/office/officeart/2005/8/layout/radial5"/>
    <dgm:cxn modelId="{A3D17275-5498-47CA-9176-C79656E6D69E}" type="presParOf" srcId="{FE6E5187-2650-4A68-B714-3A84E445BB0D}" destId="{037A7D5D-C991-425C-9BBB-F230ED71EBCE}" srcOrd="0" destOrd="0" presId="urn:microsoft.com/office/officeart/2005/8/layout/radial5"/>
    <dgm:cxn modelId="{4BF903DD-99AE-4B0B-BE1A-0E529ECB543C}" type="presParOf" srcId="{260A225F-98C1-4F16-B5A8-599C64F50EA7}" destId="{A9DDCAAA-0987-45A5-A9CD-F7B9CF2E112E}" srcOrd="12" destOrd="0" presId="urn:microsoft.com/office/officeart/2005/8/layout/radial5"/>
    <dgm:cxn modelId="{F4D5A765-999D-430C-A9D3-A302D996E99D}" type="presParOf" srcId="{260A225F-98C1-4F16-B5A8-599C64F50EA7}" destId="{FF9272D2-E9BE-49CE-88D7-2ACFCA63CE6F}" srcOrd="13" destOrd="0" presId="urn:microsoft.com/office/officeart/2005/8/layout/radial5"/>
    <dgm:cxn modelId="{26D029F5-7481-4E78-850C-68DE8E82AB0F}" type="presParOf" srcId="{FF9272D2-E9BE-49CE-88D7-2ACFCA63CE6F}" destId="{9668FCE8-DE05-4501-ADA6-A17982AD4C1D}" srcOrd="0" destOrd="0" presId="urn:microsoft.com/office/officeart/2005/8/layout/radial5"/>
    <dgm:cxn modelId="{2AA0D4ED-6270-4387-8EFC-5E04C0588BB4}"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dgm:t>
        <a:bodyPr/>
        <a:lstStyle/>
        <a:p>
          <a:r>
            <a:rPr lang="nl-BE" dirty="0" err="1">
              <a:latin typeface="Arial" charset="0"/>
              <a:cs typeface="Arial" charset="0"/>
            </a:rPr>
            <a:t>Contexte</a:t>
          </a:r>
          <a:endParaRPr lang="nl-BE" dirty="0">
            <a:latin typeface="Arial" charset="0"/>
            <a:cs typeface="Arial" charset="0"/>
          </a:endParaRP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a:solidFill>
          <a:srgbClr val="9DCB3B"/>
        </a:solidFill>
        <a:ln>
          <a:solidFill>
            <a:schemeClr val="bg1"/>
          </a:solidFill>
        </a:ln>
      </dgm:spPr>
      <dgm:t>
        <a:bodyPr/>
        <a:lstStyle/>
        <a:p>
          <a:r>
            <a:rPr lang="nl-BE" dirty="0" err="1" smtClean="0">
              <a:latin typeface="Arial" charset="0"/>
              <a:cs typeface="Arial" charset="0"/>
            </a:rPr>
            <a:t>C.Contribution</a:t>
          </a:r>
          <a:r>
            <a:rPr lang="nl-BE" dirty="0" smtClean="0">
              <a:latin typeface="Arial" charset="0"/>
              <a:cs typeface="Arial" charset="0"/>
            </a:rPr>
            <a:t> </a:t>
          </a:r>
          <a:r>
            <a:rPr lang="nl-BE" dirty="0" err="1">
              <a:latin typeface="Arial" charset="0"/>
              <a:cs typeface="Arial" charset="0"/>
            </a:rPr>
            <a:t>propre</a:t>
          </a:r>
          <a:r>
            <a:rPr lang="nl-BE" dirty="0">
              <a:latin typeface="Arial" charset="0"/>
              <a:cs typeface="Arial" charset="0"/>
            </a:rPr>
            <a:t> (</a:t>
          </a:r>
          <a:r>
            <a:rPr lang="nl-BE" dirty="0" err="1">
              <a:latin typeface="Arial" charset="0"/>
              <a:cs typeface="Arial" charset="0"/>
            </a:rPr>
            <a:t>sphères</a:t>
          </a:r>
          <a:r>
            <a:rPr lang="nl-BE" dirty="0">
              <a:latin typeface="Arial" charset="0"/>
              <a:cs typeface="Arial" charset="0"/>
            </a:rPr>
            <a:t> de controle et </a:t>
          </a:r>
          <a:r>
            <a:rPr lang="nl-BE" dirty="0" err="1">
              <a:latin typeface="Arial" charset="0"/>
              <a:cs typeface="Arial" charset="0"/>
            </a:rPr>
            <a:t>d’influence</a:t>
          </a:r>
          <a:r>
            <a:rPr lang="nl-BE" dirty="0">
              <a:latin typeface="Arial" charset="0"/>
              <a:cs typeface="Arial" charset="0"/>
            </a:rPr>
            <a:t>)</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a:solidFill>
          <a:srgbClr val="92D050"/>
        </a:solidFill>
      </dgm:spPr>
      <dgm:t>
        <a:bodyPr/>
        <a:lstStyle/>
        <a:p>
          <a:r>
            <a:rPr lang="nl-BE" dirty="0">
              <a:latin typeface="Arial" charset="0"/>
              <a:cs typeface="Arial" charset="0"/>
            </a:rPr>
            <a:t>A. </a:t>
          </a:r>
          <a:r>
            <a:rPr lang="nl-BE" dirty="0" err="1">
              <a:latin typeface="Arial" charset="0"/>
              <a:cs typeface="Arial" charset="0"/>
            </a:rPr>
            <a:t>Situation</a:t>
          </a:r>
          <a:r>
            <a:rPr lang="nl-BE" dirty="0">
              <a:latin typeface="Arial" charset="0"/>
              <a:cs typeface="Arial" charset="0"/>
            </a:rPr>
            <a:t> </a:t>
          </a:r>
          <a:r>
            <a:rPr lang="nl-BE" dirty="0" err="1">
              <a:latin typeface="Arial" charset="0"/>
              <a:cs typeface="Arial" charset="0"/>
            </a:rPr>
            <a:t>voulue</a:t>
          </a:r>
          <a:endParaRPr lang="nl-BE" dirty="0">
            <a:solidFill>
              <a:srgbClr val="0070C0"/>
            </a:solidFill>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a:solidFill>
          <a:srgbClr val="00B0F0"/>
        </a:solidFill>
      </dgm:spPr>
      <dgm:t>
        <a:bodyPr/>
        <a:lstStyle/>
        <a:p>
          <a:r>
            <a:rPr lang="nl-BE" dirty="0" err="1" smtClean="0">
              <a:solidFill>
                <a:schemeClr val="bg1"/>
              </a:solidFill>
              <a:latin typeface="Arial" charset="0"/>
              <a:cs typeface="Arial" charset="0"/>
            </a:rPr>
            <a:t>Hypothèses</a:t>
          </a:r>
          <a:endParaRPr lang="nl-BE" dirty="0">
            <a:solidFill>
              <a:schemeClr val="bg1"/>
            </a:solidFill>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dgm:t>
        <a:bodyPr/>
        <a:lstStyle/>
        <a:p>
          <a:r>
            <a:rPr lang="nl-BE" dirty="0">
              <a:latin typeface="Arial" charset="0"/>
              <a:cs typeface="Arial" charset="0"/>
            </a:rPr>
            <a:t>Acteurs</a:t>
          </a: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dgm:t>
        <a:bodyPr/>
        <a:lstStyle/>
        <a:p>
          <a:r>
            <a:rPr lang="nl-BE" dirty="0" err="1">
              <a:latin typeface="Arial" charset="0"/>
              <a:cs typeface="Arial" charset="0"/>
            </a:rPr>
            <a:t>Collaboration</a:t>
          </a:r>
          <a:r>
            <a:rPr lang="nl-BE" dirty="0">
              <a:latin typeface="Arial" charset="0"/>
              <a:cs typeface="Arial" charset="0"/>
            </a:rPr>
            <a:t> </a:t>
          </a:r>
          <a:r>
            <a:rPr lang="nl-BE" dirty="0" err="1">
              <a:latin typeface="Arial" charset="0"/>
              <a:cs typeface="Arial" charset="0"/>
            </a:rPr>
            <a:t>multi</a:t>
          </a:r>
          <a:r>
            <a:rPr lang="nl-BE" dirty="0">
              <a:latin typeface="Arial" charset="0"/>
              <a:cs typeface="Arial" charset="0"/>
            </a:rPr>
            <a:t>-acteurs</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a:solidFill>
          <a:srgbClr val="92D050"/>
        </a:solidFill>
      </dgm:spPr>
      <dgm:t>
        <a:bodyPr/>
        <a:lstStyle/>
        <a:p>
          <a:r>
            <a:rPr lang="nl-BE" dirty="0">
              <a:solidFill>
                <a:schemeClr val="bg1"/>
              </a:solidFill>
              <a:latin typeface="Arial" charset="0"/>
              <a:cs typeface="Arial" charset="0"/>
            </a:rPr>
            <a:t>B. Les </a:t>
          </a:r>
          <a:r>
            <a:rPr lang="nl-BE" dirty="0" err="1">
              <a:solidFill>
                <a:schemeClr val="bg1"/>
              </a:solidFill>
              <a:latin typeface="Arial" charset="0"/>
              <a:cs typeface="Arial" charset="0"/>
            </a:rPr>
            <a:t>chemins</a:t>
          </a:r>
          <a:r>
            <a:rPr lang="nl-BE" dirty="0">
              <a:solidFill>
                <a:schemeClr val="bg1"/>
              </a:solidFill>
              <a:latin typeface="Arial" charset="0"/>
              <a:cs typeface="Arial" charset="0"/>
            </a:rPr>
            <a:t> de changements</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nl-BE"/>
        </a:p>
      </dgm:t>
    </dgm:pt>
  </dgm:ptLst>
  <dgm:cxnLst>
    <dgm:cxn modelId="{3915F9B3-5A29-49AA-825B-9ABCF6AE3F49}" type="presOf" srcId="{9439545F-FC33-4E78-B7F5-9D2C68103ACD}" destId="{4F46CC64-12CB-44EE-85F5-78A359190CE7}" srcOrd="0" destOrd="0" presId="urn:microsoft.com/office/officeart/2005/8/layout/radial5"/>
    <dgm:cxn modelId="{6BB14A6C-300D-4A42-9E0C-049C8A37815A}" type="presOf" srcId="{727D2ABF-ECAD-4C66-BFA8-FFFCD3CFA844}" destId="{260A225F-98C1-4F16-B5A8-599C64F50EA7}" srcOrd="0" destOrd="0" presId="urn:microsoft.com/office/officeart/2005/8/layout/radial5"/>
    <dgm:cxn modelId="{B9A1768D-F9C7-46F8-ACF8-8B076CB33651}" type="presOf" srcId="{6CC41141-1DF0-4510-BB7E-D14757A32A48}" destId="{5258448D-F7CE-4F5E-A4C0-9EF408F7918E}" srcOrd="0" destOrd="0" presId="urn:microsoft.com/office/officeart/2005/8/layout/radial5"/>
    <dgm:cxn modelId="{96C4FD0F-C2E8-42B7-80EF-51DC45700D80}" type="presOf" srcId="{9439545F-FC33-4E78-B7F5-9D2C68103ACD}" destId="{3E37E20E-3E88-4791-9153-5E9981EE01B1}" srcOrd="1" destOrd="0" presId="urn:microsoft.com/office/officeart/2005/8/layout/radial5"/>
    <dgm:cxn modelId="{DAB26AE3-81AB-4DAC-9575-9AE80DA6EC25}" type="presOf" srcId="{78856294-550E-4CBF-B309-250B0348AADD}" destId="{E37DC7EC-FDE1-4CF3-8EE7-CF6A0DD313EC}" srcOrd="1" destOrd="0" presId="urn:microsoft.com/office/officeart/2005/8/layout/radial5"/>
    <dgm:cxn modelId="{D86F0B7B-8B66-4596-B632-666BA20E865F}" type="presOf" srcId="{35618B30-C814-4282-89FE-3BC55128F611}" destId="{9668FCE8-DE05-4501-ADA6-A17982AD4C1D}" srcOrd="1" destOrd="0" presId="urn:microsoft.com/office/officeart/2005/8/layout/radial5"/>
    <dgm:cxn modelId="{2B8886F6-0557-4BCA-AD33-7D414871D489}" type="presOf" srcId="{AC493D7B-2941-4C13-BDCC-528AAE025B71}" destId="{037A7D5D-C991-425C-9BBB-F230ED71EBCE}" srcOrd="1" destOrd="0" presId="urn:microsoft.com/office/officeart/2005/8/layout/radial5"/>
    <dgm:cxn modelId="{6E4DD7F8-AEF6-4A73-BE3E-5A98392F3948}" type="presOf" srcId="{F34D636D-36AC-43BE-8F76-591BEED0F4D6}" destId="{4D3707F9-640B-408A-B6AA-4B01FE7A5DDE}" srcOrd="1" destOrd="0" presId="urn:microsoft.com/office/officeart/2005/8/layout/radial5"/>
    <dgm:cxn modelId="{88AA494B-F485-4356-B572-206B3F88F52B}" type="presOf" srcId="{0D6B1CF9-0582-41FC-A7D9-437475A5A3EC}" destId="{FBD5DB1C-8573-40F8-B22C-3537E7301A1A}" srcOrd="0" destOrd="0" presId="urn:microsoft.com/office/officeart/2005/8/layout/radial5"/>
    <dgm:cxn modelId="{99C2EE84-AF6A-4EED-9FDE-E2BD708FC2D1}" type="presOf" srcId="{5F105C22-E11F-4138-AF75-BA4CDD20E7BE}" destId="{46AFA816-DD75-4924-8EBE-9D58B0C1E7AF}" srcOrd="1" destOrd="0" presId="urn:microsoft.com/office/officeart/2005/8/layout/radial5"/>
    <dgm:cxn modelId="{8F0BAAC5-30D8-49E9-B92F-CF4B36EEDB5A}" srcId="{727D2ABF-ECAD-4C66-BFA8-FFFCD3CFA844}" destId="{0D6B1CF9-0582-41FC-A7D9-437475A5A3EC}" srcOrd="0" destOrd="0" parTransId="{6CE885A7-6B4C-431A-9BE1-4DB8718207C4}" sibTransId="{1BDE6A3C-40BC-40E6-A57E-1D0C9FDB2F8D}"/>
    <dgm:cxn modelId="{176CE67D-A77E-426C-9FDB-D7AFBD1FFDD5}" type="presOf" srcId="{564D8275-D423-4EEA-AD63-1E6C799C7370}" destId="{801E6585-6B96-4381-9405-BFC4C8F76952}" srcOrd="0"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E1300C9F-9417-4225-8889-A1823822A4CB}" type="presOf" srcId="{78856294-550E-4CBF-B309-250B0348AADD}" destId="{F18FDCB7-EA83-42AF-87D7-8A66C6BB353C}"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82C7C989-EFEA-459B-9C95-3A742D42623C}" type="presOf" srcId="{35618B30-C814-4282-89FE-3BC55128F611}" destId="{FF9272D2-E9BE-49CE-88D7-2ACFCA63CE6F}" srcOrd="0" destOrd="0" presId="urn:microsoft.com/office/officeart/2005/8/layout/radial5"/>
    <dgm:cxn modelId="{D9A95247-4E9C-4031-936D-6C9CD31339ED}" type="presOf" srcId="{1E1183EA-D98E-452D-A6B9-F740EAB93EA8}" destId="{7D3D0131-E852-4AEA-B121-0CECAEC0D33A}" srcOrd="0" destOrd="0" presId="urn:microsoft.com/office/officeart/2005/8/layout/radial5"/>
    <dgm:cxn modelId="{C2D9D240-9D7A-428E-A929-6D2018ABEF01}" type="presOf" srcId="{5F105C22-E11F-4138-AF75-BA4CDD20E7BE}" destId="{4A47019A-3587-4849-A205-F8F0475896AA}" srcOrd="0" destOrd="0" presId="urn:microsoft.com/office/officeart/2005/8/layout/radial5"/>
    <dgm:cxn modelId="{2F3D1C22-16DE-4FB2-BCA4-F77350C24D91}" type="presOf" srcId="{C88F70A4-2121-4121-8B62-D4C9C82857B9}" destId="{A9DDCAAA-0987-45A5-A9CD-F7B9CF2E112E}" srcOrd="0" destOrd="0" presId="urn:microsoft.com/office/officeart/2005/8/layout/radial5"/>
    <dgm:cxn modelId="{D5B9BA1A-45F6-43D2-A69B-DFEF0420B8D6}" type="presOf" srcId="{F34D636D-36AC-43BE-8F76-591BEED0F4D6}" destId="{6E3F8358-3721-4228-8047-3A1313AF68B3}" srcOrd="0"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FB8E2CDB-25AF-4CE4-8A0C-AF9E450F671E}" srcId="{0D6B1CF9-0582-41FC-A7D9-437475A5A3EC}" destId="{940AD172-A963-4C8C-B400-37822E15B526}" srcOrd="4" destOrd="0" parTransId="{78856294-550E-4CBF-B309-250B0348AADD}" sibTransId="{CD90F996-CF64-4DE2-A246-7AF63188BB58}"/>
    <dgm:cxn modelId="{3FB804AB-2E1C-4A88-BB13-228D31BC504E}" srcId="{0D6B1CF9-0582-41FC-A7D9-437475A5A3EC}" destId="{564D8275-D423-4EEA-AD63-1E6C799C7370}" srcOrd="1" destOrd="0" parTransId="{9439545F-FC33-4E78-B7F5-9D2C68103ACD}" sibTransId="{9E207608-6F89-4DCC-8F5D-8E48AC03F015}"/>
    <dgm:cxn modelId="{E04DE6B6-6D30-4237-91B0-47E441B25BF3}" type="presOf" srcId="{73E5B036-580E-4B89-95EE-7AD5B77821C7}" destId="{95931632-2293-405D-9C9F-8361B3EA47EE}" srcOrd="0" destOrd="0" presId="urn:microsoft.com/office/officeart/2005/8/layout/radial5"/>
    <dgm:cxn modelId="{6F9C1F0C-27B3-4DAD-9F45-7016D6186525}" type="presOf" srcId="{940AD172-A963-4C8C-B400-37822E15B526}" destId="{5A8445FC-A728-4A65-AE1A-524C6A41A06D}" srcOrd="0" destOrd="0" presId="urn:microsoft.com/office/officeart/2005/8/layout/radial5"/>
    <dgm:cxn modelId="{1D2D706E-9127-4D5D-B067-EE1BD0CB3224}" type="presOf" srcId="{AC493D7B-2941-4C13-BDCC-528AAE025B71}" destId="{FE6E5187-2650-4A68-B714-3A84E445BB0D}" srcOrd="0" destOrd="0" presId="urn:microsoft.com/office/officeart/2005/8/layout/radial5"/>
    <dgm:cxn modelId="{364DF091-006D-421D-BDF2-940C0E04DDD8}" srcId="{0D6B1CF9-0582-41FC-A7D9-437475A5A3EC}" destId="{1E1183EA-D98E-452D-A6B9-F740EAB93EA8}" srcOrd="0" destOrd="0" parTransId="{5F105C22-E11F-4138-AF75-BA4CDD20E7BE}" sibTransId="{AEA3C2B6-574A-4DA8-AA62-4454F14155D1}"/>
    <dgm:cxn modelId="{A0A7FC26-EA8A-4297-AEC4-8C154A67E8D7}" srcId="{0D6B1CF9-0582-41FC-A7D9-437475A5A3EC}" destId="{698D8862-CC5B-42BC-A259-2FF4118B409A}" srcOrd="2" destOrd="0" parTransId="{F34D636D-36AC-43BE-8F76-591BEED0F4D6}" sibTransId="{51716C44-278D-4026-B46E-0153D70CFC1D}"/>
    <dgm:cxn modelId="{E26D2D9F-E9F5-4C13-A8D8-AF6FD9FB45D3}" srcId="{0D6B1CF9-0582-41FC-A7D9-437475A5A3EC}" destId="{C88F70A4-2121-4121-8B62-D4C9C82857B9}" srcOrd="5" destOrd="0" parTransId="{AC493D7B-2941-4C13-BDCC-528AAE025B71}" sibTransId="{34A08115-7AA6-43AC-80F3-0E060E13A8A9}"/>
    <dgm:cxn modelId="{FC28F369-E294-4E6E-8074-CFBB19C50C3D}" type="presOf" srcId="{AAC73E67-7504-416A-913E-6829F993F4DF}" destId="{C7F5CFDE-F3D3-4378-8271-66D5EC96A9F5}" srcOrd="1" destOrd="0" presId="urn:microsoft.com/office/officeart/2005/8/layout/radial5"/>
    <dgm:cxn modelId="{F0B50820-0DB0-4A7B-9FE1-EED4B9B298BA}" type="presOf" srcId="{AAC73E67-7504-416A-913E-6829F993F4DF}" destId="{D51B28AC-6B75-47FE-961B-5312DEE601CA}" srcOrd="0" destOrd="0" presId="urn:microsoft.com/office/officeart/2005/8/layout/radial5"/>
    <dgm:cxn modelId="{923358CB-1309-45CB-8319-0083112CB29F}" type="presOf" srcId="{698D8862-CC5B-42BC-A259-2FF4118B409A}" destId="{B33AE019-0C92-46A0-93C7-F771EB1896FB}" srcOrd="0" destOrd="0" presId="urn:microsoft.com/office/officeart/2005/8/layout/radial5"/>
    <dgm:cxn modelId="{2357FB9D-A52E-48E7-8660-50DCD18277E4}" type="presParOf" srcId="{260A225F-98C1-4F16-B5A8-599C64F50EA7}" destId="{FBD5DB1C-8573-40F8-B22C-3537E7301A1A}" srcOrd="0" destOrd="0" presId="urn:microsoft.com/office/officeart/2005/8/layout/radial5"/>
    <dgm:cxn modelId="{3EA572F7-5CD0-46CD-BB5B-9482CEE35064}" type="presParOf" srcId="{260A225F-98C1-4F16-B5A8-599C64F50EA7}" destId="{4A47019A-3587-4849-A205-F8F0475896AA}" srcOrd="1" destOrd="0" presId="urn:microsoft.com/office/officeart/2005/8/layout/radial5"/>
    <dgm:cxn modelId="{710CF60F-2B46-4FE4-9879-1F8CDA570C13}" type="presParOf" srcId="{4A47019A-3587-4849-A205-F8F0475896AA}" destId="{46AFA816-DD75-4924-8EBE-9D58B0C1E7AF}" srcOrd="0" destOrd="0" presId="urn:microsoft.com/office/officeart/2005/8/layout/radial5"/>
    <dgm:cxn modelId="{B2BF6607-83C9-4E95-BE64-FB52ECA3CDE6}" type="presParOf" srcId="{260A225F-98C1-4F16-B5A8-599C64F50EA7}" destId="{7D3D0131-E852-4AEA-B121-0CECAEC0D33A}" srcOrd="2" destOrd="0" presId="urn:microsoft.com/office/officeart/2005/8/layout/radial5"/>
    <dgm:cxn modelId="{41EFCCF3-6F6C-4CFC-9DDD-9F33B57A116F}" type="presParOf" srcId="{260A225F-98C1-4F16-B5A8-599C64F50EA7}" destId="{4F46CC64-12CB-44EE-85F5-78A359190CE7}" srcOrd="3" destOrd="0" presId="urn:microsoft.com/office/officeart/2005/8/layout/radial5"/>
    <dgm:cxn modelId="{B71828C6-AF52-4830-B3BB-BC1F3DFBBF7B}" type="presParOf" srcId="{4F46CC64-12CB-44EE-85F5-78A359190CE7}" destId="{3E37E20E-3E88-4791-9153-5E9981EE01B1}" srcOrd="0" destOrd="0" presId="urn:microsoft.com/office/officeart/2005/8/layout/radial5"/>
    <dgm:cxn modelId="{41D83917-6130-402E-AD12-B45F97E3EAD7}" type="presParOf" srcId="{260A225F-98C1-4F16-B5A8-599C64F50EA7}" destId="{801E6585-6B96-4381-9405-BFC4C8F76952}" srcOrd="4" destOrd="0" presId="urn:microsoft.com/office/officeart/2005/8/layout/radial5"/>
    <dgm:cxn modelId="{A582DCE2-C18B-4A82-87CE-D84C93EFA88D}" type="presParOf" srcId="{260A225F-98C1-4F16-B5A8-599C64F50EA7}" destId="{6E3F8358-3721-4228-8047-3A1313AF68B3}" srcOrd="5" destOrd="0" presId="urn:microsoft.com/office/officeart/2005/8/layout/radial5"/>
    <dgm:cxn modelId="{7855B45D-F23B-43DE-9528-19A4FB09DEA3}" type="presParOf" srcId="{6E3F8358-3721-4228-8047-3A1313AF68B3}" destId="{4D3707F9-640B-408A-B6AA-4B01FE7A5DDE}" srcOrd="0" destOrd="0" presId="urn:microsoft.com/office/officeart/2005/8/layout/radial5"/>
    <dgm:cxn modelId="{D537868B-0F1E-4623-B61B-990F88614382}" type="presParOf" srcId="{260A225F-98C1-4F16-B5A8-599C64F50EA7}" destId="{B33AE019-0C92-46A0-93C7-F771EB1896FB}" srcOrd="6" destOrd="0" presId="urn:microsoft.com/office/officeart/2005/8/layout/radial5"/>
    <dgm:cxn modelId="{762FCC73-2D72-4700-8E3F-67502E9D6D0A}" type="presParOf" srcId="{260A225F-98C1-4F16-B5A8-599C64F50EA7}" destId="{D51B28AC-6B75-47FE-961B-5312DEE601CA}" srcOrd="7" destOrd="0" presId="urn:microsoft.com/office/officeart/2005/8/layout/radial5"/>
    <dgm:cxn modelId="{975077FA-05B4-42ED-8DAD-4E116599CBD6}" type="presParOf" srcId="{D51B28AC-6B75-47FE-961B-5312DEE601CA}" destId="{C7F5CFDE-F3D3-4378-8271-66D5EC96A9F5}" srcOrd="0" destOrd="0" presId="urn:microsoft.com/office/officeart/2005/8/layout/radial5"/>
    <dgm:cxn modelId="{E9130BCA-EE06-4832-8609-14228A5CC8E0}" type="presParOf" srcId="{260A225F-98C1-4F16-B5A8-599C64F50EA7}" destId="{5258448D-F7CE-4F5E-A4C0-9EF408F7918E}" srcOrd="8" destOrd="0" presId="urn:microsoft.com/office/officeart/2005/8/layout/radial5"/>
    <dgm:cxn modelId="{3B2A72B4-2EDB-4730-BB81-7C8A0521374A}" type="presParOf" srcId="{260A225F-98C1-4F16-B5A8-599C64F50EA7}" destId="{F18FDCB7-EA83-42AF-87D7-8A66C6BB353C}" srcOrd="9" destOrd="0" presId="urn:microsoft.com/office/officeart/2005/8/layout/radial5"/>
    <dgm:cxn modelId="{A2E71615-9102-48FA-B993-238789683C22}" type="presParOf" srcId="{F18FDCB7-EA83-42AF-87D7-8A66C6BB353C}" destId="{E37DC7EC-FDE1-4CF3-8EE7-CF6A0DD313EC}" srcOrd="0" destOrd="0" presId="urn:microsoft.com/office/officeart/2005/8/layout/radial5"/>
    <dgm:cxn modelId="{B2975CB7-2B3A-4690-983C-BF566DE70A83}" type="presParOf" srcId="{260A225F-98C1-4F16-B5A8-599C64F50EA7}" destId="{5A8445FC-A728-4A65-AE1A-524C6A41A06D}" srcOrd="10" destOrd="0" presId="urn:microsoft.com/office/officeart/2005/8/layout/radial5"/>
    <dgm:cxn modelId="{1D75EF9B-5802-478F-AE25-9DA3EFADFD8D}" type="presParOf" srcId="{260A225F-98C1-4F16-B5A8-599C64F50EA7}" destId="{FE6E5187-2650-4A68-B714-3A84E445BB0D}" srcOrd="11" destOrd="0" presId="urn:microsoft.com/office/officeart/2005/8/layout/radial5"/>
    <dgm:cxn modelId="{5C8DD7FD-3D2F-4B65-ADD9-0D90F284A0F6}" type="presParOf" srcId="{FE6E5187-2650-4A68-B714-3A84E445BB0D}" destId="{037A7D5D-C991-425C-9BBB-F230ED71EBCE}" srcOrd="0" destOrd="0" presId="urn:microsoft.com/office/officeart/2005/8/layout/radial5"/>
    <dgm:cxn modelId="{4CD082EA-C15B-459E-BD53-1B9EAE18EDD0}" type="presParOf" srcId="{260A225F-98C1-4F16-B5A8-599C64F50EA7}" destId="{A9DDCAAA-0987-45A5-A9CD-F7B9CF2E112E}" srcOrd="12" destOrd="0" presId="urn:microsoft.com/office/officeart/2005/8/layout/radial5"/>
    <dgm:cxn modelId="{D605EF1F-7769-4B96-B5E6-C4306C5CC548}" type="presParOf" srcId="{260A225F-98C1-4F16-B5A8-599C64F50EA7}" destId="{FF9272D2-E9BE-49CE-88D7-2ACFCA63CE6F}" srcOrd="13" destOrd="0" presId="urn:microsoft.com/office/officeart/2005/8/layout/radial5"/>
    <dgm:cxn modelId="{16A5A3CD-FE7A-4EF8-83F2-326D61D49D6D}" type="presParOf" srcId="{FF9272D2-E9BE-49CE-88D7-2ACFCA63CE6F}" destId="{9668FCE8-DE05-4501-ADA6-A17982AD4C1D}" srcOrd="0" destOrd="0" presId="urn:microsoft.com/office/officeart/2005/8/layout/radial5"/>
    <dgm:cxn modelId="{4EAC0D72-B829-4AA7-AA3F-FC091BCB7522}"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D2ABF-ECAD-4C66-BFA8-FFFCD3CFA844}" type="doc">
      <dgm:prSet loTypeId="urn:microsoft.com/office/officeart/2005/8/layout/radial5" loCatId="cycle" qsTypeId="urn:microsoft.com/office/officeart/2005/8/quickstyle/simple2" qsCatId="simple" csTypeId="urn:microsoft.com/office/officeart/2005/8/colors/accent1_3" csCatId="accent1" phldr="1"/>
      <dgm:spPr/>
      <dgm:t>
        <a:bodyPr/>
        <a:lstStyle/>
        <a:p>
          <a:endParaRPr lang="nl-BE"/>
        </a:p>
      </dgm:t>
    </dgm:pt>
    <dgm:pt modelId="{0D6B1CF9-0582-41FC-A7D9-437475A5A3EC}">
      <dgm:prSet phldrT="[Text]"/>
      <dgm:spPr/>
      <dgm:t>
        <a:bodyPr/>
        <a:lstStyle/>
        <a:p>
          <a:r>
            <a:rPr lang="nl-BE" b="1"/>
            <a:t>ToC</a:t>
          </a:r>
        </a:p>
      </dgm:t>
    </dgm:pt>
    <dgm:pt modelId="{6CE885A7-6B4C-431A-9BE1-4DB8718207C4}" type="parTrans" cxnId="{8F0BAAC5-30D8-49E9-B92F-CF4B36EEDB5A}">
      <dgm:prSet/>
      <dgm:spPr/>
      <dgm:t>
        <a:bodyPr/>
        <a:lstStyle/>
        <a:p>
          <a:endParaRPr lang="nl-BE"/>
        </a:p>
      </dgm:t>
    </dgm:pt>
    <dgm:pt modelId="{1BDE6A3C-40BC-40E6-A57E-1D0C9FDB2F8D}" type="sibTrans" cxnId="{8F0BAAC5-30D8-49E9-B92F-CF4B36EEDB5A}">
      <dgm:prSet/>
      <dgm:spPr/>
      <dgm:t>
        <a:bodyPr/>
        <a:lstStyle/>
        <a:p>
          <a:endParaRPr lang="nl-BE"/>
        </a:p>
      </dgm:t>
    </dgm:pt>
    <dgm:pt modelId="{698D8862-CC5B-42BC-A259-2FF4118B409A}">
      <dgm:prSet/>
      <dgm:spPr>
        <a:solidFill>
          <a:srgbClr val="4798FB"/>
        </a:solidFill>
      </dgm:spPr>
      <dgm:t>
        <a:bodyPr/>
        <a:lstStyle/>
        <a:p>
          <a:r>
            <a:rPr lang="nl-BE" dirty="0" err="1">
              <a:latin typeface="Arial" charset="0"/>
              <a:cs typeface="Arial" charset="0"/>
            </a:rPr>
            <a:t>Contexte</a:t>
          </a:r>
          <a:endParaRPr lang="nl-BE" dirty="0">
            <a:latin typeface="Arial" charset="0"/>
            <a:cs typeface="Arial" charset="0"/>
          </a:endParaRPr>
        </a:p>
      </dgm:t>
    </dgm:pt>
    <dgm:pt modelId="{F34D636D-36AC-43BE-8F76-591BEED0F4D6}" type="parTrans" cxnId="{A0A7FC26-EA8A-4297-AEC4-8C154A67E8D7}">
      <dgm:prSet/>
      <dgm:spPr/>
      <dgm:t>
        <a:bodyPr/>
        <a:lstStyle/>
        <a:p>
          <a:endParaRPr lang="nl-BE"/>
        </a:p>
      </dgm:t>
    </dgm:pt>
    <dgm:pt modelId="{51716C44-278D-4026-B46E-0153D70CFC1D}" type="sibTrans" cxnId="{A0A7FC26-EA8A-4297-AEC4-8C154A67E8D7}">
      <dgm:prSet/>
      <dgm:spPr/>
      <dgm:t>
        <a:bodyPr/>
        <a:lstStyle/>
        <a:p>
          <a:endParaRPr lang="nl-BE"/>
        </a:p>
      </dgm:t>
    </dgm:pt>
    <dgm:pt modelId="{940AD172-A963-4C8C-B400-37822E15B526}">
      <dgm:prSet/>
      <dgm:spPr>
        <a:solidFill>
          <a:srgbClr val="5EA5FC"/>
        </a:solidFill>
      </dgm:spPr>
      <dgm:t>
        <a:bodyPr/>
        <a:lstStyle/>
        <a:p>
          <a:r>
            <a:rPr lang="nl-BE" smtClean="0">
              <a:latin typeface="Arial" charset="0"/>
              <a:cs typeface="Arial" charset="0"/>
            </a:rPr>
            <a:t>B. Contribution</a:t>
          </a:r>
          <a:r>
            <a:rPr lang="nl-BE" dirty="0" smtClean="0">
              <a:latin typeface="Arial" charset="0"/>
              <a:cs typeface="Arial" charset="0"/>
            </a:rPr>
            <a:t> </a:t>
          </a:r>
          <a:r>
            <a:rPr lang="nl-BE" dirty="0" err="1">
              <a:latin typeface="Arial" charset="0"/>
              <a:cs typeface="Arial" charset="0"/>
            </a:rPr>
            <a:t>propre</a:t>
          </a:r>
          <a:r>
            <a:rPr lang="nl-BE" dirty="0">
              <a:latin typeface="Arial" charset="0"/>
              <a:cs typeface="Arial" charset="0"/>
            </a:rPr>
            <a:t> (</a:t>
          </a:r>
          <a:r>
            <a:rPr lang="nl-BE" dirty="0" err="1">
              <a:latin typeface="Arial" charset="0"/>
              <a:cs typeface="Arial" charset="0"/>
            </a:rPr>
            <a:t>sphères</a:t>
          </a:r>
          <a:r>
            <a:rPr lang="nl-BE" dirty="0">
              <a:latin typeface="Arial" charset="0"/>
              <a:cs typeface="Arial" charset="0"/>
            </a:rPr>
            <a:t> de controle et </a:t>
          </a:r>
          <a:r>
            <a:rPr lang="nl-BE" dirty="0" err="1">
              <a:latin typeface="Arial" charset="0"/>
              <a:cs typeface="Arial" charset="0"/>
            </a:rPr>
            <a:t>d’influence</a:t>
          </a:r>
          <a:r>
            <a:rPr lang="nl-BE" dirty="0">
              <a:latin typeface="Arial" charset="0"/>
              <a:cs typeface="Arial" charset="0"/>
            </a:rPr>
            <a:t>)</a:t>
          </a:r>
        </a:p>
      </dgm:t>
    </dgm:pt>
    <dgm:pt modelId="{78856294-550E-4CBF-B309-250B0348AADD}" type="parTrans" cxnId="{FB8E2CDB-25AF-4CE4-8A0C-AF9E450F671E}">
      <dgm:prSet/>
      <dgm:spPr/>
      <dgm:t>
        <a:bodyPr/>
        <a:lstStyle/>
        <a:p>
          <a:endParaRPr lang="nl-BE"/>
        </a:p>
      </dgm:t>
    </dgm:pt>
    <dgm:pt modelId="{CD90F996-CF64-4DE2-A246-7AF63188BB58}" type="sibTrans" cxnId="{FB8E2CDB-25AF-4CE4-8A0C-AF9E450F671E}">
      <dgm:prSet/>
      <dgm:spPr/>
      <dgm:t>
        <a:bodyPr/>
        <a:lstStyle/>
        <a:p>
          <a:endParaRPr lang="nl-BE"/>
        </a:p>
      </dgm:t>
    </dgm:pt>
    <dgm:pt modelId="{C88F70A4-2121-4121-8B62-D4C9C82857B9}">
      <dgm:prSet/>
      <dgm:spPr>
        <a:solidFill>
          <a:srgbClr val="5EA5FC"/>
        </a:solidFill>
      </dgm:spPr>
      <dgm:t>
        <a:bodyPr/>
        <a:lstStyle/>
        <a:p>
          <a:r>
            <a:rPr lang="nl-BE" dirty="0" err="1">
              <a:latin typeface="Arial" charset="0"/>
              <a:cs typeface="Arial" charset="0"/>
            </a:rPr>
            <a:t>Situation</a:t>
          </a:r>
          <a:r>
            <a:rPr lang="nl-BE" dirty="0">
              <a:latin typeface="Arial" charset="0"/>
              <a:cs typeface="Arial" charset="0"/>
            </a:rPr>
            <a:t> </a:t>
          </a:r>
          <a:r>
            <a:rPr lang="nl-BE" dirty="0" err="1">
              <a:latin typeface="Arial" charset="0"/>
              <a:cs typeface="Arial" charset="0"/>
            </a:rPr>
            <a:t>voulue</a:t>
          </a:r>
          <a:endParaRPr lang="nl-BE" dirty="0">
            <a:solidFill>
              <a:srgbClr val="0070C0"/>
            </a:solidFill>
            <a:latin typeface="Arial" charset="0"/>
            <a:cs typeface="Arial" charset="0"/>
          </a:endParaRPr>
        </a:p>
      </dgm:t>
    </dgm:pt>
    <dgm:pt modelId="{AC493D7B-2941-4C13-BDCC-528AAE025B71}" type="parTrans" cxnId="{E26D2D9F-E9F5-4C13-A8D8-AF6FD9FB45D3}">
      <dgm:prSet/>
      <dgm:spPr/>
      <dgm:t>
        <a:bodyPr/>
        <a:lstStyle/>
        <a:p>
          <a:endParaRPr lang="nl-BE"/>
        </a:p>
      </dgm:t>
    </dgm:pt>
    <dgm:pt modelId="{34A08115-7AA6-43AC-80F3-0E060E13A8A9}" type="sibTrans" cxnId="{E26D2D9F-E9F5-4C13-A8D8-AF6FD9FB45D3}">
      <dgm:prSet/>
      <dgm:spPr/>
      <dgm:t>
        <a:bodyPr/>
        <a:lstStyle/>
        <a:p>
          <a:endParaRPr lang="nl-BE"/>
        </a:p>
      </dgm:t>
    </dgm:pt>
    <dgm:pt modelId="{564D8275-D423-4EEA-AD63-1E6C799C7370}">
      <dgm:prSet/>
      <dgm:spPr>
        <a:solidFill>
          <a:srgbClr val="9DCB3B"/>
        </a:solidFill>
      </dgm:spPr>
      <dgm:t>
        <a:bodyPr/>
        <a:lstStyle/>
        <a:p>
          <a:r>
            <a:rPr lang="nl-BE" dirty="0" smtClean="0">
              <a:solidFill>
                <a:schemeClr val="bg1"/>
              </a:solidFill>
              <a:latin typeface="Arial" charset="0"/>
              <a:cs typeface="Arial" charset="0"/>
            </a:rPr>
            <a:t>A. </a:t>
          </a:r>
          <a:r>
            <a:rPr lang="nl-BE" dirty="0" err="1" smtClean="0">
              <a:solidFill>
                <a:schemeClr val="bg1"/>
              </a:solidFill>
              <a:latin typeface="Arial" charset="0"/>
              <a:cs typeface="Arial" charset="0"/>
            </a:rPr>
            <a:t>Hypothèses</a:t>
          </a:r>
          <a:endParaRPr lang="nl-BE" dirty="0">
            <a:solidFill>
              <a:schemeClr val="bg1"/>
            </a:solidFill>
            <a:latin typeface="Arial" charset="0"/>
            <a:cs typeface="Arial" charset="0"/>
          </a:endParaRPr>
        </a:p>
      </dgm:t>
    </dgm:pt>
    <dgm:pt modelId="{9439545F-FC33-4E78-B7F5-9D2C68103ACD}" type="parTrans" cxnId="{3FB804AB-2E1C-4A88-BB13-228D31BC504E}">
      <dgm:prSet/>
      <dgm:spPr/>
      <dgm:t>
        <a:bodyPr/>
        <a:lstStyle/>
        <a:p>
          <a:endParaRPr lang="nl-BE"/>
        </a:p>
      </dgm:t>
    </dgm:pt>
    <dgm:pt modelId="{9E207608-6F89-4DCC-8F5D-8E48AC03F015}" type="sibTrans" cxnId="{3FB804AB-2E1C-4A88-BB13-228D31BC504E}">
      <dgm:prSet/>
      <dgm:spPr/>
      <dgm:t>
        <a:bodyPr/>
        <a:lstStyle/>
        <a:p>
          <a:endParaRPr lang="nl-BE"/>
        </a:p>
      </dgm:t>
    </dgm:pt>
    <dgm:pt modelId="{6CC41141-1DF0-4510-BB7E-D14757A32A48}">
      <dgm:prSet/>
      <dgm:spPr>
        <a:solidFill>
          <a:srgbClr val="9DCB3B"/>
        </a:solidFill>
      </dgm:spPr>
      <dgm:t>
        <a:bodyPr/>
        <a:lstStyle/>
        <a:p>
          <a:r>
            <a:rPr lang="nl-BE" dirty="0" smtClean="0">
              <a:latin typeface="Arial" charset="0"/>
              <a:cs typeface="Arial" charset="0"/>
            </a:rPr>
            <a:t>B. Acteurs</a:t>
          </a:r>
          <a:endParaRPr lang="nl-BE" dirty="0">
            <a:latin typeface="Arial" charset="0"/>
            <a:cs typeface="Arial" charset="0"/>
          </a:endParaRPr>
        </a:p>
      </dgm:t>
    </dgm:pt>
    <dgm:pt modelId="{AAC73E67-7504-416A-913E-6829F993F4DF}" type="parTrans" cxnId="{021874AB-314C-4953-9E87-1F181D39382E}">
      <dgm:prSet/>
      <dgm:spPr/>
      <dgm:t>
        <a:bodyPr/>
        <a:lstStyle/>
        <a:p>
          <a:endParaRPr lang="nl-BE"/>
        </a:p>
      </dgm:t>
    </dgm:pt>
    <dgm:pt modelId="{32530BA2-EEBD-45F8-85C0-F6FFDE71536A}" type="sibTrans" cxnId="{021874AB-314C-4953-9E87-1F181D39382E}">
      <dgm:prSet/>
      <dgm:spPr/>
      <dgm:t>
        <a:bodyPr/>
        <a:lstStyle/>
        <a:p>
          <a:endParaRPr lang="nl-BE"/>
        </a:p>
      </dgm:t>
    </dgm:pt>
    <dgm:pt modelId="{73E5B036-580E-4B89-95EE-7AD5B77821C7}">
      <dgm:prSet/>
      <dgm:spPr>
        <a:solidFill>
          <a:srgbClr val="92C2FC"/>
        </a:solidFill>
      </dgm:spPr>
      <dgm:t>
        <a:bodyPr/>
        <a:lstStyle/>
        <a:p>
          <a:r>
            <a:rPr lang="nl-BE" dirty="0" err="1">
              <a:latin typeface="Arial" charset="0"/>
              <a:cs typeface="Arial" charset="0"/>
            </a:rPr>
            <a:t>Collaboration</a:t>
          </a:r>
          <a:r>
            <a:rPr lang="nl-BE" dirty="0">
              <a:latin typeface="Arial" charset="0"/>
              <a:cs typeface="Arial" charset="0"/>
            </a:rPr>
            <a:t> </a:t>
          </a:r>
          <a:r>
            <a:rPr lang="nl-BE" dirty="0" err="1">
              <a:latin typeface="Arial" charset="0"/>
              <a:cs typeface="Arial" charset="0"/>
            </a:rPr>
            <a:t>multi</a:t>
          </a:r>
          <a:r>
            <a:rPr lang="nl-BE" dirty="0">
              <a:latin typeface="Arial" charset="0"/>
              <a:cs typeface="Arial" charset="0"/>
            </a:rPr>
            <a:t>-acteurs</a:t>
          </a:r>
        </a:p>
      </dgm:t>
    </dgm:pt>
    <dgm:pt modelId="{35618B30-C814-4282-89FE-3BC55128F611}" type="parTrans" cxnId="{8449B358-C736-4CE5-AFBF-B4A82F19449E}">
      <dgm:prSet/>
      <dgm:spPr/>
      <dgm:t>
        <a:bodyPr/>
        <a:lstStyle/>
        <a:p>
          <a:endParaRPr lang="nl-BE"/>
        </a:p>
      </dgm:t>
    </dgm:pt>
    <dgm:pt modelId="{25D5F9C9-8AAB-40A8-9EB9-540B73377408}" type="sibTrans" cxnId="{8449B358-C736-4CE5-AFBF-B4A82F19449E}">
      <dgm:prSet/>
      <dgm:spPr/>
      <dgm:t>
        <a:bodyPr/>
        <a:lstStyle/>
        <a:p>
          <a:endParaRPr lang="nl-BE"/>
        </a:p>
      </dgm:t>
    </dgm:pt>
    <dgm:pt modelId="{1E1183EA-D98E-452D-A6B9-F740EAB93EA8}">
      <dgm:prSet/>
      <dgm:spPr>
        <a:solidFill>
          <a:srgbClr val="4798FB"/>
        </a:solidFill>
      </dgm:spPr>
      <dgm:t>
        <a:bodyPr/>
        <a:lstStyle/>
        <a:p>
          <a:r>
            <a:rPr lang="nl-BE" dirty="0">
              <a:solidFill>
                <a:schemeClr val="bg1"/>
              </a:solidFill>
              <a:latin typeface="Arial" charset="0"/>
              <a:cs typeface="Arial" charset="0"/>
            </a:rPr>
            <a:t>Les </a:t>
          </a:r>
          <a:r>
            <a:rPr lang="nl-BE" dirty="0" err="1">
              <a:solidFill>
                <a:schemeClr val="bg1"/>
              </a:solidFill>
              <a:latin typeface="Arial" charset="0"/>
              <a:cs typeface="Arial" charset="0"/>
            </a:rPr>
            <a:t>chemins</a:t>
          </a:r>
          <a:r>
            <a:rPr lang="nl-BE" dirty="0">
              <a:solidFill>
                <a:schemeClr val="bg1"/>
              </a:solidFill>
              <a:latin typeface="Arial" charset="0"/>
              <a:cs typeface="Arial" charset="0"/>
            </a:rPr>
            <a:t> de changements</a:t>
          </a:r>
        </a:p>
      </dgm:t>
    </dgm:pt>
    <dgm:pt modelId="{5F105C22-E11F-4138-AF75-BA4CDD20E7BE}" type="parTrans" cxnId="{364DF091-006D-421D-BDF2-940C0E04DDD8}">
      <dgm:prSet/>
      <dgm:spPr/>
      <dgm:t>
        <a:bodyPr/>
        <a:lstStyle/>
        <a:p>
          <a:endParaRPr lang="nl-BE"/>
        </a:p>
      </dgm:t>
    </dgm:pt>
    <dgm:pt modelId="{AEA3C2B6-574A-4DA8-AA62-4454F14155D1}" type="sibTrans" cxnId="{364DF091-006D-421D-BDF2-940C0E04DDD8}">
      <dgm:prSet/>
      <dgm:spPr/>
      <dgm:t>
        <a:bodyPr/>
        <a:lstStyle/>
        <a:p>
          <a:endParaRPr lang="nl-BE"/>
        </a:p>
      </dgm:t>
    </dgm:pt>
    <dgm:pt modelId="{B6B90E3B-2DAD-4B51-B2AA-D9B19CC30035}">
      <dgm:prSet custScaleX="157782" custRadScaleRad="131961" custRadScaleInc="37437"/>
      <dgm:spPr/>
      <dgm:t>
        <a:bodyPr/>
        <a:lstStyle/>
        <a:p>
          <a:endParaRPr lang="nl-BE"/>
        </a:p>
      </dgm:t>
    </dgm:pt>
    <dgm:pt modelId="{E95D235E-CA60-4951-B76D-ED584F190B29}" type="parTrans" cxnId="{1599F11B-75E8-4725-8D11-48ED8DFDC315}">
      <dgm:prSet/>
      <dgm:spPr/>
      <dgm:t>
        <a:bodyPr/>
        <a:lstStyle/>
        <a:p>
          <a:endParaRPr lang="nl-NL"/>
        </a:p>
      </dgm:t>
    </dgm:pt>
    <dgm:pt modelId="{1102933D-1EA0-442C-90B7-8E08C174AC82}" type="sibTrans" cxnId="{1599F11B-75E8-4725-8D11-48ED8DFDC315}">
      <dgm:prSet/>
      <dgm:spPr/>
      <dgm:t>
        <a:bodyPr/>
        <a:lstStyle/>
        <a:p>
          <a:endParaRPr lang="nl-NL"/>
        </a:p>
      </dgm:t>
    </dgm:pt>
    <dgm:pt modelId="{260A225F-98C1-4F16-B5A8-599C64F50EA7}" type="pres">
      <dgm:prSet presAssocID="{727D2ABF-ECAD-4C66-BFA8-FFFCD3CFA844}" presName="Name0" presStyleCnt="0">
        <dgm:presLayoutVars>
          <dgm:chMax val="1"/>
          <dgm:dir/>
          <dgm:animLvl val="ctr"/>
          <dgm:resizeHandles val="exact"/>
        </dgm:presLayoutVars>
      </dgm:prSet>
      <dgm:spPr/>
      <dgm:t>
        <a:bodyPr/>
        <a:lstStyle/>
        <a:p>
          <a:endParaRPr lang="nl-BE"/>
        </a:p>
      </dgm:t>
    </dgm:pt>
    <dgm:pt modelId="{FBD5DB1C-8573-40F8-B22C-3537E7301A1A}" type="pres">
      <dgm:prSet presAssocID="{0D6B1CF9-0582-41FC-A7D9-437475A5A3EC}" presName="centerShape" presStyleLbl="node0" presStyleIdx="0" presStyleCnt="1"/>
      <dgm:spPr/>
      <dgm:t>
        <a:bodyPr/>
        <a:lstStyle/>
        <a:p>
          <a:endParaRPr lang="nl-BE"/>
        </a:p>
      </dgm:t>
    </dgm:pt>
    <dgm:pt modelId="{4A47019A-3587-4849-A205-F8F0475896AA}" type="pres">
      <dgm:prSet presAssocID="{5F105C22-E11F-4138-AF75-BA4CDD20E7BE}" presName="parTrans" presStyleLbl="sibTrans2D1" presStyleIdx="0" presStyleCnt="7"/>
      <dgm:spPr/>
      <dgm:t>
        <a:bodyPr/>
        <a:lstStyle/>
        <a:p>
          <a:endParaRPr lang="nl-BE"/>
        </a:p>
      </dgm:t>
    </dgm:pt>
    <dgm:pt modelId="{46AFA816-DD75-4924-8EBE-9D58B0C1E7AF}" type="pres">
      <dgm:prSet presAssocID="{5F105C22-E11F-4138-AF75-BA4CDD20E7BE}" presName="connectorText" presStyleLbl="sibTrans2D1" presStyleIdx="0" presStyleCnt="7"/>
      <dgm:spPr/>
      <dgm:t>
        <a:bodyPr/>
        <a:lstStyle/>
        <a:p>
          <a:endParaRPr lang="nl-BE"/>
        </a:p>
      </dgm:t>
    </dgm:pt>
    <dgm:pt modelId="{7D3D0131-E852-4AEA-B121-0CECAEC0D33A}" type="pres">
      <dgm:prSet presAssocID="{1E1183EA-D98E-452D-A6B9-F740EAB93EA8}" presName="node" presStyleLbl="node1" presStyleIdx="0" presStyleCnt="7" custScaleX="141701">
        <dgm:presLayoutVars>
          <dgm:bulletEnabled val="1"/>
        </dgm:presLayoutVars>
      </dgm:prSet>
      <dgm:spPr/>
      <dgm:t>
        <a:bodyPr/>
        <a:lstStyle/>
        <a:p>
          <a:endParaRPr lang="nl-BE"/>
        </a:p>
      </dgm:t>
    </dgm:pt>
    <dgm:pt modelId="{4F46CC64-12CB-44EE-85F5-78A359190CE7}" type="pres">
      <dgm:prSet presAssocID="{9439545F-FC33-4E78-B7F5-9D2C68103ACD}" presName="parTrans" presStyleLbl="sibTrans2D1" presStyleIdx="1" presStyleCnt="7"/>
      <dgm:spPr/>
      <dgm:t>
        <a:bodyPr/>
        <a:lstStyle/>
        <a:p>
          <a:endParaRPr lang="nl-BE"/>
        </a:p>
      </dgm:t>
    </dgm:pt>
    <dgm:pt modelId="{3E37E20E-3E88-4791-9153-5E9981EE01B1}" type="pres">
      <dgm:prSet presAssocID="{9439545F-FC33-4E78-B7F5-9D2C68103ACD}" presName="connectorText" presStyleLbl="sibTrans2D1" presStyleIdx="1" presStyleCnt="7"/>
      <dgm:spPr/>
      <dgm:t>
        <a:bodyPr/>
        <a:lstStyle/>
        <a:p>
          <a:endParaRPr lang="nl-BE"/>
        </a:p>
      </dgm:t>
    </dgm:pt>
    <dgm:pt modelId="{801E6585-6B96-4381-9405-BFC4C8F76952}" type="pres">
      <dgm:prSet presAssocID="{564D8275-D423-4EEA-AD63-1E6C799C7370}" presName="node" presStyleLbl="node1" presStyleIdx="1" presStyleCnt="7" custScaleX="157782" custRadScaleRad="127931" custRadScaleInc="-2513">
        <dgm:presLayoutVars>
          <dgm:bulletEnabled val="1"/>
        </dgm:presLayoutVars>
      </dgm:prSet>
      <dgm:spPr/>
      <dgm:t>
        <a:bodyPr/>
        <a:lstStyle/>
        <a:p>
          <a:endParaRPr lang="nl-BE"/>
        </a:p>
      </dgm:t>
    </dgm:pt>
    <dgm:pt modelId="{6E3F8358-3721-4228-8047-3A1313AF68B3}" type="pres">
      <dgm:prSet presAssocID="{F34D636D-36AC-43BE-8F76-591BEED0F4D6}" presName="parTrans" presStyleLbl="sibTrans2D1" presStyleIdx="2" presStyleCnt="7"/>
      <dgm:spPr/>
      <dgm:t>
        <a:bodyPr/>
        <a:lstStyle/>
        <a:p>
          <a:endParaRPr lang="nl-BE"/>
        </a:p>
      </dgm:t>
    </dgm:pt>
    <dgm:pt modelId="{4D3707F9-640B-408A-B6AA-4B01FE7A5DDE}" type="pres">
      <dgm:prSet presAssocID="{F34D636D-36AC-43BE-8F76-591BEED0F4D6}" presName="connectorText" presStyleLbl="sibTrans2D1" presStyleIdx="2" presStyleCnt="7"/>
      <dgm:spPr/>
      <dgm:t>
        <a:bodyPr/>
        <a:lstStyle/>
        <a:p>
          <a:endParaRPr lang="nl-BE"/>
        </a:p>
      </dgm:t>
    </dgm:pt>
    <dgm:pt modelId="{B33AE019-0C92-46A0-93C7-F771EB1896FB}" type="pres">
      <dgm:prSet presAssocID="{698D8862-CC5B-42BC-A259-2FF4118B409A}" presName="node" presStyleLbl="node1" presStyleIdx="2" presStyleCnt="7" custScaleX="157782" custRadScaleRad="131961" custRadScaleInc="37437">
        <dgm:presLayoutVars>
          <dgm:bulletEnabled val="1"/>
        </dgm:presLayoutVars>
      </dgm:prSet>
      <dgm:spPr/>
      <dgm:t>
        <a:bodyPr/>
        <a:lstStyle/>
        <a:p>
          <a:endParaRPr lang="nl-BE"/>
        </a:p>
      </dgm:t>
    </dgm:pt>
    <dgm:pt modelId="{D51B28AC-6B75-47FE-961B-5312DEE601CA}" type="pres">
      <dgm:prSet presAssocID="{AAC73E67-7504-416A-913E-6829F993F4DF}" presName="parTrans" presStyleLbl="sibTrans2D1" presStyleIdx="3" presStyleCnt="7"/>
      <dgm:spPr/>
      <dgm:t>
        <a:bodyPr/>
        <a:lstStyle/>
        <a:p>
          <a:endParaRPr lang="nl-BE"/>
        </a:p>
      </dgm:t>
    </dgm:pt>
    <dgm:pt modelId="{C7F5CFDE-F3D3-4378-8271-66D5EC96A9F5}" type="pres">
      <dgm:prSet presAssocID="{AAC73E67-7504-416A-913E-6829F993F4DF}" presName="connectorText" presStyleLbl="sibTrans2D1" presStyleIdx="3" presStyleCnt="7"/>
      <dgm:spPr/>
      <dgm:t>
        <a:bodyPr/>
        <a:lstStyle/>
        <a:p>
          <a:endParaRPr lang="nl-BE"/>
        </a:p>
      </dgm:t>
    </dgm:pt>
    <dgm:pt modelId="{5258448D-F7CE-4F5E-A4C0-9EF408F7918E}" type="pres">
      <dgm:prSet presAssocID="{6CC41141-1DF0-4510-BB7E-D14757A32A48}" presName="node" presStyleLbl="node1" presStyleIdx="3" presStyleCnt="7" custScaleX="160668" custRadScaleRad="101926" custRadScaleInc="55499">
        <dgm:presLayoutVars>
          <dgm:bulletEnabled val="1"/>
        </dgm:presLayoutVars>
      </dgm:prSet>
      <dgm:spPr/>
      <dgm:t>
        <a:bodyPr/>
        <a:lstStyle/>
        <a:p>
          <a:endParaRPr lang="nl-BE"/>
        </a:p>
      </dgm:t>
    </dgm:pt>
    <dgm:pt modelId="{F18FDCB7-EA83-42AF-87D7-8A66C6BB353C}" type="pres">
      <dgm:prSet presAssocID="{78856294-550E-4CBF-B309-250B0348AADD}" presName="parTrans" presStyleLbl="sibTrans2D1" presStyleIdx="4" presStyleCnt="7"/>
      <dgm:spPr/>
      <dgm:t>
        <a:bodyPr/>
        <a:lstStyle/>
        <a:p>
          <a:endParaRPr lang="nl-BE"/>
        </a:p>
      </dgm:t>
    </dgm:pt>
    <dgm:pt modelId="{E37DC7EC-FDE1-4CF3-8EE7-CF6A0DD313EC}" type="pres">
      <dgm:prSet presAssocID="{78856294-550E-4CBF-B309-250B0348AADD}" presName="connectorText" presStyleLbl="sibTrans2D1" presStyleIdx="4" presStyleCnt="7"/>
      <dgm:spPr/>
      <dgm:t>
        <a:bodyPr/>
        <a:lstStyle/>
        <a:p>
          <a:endParaRPr lang="nl-BE"/>
        </a:p>
      </dgm:t>
    </dgm:pt>
    <dgm:pt modelId="{5A8445FC-A728-4A65-AE1A-524C6A41A06D}" type="pres">
      <dgm:prSet presAssocID="{940AD172-A963-4C8C-B400-37822E15B526}" presName="node" presStyleLbl="node1" presStyleIdx="4" presStyleCnt="7" custScaleX="157782" custRadScaleRad="140722" custRadScaleInc="90614">
        <dgm:presLayoutVars>
          <dgm:bulletEnabled val="1"/>
        </dgm:presLayoutVars>
      </dgm:prSet>
      <dgm:spPr/>
      <dgm:t>
        <a:bodyPr/>
        <a:lstStyle/>
        <a:p>
          <a:endParaRPr lang="nl-BE"/>
        </a:p>
      </dgm:t>
    </dgm:pt>
    <dgm:pt modelId="{FE6E5187-2650-4A68-B714-3A84E445BB0D}" type="pres">
      <dgm:prSet presAssocID="{AC493D7B-2941-4C13-BDCC-528AAE025B71}" presName="parTrans" presStyleLbl="sibTrans2D1" presStyleIdx="5" presStyleCnt="7"/>
      <dgm:spPr/>
      <dgm:t>
        <a:bodyPr/>
        <a:lstStyle/>
        <a:p>
          <a:endParaRPr lang="nl-BE"/>
        </a:p>
      </dgm:t>
    </dgm:pt>
    <dgm:pt modelId="{037A7D5D-C991-425C-9BBB-F230ED71EBCE}" type="pres">
      <dgm:prSet presAssocID="{AC493D7B-2941-4C13-BDCC-528AAE025B71}" presName="connectorText" presStyleLbl="sibTrans2D1" presStyleIdx="5" presStyleCnt="7"/>
      <dgm:spPr/>
      <dgm:t>
        <a:bodyPr/>
        <a:lstStyle/>
        <a:p>
          <a:endParaRPr lang="nl-BE"/>
        </a:p>
      </dgm:t>
    </dgm:pt>
    <dgm:pt modelId="{A9DDCAAA-0987-45A5-A9CD-F7B9CF2E112E}" type="pres">
      <dgm:prSet presAssocID="{C88F70A4-2121-4121-8B62-D4C9C82857B9}" presName="node" presStyleLbl="node1" presStyleIdx="5" presStyleCnt="7" custScaleX="157782" custRadScaleRad="144261" custRadScaleInc="24861">
        <dgm:presLayoutVars>
          <dgm:bulletEnabled val="1"/>
        </dgm:presLayoutVars>
      </dgm:prSet>
      <dgm:spPr/>
      <dgm:t>
        <a:bodyPr/>
        <a:lstStyle/>
        <a:p>
          <a:endParaRPr lang="nl-BE"/>
        </a:p>
      </dgm:t>
    </dgm:pt>
    <dgm:pt modelId="{FF9272D2-E9BE-49CE-88D7-2ACFCA63CE6F}" type="pres">
      <dgm:prSet presAssocID="{35618B30-C814-4282-89FE-3BC55128F611}" presName="parTrans" presStyleLbl="sibTrans2D1" presStyleIdx="6" presStyleCnt="7"/>
      <dgm:spPr/>
      <dgm:t>
        <a:bodyPr/>
        <a:lstStyle/>
        <a:p>
          <a:endParaRPr lang="nl-BE"/>
        </a:p>
      </dgm:t>
    </dgm:pt>
    <dgm:pt modelId="{9668FCE8-DE05-4501-ADA6-A17982AD4C1D}" type="pres">
      <dgm:prSet presAssocID="{35618B30-C814-4282-89FE-3BC55128F611}" presName="connectorText" presStyleLbl="sibTrans2D1" presStyleIdx="6" presStyleCnt="7"/>
      <dgm:spPr/>
      <dgm:t>
        <a:bodyPr/>
        <a:lstStyle/>
        <a:p>
          <a:endParaRPr lang="nl-BE"/>
        </a:p>
      </dgm:t>
    </dgm:pt>
    <dgm:pt modelId="{95931632-2293-405D-9C9F-8361B3EA47EE}" type="pres">
      <dgm:prSet presAssocID="{73E5B036-580E-4B89-95EE-7AD5B77821C7}" presName="node" presStyleLbl="node1" presStyleIdx="6" presStyleCnt="7" custScaleX="161199" custRadScaleRad="126112" custRadScaleInc="-32192">
        <dgm:presLayoutVars>
          <dgm:bulletEnabled val="1"/>
        </dgm:presLayoutVars>
      </dgm:prSet>
      <dgm:spPr/>
      <dgm:t>
        <a:bodyPr/>
        <a:lstStyle/>
        <a:p>
          <a:endParaRPr lang="nl-BE"/>
        </a:p>
      </dgm:t>
    </dgm:pt>
  </dgm:ptLst>
  <dgm:cxnLst>
    <dgm:cxn modelId="{A78A65FE-8147-4CD5-8A8E-3D327251B764}" type="presOf" srcId="{F34D636D-36AC-43BE-8F76-591BEED0F4D6}" destId="{6E3F8358-3721-4228-8047-3A1313AF68B3}" srcOrd="0" destOrd="0" presId="urn:microsoft.com/office/officeart/2005/8/layout/radial5"/>
    <dgm:cxn modelId="{8F0BAAC5-30D8-49E9-B92F-CF4B36EEDB5A}" srcId="{727D2ABF-ECAD-4C66-BFA8-FFFCD3CFA844}" destId="{0D6B1CF9-0582-41FC-A7D9-437475A5A3EC}" srcOrd="0" destOrd="0" parTransId="{6CE885A7-6B4C-431A-9BE1-4DB8718207C4}" sibTransId="{1BDE6A3C-40BC-40E6-A57E-1D0C9FDB2F8D}"/>
    <dgm:cxn modelId="{375712B4-70EF-4D34-9B2E-9FEB02F5BAC1}" type="presOf" srcId="{35618B30-C814-4282-89FE-3BC55128F611}" destId="{FF9272D2-E9BE-49CE-88D7-2ACFCA63CE6F}" srcOrd="0" destOrd="0" presId="urn:microsoft.com/office/officeart/2005/8/layout/radial5"/>
    <dgm:cxn modelId="{3FB804AB-2E1C-4A88-BB13-228D31BC504E}" srcId="{0D6B1CF9-0582-41FC-A7D9-437475A5A3EC}" destId="{564D8275-D423-4EEA-AD63-1E6C799C7370}" srcOrd="1" destOrd="0" parTransId="{9439545F-FC33-4E78-B7F5-9D2C68103ACD}" sibTransId="{9E207608-6F89-4DCC-8F5D-8E48AC03F015}"/>
    <dgm:cxn modelId="{19F6744C-4586-46BD-A146-2AC644AAA59A}" type="presOf" srcId="{78856294-550E-4CBF-B309-250B0348AADD}" destId="{E37DC7EC-FDE1-4CF3-8EE7-CF6A0DD313EC}" srcOrd="1" destOrd="0" presId="urn:microsoft.com/office/officeart/2005/8/layout/radial5"/>
    <dgm:cxn modelId="{3657AFF0-F294-411A-8F59-C7F411B74818}" type="presOf" srcId="{AAC73E67-7504-416A-913E-6829F993F4DF}" destId="{C7F5CFDE-F3D3-4378-8271-66D5EC96A9F5}" srcOrd="1" destOrd="0" presId="urn:microsoft.com/office/officeart/2005/8/layout/radial5"/>
    <dgm:cxn modelId="{556549EC-F467-4444-9F6F-78E2F49A9A35}" type="presOf" srcId="{AC493D7B-2941-4C13-BDCC-528AAE025B71}" destId="{037A7D5D-C991-425C-9BBB-F230ED71EBCE}" srcOrd="1" destOrd="0" presId="urn:microsoft.com/office/officeart/2005/8/layout/radial5"/>
    <dgm:cxn modelId="{27E9E34E-677E-47FA-B495-171BDDE04ED9}" type="presOf" srcId="{73E5B036-580E-4B89-95EE-7AD5B77821C7}" destId="{95931632-2293-405D-9C9F-8361B3EA47EE}" srcOrd="0" destOrd="0" presId="urn:microsoft.com/office/officeart/2005/8/layout/radial5"/>
    <dgm:cxn modelId="{0C48F505-E8F8-4653-A2AD-1E247129CE96}" type="presOf" srcId="{564D8275-D423-4EEA-AD63-1E6C799C7370}" destId="{801E6585-6B96-4381-9405-BFC4C8F76952}" srcOrd="0" destOrd="0" presId="urn:microsoft.com/office/officeart/2005/8/layout/radial5"/>
    <dgm:cxn modelId="{021874AB-314C-4953-9E87-1F181D39382E}" srcId="{0D6B1CF9-0582-41FC-A7D9-437475A5A3EC}" destId="{6CC41141-1DF0-4510-BB7E-D14757A32A48}" srcOrd="3" destOrd="0" parTransId="{AAC73E67-7504-416A-913E-6829F993F4DF}" sibTransId="{32530BA2-EEBD-45F8-85C0-F6FFDE71536A}"/>
    <dgm:cxn modelId="{C816E825-54F7-43D7-A127-80AB72F39235}" type="presOf" srcId="{AC493D7B-2941-4C13-BDCC-528AAE025B71}" destId="{FE6E5187-2650-4A68-B714-3A84E445BB0D}" srcOrd="0" destOrd="0" presId="urn:microsoft.com/office/officeart/2005/8/layout/radial5"/>
    <dgm:cxn modelId="{A96CBCCD-C499-42E9-B6C2-7DE87CF9CEF1}" type="presOf" srcId="{78856294-550E-4CBF-B309-250B0348AADD}" destId="{F18FDCB7-EA83-42AF-87D7-8A66C6BB353C}" srcOrd="0" destOrd="0" presId="urn:microsoft.com/office/officeart/2005/8/layout/radial5"/>
    <dgm:cxn modelId="{FF95383F-E451-4337-9B98-9394648EE12D}" type="presOf" srcId="{727D2ABF-ECAD-4C66-BFA8-FFFCD3CFA844}" destId="{260A225F-98C1-4F16-B5A8-599C64F50EA7}" srcOrd="0" destOrd="0" presId="urn:microsoft.com/office/officeart/2005/8/layout/radial5"/>
    <dgm:cxn modelId="{D914A4D9-6ACA-4099-910C-C759B05CC5DF}" type="presOf" srcId="{0D6B1CF9-0582-41FC-A7D9-437475A5A3EC}" destId="{FBD5DB1C-8573-40F8-B22C-3537E7301A1A}" srcOrd="0" destOrd="0" presId="urn:microsoft.com/office/officeart/2005/8/layout/radial5"/>
    <dgm:cxn modelId="{3ED8D19B-9AB5-4D1B-859E-7BAE92F64E93}" type="presOf" srcId="{5F105C22-E11F-4138-AF75-BA4CDD20E7BE}" destId="{4A47019A-3587-4849-A205-F8F0475896AA}" srcOrd="0" destOrd="0" presId="urn:microsoft.com/office/officeart/2005/8/layout/radial5"/>
    <dgm:cxn modelId="{9D81C688-E118-4701-BCA8-200AED2FCF5F}" type="presOf" srcId="{C88F70A4-2121-4121-8B62-D4C9C82857B9}" destId="{A9DDCAAA-0987-45A5-A9CD-F7B9CF2E112E}" srcOrd="0" destOrd="0" presId="urn:microsoft.com/office/officeart/2005/8/layout/radial5"/>
    <dgm:cxn modelId="{8449B358-C736-4CE5-AFBF-B4A82F19449E}" srcId="{0D6B1CF9-0582-41FC-A7D9-437475A5A3EC}" destId="{73E5B036-580E-4B89-95EE-7AD5B77821C7}" srcOrd="6" destOrd="0" parTransId="{35618B30-C814-4282-89FE-3BC55128F611}" sibTransId="{25D5F9C9-8AAB-40A8-9EB9-540B73377408}"/>
    <dgm:cxn modelId="{99E3AA4D-5003-48C5-AAF8-472E2834CF3F}" type="presOf" srcId="{5F105C22-E11F-4138-AF75-BA4CDD20E7BE}" destId="{46AFA816-DD75-4924-8EBE-9D58B0C1E7AF}" srcOrd="1" destOrd="0" presId="urn:microsoft.com/office/officeart/2005/8/layout/radial5"/>
    <dgm:cxn modelId="{A11FCA27-EAA0-4EF0-B03B-E2794400A7D7}" type="presOf" srcId="{6CC41141-1DF0-4510-BB7E-D14757A32A48}" destId="{5258448D-F7CE-4F5E-A4C0-9EF408F7918E}" srcOrd="0" destOrd="0" presId="urn:microsoft.com/office/officeart/2005/8/layout/radial5"/>
    <dgm:cxn modelId="{6F93DC2A-5092-44D8-8A38-0395970AD2E6}" type="presOf" srcId="{AAC73E67-7504-416A-913E-6829F993F4DF}" destId="{D51B28AC-6B75-47FE-961B-5312DEE601CA}" srcOrd="0" destOrd="0" presId="urn:microsoft.com/office/officeart/2005/8/layout/radial5"/>
    <dgm:cxn modelId="{E26D2D9F-E9F5-4C13-A8D8-AF6FD9FB45D3}" srcId="{0D6B1CF9-0582-41FC-A7D9-437475A5A3EC}" destId="{C88F70A4-2121-4121-8B62-D4C9C82857B9}" srcOrd="5" destOrd="0" parTransId="{AC493D7B-2941-4C13-BDCC-528AAE025B71}" sibTransId="{34A08115-7AA6-43AC-80F3-0E060E13A8A9}"/>
    <dgm:cxn modelId="{364DF091-006D-421D-BDF2-940C0E04DDD8}" srcId="{0D6B1CF9-0582-41FC-A7D9-437475A5A3EC}" destId="{1E1183EA-D98E-452D-A6B9-F740EAB93EA8}" srcOrd="0" destOrd="0" parTransId="{5F105C22-E11F-4138-AF75-BA4CDD20E7BE}" sibTransId="{AEA3C2B6-574A-4DA8-AA62-4454F14155D1}"/>
    <dgm:cxn modelId="{FB8E2CDB-25AF-4CE4-8A0C-AF9E450F671E}" srcId="{0D6B1CF9-0582-41FC-A7D9-437475A5A3EC}" destId="{940AD172-A963-4C8C-B400-37822E15B526}" srcOrd="4" destOrd="0" parTransId="{78856294-550E-4CBF-B309-250B0348AADD}" sibTransId="{CD90F996-CF64-4DE2-A246-7AF63188BB58}"/>
    <dgm:cxn modelId="{F2E8E0BE-F338-4B0B-BE58-1DB2A4ADF82F}" type="presOf" srcId="{698D8862-CC5B-42BC-A259-2FF4118B409A}" destId="{B33AE019-0C92-46A0-93C7-F771EB1896FB}" srcOrd="0" destOrd="0" presId="urn:microsoft.com/office/officeart/2005/8/layout/radial5"/>
    <dgm:cxn modelId="{3B39B030-7F56-46C6-886F-D2359C062DB2}" type="presOf" srcId="{940AD172-A963-4C8C-B400-37822E15B526}" destId="{5A8445FC-A728-4A65-AE1A-524C6A41A06D}" srcOrd="0" destOrd="0" presId="urn:microsoft.com/office/officeart/2005/8/layout/radial5"/>
    <dgm:cxn modelId="{DDA2F740-8B9A-4E32-B8D0-32318E98AA1C}" type="presOf" srcId="{1E1183EA-D98E-452D-A6B9-F740EAB93EA8}" destId="{7D3D0131-E852-4AEA-B121-0CECAEC0D33A}" srcOrd="0" destOrd="0" presId="urn:microsoft.com/office/officeart/2005/8/layout/radial5"/>
    <dgm:cxn modelId="{EDC42E53-16ED-4B8C-A74E-2FDF250F9A00}" type="presOf" srcId="{9439545F-FC33-4E78-B7F5-9D2C68103ACD}" destId="{4F46CC64-12CB-44EE-85F5-78A359190CE7}" srcOrd="0" destOrd="0" presId="urn:microsoft.com/office/officeart/2005/8/layout/radial5"/>
    <dgm:cxn modelId="{A0A7FC26-EA8A-4297-AEC4-8C154A67E8D7}" srcId="{0D6B1CF9-0582-41FC-A7D9-437475A5A3EC}" destId="{698D8862-CC5B-42BC-A259-2FF4118B409A}" srcOrd="2" destOrd="0" parTransId="{F34D636D-36AC-43BE-8F76-591BEED0F4D6}" sibTransId="{51716C44-278D-4026-B46E-0153D70CFC1D}"/>
    <dgm:cxn modelId="{38C9127F-2D5A-42BD-8210-777026B2F6CC}" type="presOf" srcId="{35618B30-C814-4282-89FE-3BC55128F611}" destId="{9668FCE8-DE05-4501-ADA6-A17982AD4C1D}" srcOrd="1" destOrd="0" presId="urn:microsoft.com/office/officeart/2005/8/layout/radial5"/>
    <dgm:cxn modelId="{1599F11B-75E8-4725-8D11-48ED8DFDC315}" srcId="{727D2ABF-ECAD-4C66-BFA8-FFFCD3CFA844}" destId="{B6B90E3B-2DAD-4B51-B2AA-D9B19CC30035}" srcOrd="1" destOrd="0" parTransId="{E95D235E-CA60-4951-B76D-ED584F190B29}" sibTransId="{1102933D-1EA0-442C-90B7-8E08C174AC82}"/>
    <dgm:cxn modelId="{0C469470-C0BF-4235-A610-018D8655D59E}" type="presOf" srcId="{F34D636D-36AC-43BE-8F76-591BEED0F4D6}" destId="{4D3707F9-640B-408A-B6AA-4B01FE7A5DDE}" srcOrd="1" destOrd="0" presId="urn:microsoft.com/office/officeart/2005/8/layout/radial5"/>
    <dgm:cxn modelId="{65F152BA-2D7E-499A-8130-25B6DAC46573}" type="presOf" srcId="{9439545F-FC33-4E78-B7F5-9D2C68103ACD}" destId="{3E37E20E-3E88-4791-9153-5E9981EE01B1}" srcOrd="1" destOrd="0" presId="urn:microsoft.com/office/officeart/2005/8/layout/radial5"/>
    <dgm:cxn modelId="{BAB9930B-3AE9-4BED-8C18-59769843B102}" type="presParOf" srcId="{260A225F-98C1-4F16-B5A8-599C64F50EA7}" destId="{FBD5DB1C-8573-40F8-B22C-3537E7301A1A}" srcOrd="0" destOrd="0" presId="urn:microsoft.com/office/officeart/2005/8/layout/radial5"/>
    <dgm:cxn modelId="{5A5DB262-1626-4DC8-AF3B-FD83E898A5D0}" type="presParOf" srcId="{260A225F-98C1-4F16-B5A8-599C64F50EA7}" destId="{4A47019A-3587-4849-A205-F8F0475896AA}" srcOrd="1" destOrd="0" presId="urn:microsoft.com/office/officeart/2005/8/layout/radial5"/>
    <dgm:cxn modelId="{C6B5AF0C-95E3-40B3-B329-3F2AA125333B}" type="presParOf" srcId="{4A47019A-3587-4849-A205-F8F0475896AA}" destId="{46AFA816-DD75-4924-8EBE-9D58B0C1E7AF}" srcOrd="0" destOrd="0" presId="urn:microsoft.com/office/officeart/2005/8/layout/radial5"/>
    <dgm:cxn modelId="{83CAA860-34AE-4C2A-9605-B245CAA13289}" type="presParOf" srcId="{260A225F-98C1-4F16-B5A8-599C64F50EA7}" destId="{7D3D0131-E852-4AEA-B121-0CECAEC0D33A}" srcOrd="2" destOrd="0" presId="urn:microsoft.com/office/officeart/2005/8/layout/radial5"/>
    <dgm:cxn modelId="{76BC2B04-E4AC-498A-9681-9B66DEFA5925}" type="presParOf" srcId="{260A225F-98C1-4F16-B5A8-599C64F50EA7}" destId="{4F46CC64-12CB-44EE-85F5-78A359190CE7}" srcOrd="3" destOrd="0" presId="urn:microsoft.com/office/officeart/2005/8/layout/radial5"/>
    <dgm:cxn modelId="{E7C5E3A6-CC60-41B9-AA43-9EDE7E457430}" type="presParOf" srcId="{4F46CC64-12CB-44EE-85F5-78A359190CE7}" destId="{3E37E20E-3E88-4791-9153-5E9981EE01B1}" srcOrd="0" destOrd="0" presId="urn:microsoft.com/office/officeart/2005/8/layout/radial5"/>
    <dgm:cxn modelId="{F70E316D-C4C3-4EE8-BA03-C644DFF7DD97}" type="presParOf" srcId="{260A225F-98C1-4F16-B5A8-599C64F50EA7}" destId="{801E6585-6B96-4381-9405-BFC4C8F76952}" srcOrd="4" destOrd="0" presId="urn:microsoft.com/office/officeart/2005/8/layout/radial5"/>
    <dgm:cxn modelId="{029CDF83-00D7-4D9E-872C-4C268885F592}" type="presParOf" srcId="{260A225F-98C1-4F16-B5A8-599C64F50EA7}" destId="{6E3F8358-3721-4228-8047-3A1313AF68B3}" srcOrd="5" destOrd="0" presId="urn:microsoft.com/office/officeart/2005/8/layout/radial5"/>
    <dgm:cxn modelId="{50E29215-37FE-4F1C-A6E7-AC1CF1DD6732}" type="presParOf" srcId="{6E3F8358-3721-4228-8047-3A1313AF68B3}" destId="{4D3707F9-640B-408A-B6AA-4B01FE7A5DDE}" srcOrd="0" destOrd="0" presId="urn:microsoft.com/office/officeart/2005/8/layout/radial5"/>
    <dgm:cxn modelId="{7057D470-2EFE-41C5-82FB-D0AC12162B84}" type="presParOf" srcId="{260A225F-98C1-4F16-B5A8-599C64F50EA7}" destId="{B33AE019-0C92-46A0-93C7-F771EB1896FB}" srcOrd="6" destOrd="0" presId="urn:microsoft.com/office/officeart/2005/8/layout/radial5"/>
    <dgm:cxn modelId="{9E4CADAA-D01E-49A9-AB4D-7C997FA50008}" type="presParOf" srcId="{260A225F-98C1-4F16-B5A8-599C64F50EA7}" destId="{D51B28AC-6B75-47FE-961B-5312DEE601CA}" srcOrd="7" destOrd="0" presId="urn:microsoft.com/office/officeart/2005/8/layout/radial5"/>
    <dgm:cxn modelId="{F1CA0B7E-0661-49C6-B9D0-8C2237179733}" type="presParOf" srcId="{D51B28AC-6B75-47FE-961B-5312DEE601CA}" destId="{C7F5CFDE-F3D3-4378-8271-66D5EC96A9F5}" srcOrd="0" destOrd="0" presId="urn:microsoft.com/office/officeart/2005/8/layout/radial5"/>
    <dgm:cxn modelId="{6EFBEB6F-1F4B-4046-9B03-A9DC67C1F942}" type="presParOf" srcId="{260A225F-98C1-4F16-B5A8-599C64F50EA7}" destId="{5258448D-F7CE-4F5E-A4C0-9EF408F7918E}" srcOrd="8" destOrd="0" presId="urn:microsoft.com/office/officeart/2005/8/layout/radial5"/>
    <dgm:cxn modelId="{9D123423-70D4-4557-ABCC-874D0DBEBE23}" type="presParOf" srcId="{260A225F-98C1-4F16-B5A8-599C64F50EA7}" destId="{F18FDCB7-EA83-42AF-87D7-8A66C6BB353C}" srcOrd="9" destOrd="0" presId="urn:microsoft.com/office/officeart/2005/8/layout/radial5"/>
    <dgm:cxn modelId="{8CD1A8B5-C960-458C-BD1F-B11C04DD0766}" type="presParOf" srcId="{F18FDCB7-EA83-42AF-87D7-8A66C6BB353C}" destId="{E37DC7EC-FDE1-4CF3-8EE7-CF6A0DD313EC}" srcOrd="0" destOrd="0" presId="urn:microsoft.com/office/officeart/2005/8/layout/radial5"/>
    <dgm:cxn modelId="{26885A1E-88B9-4EF2-AE58-6EB68D55AF29}" type="presParOf" srcId="{260A225F-98C1-4F16-B5A8-599C64F50EA7}" destId="{5A8445FC-A728-4A65-AE1A-524C6A41A06D}" srcOrd="10" destOrd="0" presId="urn:microsoft.com/office/officeart/2005/8/layout/radial5"/>
    <dgm:cxn modelId="{AC67B910-A27F-4464-A1EB-E6772F2D0060}" type="presParOf" srcId="{260A225F-98C1-4F16-B5A8-599C64F50EA7}" destId="{FE6E5187-2650-4A68-B714-3A84E445BB0D}" srcOrd="11" destOrd="0" presId="urn:microsoft.com/office/officeart/2005/8/layout/radial5"/>
    <dgm:cxn modelId="{B78132BF-619B-4976-9EF6-55882A24D5FD}" type="presParOf" srcId="{FE6E5187-2650-4A68-B714-3A84E445BB0D}" destId="{037A7D5D-C991-425C-9BBB-F230ED71EBCE}" srcOrd="0" destOrd="0" presId="urn:microsoft.com/office/officeart/2005/8/layout/radial5"/>
    <dgm:cxn modelId="{A92FAD1A-BA54-4C56-9879-E75B474A4FF3}" type="presParOf" srcId="{260A225F-98C1-4F16-B5A8-599C64F50EA7}" destId="{A9DDCAAA-0987-45A5-A9CD-F7B9CF2E112E}" srcOrd="12" destOrd="0" presId="urn:microsoft.com/office/officeart/2005/8/layout/radial5"/>
    <dgm:cxn modelId="{8DB8E484-3817-47F1-85B9-7C602B3705D2}" type="presParOf" srcId="{260A225F-98C1-4F16-B5A8-599C64F50EA7}" destId="{FF9272D2-E9BE-49CE-88D7-2ACFCA63CE6F}" srcOrd="13" destOrd="0" presId="urn:microsoft.com/office/officeart/2005/8/layout/radial5"/>
    <dgm:cxn modelId="{55D56521-FE6F-42F7-BE98-615F76A94514}" type="presParOf" srcId="{FF9272D2-E9BE-49CE-88D7-2ACFCA63CE6F}" destId="{9668FCE8-DE05-4501-ADA6-A17982AD4C1D}" srcOrd="0" destOrd="0" presId="urn:microsoft.com/office/officeart/2005/8/layout/radial5"/>
    <dgm:cxn modelId="{D516FDC9-C250-46A0-8E3E-2817497EF1CE}" type="presParOf" srcId="{260A225F-98C1-4F16-B5A8-599C64F50EA7}" destId="{95931632-2293-405D-9C9F-8361B3EA47EE}"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604337" y="1867419"/>
          <a:ext cx="1320736" cy="1320736"/>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nl-BE" sz="3500" b="1" kern="1200"/>
            <a:t>ToC</a:t>
          </a:r>
        </a:p>
      </dsp:txBody>
      <dsp:txXfrm>
        <a:off x="3797754" y="2060836"/>
        <a:ext cx="933902" cy="933902"/>
      </dsp:txXfrm>
    </dsp:sp>
    <dsp:sp modelId="{4A47019A-3587-4849-A205-F8F0475896AA}">
      <dsp:nvSpPr>
        <dsp:cNvPr id="0" name=""/>
        <dsp:cNvSpPr/>
      </dsp:nvSpPr>
      <dsp:spPr>
        <a:xfrm rot="16200000">
          <a:off x="4105262" y="1337008"/>
          <a:ext cx="318887" cy="477197"/>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153095" y="1480280"/>
        <a:ext cx="223221" cy="286319"/>
      </dsp:txXfrm>
    </dsp:sp>
    <dsp:sp modelId="{7D3D0131-E852-4AEA-B121-0CECAEC0D33A}">
      <dsp:nvSpPr>
        <dsp:cNvPr id="0" name=""/>
        <dsp:cNvSpPr/>
      </dsp:nvSpPr>
      <dsp:spPr>
        <a:xfrm>
          <a:off x="3369744" y="2575"/>
          <a:ext cx="1789923" cy="126316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latin typeface="Arial" charset="0"/>
              <a:cs typeface="Arial" charset="0"/>
            </a:rPr>
            <a:t>Les </a:t>
          </a:r>
          <a:r>
            <a:rPr lang="nl-BE" sz="1500" kern="1200" dirty="0" err="1">
              <a:latin typeface="Arial" charset="0"/>
              <a:cs typeface="Arial" charset="0"/>
            </a:rPr>
            <a:t>chemins</a:t>
          </a:r>
          <a:r>
            <a:rPr lang="nl-BE" sz="1500" kern="1200" dirty="0">
              <a:latin typeface="Arial" charset="0"/>
              <a:cs typeface="Arial" charset="0"/>
            </a:rPr>
            <a:t> de changements</a:t>
          </a:r>
        </a:p>
      </dsp:txBody>
      <dsp:txXfrm>
        <a:off x="3631872" y="187562"/>
        <a:ext cx="1265667" cy="893195"/>
      </dsp:txXfrm>
    </dsp:sp>
    <dsp:sp modelId="{4F46CC64-12CB-44EE-85F5-78A359190CE7}">
      <dsp:nvSpPr>
        <dsp:cNvPr id="0" name=""/>
        <dsp:cNvSpPr/>
      </dsp:nvSpPr>
      <dsp:spPr>
        <a:xfrm rot="19246942">
          <a:off x="4884114" y="1573221"/>
          <a:ext cx="515808" cy="477197"/>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900237" y="1713917"/>
        <a:ext cx="372649" cy="286319"/>
      </dsp:txXfrm>
    </dsp:sp>
    <dsp:sp modelId="{801E6585-6B96-4381-9405-BFC4C8F76952}">
      <dsp:nvSpPr>
        <dsp:cNvPr id="0" name=""/>
        <dsp:cNvSpPr/>
      </dsp:nvSpPr>
      <dsp:spPr>
        <a:xfrm>
          <a:off x="5145039" y="364511"/>
          <a:ext cx="1993053" cy="1263169"/>
        </a:xfrm>
        <a:prstGeom prst="ellipse">
          <a:avLst/>
        </a:prstGeom>
        <a:solidFill>
          <a:schemeClr val="accent1">
            <a:shade val="80000"/>
            <a:hueOff val="95612"/>
            <a:satOff val="-8097"/>
            <a:lumOff val="60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Hypothèses</a:t>
          </a:r>
          <a:endParaRPr lang="nl-BE" sz="1500" kern="1200" dirty="0">
            <a:latin typeface="Arial" charset="0"/>
            <a:cs typeface="Arial" charset="0"/>
          </a:endParaRPr>
        </a:p>
      </dsp:txBody>
      <dsp:txXfrm>
        <a:off x="5436915" y="549498"/>
        <a:ext cx="1409301" cy="893195"/>
      </dsp:txXfrm>
    </dsp:sp>
    <dsp:sp modelId="{6E3F8358-3721-4228-8047-3A1313AF68B3}">
      <dsp:nvSpPr>
        <dsp:cNvPr id="0" name=""/>
        <dsp:cNvSpPr/>
      </dsp:nvSpPr>
      <dsp:spPr>
        <a:xfrm rot="1349028">
          <a:off x="5046194" y="2715234"/>
          <a:ext cx="495798" cy="477197"/>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5051635" y="2783299"/>
        <a:ext cx="352639" cy="286319"/>
      </dsp:txXfrm>
    </dsp:sp>
    <dsp:sp modelId="{B33AE019-0C92-46A0-93C7-F771EB1896FB}">
      <dsp:nvSpPr>
        <dsp:cNvPr id="0" name=""/>
        <dsp:cNvSpPr/>
      </dsp:nvSpPr>
      <dsp:spPr>
        <a:xfrm>
          <a:off x="5577085" y="2851819"/>
          <a:ext cx="1993053" cy="1263169"/>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Contexte</a:t>
          </a:r>
          <a:endParaRPr lang="nl-BE" sz="1500" kern="1200" dirty="0">
            <a:latin typeface="Arial" charset="0"/>
            <a:cs typeface="Arial" charset="0"/>
          </a:endParaRPr>
        </a:p>
      </dsp:txBody>
      <dsp:txXfrm>
        <a:off x="5868961" y="3036806"/>
        <a:ext cx="1409301" cy="893195"/>
      </dsp:txXfrm>
    </dsp:sp>
    <dsp:sp modelId="{D51B28AC-6B75-47FE-961B-5312DEE601CA}">
      <dsp:nvSpPr>
        <dsp:cNvPr id="0" name=""/>
        <dsp:cNvSpPr/>
      </dsp:nvSpPr>
      <dsp:spPr>
        <a:xfrm rot="4642108">
          <a:off x="4337649" y="3146373"/>
          <a:ext cx="238311" cy="477197"/>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365578" y="3206931"/>
        <a:ext cx="166818" cy="286319"/>
      </dsp:txXfrm>
    </dsp:sp>
    <dsp:sp modelId="{5258448D-F7CE-4F5E-A4C0-9EF408F7918E}">
      <dsp:nvSpPr>
        <dsp:cNvPr id="0" name=""/>
        <dsp:cNvSpPr/>
      </dsp:nvSpPr>
      <dsp:spPr>
        <a:xfrm>
          <a:off x="3632873" y="3604878"/>
          <a:ext cx="2029508" cy="1263169"/>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latin typeface="Arial" charset="0"/>
              <a:cs typeface="Arial" charset="0"/>
            </a:rPr>
            <a:t>Acteurs</a:t>
          </a:r>
        </a:p>
      </dsp:txBody>
      <dsp:txXfrm>
        <a:off x="3930088" y="3789865"/>
        <a:ext cx="1435078" cy="893195"/>
      </dsp:txXfrm>
    </dsp:sp>
    <dsp:sp modelId="{F18FDCB7-EA83-42AF-87D7-8A66C6BB353C}">
      <dsp:nvSpPr>
        <dsp:cNvPr id="0" name=""/>
        <dsp:cNvSpPr/>
      </dsp:nvSpPr>
      <dsp:spPr>
        <a:xfrm rot="8379280">
          <a:off x="3001708" y="3092559"/>
          <a:ext cx="634428" cy="477197"/>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127842" y="3141658"/>
        <a:ext cx="491269" cy="286319"/>
      </dsp:txXfrm>
    </dsp:sp>
    <dsp:sp modelId="{5A8445FC-A728-4A65-AE1A-524C6A41A06D}">
      <dsp:nvSpPr>
        <dsp:cNvPr id="0" name=""/>
        <dsp:cNvSpPr/>
      </dsp:nvSpPr>
      <dsp:spPr>
        <a:xfrm>
          <a:off x="1256607" y="3604878"/>
          <a:ext cx="1993053" cy="1263169"/>
        </a:xfrm>
        <a:prstGeom prst="ellipse">
          <a:avLst/>
        </a:prstGeom>
        <a:solidFill>
          <a:schemeClr val="accent1">
            <a:shade val="80000"/>
            <a:hueOff val="382449"/>
            <a:satOff val="-32389"/>
            <a:lumOff val="2420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Contribution</a:t>
          </a:r>
          <a:r>
            <a:rPr lang="nl-BE" sz="1500" kern="1200" dirty="0">
              <a:latin typeface="Arial" charset="0"/>
              <a:cs typeface="Arial" charset="0"/>
            </a:rPr>
            <a:t> </a:t>
          </a:r>
          <a:r>
            <a:rPr lang="nl-BE" sz="1500" kern="1200" dirty="0" err="1">
              <a:latin typeface="Arial" charset="0"/>
              <a:cs typeface="Arial" charset="0"/>
            </a:rPr>
            <a:t>propre</a:t>
          </a:r>
          <a:r>
            <a:rPr lang="nl-BE" sz="1500" kern="1200" dirty="0">
              <a:latin typeface="Arial" charset="0"/>
              <a:cs typeface="Arial" charset="0"/>
            </a:rPr>
            <a:t> (</a:t>
          </a:r>
          <a:r>
            <a:rPr lang="nl-BE" sz="1500" kern="1200" dirty="0" err="1">
              <a:latin typeface="Arial" charset="0"/>
              <a:cs typeface="Arial" charset="0"/>
            </a:rPr>
            <a:t>sphères</a:t>
          </a:r>
          <a:r>
            <a:rPr lang="nl-BE" sz="1500" kern="1200" dirty="0">
              <a:latin typeface="Arial" charset="0"/>
              <a:cs typeface="Arial" charset="0"/>
            </a:rPr>
            <a:t> de controle et </a:t>
          </a:r>
          <a:r>
            <a:rPr lang="nl-BE" sz="1500" kern="1200" dirty="0" err="1">
              <a:latin typeface="Arial" charset="0"/>
              <a:cs typeface="Arial" charset="0"/>
            </a:rPr>
            <a:t>d’influence</a:t>
          </a:r>
          <a:r>
            <a:rPr lang="nl-BE" sz="1500" kern="1200" dirty="0">
              <a:latin typeface="Arial" charset="0"/>
              <a:cs typeface="Arial" charset="0"/>
            </a:rPr>
            <a:t>)</a:t>
          </a:r>
        </a:p>
      </dsp:txBody>
      <dsp:txXfrm>
        <a:off x="1548483" y="3789865"/>
        <a:ext cx="1409301" cy="893195"/>
      </dsp:txXfrm>
    </dsp:sp>
    <dsp:sp modelId="{FE6E5187-2650-4A68-B714-3A84E445BB0D}">
      <dsp:nvSpPr>
        <dsp:cNvPr id="0" name=""/>
        <dsp:cNvSpPr/>
      </dsp:nvSpPr>
      <dsp:spPr>
        <a:xfrm rot="10412141">
          <a:off x="2798768" y="2422734"/>
          <a:ext cx="574598" cy="477197"/>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2941472" y="2510114"/>
        <a:ext cx="431439" cy="286319"/>
      </dsp:txXfrm>
    </dsp:sp>
    <dsp:sp modelId="{A9DDCAAA-0987-45A5-A9CD-F7B9CF2E112E}">
      <dsp:nvSpPr>
        <dsp:cNvPr id="0" name=""/>
        <dsp:cNvSpPr/>
      </dsp:nvSpPr>
      <dsp:spPr>
        <a:xfrm>
          <a:off x="553780" y="2203757"/>
          <a:ext cx="1993053" cy="1263169"/>
        </a:xfrm>
        <a:prstGeom prst="ellipse">
          <a:avLst/>
        </a:prstGeom>
        <a:solidFill>
          <a:schemeClr val="accent1">
            <a:shade val="80000"/>
            <a:hueOff val="478061"/>
            <a:satOff val="-40487"/>
            <a:lumOff val="3025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Situation</a:t>
          </a:r>
          <a:r>
            <a:rPr lang="nl-BE" sz="1500" kern="1200" dirty="0">
              <a:latin typeface="Arial" charset="0"/>
              <a:cs typeface="Arial" charset="0"/>
            </a:rPr>
            <a:t> </a:t>
          </a:r>
          <a:r>
            <a:rPr lang="nl-BE" sz="1500" kern="1200" dirty="0" err="1">
              <a:latin typeface="Arial" charset="0"/>
              <a:cs typeface="Arial" charset="0"/>
            </a:rPr>
            <a:t>voulue</a:t>
          </a:r>
          <a:endParaRPr lang="nl-BE" sz="1500" kern="1200" dirty="0">
            <a:latin typeface="Arial" charset="0"/>
            <a:cs typeface="Arial" charset="0"/>
          </a:endParaRPr>
        </a:p>
      </dsp:txBody>
      <dsp:txXfrm>
        <a:off x="845656" y="2388744"/>
        <a:ext cx="1409301" cy="893195"/>
      </dsp:txXfrm>
    </dsp:sp>
    <dsp:sp modelId="{FF9272D2-E9BE-49CE-88D7-2ACFCA63CE6F}">
      <dsp:nvSpPr>
        <dsp:cNvPr id="0" name=""/>
        <dsp:cNvSpPr/>
      </dsp:nvSpPr>
      <dsp:spPr>
        <a:xfrm rot="12617609">
          <a:off x="3100083" y="1743400"/>
          <a:ext cx="460744" cy="477197"/>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228869" y="1873701"/>
        <a:ext cx="322521" cy="286319"/>
      </dsp:txXfrm>
    </dsp:sp>
    <dsp:sp modelId="{95931632-2293-405D-9C9F-8361B3EA47EE}">
      <dsp:nvSpPr>
        <dsp:cNvPr id="0" name=""/>
        <dsp:cNvSpPr/>
      </dsp:nvSpPr>
      <dsp:spPr>
        <a:xfrm>
          <a:off x="1184592" y="691579"/>
          <a:ext cx="2036216" cy="1263169"/>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Collaboration</a:t>
          </a:r>
          <a:r>
            <a:rPr lang="nl-BE" sz="1500" kern="1200" dirty="0">
              <a:latin typeface="Arial" charset="0"/>
              <a:cs typeface="Arial" charset="0"/>
            </a:rPr>
            <a:t> </a:t>
          </a:r>
          <a:r>
            <a:rPr lang="nl-BE" sz="1500" kern="1200" dirty="0" err="1">
              <a:latin typeface="Arial" charset="0"/>
              <a:cs typeface="Arial" charset="0"/>
            </a:rPr>
            <a:t>multi</a:t>
          </a:r>
          <a:r>
            <a:rPr lang="nl-BE" sz="1500" kern="1200" dirty="0">
              <a:latin typeface="Arial" charset="0"/>
              <a:cs typeface="Arial" charset="0"/>
            </a:rPr>
            <a:t>-acteurs</a:t>
          </a:r>
        </a:p>
      </dsp:txBody>
      <dsp:txXfrm>
        <a:off x="1482789" y="876566"/>
        <a:ext cx="1439822" cy="893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756791" y="2019669"/>
          <a:ext cx="1015829" cy="1015829"/>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nl-BE" sz="2700" b="1" kern="1200"/>
            <a:t>ToC</a:t>
          </a:r>
        </a:p>
      </dsp:txBody>
      <dsp:txXfrm>
        <a:off x="3905556" y="2168434"/>
        <a:ext cx="718299" cy="718299"/>
      </dsp:txXfrm>
    </dsp:sp>
    <dsp:sp modelId="{4A47019A-3587-4849-A205-F8F0475896AA}">
      <dsp:nvSpPr>
        <dsp:cNvPr id="0" name=""/>
        <dsp:cNvSpPr/>
      </dsp:nvSpPr>
      <dsp:spPr>
        <a:xfrm rot="16200000">
          <a:off x="4066831" y="1484829"/>
          <a:ext cx="395749" cy="345382"/>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118639" y="1605713"/>
        <a:ext cx="292134" cy="207230"/>
      </dsp:txXfrm>
    </dsp:sp>
    <dsp:sp modelId="{7D3D0131-E852-4AEA-B121-0CECAEC0D33A}">
      <dsp:nvSpPr>
        <dsp:cNvPr id="0" name=""/>
        <dsp:cNvSpPr/>
      </dsp:nvSpPr>
      <dsp:spPr>
        <a:xfrm>
          <a:off x="3365055" y="3184"/>
          <a:ext cx="1799301" cy="1269787"/>
        </a:xfrm>
        <a:prstGeom prst="ellipse">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solidFill>
                <a:schemeClr val="bg1"/>
              </a:solidFill>
              <a:latin typeface="Arial" charset="0"/>
              <a:cs typeface="Arial" charset="0"/>
            </a:rPr>
            <a:t>B. Les </a:t>
          </a:r>
          <a:r>
            <a:rPr lang="nl-BE" sz="1500" kern="1200" dirty="0" err="1">
              <a:solidFill>
                <a:schemeClr val="bg1"/>
              </a:solidFill>
              <a:latin typeface="Arial" charset="0"/>
              <a:cs typeface="Arial" charset="0"/>
            </a:rPr>
            <a:t>chemins</a:t>
          </a:r>
          <a:r>
            <a:rPr lang="nl-BE" sz="1500" kern="1200" dirty="0">
              <a:solidFill>
                <a:schemeClr val="bg1"/>
              </a:solidFill>
              <a:latin typeface="Arial" charset="0"/>
              <a:cs typeface="Arial" charset="0"/>
            </a:rPr>
            <a:t> de changements</a:t>
          </a:r>
        </a:p>
      </dsp:txBody>
      <dsp:txXfrm>
        <a:off x="3628557" y="189140"/>
        <a:ext cx="1272297" cy="897875"/>
      </dsp:txXfrm>
    </dsp:sp>
    <dsp:sp modelId="{4F46CC64-12CB-44EE-85F5-78A359190CE7}">
      <dsp:nvSpPr>
        <dsp:cNvPr id="0" name=""/>
        <dsp:cNvSpPr/>
      </dsp:nvSpPr>
      <dsp:spPr>
        <a:xfrm rot="19246942">
          <a:off x="4781844" y="1691450"/>
          <a:ext cx="591623" cy="345382"/>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793514" y="1793282"/>
        <a:ext cx="488008" cy="207230"/>
      </dsp:txXfrm>
    </dsp:sp>
    <dsp:sp modelId="{801E6585-6B96-4381-9405-BFC4C8F76952}">
      <dsp:nvSpPr>
        <dsp:cNvPr id="0" name=""/>
        <dsp:cNvSpPr/>
      </dsp:nvSpPr>
      <dsp:spPr>
        <a:xfrm>
          <a:off x="5135733" y="364332"/>
          <a:ext cx="2003495" cy="1269787"/>
        </a:xfrm>
        <a:prstGeom prst="ellipse">
          <a:avLst/>
        </a:prstGeom>
        <a:solidFill>
          <a:srgbClr val="00B0F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smtClean="0">
              <a:solidFill>
                <a:schemeClr val="bg1"/>
              </a:solidFill>
              <a:latin typeface="Arial" charset="0"/>
              <a:cs typeface="Arial" charset="0"/>
            </a:rPr>
            <a:t>Hypothèses</a:t>
          </a:r>
          <a:endParaRPr lang="nl-BE" sz="1500" kern="1200" dirty="0">
            <a:solidFill>
              <a:schemeClr val="bg1"/>
            </a:solidFill>
            <a:latin typeface="Arial" charset="0"/>
            <a:cs typeface="Arial" charset="0"/>
          </a:endParaRPr>
        </a:p>
      </dsp:txBody>
      <dsp:txXfrm>
        <a:off x="5429138" y="550288"/>
        <a:ext cx="1416685" cy="897875"/>
      </dsp:txXfrm>
    </dsp:sp>
    <dsp:sp modelId="{6E3F8358-3721-4228-8047-3A1313AF68B3}">
      <dsp:nvSpPr>
        <dsp:cNvPr id="0" name=""/>
        <dsp:cNvSpPr/>
      </dsp:nvSpPr>
      <dsp:spPr>
        <a:xfrm rot="1349028">
          <a:off x="4931386" y="2749026"/>
          <a:ext cx="571208" cy="345382"/>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935324" y="2798290"/>
        <a:ext cx="467593" cy="207230"/>
      </dsp:txXfrm>
    </dsp:sp>
    <dsp:sp modelId="{B33AE019-0C92-46A0-93C7-F771EB1896FB}">
      <dsp:nvSpPr>
        <dsp:cNvPr id="0" name=""/>
        <dsp:cNvSpPr/>
      </dsp:nvSpPr>
      <dsp:spPr>
        <a:xfrm>
          <a:off x="5566839" y="2846226"/>
          <a:ext cx="2003495" cy="1269787"/>
        </a:xfrm>
        <a:prstGeom prst="ellipse">
          <a:avLst/>
        </a:prstGeom>
        <a:solidFill>
          <a:schemeClr val="accent1">
            <a:shade val="80000"/>
            <a:hueOff val="191224"/>
            <a:satOff val="-16195"/>
            <a:lumOff val="1210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Contexte</a:t>
          </a:r>
          <a:endParaRPr lang="nl-BE" sz="1500" kern="1200" dirty="0">
            <a:latin typeface="Arial" charset="0"/>
            <a:cs typeface="Arial" charset="0"/>
          </a:endParaRPr>
        </a:p>
      </dsp:txBody>
      <dsp:txXfrm>
        <a:off x="5860244" y="3032182"/>
        <a:ext cx="1416685" cy="897875"/>
      </dsp:txXfrm>
    </dsp:sp>
    <dsp:sp modelId="{D51B28AC-6B75-47FE-961B-5312DEE601CA}">
      <dsp:nvSpPr>
        <dsp:cNvPr id="0" name=""/>
        <dsp:cNvSpPr/>
      </dsp:nvSpPr>
      <dsp:spPr>
        <a:xfrm rot="4642372">
          <a:off x="4281063" y="3132370"/>
          <a:ext cx="315632" cy="345382"/>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318058" y="3155246"/>
        <a:ext cx="220942" cy="207230"/>
      </dsp:txXfrm>
    </dsp:sp>
    <dsp:sp modelId="{5258448D-F7CE-4F5E-A4C0-9EF408F7918E}">
      <dsp:nvSpPr>
        <dsp:cNvPr id="0" name=""/>
        <dsp:cNvSpPr/>
      </dsp:nvSpPr>
      <dsp:spPr>
        <a:xfrm>
          <a:off x="3626723" y="3598260"/>
          <a:ext cx="2040141" cy="1269787"/>
        </a:xfrm>
        <a:prstGeom prst="ellipse">
          <a:avLst/>
        </a:prstGeom>
        <a:solidFill>
          <a:schemeClr val="accent1">
            <a:shade val="80000"/>
            <a:hueOff val="286837"/>
            <a:satOff val="-24292"/>
            <a:lumOff val="1815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latin typeface="Arial" charset="0"/>
              <a:cs typeface="Arial" charset="0"/>
            </a:rPr>
            <a:t>Acteurs</a:t>
          </a:r>
        </a:p>
      </dsp:txBody>
      <dsp:txXfrm>
        <a:off x="3925495" y="3784216"/>
        <a:ext cx="1442597" cy="897875"/>
      </dsp:txXfrm>
    </dsp:sp>
    <dsp:sp modelId="{F18FDCB7-EA83-42AF-87D7-8A66C6BB353C}">
      <dsp:nvSpPr>
        <dsp:cNvPr id="0" name=""/>
        <dsp:cNvSpPr/>
      </dsp:nvSpPr>
      <dsp:spPr>
        <a:xfrm rot="8378668">
          <a:off x="3027234" y="3104645"/>
          <a:ext cx="710257" cy="345382"/>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118521" y="3140174"/>
        <a:ext cx="606642" cy="207230"/>
      </dsp:txXfrm>
    </dsp:sp>
    <dsp:sp modelId="{5A8445FC-A728-4A65-AE1A-524C6A41A06D}">
      <dsp:nvSpPr>
        <dsp:cNvPr id="0" name=""/>
        <dsp:cNvSpPr/>
      </dsp:nvSpPr>
      <dsp:spPr>
        <a:xfrm>
          <a:off x="1255765" y="3598260"/>
          <a:ext cx="2003495" cy="1269787"/>
        </a:xfrm>
        <a:prstGeom prst="ellipse">
          <a:avLst/>
        </a:prstGeom>
        <a:solidFill>
          <a:srgbClr val="9DCB3B"/>
        </a:solidFill>
        <a:ln w="381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smtClean="0">
              <a:latin typeface="Arial" charset="0"/>
              <a:cs typeface="Arial" charset="0"/>
            </a:rPr>
            <a:t>C.Contribution</a:t>
          </a:r>
          <a:r>
            <a:rPr lang="nl-BE" sz="1500" kern="1200" dirty="0" smtClean="0">
              <a:latin typeface="Arial" charset="0"/>
              <a:cs typeface="Arial" charset="0"/>
            </a:rPr>
            <a:t> </a:t>
          </a:r>
          <a:r>
            <a:rPr lang="nl-BE" sz="1500" kern="1200" dirty="0" err="1">
              <a:latin typeface="Arial" charset="0"/>
              <a:cs typeface="Arial" charset="0"/>
            </a:rPr>
            <a:t>propre</a:t>
          </a:r>
          <a:r>
            <a:rPr lang="nl-BE" sz="1500" kern="1200" dirty="0">
              <a:latin typeface="Arial" charset="0"/>
              <a:cs typeface="Arial" charset="0"/>
            </a:rPr>
            <a:t> (</a:t>
          </a:r>
          <a:r>
            <a:rPr lang="nl-BE" sz="1500" kern="1200" dirty="0" err="1">
              <a:latin typeface="Arial" charset="0"/>
              <a:cs typeface="Arial" charset="0"/>
            </a:rPr>
            <a:t>sphères</a:t>
          </a:r>
          <a:r>
            <a:rPr lang="nl-BE" sz="1500" kern="1200" dirty="0">
              <a:latin typeface="Arial" charset="0"/>
              <a:cs typeface="Arial" charset="0"/>
            </a:rPr>
            <a:t> de controle et </a:t>
          </a:r>
          <a:r>
            <a:rPr lang="nl-BE" sz="1500" kern="1200" dirty="0" err="1">
              <a:latin typeface="Arial" charset="0"/>
              <a:cs typeface="Arial" charset="0"/>
            </a:rPr>
            <a:t>d’influence</a:t>
          </a:r>
          <a:r>
            <a:rPr lang="nl-BE" sz="1500" kern="1200" dirty="0">
              <a:latin typeface="Arial" charset="0"/>
              <a:cs typeface="Arial" charset="0"/>
            </a:rPr>
            <a:t>)</a:t>
          </a:r>
        </a:p>
      </dsp:txBody>
      <dsp:txXfrm>
        <a:off x="1549170" y="3784216"/>
        <a:ext cx="1416685" cy="897875"/>
      </dsp:txXfrm>
    </dsp:sp>
    <dsp:sp modelId="{FE6E5187-2650-4A68-B714-3A84E445BB0D}">
      <dsp:nvSpPr>
        <dsp:cNvPr id="0" name=""/>
        <dsp:cNvSpPr/>
      </dsp:nvSpPr>
      <dsp:spPr>
        <a:xfrm rot="10412141">
          <a:off x="2844687" y="2478991"/>
          <a:ext cx="649505" cy="345382"/>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2947973" y="2542234"/>
        <a:ext cx="545890" cy="207230"/>
      </dsp:txXfrm>
    </dsp:sp>
    <dsp:sp modelId="{A9DDCAAA-0987-45A5-A9CD-F7B9CF2E112E}">
      <dsp:nvSpPr>
        <dsp:cNvPr id="0" name=""/>
        <dsp:cNvSpPr/>
      </dsp:nvSpPr>
      <dsp:spPr>
        <a:xfrm>
          <a:off x="554468" y="2199575"/>
          <a:ext cx="2003495" cy="1269787"/>
        </a:xfrm>
        <a:prstGeom prst="ellipse">
          <a:avLst/>
        </a:prstGeom>
        <a:solidFill>
          <a:srgbClr val="92D050"/>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latin typeface="Arial" charset="0"/>
              <a:cs typeface="Arial" charset="0"/>
            </a:rPr>
            <a:t>A. </a:t>
          </a:r>
          <a:r>
            <a:rPr lang="nl-BE" sz="1500" kern="1200" dirty="0" err="1">
              <a:latin typeface="Arial" charset="0"/>
              <a:cs typeface="Arial" charset="0"/>
            </a:rPr>
            <a:t>Situation</a:t>
          </a:r>
          <a:r>
            <a:rPr lang="nl-BE" sz="1500" kern="1200" dirty="0">
              <a:latin typeface="Arial" charset="0"/>
              <a:cs typeface="Arial" charset="0"/>
            </a:rPr>
            <a:t> </a:t>
          </a:r>
          <a:r>
            <a:rPr lang="nl-BE" sz="1500" kern="1200" dirty="0" err="1">
              <a:latin typeface="Arial" charset="0"/>
              <a:cs typeface="Arial" charset="0"/>
            </a:rPr>
            <a:t>voulue</a:t>
          </a:r>
          <a:endParaRPr lang="nl-BE" sz="1500" kern="1200" dirty="0">
            <a:solidFill>
              <a:srgbClr val="0070C0"/>
            </a:solidFill>
            <a:latin typeface="Arial" charset="0"/>
            <a:cs typeface="Arial" charset="0"/>
          </a:endParaRPr>
        </a:p>
      </dsp:txBody>
      <dsp:txXfrm>
        <a:off x="847873" y="2385531"/>
        <a:ext cx="1416685" cy="897875"/>
      </dsp:txXfrm>
    </dsp:sp>
    <dsp:sp modelId="{FF9272D2-E9BE-49CE-88D7-2ACFCA63CE6F}">
      <dsp:nvSpPr>
        <dsp:cNvPr id="0" name=""/>
        <dsp:cNvSpPr/>
      </dsp:nvSpPr>
      <dsp:spPr>
        <a:xfrm rot="12617609">
          <a:off x="3134106" y="1851080"/>
          <a:ext cx="536406" cy="345382"/>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230647" y="1946289"/>
        <a:ext cx="432791" cy="207230"/>
      </dsp:txXfrm>
    </dsp:sp>
    <dsp:sp modelId="{95931632-2293-405D-9C9F-8361B3EA47EE}">
      <dsp:nvSpPr>
        <dsp:cNvPr id="0" name=""/>
        <dsp:cNvSpPr/>
      </dsp:nvSpPr>
      <dsp:spPr>
        <a:xfrm>
          <a:off x="1183747" y="690688"/>
          <a:ext cx="2046884" cy="1269787"/>
        </a:xfrm>
        <a:prstGeom prst="ellipse">
          <a:avLst/>
        </a:prstGeom>
        <a:solidFill>
          <a:schemeClr val="accent1">
            <a:shade val="80000"/>
            <a:hueOff val="573673"/>
            <a:satOff val="-48584"/>
            <a:lumOff val="3631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Collaboration</a:t>
          </a:r>
          <a:r>
            <a:rPr lang="nl-BE" sz="1500" kern="1200" dirty="0">
              <a:latin typeface="Arial" charset="0"/>
              <a:cs typeface="Arial" charset="0"/>
            </a:rPr>
            <a:t> </a:t>
          </a:r>
          <a:r>
            <a:rPr lang="nl-BE" sz="1500" kern="1200" dirty="0" err="1">
              <a:latin typeface="Arial" charset="0"/>
              <a:cs typeface="Arial" charset="0"/>
            </a:rPr>
            <a:t>multi</a:t>
          </a:r>
          <a:r>
            <a:rPr lang="nl-BE" sz="1500" kern="1200" dirty="0">
              <a:latin typeface="Arial" charset="0"/>
              <a:cs typeface="Arial" charset="0"/>
            </a:rPr>
            <a:t>-acteurs</a:t>
          </a:r>
        </a:p>
      </dsp:txBody>
      <dsp:txXfrm>
        <a:off x="1483506" y="876644"/>
        <a:ext cx="1447366" cy="897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5DB1C-8573-40F8-B22C-3537E7301A1A}">
      <dsp:nvSpPr>
        <dsp:cNvPr id="0" name=""/>
        <dsp:cNvSpPr/>
      </dsp:nvSpPr>
      <dsp:spPr>
        <a:xfrm>
          <a:off x="3604337" y="1867419"/>
          <a:ext cx="1320736" cy="1320736"/>
        </a:xfrm>
        <a:prstGeom prst="ellipse">
          <a:avLst/>
        </a:prstGeom>
        <a:solidFill>
          <a:schemeClr val="accent1">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nl-BE" sz="3500" b="1" kern="1200"/>
            <a:t>ToC</a:t>
          </a:r>
        </a:p>
      </dsp:txBody>
      <dsp:txXfrm>
        <a:off x="3797754" y="2060836"/>
        <a:ext cx="933902" cy="933902"/>
      </dsp:txXfrm>
    </dsp:sp>
    <dsp:sp modelId="{4A47019A-3587-4849-A205-F8F0475896AA}">
      <dsp:nvSpPr>
        <dsp:cNvPr id="0" name=""/>
        <dsp:cNvSpPr/>
      </dsp:nvSpPr>
      <dsp:spPr>
        <a:xfrm rot="16200000">
          <a:off x="4105262" y="1337008"/>
          <a:ext cx="318887" cy="477197"/>
        </a:xfrm>
        <a:prstGeom prst="rightArrow">
          <a:avLst>
            <a:gd name="adj1" fmla="val 60000"/>
            <a:gd name="adj2" fmla="val 50000"/>
          </a:avLst>
        </a:prstGeom>
        <a:solidFill>
          <a:schemeClr val="accent1">
            <a:shade val="9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153095" y="1480280"/>
        <a:ext cx="223221" cy="286319"/>
      </dsp:txXfrm>
    </dsp:sp>
    <dsp:sp modelId="{7D3D0131-E852-4AEA-B121-0CECAEC0D33A}">
      <dsp:nvSpPr>
        <dsp:cNvPr id="0" name=""/>
        <dsp:cNvSpPr/>
      </dsp:nvSpPr>
      <dsp:spPr>
        <a:xfrm>
          <a:off x="3369744" y="2575"/>
          <a:ext cx="1789923" cy="1263169"/>
        </a:xfrm>
        <a:prstGeom prst="ellipse">
          <a:avLst/>
        </a:prstGeom>
        <a:solidFill>
          <a:srgbClr val="4798F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a:solidFill>
                <a:schemeClr val="bg1"/>
              </a:solidFill>
              <a:latin typeface="Arial" charset="0"/>
              <a:cs typeface="Arial" charset="0"/>
            </a:rPr>
            <a:t>Les </a:t>
          </a:r>
          <a:r>
            <a:rPr lang="nl-BE" sz="1500" kern="1200" dirty="0" err="1">
              <a:solidFill>
                <a:schemeClr val="bg1"/>
              </a:solidFill>
              <a:latin typeface="Arial" charset="0"/>
              <a:cs typeface="Arial" charset="0"/>
            </a:rPr>
            <a:t>chemins</a:t>
          </a:r>
          <a:r>
            <a:rPr lang="nl-BE" sz="1500" kern="1200" dirty="0">
              <a:solidFill>
                <a:schemeClr val="bg1"/>
              </a:solidFill>
              <a:latin typeface="Arial" charset="0"/>
              <a:cs typeface="Arial" charset="0"/>
            </a:rPr>
            <a:t> de changements</a:t>
          </a:r>
        </a:p>
      </dsp:txBody>
      <dsp:txXfrm>
        <a:off x="3631872" y="187562"/>
        <a:ext cx="1265667" cy="893195"/>
      </dsp:txXfrm>
    </dsp:sp>
    <dsp:sp modelId="{4F46CC64-12CB-44EE-85F5-78A359190CE7}">
      <dsp:nvSpPr>
        <dsp:cNvPr id="0" name=""/>
        <dsp:cNvSpPr/>
      </dsp:nvSpPr>
      <dsp:spPr>
        <a:xfrm rot="19246942">
          <a:off x="4884114" y="1573221"/>
          <a:ext cx="515808" cy="477197"/>
        </a:xfrm>
        <a:prstGeom prst="rightArrow">
          <a:avLst>
            <a:gd name="adj1" fmla="val 60000"/>
            <a:gd name="adj2" fmla="val 50000"/>
          </a:avLst>
        </a:prstGeom>
        <a:solidFill>
          <a:schemeClr val="accent1">
            <a:shade val="90000"/>
            <a:hueOff val="96153"/>
            <a:satOff val="-8097"/>
            <a:lumOff val="572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900237" y="1713917"/>
        <a:ext cx="372649" cy="286319"/>
      </dsp:txXfrm>
    </dsp:sp>
    <dsp:sp modelId="{801E6585-6B96-4381-9405-BFC4C8F76952}">
      <dsp:nvSpPr>
        <dsp:cNvPr id="0" name=""/>
        <dsp:cNvSpPr/>
      </dsp:nvSpPr>
      <dsp:spPr>
        <a:xfrm>
          <a:off x="5145039" y="364511"/>
          <a:ext cx="1993053" cy="1263169"/>
        </a:xfrm>
        <a:prstGeom prst="ellipse">
          <a:avLst/>
        </a:prstGeom>
        <a:solidFill>
          <a:srgbClr val="9DCB3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smtClean="0">
              <a:solidFill>
                <a:schemeClr val="bg1"/>
              </a:solidFill>
              <a:latin typeface="Arial" charset="0"/>
              <a:cs typeface="Arial" charset="0"/>
            </a:rPr>
            <a:t>A. </a:t>
          </a:r>
          <a:r>
            <a:rPr lang="nl-BE" sz="1500" kern="1200" dirty="0" err="1" smtClean="0">
              <a:solidFill>
                <a:schemeClr val="bg1"/>
              </a:solidFill>
              <a:latin typeface="Arial" charset="0"/>
              <a:cs typeface="Arial" charset="0"/>
            </a:rPr>
            <a:t>Hypothèses</a:t>
          </a:r>
          <a:endParaRPr lang="nl-BE" sz="1500" kern="1200" dirty="0">
            <a:solidFill>
              <a:schemeClr val="bg1"/>
            </a:solidFill>
            <a:latin typeface="Arial" charset="0"/>
            <a:cs typeface="Arial" charset="0"/>
          </a:endParaRPr>
        </a:p>
      </dsp:txBody>
      <dsp:txXfrm>
        <a:off x="5436915" y="549498"/>
        <a:ext cx="1409301" cy="893195"/>
      </dsp:txXfrm>
    </dsp:sp>
    <dsp:sp modelId="{6E3F8358-3721-4228-8047-3A1313AF68B3}">
      <dsp:nvSpPr>
        <dsp:cNvPr id="0" name=""/>
        <dsp:cNvSpPr/>
      </dsp:nvSpPr>
      <dsp:spPr>
        <a:xfrm rot="1349028">
          <a:off x="5046194" y="2715234"/>
          <a:ext cx="495798" cy="477197"/>
        </a:xfrm>
        <a:prstGeom prst="rightArrow">
          <a:avLst>
            <a:gd name="adj1" fmla="val 60000"/>
            <a:gd name="adj2" fmla="val 50000"/>
          </a:avLst>
        </a:prstGeom>
        <a:solidFill>
          <a:schemeClr val="accent1">
            <a:shade val="90000"/>
            <a:hueOff val="192306"/>
            <a:satOff val="-16195"/>
            <a:lumOff val="1145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5051635" y="2783299"/>
        <a:ext cx="352639" cy="286319"/>
      </dsp:txXfrm>
    </dsp:sp>
    <dsp:sp modelId="{B33AE019-0C92-46A0-93C7-F771EB1896FB}">
      <dsp:nvSpPr>
        <dsp:cNvPr id="0" name=""/>
        <dsp:cNvSpPr/>
      </dsp:nvSpPr>
      <dsp:spPr>
        <a:xfrm>
          <a:off x="5577085" y="2851819"/>
          <a:ext cx="1993053" cy="1263169"/>
        </a:xfrm>
        <a:prstGeom prst="ellipse">
          <a:avLst/>
        </a:prstGeom>
        <a:solidFill>
          <a:srgbClr val="4798F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Contexte</a:t>
          </a:r>
          <a:endParaRPr lang="nl-BE" sz="1500" kern="1200" dirty="0">
            <a:latin typeface="Arial" charset="0"/>
            <a:cs typeface="Arial" charset="0"/>
          </a:endParaRPr>
        </a:p>
      </dsp:txBody>
      <dsp:txXfrm>
        <a:off x="5868961" y="3036806"/>
        <a:ext cx="1409301" cy="893195"/>
      </dsp:txXfrm>
    </dsp:sp>
    <dsp:sp modelId="{D51B28AC-6B75-47FE-961B-5312DEE601CA}">
      <dsp:nvSpPr>
        <dsp:cNvPr id="0" name=""/>
        <dsp:cNvSpPr/>
      </dsp:nvSpPr>
      <dsp:spPr>
        <a:xfrm rot="4642108">
          <a:off x="4337649" y="3146373"/>
          <a:ext cx="238311" cy="477197"/>
        </a:xfrm>
        <a:prstGeom prst="rightArrow">
          <a:avLst>
            <a:gd name="adj1" fmla="val 60000"/>
            <a:gd name="adj2" fmla="val 50000"/>
          </a:avLst>
        </a:prstGeom>
        <a:solidFill>
          <a:schemeClr val="accent1">
            <a:shade val="90000"/>
            <a:hueOff val="288459"/>
            <a:satOff val="-24292"/>
            <a:lumOff val="1717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a:off x="4365578" y="3206931"/>
        <a:ext cx="166818" cy="286319"/>
      </dsp:txXfrm>
    </dsp:sp>
    <dsp:sp modelId="{5258448D-F7CE-4F5E-A4C0-9EF408F7918E}">
      <dsp:nvSpPr>
        <dsp:cNvPr id="0" name=""/>
        <dsp:cNvSpPr/>
      </dsp:nvSpPr>
      <dsp:spPr>
        <a:xfrm>
          <a:off x="3632873" y="3604878"/>
          <a:ext cx="2029508" cy="1263169"/>
        </a:xfrm>
        <a:prstGeom prst="ellipse">
          <a:avLst/>
        </a:prstGeom>
        <a:solidFill>
          <a:srgbClr val="9DCB3B"/>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smtClean="0">
              <a:latin typeface="Arial" charset="0"/>
              <a:cs typeface="Arial" charset="0"/>
            </a:rPr>
            <a:t>B. Acteurs</a:t>
          </a:r>
          <a:endParaRPr lang="nl-BE" sz="1500" kern="1200" dirty="0">
            <a:latin typeface="Arial" charset="0"/>
            <a:cs typeface="Arial" charset="0"/>
          </a:endParaRPr>
        </a:p>
      </dsp:txBody>
      <dsp:txXfrm>
        <a:off x="3930088" y="3789865"/>
        <a:ext cx="1435078" cy="893195"/>
      </dsp:txXfrm>
    </dsp:sp>
    <dsp:sp modelId="{F18FDCB7-EA83-42AF-87D7-8A66C6BB353C}">
      <dsp:nvSpPr>
        <dsp:cNvPr id="0" name=""/>
        <dsp:cNvSpPr/>
      </dsp:nvSpPr>
      <dsp:spPr>
        <a:xfrm rot="8379280">
          <a:off x="3001708" y="3092559"/>
          <a:ext cx="634428" cy="477197"/>
        </a:xfrm>
        <a:prstGeom prst="rightArrow">
          <a:avLst>
            <a:gd name="adj1" fmla="val 60000"/>
            <a:gd name="adj2" fmla="val 50000"/>
          </a:avLst>
        </a:prstGeom>
        <a:solidFill>
          <a:schemeClr val="accent1">
            <a:shade val="90000"/>
            <a:hueOff val="384612"/>
            <a:satOff val="-32389"/>
            <a:lumOff val="2290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127842" y="3141658"/>
        <a:ext cx="491269" cy="286319"/>
      </dsp:txXfrm>
    </dsp:sp>
    <dsp:sp modelId="{5A8445FC-A728-4A65-AE1A-524C6A41A06D}">
      <dsp:nvSpPr>
        <dsp:cNvPr id="0" name=""/>
        <dsp:cNvSpPr/>
      </dsp:nvSpPr>
      <dsp:spPr>
        <a:xfrm>
          <a:off x="1256607" y="3604878"/>
          <a:ext cx="1993053" cy="1263169"/>
        </a:xfrm>
        <a:prstGeom prst="ellipse">
          <a:avLst/>
        </a:prstGeom>
        <a:solidFill>
          <a:srgbClr val="5EA5F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smtClean="0">
              <a:latin typeface="Arial" charset="0"/>
              <a:cs typeface="Arial" charset="0"/>
            </a:rPr>
            <a:t>B. Contribution</a:t>
          </a:r>
          <a:r>
            <a:rPr lang="nl-BE" sz="1500" kern="1200" dirty="0" smtClean="0">
              <a:latin typeface="Arial" charset="0"/>
              <a:cs typeface="Arial" charset="0"/>
            </a:rPr>
            <a:t> </a:t>
          </a:r>
          <a:r>
            <a:rPr lang="nl-BE" sz="1500" kern="1200" dirty="0" err="1">
              <a:latin typeface="Arial" charset="0"/>
              <a:cs typeface="Arial" charset="0"/>
            </a:rPr>
            <a:t>propre</a:t>
          </a:r>
          <a:r>
            <a:rPr lang="nl-BE" sz="1500" kern="1200" dirty="0">
              <a:latin typeface="Arial" charset="0"/>
              <a:cs typeface="Arial" charset="0"/>
            </a:rPr>
            <a:t> (</a:t>
          </a:r>
          <a:r>
            <a:rPr lang="nl-BE" sz="1500" kern="1200" dirty="0" err="1">
              <a:latin typeface="Arial" charset="0"/>
              <a:cs typeface="Arial" charset="0"/>
            </a:rPr>
            <a:t>sphères</a:t>
          </a:r>
          <a:r>
            <a:rPr lang="nl-BE" sz="1500" kern="1200" dirty="0">
              <a:latin typeface="Arial" charset="0"/>
              <a:cs typeface="Arial" charset="0"/>
            </a:rPr>
            <a:t> de controle et </a:t>
          </a:r>
          <a:r>
            <a:rPr lang="nl-BE" sz="1500" kern="1200" dirty="0" err="1">
              <a:latin typeface="Arial" charset="0"/>
              <a:cs typeface="Arial" charset="0"/>
            </a:rPr>
            <a:t>d’influence</a:t>
          </a:r>
          <a:r>
            <a:rPr lang="nl-BE" sz="1500" kern="1200" dirty="0">
              <a:latin typeface="Arial" charset="0"/>
              <a:cs typeface="Arial" charset="0"/>
            </a:rPr>
            <a:t>)</a:t>
          </a:r>
        </a:p>
      </dsp:txBody>
      <dsp:txXfrm>
        <a:off x="1548483" y="3789865"/>
        <a:ext cx="1409301" cy="893195"/>
      </dsp:txXfrm>
    </dsp:sp>
    <dsp:sp modelId="{FE6E5187-2650-4A68-B714-3A84E445BB0D}">
      <dsp:nvSpPr>
        <dsp:cNvPr id="0" name=""/>
        <dsp:cNvSpPr/>
      </dsp:nvSpPr>
      <dsp:spPr>
        <a:xfrm rot="10412141">
          <a:off x="2798768" y="2422734"/>
          <a:ext cx="574598" cy="477197"/>
        </a:xfrm>
        <a:prstGeom prst="rightArrow">
          <a:avLst>
            <a:gd name="adj1" fmla="val 60000"/>
            <a:gd name="adj2" fmla="val 50000"/>
          </a:avLst>
        </a:prstGeom>
        <a:solidFill>
          <a:schemeClr val="accent1">
            <a:shade val="90000"/>
            <a:hueOff val="480765"/>
            <a:satOff val="-40487"/>
            <a:lumOff val="28626"/>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2941472" y="2510114"/>
        <a:ext cx="431439" cy="286319"/>
      </dsp:txXfrm>
    </dsp:sp>
    <dsp:sp modelId="{A9DDCAAA-0987-45A5-A9CD-F7B9CF2E112E}">
      <dsp:nvSpPr>
        <dsp:cNvPr id="0" name=""/>
        <dsp:cNvSpPr/>
      </dsp:nvSpPr>
      <dsp:spPr>
        <a:xfrm>
          <a:off x="553780" y="2203757"/>
          <a:ext cx="1993053" cy="1263169"/>
        </a:xfrm>
        <a:prstGeom prst="ellipse">
          <a:avLst/>
        </a:prstGeom>
        <a:solidFill>
          <a:srgbClr val="5EA5F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Situation</a:t>
          </a:r>
          <a:r>
            <a:rPr lang="nl-BE" sz="1500" kern="1200" dirty="0">
              <a:latin typeface="Arial" charset="0"/>
              <a:cs typeface="Arial" charset="0"/>
            </a:rPr>
            <a:t> </a:t>
          </a:r>
          <a:r>
            <a:rPr lang="nl-BE" sz="1500" kern="1200" dirty="0" err="1">
              <a:latin typeface="Arial" charset="0"/>
              <a:cs typeface="Arial" charset="0"/>
            </a:rPr>
            <a:t>voulue</a:t>
          </a:r>
          <a:endParaRPr lang="nl-BE" sz="1500" kern="1200" dirty="0">
            <a:solidFill>
              <a:srgbClr val="0070C0"/>
            </a:solidFill>
            <a:latin typeface="Arial" charset="0"/>
            <a:cs typeface="Arial" charset="0"/>
          </a:endParaRPr>
        </a:p>
      </dsp:txBody>
      <dsp:txXfrm>
        <a:off x="845656" y="2388744"/>
        <a:ext cx="1409301" cy="893195"/>
      </dsp:txXfrm>
    </dsp:sp>
    <dsp:sp modelId="{FF9272D2-E9BE-49CE-88D7-2ACFCA63CE6F}">
      <dsp:nvSpPr>
        <dsp:cNvPr id="0" name=""/>
        <dsp:cNvSpPr/>
      </dsp:nvSpPr>
      <dsp:spPr>
        <a:xfrm rot="12617609">
          <a:off x="3100083" y="1743400"/>
          <a:ext cx="460744" cy="477197"/>
        </a:xfrm>
        <a:prstGeom prst="rightArrow">
          <a:avLst>
            <a:gd name="adj1" fmla="val 60000"/>
            <a:gd name="adj2" fmla="val 50000"/>
          </a:avLst>
        </a:prstGeom>
        <a:solidFill>
          <a:schemeClr val="accent1">
            <a:shade val="90000"/>
            <a:hueOff val="576919"/>
            <a:satOff val="-48584"/>
            <a:lumOff val="3435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nl-BE" sz="1500" kern="1200"/>
        </a:p>
      </dsp:txBody>
      <dsp:txXfrm rot="10800000">
        <a:off x="3228869" y="1873701"/>
        <a:ext cx="322521" cy="286319"/>
      </dsp:txXfrm>
    </dsp:sp>
    <dsp:sp modelId="{95931632-2293-405D-9C9F-8361B3EA47EE}">
      <dsp:nvSpPr>
        <dsp:cNvPr id="0" name=""/>
        <dsp:cNvSpPr/>
      </dsp:nvSpPr>
      <dsp:spPr>
        <a:xfrm>
          <a:off x="1184592" y="691579"/>
          <a:ext cx="2036216" cy="1263169"/>
        </a:xfrm>
        <a:prstGeom prst="ellipse">
          <a:avLst/>
        </a:prstGeom>
        <a:solidFill>
          <a:srgbClr val="92C2FC"/>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nl-BE" sz="1500" kern="1200" dirty="0" err="1">
              <a:latin typeface="Arial" charset="0"/>
              <a:cs typeface="Arial" charset="0"/>
            </a:rPr>
            <a:t>Collaboration</a:t>
          </a:r>
          <a:r>
            <a:rPr lang="nl-BE" sz="1500" kern="1200" dirty="0">
              <a:latin typeface="Arial" charset="0"/>
              <a:cs typeface="Arial" charset="0"/>
            </a:rPr>
            <a:t> </a:t>
          </a:r>
          <a:r>
            <a:rPr lang="nl-BE" sz="1500" kern="1200" dirty="0" err="1">
              <a:latin typeface="Arial" charset="0"/>
              <a:cs typeface="Arial" charset="0"/>
            </a:rPr>
            <a:t>multi</a:t>
          </a:r>
          <a:r>
            <a:rPr lang="nl-BE" sz="1500" kern="1200" dirty="0">
              <a:latin typeface="Arial" charset="0"/>
              <a:cs typeface="Arial" charset="0"/>
            </a:rPr>
            <a:t>-acteurs</a:t>
          </a:r>
        </a:p>
      </dsp:txBody>
      <dsp:txXfrm>
        <a:off x="1482789" y="876566"/>
        <a:ext cx="1439822" cy="89319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2291" name="Rectangle 3"/>
          <p:cNvSpPr>
            <a:spLocks noGrp="1" noChangeArrowheads="1"/>
          </p:cNvSpPr>
          <p:nvPr>
            <p:ph type="dt" sz="quarter"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vl1pPr>
          </a:lstStyle>
          <a:p>
            <a:endParaRPr lang="en-GB" altLang="nl-BE"/>
          </a:p>
        </p:txBody>
      </p:sp>
      <p:sp>
        <p:nvSpPr>
          <p:cNvPr id="12292" name="Rectangle 4"/>
          <p:cNvSpPr>
            <a:spLocks noGrp="1" noChangeArrowheads="1"/>
          </p:cNvSpPr>
          <p:nvPr>
            <p:ph type="ftr" sz="quarter" idx="2"/>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2293" name="Rectangle 5"/>
          <p:cNvSpPr>
            <a:spLocks noGrp="1" noChangeArrowheads="1"/>
          </p:cNvSpPr>
          <p:nvPr>
            <p:ph type="sldNum" sz="quarter" idx="3"/>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6FAF112F-F7BF-4847-96A8-F7A342B79BB3}" type="slidenum">
              <a:rPr lang="en-GB" altLang="nl-BE"/>
              <a:pPr/>
              <a:t>‹N°›</a:t>
            </a:fld>
            <a:endParaRPr lang="en-GB" altLang="nl-BE"/>
          </a:p>
        </p:txBody>
      </p:sp>
    </p:spTree>
    <p:extLst>
      <p:ext uri="{BB962C8B-B14F-4D97-AF65-F5344CB8AC3E}">
        <p14:creationId xmlns:p14="http://schemas.microsoft.com/office/powerpoint/2010/main" val="344182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defRPr sz="1200">
                <a:latin typeface="Arial" charset="0"/>
              </a:defRPr>
            </a:lvl1pPr>
          </a:lstStyle>
          <a:p>
            <a:endParaRPr lang="en-GB" altLang="nl-BE"/>
          </a:p>
        </p:txBody>
      </p:sp>
      <p:sp>
        <p:nvSpPr>
          <p:cNvPr id="13315" name="Rectangle 3"/>
          <p:cNvSpPr>
            <a:spLocks noGrp="1" noChangeArrowheads="1"/>
          </p:cNvSpPr>
          <p:nvPr>
            <p:ph type="dt" idx="1"/>
          </p:nvPr>
        </p:nvSpPr>
        <p:spPr bwMode="auto">
          <a:xfrm>
            <a:off x="3852491" y="1"/>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lvl1pPr algn="r">
              <a:defRPr sz="1200">
                <a:latin typeface="Arial" charset="0"/>
              </a:defRPr>
            </a:lvl1pPr>
          </a:lstStyle>
          <a:p>
            <a:endParaRPr lang="en-GB" altLang="nl-BE"/>
          </a:p>
        </p:txBody>
      </p:sp>
      <p:sp>
        <p:nvSpPr>
          <p:cNvPr id="13316" name="Rectangle 4"/>
          <p:cNvSpPr>
            <a:spLocks noGrp="1" noRot="1" noChangeAspect="1" noChangeArrowheads="1" noTextEdit="1"/>
          </p:cNvSpPr>
          <p:nvPr>
            <p:ph type="sldImg" idx="2"/>
          </p:nvPr>
        </p:nvSpPr>
        <p:spPr bwMode="auto">
          <a:xfrm>
            <a:off x="931863"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905724" y="4690388"/>
            <a:ext cx="4986228" cy="444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t" anchorCtr="0" compatLnSpc="1">
            <a:prstTxWarp prst="textNoShape">
              <a:avLst/>
            </a:prstTxWarp>
          </a:bodyPr>
          <a:lstStyle/>
          <a:p>
            <a:pPr lvl="0"/>
            <a:r>
              <a:rPr lang="en-GB" altLang="nl-BE"/>
              <a:t>Click to edit Master text styles</a:t>
            </a:r>
          </a:p>
          <a:p>
            <a:pPr lvl="1"/>
            <a:r>
              <a:rPr lang="en-GB" altLang="nl-BE"/>
              <a:t>Second level</a:t>
            </a:r>
          </a:p>
          <a:p>
            <a:pPr lvl="2"/>
            <a:r>
              <a:rPr lang="en-GB" altLang="nl-BE"/>
              <a:t>Third level</a:t>
            </a:r>
          </a:p>
          <a:p>
            <a:pPr lvl="3"/>
            <a:r>
              <a:rPr lang="en-GB" altLang="nl-BE"/>
              <a:t>Fourth level</a:t>
            </a:r>
          </a:p>
          <a:p>
            <a:pPr lvl="4"/>
            <a:r>
              <a:rPr lang="en-GB" altLang="nl-BE"/>
              <a:t>Fifth level</a:t>
            </a:r>
          </a:p>
        </p:txBody>
      </p:sp>
      <p:sp>
        <p:nvSpPr>
          <p:cNvPr id="13318" name="Rectangle 6"/>
          <p:cNvSpPr>
            <a:spLocks noGrp="1" noChangeArrowheads="1"/>
          </p:cNvSpPr>
          <p:nvPr>
            <p:ph type="ftr" sz="quarter" idx="4"/>
          </p:nvPr>
        </p:nvSpPr>
        <p:spPr bwMode="auto">
          <a:xfrm>
            <a:off x="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defRPr sz="1200">
                <a:latin typeface="Arial" charset="0"/>
              </a:defRPr>
            </a:lvl1pPr>
          </a:lstStyle>
          <a:p>
            <a:endParaRPr lang="en-GB" altLang="nl-BE"/>
          </a:p>
        </p:txBody>
      </p:sp>
      <p:sp>
        <p:nvSpPr>
          <p:cNvPr id="13319" name="Rectangle 7"/>
          <p:cNvSpPr>
            <a:spLocks noGrp="1" noChangeArrowheads="1"/>
          </p:cNvSpPr>
          <p:nvPr>
            <p:ph type="sldNum" sz="quarter" idx="5"/>
          </p:nvPr>
        </p:nvSpPr>
        <p:spPr bwMode="auto">
          <a:xfrm>
            <a:off x="3852491" y="9380773"/>
            <a:ext cx="2945184" cy="49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56" tIns="45628" rIns="91256" bIns="45628" numCol="1" anchor="b" anchorCtr="0" compatLnSpc="1">
            <a:prstTxWarp prst="textNoShape">
              <a:avLst/>
            </a:prstTxWarp>
          </a:bodyPr>
          <a:lstStyle>
            <a:lvl1pPr algn="r">
              <a:defRPr sz="1200">
                <a:latin typeface="Arial" charset="0"/>
              </a:defRPr>
            </a:lvl1pPr>
          </a:lstStyle>
          <a:p>
            <a:fld id="{A8C32ED6-FCF5-4C15-A008-8FB670DAF728}" type="slidenum">
              <a:rPr lang="en-GB" altLang="nl-BE"/>
              <a:pPr/>
              <a:t>‹N°›</a:t>
            </a:fld>
            <a:endParaRPr lang="en-GB" altLang="nl-BE"/>
          </a:p>
        </p:txBody>
      </p:sp>
    </p:spTree>
    <p:extLst>
      <p:ext uri="{BB962C8B-B14F-4D97-AF65-F5344CB8AC3E}">
        <p14:creationId xmlns:p14="http://schemas.microsoft.com/office/powerpoint/2010/main" val="23233997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Arial"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Arial"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Arial"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Arial"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24" eaLnBrk="0" hangingPunct="0">
              <a:defRPr/>
            </a:pPr>
            <a:r>
              <a:rPr lang="en-GB" dirty="0"/>
              <a:t>Development thinking predicated on linear processes of change:</a:t>
            </a:r>
          </a:p>
          <a:p>
            <a:pPr defTabSz="924824" eaLnBrk="0" hangingPunct="0">
              <a:defRPr/>
            </a:pPr>
            <a:r>
              <a:rPr lang="en-GB" baseline="0" dirty="0"/>
              <a:t>New health centres in rural areas, trained nurses, available medical equipment &amp; drugs lead to=&gt;Increased accessibility, and hence =&gt;Better health</a:t>
            </a:r>
          </a:p>
          <a:p>
            <a:endParaRPr lang="en-GB" dirty="0"/>
          </a:p>
          <a:p>
            <a:r>
              <a:rPr lang="en-GB" dirty="0"/>
              <a:t>Do we believe in this linearity?! </a:t>
            </a:r>
          </a:p>
        </p:txBody>
      </p:sp>
      <p:sp>
        <p:nvSpPr>
          <p:cNvPr id="4" name="Slide Number Placeholder 3"/>
          <p:cNvSpPr>
            <a:spLocks noGrp="1"/>
          </p:cNvSpPr>
          <p:nvPr>
            <p:ph type="sldNum" sz="quarter" idx="10"/>
          </p:nvPr>
        </p:nvSpPr>
        <p:spPr/>
        <p:txBody>
          <a:bodyPr/>
          <a:lstStyle/>
          <a:p>
            <a:fld id="{25DFFB13-E5FF-4B0A-BA75-8F58613243A2}" type="slidenum">
              <a:rPr lang="en-US" smtClean="0"/>
              <a:pPr/>
              <a:t>2</a:t>
            </a:fld>
            <a:endParaRPr lang="en-US"/>
          </a:p>
        </p:txBody>
      </p:sp>
    </p:spTree>
    <p:extLst>
      <p:ext uri="{BB962C8B-B14F-4D97-AF65-F5344CB8AC3E}">
        <p14:creationId xmlns:p14="http://schemas.microsoft.com/office/powerpoint/2010/main" val="265652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 KB wordt blijkbaar geen afzonderlijke contextanalyse meer gevraagd</a:t>
            </a:r>
            <a:r>
              <a:rPr lang="nl-BE" baseline="0" dirty="0"/>
              <a:t> maar die moet deel uitmaken van de GSK.</a:t>
            </a:r>
          </a:p>
          <a:p>
            <a:r>
              <a:rPr lang="nl-BE" baseline="0" dirty="0"/>
              <a:t>Bij de hoe vraag: rekening houden met limieten, bijv. GSK geeft idee van </a:t>
            </a:r>
            <a:r>
              <a:rPr lang="nl-BE" baseline="0" dirty="0" err="1"/>
              <a:t>NGO’s</a:t>
            </a:r>
            <a:r>
              <a:rPr lang="nl-BE" baseline="0" dirty="0"/>
              <a:t> die actief zijn in een land maar meestal in andere regio’s.</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19</a:t>
            </a:fld>
            <a:endParaRPr lang="en-GB" altLang="nl-BE"/>
          </a:p>
        </p:txBody>
      </p:sp>
    </p:spTree>
    <p:extLst>
      <p:ext uri="{BB962C8B-B14F-4D97-AF65-F5344CB8AC3E}">
        <p14:creationId xmlns:p14="http://schemas.microsoft.com/office/powerpoint/2010/main" val="1714448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Bonne?!: </a:t>
            </a:r>
            <a:r>
              <a:rPr lang="en-GB" dirty="0" err="1"/>
              <a:t>il</a:t>
            </a:r>
            <a:r>
              <a:rPr lang="en-GB" dirty="0"/>
              <a:t> </a:t>
            </a:r>
            <a:r>
              <a:rPr lang="en-GB" dirty="0" err="1"/>
              <a:t>faut</a:t>
            </a:r>
            <a:r>
              <a:rPr lang="en-GB" dirty="0"/>
              <a:t> </a:t>
            </a:r>
            <a:r>
              <a:rPr lang="en-GB" dirty="0" err="1"/>
              <a:t>contextualiser</a:t>
            </a:r>
            <a:r>
              <a:rPr lang="en-GB" dirty="0"/>
              <a:t>, </a:t>
            </a:r>
            <a:r>
              <a:rPr lang="en-GB" dirty="0" err="1"/>
              <a:t>roienté</a:t>
            </a:r>
            <a:r>
              <a:rPr lang="en-GB" dirty="0"/>
              <a:t> </a:t>
            </a:r>
            <a:r>
              <a:rPr lang="en-GB" dirty="0" err="1"/>
              <a:t>vers</a:t>
            </a:r>
            <a:r>
              <a:rPr lang="en-GB" dirty="0"/>
              <a:t> les </a:t>
            </a:r>
            <a:r>
              <a:rPr lang="en-GB" dirty="0" err="1"/>
              <a:t>acteurs</a:t>
            </a:r>
            <a:r>
              <a:rPr lang="en-GB" dirty="0"/>
              <a:t>, hypotheses sur les relations </a:t>
            </a:r>
            <a:r>
              <a:rPr lang="en-GB" dirty="0" err="1"/>
              <a:t>causales</a:t>
            </a:r>
            <a:endParaRPr lang="en-GB" dirty="0"/>
          </a:p>
          <a:p>
            <a:endParaRPr lang="en-GB" dirty="0"/>
          </a:p>
          <a:p>
            <a:r>
              <a:rPr lang="en-GB" dirty="0"/>
              <a:t>Agile approach towards planning</a:t>
            </a:r>
          </a:p>
          <a:p>
            <a:r>
              <a:rPr lang="en-GB" dirty="0"/>
              <a:t>Theory</a:t>
            </a:r>
            <a:r>
              <a:rPr lang="en-GB" baseline="0" dirty="0"/>
              <a:t> of change is used for many purposes. </a:t>
            </a:r>
          </a:p>
          <a:p>
            <a:r>
              <a:rPr lang="en-GB" baseline="0" dirty="0"/>
              <a:t>Originally as an analytical tool to map the pathway to the desired change.</a:t>
            </a:r>
          </a:p>
          <a:p>
            <a:r>
              <a:rPr lang="en-GB" baseline="0" dirty="0"/>
              <a:t>More and more as an instrument for planning, and framework of implementation.</a:t>
            </a:r>
          </a:p>
          <a:p>
            <a:endParaRPr lang="en-GB" baseline="0" dirty="0"/>
          </a:p>
          <a:p>
            <a:r>
              <a:rPr lang="en-GB" baseline="0" dirty="0" err="1"/>
              <a:t>Vragen</a:t>
            </a:r>
            <a:r>
              <a:rPr lang="en-GB" baseline="0" dirty="0"/>
              <a:t>:</a:t>
            </a:r>
          </a:p>
          <a:p>
            <a:r>
              <a:rPr lang="en-GB" baseline="0" dirty="0"/>
              <a:t>1, we </a:t>
            </a:r>
            <a:r>
              <a:rPr lang="en-GB" baseline="0" dirty="0" err="1"/>
              <a:t>voeren</a:t>
            </a:r>
            <a:r>
              <a:rPr lang="en-GB" baseline="0" dirty="0"/>
              <a:t> </a:t>
            </a:r>
            <a:r>
              <a:rPr lang="en-GB" baseline="0" dirty="0" err="1"/>
              <a:t>een</a:t>
            </a:r>
            <a:r>
              <a:rPr lang="en-GB" baseline="0" dirty="0"/>
              <a:t> </a:t>
            </a:r>
            <a:r>
              <a:rPr lang="en-GB" baseline="0" dirty="0" err="1"/>
              <a:t>gelijkaardig</a:t>
            </a:r>
            <a:r>
              <a:rPr lang="en-GB" baseline="0" dirty="0"/>
              <a:t> </a:t>
            </a:r>
            <a:r>
              <a:rPr lang="en-GB" baseline="0" dirty="0" err="1"/>
              <a:t>programma</a:t>
            </a:r>
            <a:r>
              <a:rPr lang="en-GB" baseline="0" dirty="0"/>
              <a:t> </a:t>
            </a:r>
            <a:r>
              <a:rPr lang="en-GB" baseline="0" dirty="0" err="1"/>
              <a:t>uit</a:t>
            </a:r>
            <a:r>
              <a:rPr lang="en-GB" baseline="0" dirty="0"/>
              <a:t> in </a:t>
            </a:r>
            <a:r>
              <a:rPr lang="en-GB" baseline="0" dirty="0" err="1"/>
              <a:t>verschillende</a:t>
            </a:r>
            <a:r>
              <a:rPr lang="en-GB" baseline="0" dirty="0"/>
              <a:t> </a:t>
            </a:r>
            <a:r>
              <a:rPr lang="en-GB" baseline="0" dirty="0" err="1"/>
              <a:t>landen</a:t>
            </a:r>
            <a:r>
              <a:rPr lang="en-GB" baseline="0" dirty="0"/>
              <a:t>: </a:t>
            </a:r>
            <a:r>
              <a:rPr lang="en-GB" baseline="0" dirty="0" err="1"/>
              <a:t>werken</a:t>
            </a:r>
            <a:r>
              <a:rPr lang="en-GB" baseline="0" dirty="0"/>
              <a:t> we </a:t>
            </a:r>
            <a:r>
              <a:rPr lang="en-GB" baseline="0" dirty="0" err="1"/>
              <a:t>dan</a:t>
            </a:r>
            <a:r>
              <a:rPr lang="en-GB" baseline="0" dirty="0"/>
              <a:t> met 1 TOC, die we </a:t>
            </a:r>
            <a:r>
              <a:rPr lang="en-GB" baseline="0" dirty="0" err="1"/>
              <a:t>contextualiseren</a:t>
            </a:r>
            <a:r>
              <a:rPr lang="en-GB" baseline="0" dirty="0"/>
              <a:t> per land? (</a:t>
            </a:r>
            <a:r>
              <a:rPr lang="en-GB" baseline="0" dirty="0" err="1"/>
              <a:t>startpunt</a:t>
            </a:r>
            <a:r>
              <a:rPr lang="en-GB" baseline="0" dirty="0"/>
              <a:t> is </a:t>
            </a:r>
            <a:r>
              <a:rPr lang="en-GB" baseline="0" dirty="0" err="1"/>
              <a:t>dan</a:t>
            </a:r>
            <a:r>
              <a:rPr lang="en-GB" baseline="0" dirty="0"/>
              <a:t> </a:t>
            </a:r>
            <a:r>
              <a:rPr lang="en-GB" baseline="0" dirty="0" err="1"/>
              <a:t>niet</a:t>
            </a:r>
            <a:r>
              <a:rPr lang="en-GB" baseline="0" dirty="0"/>
              <a:t> de context maar </a:t>
            </a:r>
            <a:r>
              <a:rPr lang="en-GB" baseline="0" dirty="0" err="1"/>
              <a:t>wel</a:t>
            </a:r>
            <a:r>
              <a:rPr lang="en-GB" baseline="0" dirty="0"/>
              <a:t> de </a:t>
            </a:r>
            <a:r>
              <a:rPr lang="en-GB" baseline="0" dirty="0" err="1"/>
              <a:t>benadering</a:t>
            </a:r>
            <a:r>
              <a:rPr lang="en-GB" baseline="0" dirty="0"/>
              <a:t> van de </a:t>
            </a:r>
            <a:r>
              <a:rPr lang="en-GB" baseline="0" dirty="0" err="1"/>
              <a:t>organisatie</a:t>
            </a:r>
            <a:r>
              <a:rPr lang="en-GB" baseline="0" dirty="0"/>
              <a:t>)</a:t>
            </a:r>
          </a:p>
          <a:p>
            <a:r>
              <a:rPr lang="en-GB" baseline="0" dirty="0"/>
              <a:t>2, we </a:t>
            </a:r>
            <a:r>
              <a:rPr lang="en-GB" baseline="0" dirty="0" err="1"/>
              <a:t>werken</a:t>
            </a:r>
            <a:r>
              <a:rPr lang="en-GB" baseline="0" dirty="0"/>
              <a:t> </a:t>
            </a:r>
            <a:r>
              <a:rPr lang="en-GB" baseline="0" dirty="0" err="1"/>
              <a:t>samen</a:t>
            </a:r>
            <a:r>
              <a:rPr lang="en-GB" baseline="0" dirty="0"/>
              <a:t> met </a:t>
            </a:r>
            <a:r>
              <a:rPr lang="en-GB" baseline="0" dirty="0" err="1"/>
              <a:t>een</a:t>
            </a:r>
            <a:r>
              <a:rPr lang="en-GB" baseline="0" dirty="0"/>
              <a:t> </a:t>
            </a:r>
            <a:r>
              <a:rPr lang="en-GB" baseline="0" dirty="0" err="1"/>
              <a:t>andere</a:t>
            </a:r>
            <a:r>
              <a:rPr lang="en-GB" baseline="0" dirty="0"/>
              <a:t> NGO (programmes </a:t>
            </a:r>
            <a:r>
              <a:rPr lang="en-GB" baseline="0" dirty="0" err="1"/>
              <a:t>communs</a:t>
            </a:r>
            <a:r>
              <a:rPr lang="en-GB" baseline="0" dirty="0"/>
              <a:t>): </a:t>
            </a:r>
            <a:r>
              <a:rPr lang="en-GB" baseline="0" dirty="0" err="1"/>
              <a:t>hebben</a:t>
            </a:r>
            <a:r>
              <a:rPr lang="en-GB" baseline="0" dirty="0"/>
              <a:t> we </a:t>
            </a:r>
            <a:r>
              <a:rPr lang="en-GB" baseline="0" dirty="0" err="1"/>
              <a:t>dan</a:t>
            </a:r>
            <a:r>
              <a:rPr lang="en-GB" baseline="0" dirty="0"/>
              <a:t> 1 TOC die wat </a:t>
            </a:r>
            <a:r>
              <a:rPr lang="en-GB" baseline="0" dirty="0" err="1"/>
              <a:t>algemeen</a:t>
            </a:r>
            <a:r>
              <a:rPr lang="en-GB" baseline="0" dirty="0"/>
              <a:t> </a:t>
            </a:r>
            <a:r>
              <a:rPr lang="en-GB" baseline="0" dirty="0" err="1"/>
              <a:t>blijft</a:t>
            </a:r>
            <a:r>
              <a:rPr lang="en-GB" baseline="0" dirty="0"/>
              <a:t> (</a:t>
            </a:r>
            <a:r>
              <a:rPr lang="en-GB" baseline="0" dirty="0" err="1"/>
              <a:t>zoals</a:t>
            </a:r>
            <a:r>
              <a:rPr lang="en-GB" baseline="0" dirty="0"/>
              <a:t> </a:t>
            </a:r>
            <a:r>
              <a:rPr lang="en-GB" baseline="0" dirty="0" err="1"/>
              <a:t>bijv</a:t>
            </a:r>
            <a:r>
              <a:rPr lang="en-GB" baseline="0" dirty="0"/>
              <a:t>. In </a:t>
            </a:r>
            <a:r>
              <a:rPr lang="en-GB" baseline="0" dirty="0" err="1"/>
              <a:t>een</a:t>
            </a:r>
            <a:r>
              <a:rPr lang="en-GB" baseline="0" dirty="0"/>
              <a:t> GSK het </a:t>
            </a:r>
            <a:r>
              <a:rPr lang="en-GB" baseline="0" dirty="0" err="1"/>
              <a:t>geval</a:t>
            </a:r>
            <a:r>
              <a:rPr lang="en-GB" baseline="0" dirty="0"/>
              <a:t> </a:t>
            </a:r>
            <a:r>
              <a:rPr lang="en-GB" baseline="0" dirty="0" err="1"/>
              <a:t>zou</a:t>
            </a:r>
            <a:r>
              <a:rPr lang="en-GB" baseline="0" dirty="0"/>
              <a:t> </a:t>
            </a:r>
            <a:r>
              <a:rPr lang="en-GB" baseline="0" dirty="0" err="1"/>
              <a:t>kunnen</a:t>
            </a:r>
            <a:r>
              <a:rPr lang="en-GB" baseline="0" dirty="0"/>
              <a:t> </a:t>
            </a:r>
            <a:r>
              <a:rPr lang="en-GB" baseline="0" dirty="0" err="1"/>
              <a:t>zijn</a:t>
            </a:r>
            <a:r>
              <a:rPr lang="en-GB" baseline="0" dirty="0"/>
              <a:t>) </a:t>
            </a:r>
            <a:r>
              <a:rPr lang="en-GB" baseline="0" dirty="0" err="1"/>
              <a:t>en</a:t>
            </a:r>
            <a:r>
              <a:rPr lang="en-GB" baseline="0" dirty="0"/>
              <a:t> </a:t>
            </a:r>
            <a:r>
              <a:rPr lang="en-GB" baseline="0" dirty="0" err="1"/>
              <a:t>waar</a:t>
            </a:r>
            <a:r>
              <a:rPr lang="en-GB" baseline="0" dirty="0"/>
              <a:t> we </a:t>
            </a:r>
            <a:r>
              <a:rPr lang="en-GB" baseline="0" dirty="0" err="1"/>
              <a:t>dan</a:t>
            </a:r>
            <a:r>
              <a:rPr lang="en-GB" baseline="0" dirty="0"/>
              <a:t> </a:t>
            </a:r>
            <a:r>
              <a:rPr lang="en-GB" baseline="0" dirty="0" err="1"/>
              <a:t>onze</a:t>
            </a:r>
            <a:r>
              <a:rPr lang="en-GB" baseline="0" dirty="0"/>
              <a:t> </a:t>
            </a:r>
            <a:r>
              <a:rPr lang="en-GB" baseline="0" dirty="0" err="1"/>
              <a:t>individuele</a:t>
            </a:r>
            <a:r>
              <a:rPr lang="en-GB" baseline="0" dirty="0"/>
              <a:t> </a:t>
            </a:r>
            <a:r>
              <a:rPr lang="en-GB" baseline="0" dirty="0" err="1"/>
              <a:t>ToC</a:t>
            </a:r>
            <a:r>
              <a:rPr lang="en-GB" baseline="0" dirty="0"/>
              <a:t> </a:t>
            </a:r>
            <a:r>
              <a:rPr lang="en-GB" baseline="0" dirty="0" err="1"/>
              <a:t>aanhangen</a:t>
            </a:r>
            <a:r>
              <a:rPr lang="en-GB" baseline="0" dirty="0"/>
              <a:t>?</a:t>
            </a:r>
          </a:p>
          <a:p>
            <a:r>
              <a:rPr lang="en-GB" baseline="0" dirty="0"/>
              <a:t>3, … (</a:t>
            </a:r>
            <a:r>
              <a:rPr lang="en-GB" baseline="0" dirty="0" err="1"/>
              <a:t>idee</a:t>
            </a:r>
            <a:r>
              <a:rPr lang="en-GB" baseline="0" dirty="0"/>
              <a:t> van </a:t>
            </a:r>
            <a:r>
              <a:rPr lang="en-GB" baseline="0" dirty="0" err="1"/>
              <a:t>russische</a:t>
            </a:r>
            <a:r>
              <a:rPr lang="en-GB" baseline="0" dirty="0"/>
              <a:t> </a:t>
            </a:r>
            <a:r>
              <a:rPr lang="en-GB" baseline="0" dirty="0" err="1"/>
              <a:t>poppetjes</a:t>
            </a:r>
            <a:r>
              <a:rPr lang="en-GB" baseline="0" dirty="0"/>
              <a:t>)</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21</a:t>
            </a:fld>
            <a:endParaRPr lang="en-US"/>
          </a:p>
        </p:txBody>
      </p:sp>
    </p:spTree>
    <p:extLst>
      <p:ext uri="{BB962C8B-B14F-4D97-AF65-F5344CB8AC3E}">
        <p14:creationId xmlns:p14="http://schemas.microsoft.com/office/powerpoint/2010/main" val="4174344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lockframe</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22</a:t>
            </a:fld>
            <a:endParaRPr lang="en-GB" altLang="nl-BE"/>
          </a:p>
        </p:txBody>
      </p:sp>
    </p:spTree>
    <p:extLst>
      <p:ext uri="{BB962C8B-B14F-4D97-AF65-F5344CB8AC3E}">
        <p14:creationId xmlns:p14="http://schemas.microsoft.com/office/powerpoint/2010/main" val="304216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A01B11F3-114E-4453-9B39-3BE1E000BBBB}" type="slidenum">
              <a:rPr lang="nl-NL" altLang="nl-BE" smtClean="0"/>
              <a:pPr>
                <a:spcBef>
                  <a:spcPct val="0"/>
                </a:spcBef>
              </a:pPr>
              <a:t>23</a:t>
            </a:fld>
            <a:endParaRPr lang="nl-NL" altLang="nl-BE"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BE" smtClean="0">
                <a:latin typeface="Arial" panose="020B0604020202020204" pitchFamily="34" charset="0"/>
              </a:rPr>
              <a:t>Resultaten ook output / outcome</a:t>
            </a:r>
          </a:p>
          <a:p>
            <a:pPr eaLnBrk="1" hangingPunct="1"/>
            <a:r>
              <a:rPr lang="nl-NL" altLang="nl-BE" smtClean="0">
                <a:latin typeface="Arial" panose="020B0604020202020204" pitchFamily="34" charset="0"/>
              </a:rPr>
              <a:t>In principe</a:t>
            </a:r>
          </a:p>
          <a:p>
            <a:pPr eaLnBrk="1" hangingPunct="1"/>
            <a:r>
              <a:rPr lang="nl-NL" altLang="nl-BE" smtClean="0">
                <a:latin typeface="Arial" panose="020B0604020202020204" pitchFamily="34" charset="0"/>
              </a:rPr>
              <a:t>1 specifieke doelstelling  en diverse algemene doelstellingen</a:t>
            </a:r>
          </a:p>
        </p:txBody>
      </p:sp>
    </p:spTree>
    <p:extLst>
      <p:ext uri="{BB962C8B-B14F-4D97-AF65-F5344CB8AC3E}">
        <p14:creationId xmlns:p14="http://schemas.microsoft.com/office/powerpoint/2010/main" val="395589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Times New Roman" panose="02020603050405020304" pitchFamily="18" charset="0"/>
              </a:defRPr>
            </a:lvl1pPr>
            <a:lvl2pPr marL="742950" indent="-285750">
              <a:spcBef>
                <a:spcPct val="30000"/>
              </a:spcBef>
              <a:defRPr sz="1200">
                <a:solidFill>
                  <a:schemeClr val="tx1"/>
                </a:solidFill>
                <a:latin typeface="Arial" panose="020B0604020202020204" pitchFamily="34" charset="0"/>
                <a:cs typeface="Times New Roman" panose="02020603050405020304" pitchFamily="18" charset="0"/>
              </a:defRPr>
            </a:lvl2pPr>
            <a:lvl3pPr marL="1143000" indent="-228600">
              <a:spcBef>
                <a:spcPct val="30000"/>
              </a:spcBef>
              <a:defRPr sz="1200">
                <a:solidFill>
                  <a:schemeClr val="tx1"/>
                </a:solidFill>
                <a:latin typeface="Arial" panose="020B0604020202020204" pitchFamily="34" charset="0"/>
                <a:cs typeface="Times New Roman" panose="02020603050405020304" pitchFamily="18" charset="0"/>
              </a:defRPr>
            </a:lvl3pPr>
            <a:lvl4pPr marL="1600200" indent="-228600">
              <a:spcBef>
                <a:spcPct val="30000"/>
              </a:spcBef>
              <a:defRPr sz="1200">
                <a:solidFill>
                  <a:schemeClr val="tx1"/>
                </a:solidFill>
                <a:latin typeface="Arial" panose="020B0604020202020204" pitchFamily="34" charset="0"/>
                <a:cs typeface="Times New Roman" panose="02020603050405020304" pitchFamily="18" charset="0"/>
              </a:defRPr>
            </a:lvl4pPr>
            <a:lvl5pPr marL="2057400" indent="-228600">
              <a:spcBef>
                <a:spcPct val="30000"/>
              </a:spcBef>
              <a:defRPr sz="12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Times New Roman" panose="02020603050405020304" pitchFamily="18" charset="0"/>
              </a:defRPr>
            </a:lvl9pPr>
          </a:lstStyle>
          <a:p>
            <a:pPr>
              <a:spcBef>
                <a:spcPct val="0"/>
              </a:spcBef>
            </a:pPr>
            <a:fld id="{A01B11F3-114E-4453-9B39-3BE1E000BBBB}" type="slidenum">
              <a:rPr lang="nl-NL" altLang="nl-BE" smtClean="0"/>
              <a:pPr>
                <a:spcBef>
                  <a:spcPct val="0"/>
                </a:spcBef>
              </a:pPr>
              <a:t>24</a:t>
            </a:fld>
            <a:endParaRPr lang="nl-NL" altLang="nl-BE"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nl-NL" altLang="nl-BE" smtClean="0">
                <a:latin typeface="Arial" panose="020B0604020202020204" pitchFamily="34" charset="0"/>
              </a:rPr>
              <a:t>Resultaten ook output / outcome</a:t>
            </a:r>
          </a:p>
          <a:p>
            <a:pPr eaLnBrk="1" hangingPunct="1"/>
            <a:r>
              <a:rPr lang="nl-NL" altLang="nl-BE" smtClean="0">
                <a:latin typeface="Arial" panose="020B0604020202020204" pitchFamily="34" charset="0"/>
              </a:rPr>
              <a:t>In principe</a:t>
            </a:r>
          </a:p>
          <a:p>
            <a:pPr eaLnBrk="1" hangingPunct="1"/>
            <a:r>
              <a:rPr lang="nl-NL" altLang="nl-BE" smtClean="0">
                <a:latin typeface="Arial" panose="020B0604020202020204" pitchFamily="34" charset="0"/>
              </a:rPr>
              <a:t>1 specifieke doelstelling  en diverse algemene doelstellingen</a:t>
            </a:r>
          </a:p>
        </p:txBody>
      </p:sp>
    </p:spTree>
    <p:extLst>
      <p:ext uri="{BB962C8B-B14F-4D97-AF65-F5344CB8AC3E}">
        <p14:creationId xmlns:p14="http://schemas.microsoft.com/office/powerpoint/2010/main" val="323449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0825" y="762000"/>
            <a:ext cx="3814763" cy="2862263"/>
          </a:xfrm>
        </p:spPr>
      </p:sp>
      <p:sp>
        <p:nvSpPr>
          <p:cNvPr id="3" name="Notes Placeholder 2"/>
          <p:cNvSpPr>
            <a:spLocks noGrp="1"/>
          </p:cNvSpPr>
          <p:nvPr>
            <p:ph type="body" idx="1"/>
          </p:nvPr>
        </p:nvSpPr>
        <p:spPr/>
        <p:txBody>
          <a:bodyPr>
            <a:normAutofit/>
          </a:bodyPr>
          <a:lstStyle/>
          <a:p>
            <a:r>
              <a:rPr lang="nl-BE" dirty="0"/>
              <a:t>- Maar belangrijk om te signaleren dat grote verschillen zijn in hoe </a:t>
            </a:r>
            <a:r>
              <a:rPr lang="nl-BE" dirty="0" err="1"/>
              <a:t>orgs</a:t>
            </a:r>
            <a:r>
              <a:rPr lang="nl-BE" dirty="0"/>
              <a:t> </a:t>
            </a:r>
            <a:r>
              <a:rPr lang="nl-BE" dirty="0" err="1"/>
              <a:t>ToC</a:t>
            </a:r>
            <a:r>
              <a:rPr lang="nl-BE" dirty="0"/>
              <a:t> toepassen</a:t>
            </a:r>
          </a:p>
          <a:p>
            <a:pPr>
              <a:buFontTx/>
              <a:buChar char="-"/>
            </a:pPr>
            <a:r>
              <a:rPr lang="nl-BE" dirty="0"/>
              <a:t> In veel gevallen lijken deze 7 elementen terug te komen (deels eigen interpretatie):</a:t>
            </a:r>
          </a:p>
          <a:p>
            <a:pPr lvl="1">
              <a:buFontTx/>
              <a:buChar char="-"/>
            </a:pPr>
            <a:r>
              <a:rPr lang="nl-BE" dirty="0"/>
              <a:t>  </a:t>
            </a:r>
            <a:r>
              <a:rPr lang="nl-BE" dirty="0" err="1"/>
              <a:t>multi</a:t>
            </a:r>
            <a:r>
              <a:rPr lang="nl-BE" dirty="0"/>
              <a:t>-actor samenwerking (binnen een open-systeem perspectief)</a:t>
            </a:r>
          </a:p>
          <a:p>
            <a:pPr lvl="1">
              <a:buFontTx/>
              <a:buChar char="-"/>
            </a:pPr>
            <a:r>
              <a:rPr lang="nl-BE" dirty="0"/>
              <a:t>  assumpties: gelinkt</a:t>
            </a:r>
            <a:r>
              <a:rPr lang="nl-BE" baseline="0" dirty="0"/>
              <a:t> met de beruchte 4</a:t>
            </a:r>
            <a:r>
              <a:rPr lang="nl-BE" baseline="30000" dirty="0"/>
              <a:t>de</a:t>
            </a:r>
            <a:r>
              <a:rPr lang="nl-BE" baseline="0" dirty="0"/>
              <a:t> kolom in het logisch kader, maar hier veel centralere rol, we draaien de logica om – uitleggen dat wij rekening houden met drie soorten hypothesen</a:t>
            </a:r>
          </a:p>
          <a:p>
            <a:pPr lvl="1">
              <a:buFontTx/>
              <a:buChar char="-"/>
            </a:pPr>
            <a:r>
              <a:rPr lang="nl-BE" baseline="0" dirty="0"/>
              <a:t>  grondige analyses van de context + ‘</a:t>
            </a:r>
            <a:r>
              <a:rPr lang="nl-BE" baseline="0" dirty="0" err="1"/>
              <a:t>evidence</a:t>
            </a:r>
            <a:r>
              <a:rPr lang="nl-BE" baseline="0" dirty="0"/>
              <a:t>’ binnen </a:t>
            </a:r>
            <a:r>
              <a:rPr lang="nl-BE" baseline="0" dirty="0" err="1"/>
              <a:t>brenge</a:t>
            </a:r>
            <a:endParaRPr lang="nl-BE" baseline="0" dirty="0"/>
          </a:p>
          <a:p>
            <a:pPr lvl="1">
              <a:buFontTx/>
              <a:buChar char="-"/>
            </a:pPr>
            <a:r>
              <a:rPr lang="nl-BE" dirty="0"/>
              <a:t>  actoren centraal stellen, veel logische kaders zitten</a:t>
            </a:r>
            <a:r>
              <a:rPr lang="nl-BE" baseline="0" dirty="0"/>
              <a:t> teveel in het luchtledige</a:t>
            </a:r>
          </a:p>
          <a:p>
            <a:pPr lvl="1">
              <a:buFontTx/>
              <a:buChar char="-"/>
            </a:pPr>
            <a:r>
              <a:rPr lang="nl-BE" baseline="0" dirty="0"/>
              <a:t>  projecten niet meer zien als het centrum van het universum: denken in termen van sfeer van controle, invloed, interesse (rimpel model)</a:t>
            </a:r>
          </a:p>
          <a:p>
            <a:pPr lvl="1">
              <a:buFontTx/>
              <a:buChar char="-"/>
            </a:pPr>
            <a:r>
              <a:rPr lang="nl-BE" baseline="0" dirty="0"/>
              <a:t>  multiple </a:t>
            </a:r>
            <a:r>
              <a:rPr lang="nl-BE" baseline="0" dirty="0" err="1"/>
              <a:t>pathways</a:t>
            </a:r>
            <a:r>
              <a:rPr lang="nl-BE" baseline="0" dirty="0"/>
              <a:t> of change: </a:t>
            </a:r>
            <a:r>
              <a:rPr lang="nl-BE" baseline="0" dirty="0" err="1"/>
              <a:t>TOC</a:t>
            </a:r>
            <a:r>
              <a:rPr lang="nl-BE" b="1" baseline="0" dirty="0" err="1"/>
              <a:t>s</a:t>
            </a:r>
            <a:r>
              <a:rPr lang="nl-BE" b="1" baseline="0" dirty="0"/>
              <a:t>(!)</a:t>
            </a:r>
          </a:p>
          <a:p>
            <a:pPr lvl="1">
              <a:buFontTx/>
              <a:buChar char="-"/>
            </a:pPr>
            <a:r>
              <a:rPr lang="nl-BE" b="1" dirty="0"/>
              <a:t>  </a:t>
            </a:r>
            <a:r>
              <a:rPr lang="nl-BE" b="0" dirty="0"/>
              <a:t>sterke visuele</a:t>
            </a:r>
            <a:r>
              <a:rPr lang="nl-BE" b="0" baseline="0" dirty="0"/>
              <a:t> voorstelling en </a:t>
            </a:r>
            <a:r>
              <a:rPr lang="nl-BE" b="0" baseline="0" dirty="0" err="1"/>
              <a:t>narratieveb</a:t>
            </a:r>
            <a:r>
              <a:rPr lang="nl-BE" b="0" baseline="0" dirty="0"/>
              <a:t> </a:t>
            </a:r>
            <a:r>
              <a:rPr lang="nl-BE" b="0" baseline="0" dirty="0" err="1"/>
              <a:t>eschrijving</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26</a:t>
            </a:fld>
            <a:endParaRPr lang="nl-NL"/>
          </a:p>
        </p:txBody>
      </p:sp>
    </p:spTree>
    <p:extLst>
      <p:ext uri="{BB962C8B-B14F-4D97-AF65-F5344CB8AC3E}">
        <p14:creationId xmlns:p14="http://schemas.microsoft.com/office/powerpoint/2010/main" val="147171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7713"/>
            <a:ext cx="3748088" cy="2809875"/>
          </a:xfrm>
        </p:spPr>
      </p:sp>
      <p:sp>
        <p:nvSpPr>
          <p:cNvPr id="3" name="Notes Placeholder 2"/>
          <p:cNvSpPr>
            <a:spLocks noGrp="1"/>
          </p:cNvSpPr>
          <p:nvPr>
            <p:ph type="body" idx="1"/>
          </p:nvPr>
        </p:nvSpPr>
        <p:spPr/>
        <p:txBody>
          <a:bodyPr>
            <a:normAutofit/>
          </a:bodyPr>
          <a:lstStyle/>
          <a:p>
            <a:r>
              <a:rPr lang="nl-BE" b="0" dirty="0"/>
              <a:t>In de oefening vandaag werken op drie elementen</a:t>
            </a:r>
          </a:p>
        </p:txBody>
      </p:sp>
      <p:sp>
        <p:nvSpPr>
          <p:cNvPr id="4" name="Slide Number Placeholder 3"/>
          <p:cNvSpPr>
            <a:spLocks noGrp="1"/>
          </p:cNvSpPr>
          <p:nvPr>
            <p:ph type="sldNum" sz="quarter" idx="10"/>
          </p:nvPr>
        </p:nvSpPr>
        <p:spPr/>
        <p:txBody>
          <a:bodyPr/>
          <a:lstStyle/>
          <a:p>
            <a:fld id="{28EA585A-E2F7-4F86-B378-030C62B2B725}" type="slidenum">
              <a:rPr lang="nl-NL" smtClean="0"/>
              <a:pPr/>
              <a:t>27</a:t>
            </a:fld>
            <a:endParaRPr lang="nl-NL"/>
          </a:p>
        </p:txBody>
      </p:sp>
    </p:spTree>
    <p:extLst>
      <p:ext uri="{BB962C8B-B14F-4D97-AF65-F5344CB8AC3E}">
        <p14:creationId xmlns:p14="http://schemas.microsoft.com/office/powerpoint/2010/main" val="1304176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Je kan ook denken </a:t>
            </a:r>
            <a:r>
              <a:rPr lang="nl-BE" dirty="0" err="1"/>
              <a:t>so-what</a:t>
            </a:r>
            <a:r>
              <a:rPr lang="nl-BE" dirty="0"/>
              <a:t>: als ik die doe,</a:t>
            </a:r>
            <a:r>
              <a:rPr lang="nl-BE" baseline="0" dirty="0"/>
              <a:t> wat is dan het gevolg</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31</a:t>
            </a:fld>
            <a:endParaRPr lang="en-GB" altLang="nl-BE"/>
          </a:p>
        </p:txBody>
      </p:sp>
    </p:spTree>
    <p:extLst>
      <p:ext uri="{BB962C8B-B14F-4D97-AF65-F5344CB8AC3E}">
        <p14:creationId xmlns:p14="http://schemas.microsoft.com/office/powerpoint/2010/main" val="26593178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Instructie voor case Burkina: kies 3 verschillende </a:t>
            </a:r>
            <a:r>
              <a:rPr lang="nl-BE" dirty="0" err="1"/>
              <a:t>NGO’s</a:t>
            </a:r>
            <a:r>
              <a:rPr lang="nl-BE" dirty="0"/>
              <a:t> uit</a:t>
            </a:r>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32</a:t>
            </a:fld>
            <a:endParaRPr lang="en-GB" altLang="nl-BE"/>
          </a:p>
        </p:txBody>
      </p:sp>
    </p:spTree>
    <p:extLst>
      <p:ext uri="{BB962C8B-B14F-4D97-AF65-F5344CB8AC3E}">
        <p14:creationId xmlns:p14="http://schemas.microsoft.com/office/powerpoint/2010/main" val="1296913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33</a:t>
            </a:fld>
            <a:endParaRPr lang="en-GB" altLang="nl-BE"/>
          </a:p>
        </p:txBody>
      </p:sp>
    </p:spTree>
    <p:extLst>
      <p:ext uri="{BB962C8B-B14F-4D97-AF65-F5344CB8AC3E}">
        <p14:creationId xmlns:p14="http://schemas.microsoft.com/office/powerpoint/2010/main" val="301583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1420" indent="-289008">
              <a:defRPr sz="2400">
                <a:solidFill>
                  <a:schemeClr val="tx1"/>
                </a:solidFill>
                <a:latin typeface="Times New Roman" panose="02020603050405020304" pitchFamily="18" charset="0"/>
                <a:cs typeface="Times New Roman" panose="02020603050405020304" pitchFamily="18" charset="0"/>
              </a:defRPr>
            </a:lvl2pPr>
            <a:lvl3pPr marL="1156030" indent="-231206">
              <a:defRPr sz="2400">
                <a:solidFill>
                  <a:schemeClr val="tx1"/>
                </a:solidFill>
                <a:latin typeface="Times New Roman" panose="02020603050405020304" pitchFamily="18" charset="0"/>
                <a:cs typeface="Times New Roman" panose="02020603050405020304" pitchFamily="18" charset="0"/>
              </a:defRPr>
            </a:lvl3pPr>
            <a:lvl4pPr marL="1618442" indent="-231206">
              <a:defRPr sz="2400">
                <a:solidFill>
                  <a:schemeClr val="tx1"/>
                </a:solidFill>
                <a:latin typeface="Times New Roman" panose="02020603050405020304" pitchFamily="18" charset="0"/>
                <a:cs typeface="Times New Roman" panose="02020603050405020304" pitchFamily="18" charset="0"/>
              </a:defRPr>
            </a:lvl4pPr>
            <a:lvl5pPr marL="2080854" indent="-231206">
              <a:defRPr sz="2400">
                <a:solidFill>
                  <a:schemeClr val="tx1"/>
                </a:solidFill>
                <a:latin typeface="Times New Roman" panose="02020603050405020304" pitchFamily="18" charset="0"/>
                <a:cs typeface="Times New Roman" panose="02020603050405020304" pitchFamily="18" charset="0"/>
              </a:defRPr>
            </a:lvl5pPr>
            <a:lvl6pPr marL="2543266"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5679"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8091"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30503"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18AAB35-D46F-4C53-8696-2EE05C72F96B}" type="slidenum">
              <a:rPr lang="nl-NL" altLang="nl-BE" sz="1200">
                <a:latin typeface="Arial" panose="020B0604020202020204" pitchFamily="34" charset="0"/>
                <a:ea typeface="ヒラギノ角ゴ Pro W3" pitchFamily="-84" charset="-128"/>
              </a:rPr>
              <a:pPr eaLnBrk="0" hangingPunct="0"/>
              <a:t>3</a:t>
            </a:fld>
            <a:endParaRPr lang="nl-NL" altLang="nl-BE" sz="1200">
              <a:latin typeface="Arial" panose="020B0604020202020204" pitchFamily="34" charset="0"/>
              <a:ea typeface="ヒラギノ角ゴ Pro W3" pitchFamily="-84" charset="-128"/>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ltLang="nl-BE">
              <a:latin typeface="Arial" panose="020B0604020202020204" pitchFamily="34" charset="0"/>
            </a:endParaRPr>
          </a:p>
        </p:txBody>
      </p:sp>
      <p:sp>
        <p:nvSpPr>
          <p:cNvPr id="24581" name="Slide Number Placeholder 3"/>
          <p:cNvSpPr txBox="1">
            <a:spLocks noGrp="1"/>
          </p:cNvSpPr>
          <p:nvPr/>
        </p:nvSpPr>
        <p:spPr bwMode="auto">
          <a:xfrm>
            <a:off x="5643997" y="6542049"/>
            <a:ext cx="4316280" cy="34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69" tIns="47985" rIns="95969" bIns="47985"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A291428-6AA0-43B7-92CC-12798FBB8697}" type="slidenum">
              <a:rPr lang="en-US" altLang="nl-BE" sz="1200">
                <a:latin typeface="Arial" panose="020B0604020202020204" pitchFamily="34" charset="0"/>
                <a:ea typeface="ヒラギノ角ゴ Pro W3" pitchFamily="-84" charset="-128"/>
              </a:rPr>
              <a:pPr algn="r" eaLnBrk="1" hangingPunct="1"/>
              <a:t>3</a:t>
            </a:fld>
            <a:endParaRPr lang="en-US"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2616350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a:t>De eerste groep die luistert krijgt de kritische leeslijst mee – wij briefen hen kort voor de start van de oefening.</a:t>
            </a:r>
          </a:p>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34</a:t>
            </a:fld>
            <a:endParaRPr lang="en-GB" altLang="nl-BE"/>
          </a:p>
        </p:txBody>
      </p:sp>
    </p:spTree>
    <p:extLst>
      <p:ext uri="{BB962C8B-B14F-4D97-AF65-F5344CB8AC3E}">
        <p14:creationId xmlns:p14="http://schemas.microsoft.com/office/powerpoint/2010/main" val="16677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37</a:t>
            </a:fld>
            <a:endParaRPr lang="en-GB" altLang="nl-BE"/>
          </a:p>
        </p:txBody>
      </p:sp>
    </p:spTree>
    <p:extLst>
      <p:ext uri="{BB962C8B-B14F-4D97-AF65-F5344CB8AC3E}">
        <p14:creationId xmlns:p14="http://schemas.microsoft.com/office/powerpoint/2010/main" val="1056167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Interne en externe</a:t>
            </a:r>
            <a:r>
              <a:rPr lang="nl-BE" baseline="0" dirty="0"/>
              <a:t> factoren maar ook uit andere hypotheses af te leiden</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40</a:t>
            </a:fld>
            <a:endParaRPr lang="en-GB" altLang="nl-BE" dirty="0"/>
          </a:p>
        </p:txBody>
      </p:sp>
    </p:spTree>
    <p:extLst>
      <p:ext uri="{BB962C8B-B14F-4D97-AF65-F5344CB8AC3E}">
        <p14:creationId xmlns:p14="http://schemas.microsoft.com/office/powerpoint/2010/main" val="323414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7"/>
          <p:cNvSpPr>
            <a:spLocks noGrp="1" noChangeArrowheads="1"/>
          </p:cNvSpPr>
          <p:nvPr>
            <p:ph type="sldNum" sz="quarter" idx="5"/>
          </p:nvPr>
        </p:nvSpPr>
        <p:spPr>
          <a:noFill/>
        </p:spPr>
        <p:txBody>
          <a:bodyPr/>
          <a:lstStyle/>
          <a:p>
            <a:fld id="{5F39839C-EB73-4538-8700-E105BE4E2A59}" type="slidenum">
              <a:rPr lang="en-GB" smtClean="0"/>
              <a:pPr/>
              <a:t>42</a:t>
            </a:fld>
            <a:endParaRPr lang="en-GB"/>
          </a:p>
        </p:txBody>
      </p:sp>
      <p:sp>
        <p:nvSpPr>
          <p:cNvPr id="467971" name="Rectangle 2"/>
          <p:cNvSpPr>
            <a:spLocks noGrp="1" noRot="1" noChangeAspect="1" noChangeArrowheads="1" noTextEdit="1"/>
          </p:cNvSpPr>
          <p:nvPr>
            <p:ph type="sldImg"/>
          </p:nvPr>
        </p:nvSpPr>
        <p:spPr>
          <a:xfrm>
            <a:off x="1160463" y="684213"/>
            <a:ext cx="4545012" cy="3408362"/>
          </a:xfrm>
          <a:ln/>
        </p:spPr>
      </p:sp>
      <p:sp>
        <p:nvSpPr>
          <p:cNvPr id="467972" name="Rectangle 3"/>
          <p:cNvSpPr>
            <a:spLocks noGrp="1" noChangeArrowheads="1"/>
          </p:cNvSpPr>
          <p:nvPr>
            <p:ph type="body" idx="1"/>
          </p:nvPr>
        </p:nvSpPr>
        <p:spPr>
          <a:xfrm>
            <a:off x="913972" y="4516421"/>
            <a:ext cx="5030058" cy="4067265"/>
          </a:xfrm>
          <a:noFill/>
          <a:ln/>
        </p:spPr>
        <p:txBody>
          <a:bodyPr/>
          <a:lstStyle/>
          <a:p>
            <a:r>
              <a:rPr lang="en-US" dirty="0" err="1"/>
              <a:t>Tijd</a:t>
            </a:r>
            <a:r>
              <a:rPr lang="en-US" dirty="0"/>
              <a:t>!</a:t>
            </a:r>
          </a:p>
        </p:txBody>
      </p:sp>
    </p:spTree>
    <p:extLst>
      <p:ext uri="{BB962C8B-B14F-4D97-AF65-F5344CB8AC3E}">
        <p14:creationId xmlns:p14="http://schemas.microsoft.com/office/powerpoint/2010/main" val="1545446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43</a:t>
            </a:fld>
            <a:endParaRPr lang="en-US"/>
          </a:p>
        </p:txBody>
      </p:sp>
    </p:spTree>
    <p:extLst>
      <p:ext uri="{BB962C8B-B14F-4D97-AF65-F5344CB8AC3E}">
        <p14:creationId xmlns:p14="http://schemas.microsoft.com/office/powerpoint/2010/main" val="2594172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747713"/>
            <a:ext cx="3748088" cy="2809875"/>
          </a:xfrm>
        </p:spPr>
      </p:sp>
      <p:sp>
        <p:nvSpPr>
          <p:cNvPr id="3" name="Notes Placeholder 2"/>
          <p:cNvSpPr>
            <a:spLocks noGrp="1"/>
          </p:cNvSpPr>
          <p:nvPr>
            <p:ph type="body" idx="1"/>
          </p:nvPr>
        </p:nvSpPr>
        <p:spPr/>
        <p:txBody>
          <a:bodyPr>
            <a:normAutofit/>
          </a:bodyPr>
          <a:lstStyle/>
          <a:p>
            <a:r>
              <a:rPr lang="nl-BE" dirty="0"/>
              <a:t>- Maar belangrijk om te signaleren dat grote verschillen zijn in hoe </a:t>
            </a:r>
            <a:r>
              <a:rPr lang="nl-BE" dirty="0" err="1"/>
              <a:t>orgs</a:t>
            </a:r>
            <a:r>
              <a:rPr lang="nl-BE" dirty="0"/>
              <a:t> </a:t>
            </a:r>
            <a:r>
              <a:rPr lang="nl-BE" dirty="0" err="1"/>
              <a:t>ToC</a:t>
            </a:r>
            <a:r>
              <a:rPr lang="nl-BE" dirty="0"/>
              <a:t> toepassen</a:t>
            </a:r>
          </a:p>
          <a:p>
            <a:pPr>
              <a:buFontTx/>
              <a:buChar char="-"/>
            </a:pPr>
            <a:r>
              <a:rPr lang="nl-BE" dirty="0"/>
              <a:t> In veel gevallen lijken deze 7 elementen terug te komen (deels eigen interpretatie):</a:t>
            </a:r>
          </a:p>
          <a:p>
            <a:pPr lvl="1">
              <a:buFontTx/>
              <a:buChar char="-"/>
            </a:pPr>
            <a:r>
              <a:rPr lang="nl-BE" dirty="0"/>
              <a:t>  </a:t>
            </a:r>
            <a:r>
              <a:rPr lang="nl-BE" dirty="0" err="1"/>
              <a:t>multi</a:t>
            </a:r>
            <a:r>
              <a:rPr lang="nl-BE" dirty="0"/>
              <a:t>-actor samenwerking (binnen een open-systeem perspectief)</a:t>
            </a:r>
          </a:p>
          <a:p>
            <a:pPr lvl="1">
              <a:buFontTx/>
              <a:buChar char="-"/>
            </a:pPr>
            <a:r>
              <a:rPr lang="nl-BE" dirty="0"/>
              <a:t>  assumpties: gelinkt</a:t>
            </a:r>
            <a:r>
              <a:rPr lang="nl-BE" baseline="0" dirty="0"/>
              <a:t> met de beruchte 4</a:t>
            </a:r>
            <a:r>
              <a:rPr lang="nl-BE" baseline="30000" dirty="0"/>
              <a:t>de</a:t>
            </a:r>
            <a:r>
              <a:rPr lang="nl-BE" baseline="0" dirty="0"/>
              <a:t> kolom in het logisch kader, maar hier veel centralere rol, we draaien de logica om – uitleggen dat wij rekening houden met drie soorten hypothesen</a:t>
            </a:r>
          </a:p>
          <a:p>
            <a:pPr lvl="1">
              <a:buFontTx/>
              <a:buChar char="-"/>
            </a:pPr>
            <a:r>
              <a:rPr lang="nl-BE" baseline="0" dirty="0"/>
              <a:t>  grondige analyses van de context + ‘</a:t>
            </a:r>
            <a:r>
              <a:rPr lang="nl-BE" baseline="0" dirty="0" err="1"/>
              <a:t>evidence</a:t>
            </a:r>
            <a:r>
              <a:rPr lang="nl-BE" baseline="0" dirty="0"/>
              <a:t>’ binnen </a:t>
            </a:r>
            <a:r>
              <a:rPr lang="nl-BE" baseline="0" dirty="0" err="1"/>
              <a:t>brenge</a:t>
            </a:r>
            <a:endParaRPr lang="nl-BE" baseline="0" dirty="0"/>
          </a:p>
          <a:p>
            <a:pPr lvl="1">
              <a:buFontTx/>
              <a:buChar char="-"/>
            </a:pPr>
            <a:r>
              <a:rPr lang="nl-BE" dirty="0"/>
              <a:t>  actoren centraal stellen, veel logische kaders zitten</a:t>
            </a:r>
            <a:r>
              <a:rPr lang="nl-BE" baseline="0" dirty="0"/>
              <a:t> teveel in het luchtledige</a:t>
            </a:r>
          </a:p>
          <a:p>
            <a:pPr lvl="1">
              <a:buFontTx/>
              <a:buChar char="-"/>
            </a:pPr>
            <a:r>
              <a:rPr lang="nl-BE" baseline="0" dirty="0"/>
              <a:t>  projecten niet meer zien als het centrum van het universum: denken in termen van sfeer van controle, invloed, interesse (rimpel model)</a:t>
            </a:r>
          </a:p>
          <a:p>
            <a:pPr lvl="1">
              <a:buFontTx/>
              <a:buChar char="-"/>
            </a:pPr>
            <a:r>
              <a:rPr lang="nl-BE" baseline="0" dirty="0"/>
              <a:t>  multiple </a:t>
            </a:r>
            <a:r>
              <a:rPr lang="nl-BE" baseline="0" dirty="0" err="1"/>
              <a:t>pathways</a:t>
            </a:r>
            <a:r>
              <a:rPr lang="nl-BE" baseline="0" dirty="0"/>
              <a:t> of change: </a:t>
            </a:r>
            <a:r>
              <a:rPr lang="nl-BE" baseline="0" dirty="0" err="1"/>
              <a:t>TOC</a:t>
            </a:r>
            <a:r>
              <a:rPr lang="nl-BE" b="1" baseline="0" dirty="0" err="1"/>
              <a:t>s</a:t>
            </a:r>
            <a:r>
              <a:rPr lang="nl-BE" b="1" baseline="0" dirty="0"/>
              <a:t>(!)</a:t>
            </a:r>
          </a:p>
          <a:p>
            <a:pPr lvl="1">
              <a:buFontTx/>
              <a:buChar char="-"/>
            </a:pPr>
            <a:r>
              <a:rPr lang="nl-BE" b="1" dirty="0"/>
              <a:t>  </a:t>
            </a:r>
            <a:r>
              <a:rPr lang="nl-BE" b="0" dirty="0"/>
              <a:t>sterke visuele</a:t>
            </a:r>
            <a:r>
              <a:rPr lang="nl-BE" b="0" baseline="0" dirty="0"/>
              <a:t> voorstelling en </a:t>
            </a:r>
            <a:r>
              <a:rPr lang="nl-BE" b="0" baseline="0" dirty="0" err="1"/>
              <a:t>narratieveb</a:t>
            </a:r>
            <a:r>
              <a:rPr lang="nl-BE" b="0" baseline="0" dirty="0"/>
              <a:t> </a:t>
            </a:r>
            <a:r>
              <a:rPr lang="nl-BE" b="0" baseline="0" dirty="0" err="1"/>
              <a:t>eschrijving</a:t>
            </a:r>
            <a:endParaRPr lang="nl-BE" b="0" dirty="0"/>
          </a:p>
        </p:txBody>
      </p:sp>
      <p:sp>
        <p:nvSpPr>
          <p:cNvPr id="4" name="Slide Number Placeholder 3"/>
          <p:cNvSpPr>
            <a:spLocks noGrp="1"/>
          </p:cNvSpPr>
          <p:nvPr>
            <p:ph type="sldNum" sz="quarter" idx="10"/>
          </p:nvPr>
        </p:nvSpPr>
        <p:spPr/>
        <p:txBody>
          <a:bodyPr/>
          <a:lstStyle/>
          <a:p>
            <a:fld id="{28EA585A-E2F7-4F86-B378-030C62B2B725}" type="slidenum">
              <a:rPr lang="nl-NL" smtClean="0"/>
              <a:pPr/>
              <a:t>44</a:t>
            </a:fld>
            <a:endParaRPr lang="nl-NL"/>
          </a:p>
        </p:txBody>
      </p:sp>
    </p:spTree>
    <p:extLst>
      <p:ext uri="{BB962C8B-B14F-4D97-AF65-F5344CB8AC3E}">
        <p14:creationId xmlns:p14="http://schemas.microsoft.com/office/powerpoint/2010/main" val="1797621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A8C32ED6-FCF5-4C15-A008-8FB670DAF728}" type="slidenum">
              <a:rPr lang="en-GB" altLang="nl-BE" smtClean="0"/>
              <a:pPr/>
              <a:t>45</a:t>
            </a:fld>
            <a:endParaRPr lang="en-GB" altLang="nl-BE"/>
          </a:p>
        </p:txBody>
      </p:sp>
    </p:spTree>
    <p:extLst>
      <p:ext uri="{BB962C8B-B14F-4D97-AF65-F5344CB8AC3E}">
        <p14:creationId xmlns:p14="http://schemas.microsoft.com/office/powerpoint/2010/main" val="2009717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Aandacht</a:t>
            </a:r>
            <a:r>
              <a:rPr lang="en-GB" dirty="0"/>
              <a:t> </a:t>
            </a:r>
            <a:r>
              <a:rPr lang="en-GB" dirty="0" err="1"/>
              <a:t>voor</a:t>
            </a:r>
            <a:r>
              <a:rPr lang="en-GB" dirty="0"/>
              <a:t> </a:t>
            </a:r>
            <a:r>
              <a:rPr lang="en-GB" dirty="0" err="1"/>
              <a:t>actoren</a:t>
            </a:r>
            <a:r>
              <a:rPr lang="en-GB" dirty="0"/>
              <a:t>,</a:t>
            </a:r>
            <a:r>
              <a:rPr lang="en-GB" baseline="0" dirty="0"/>
              <a:t> </a:t>
            </a:r>
            <a:r>
              <a:rPr lang="en-GB" baseline="0" dirty="0" err="1"/>
              <a:t>hun</a:t>
            </a:r>
            <a:r>
              <a:rPr lang="en-GB" baseline="0" dirty="0"/>
              <a:t> </a:t>
            </a:r>
            <a:r>
              <a:rPr lang="en-GB" baseline="0" dirty="0" err="1"/>
              <a:t>capaciteit</a:t>
            </a:r>
            <a:r>
              <a:rPr lang="en-GB" baseline="0" dirty="0"/>
              <a:t> </a:t>
            </a:r>
            <a:r>
              <a:rPr lang="en-GB" baseline="0" dirty="0" err="1"/>
              <a:t>en</a:t>
            </a:r>
            <a:r>
              <a:rPr lang="en-GB" baseline="0" dirty="0"/>
              <a:t> </a:t>
            </a:r>
            <a:r>
              <a:rPr lang="en-GB" baseline="0" dirty="0" err="1"/>
              <a:t>hun</a:t>
            </a:r>
            <a:r>
              <a:rPr lang="en-GB" baseline="0" dirty="0"/>
              <a:t> power</a:t>
            </a:r>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49</a:t>
            </a:fld>
            <a:endParaRPr lang="en-US"/>
          </a:p>
        </p:txBody>
      </p:sp>
    </p:spTree>
    <p:extLst>
      <p:ext uri="{BB962C8B-B14F-4D97-AF65-F5344CB8AC3E}">
        <p14:creationId xmlns:p14="http://schemas.microsoft.com/office/powerpoint/2010/main" val="5224894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Linken nog opzoeken en</a:t>
            </a:r>
            <a:r>
              <a:rPr lang="nl-BE" baseline="0" dirty="0"/>
              <a:t> downloaden op laptop.</a:t>
            </a:r>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52</a:t>
            </a:fld>
            <a:endParaRPr lang="en-GB" altLang="nl-BE"/>
          </a:p>
        </p:txBody>
      </p:sp>
    </p:spTree>
    <p:extLst>
      <p:ext uri="{BB962C8B-B14F-4D97-AF65-F5344CB8AC3E}">
        <p14:creationId xmlns:p14="http://schemas.microsoft.com/office/powerpoint/2010/main" val="376209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marL="751420" indent="-289008">
              <a:defRPr sz="2400">
                <a:solidFill>
                  <a:schemeClr val="tx1"/>
                </a:solidFill>
                <a:latin typeface="Times New Roman" panose="02020603050405020304" pitchFamily="18" charset="0"/>
                <a:cs typeface="Times New Roman" panose="02020603050405020304" pitchFamily="18" charset="0"/>
              </a:defRPr>
            </a:lvl2pPr>
            <a:lvl3pPr marL="1156030" indent="-231206">
              <a:defRPr sz="2400">
                <a:solidFill>
                  <a:schemeClr val="tx1"/>
                </a:solidFill>
                <a:latin typeface="Times New Roman" panose="02020603050405020304" pitchFamily="18" charset="0"/>
                <a:cs typeface="Times New Roman" panose="02020603050405020304" pitchFamily="18" charset="0"/>
              </a:defRPr>
            </a:lvl3pPr>
            <a:lvl4pPr marL="1618442" indent="-231206">
              <a:defRPr sz="2400">
                <a:solidFill>
                  <a:schemeClr val="tx1"/>
                </a:solidFill>
                <a:latin typeface="Times New Roman" panose="02020603050405020304" pitchFamily="18" charset="0"/>
                <a:cs typeface="Times New Roman" panose="02020603050405020304" pitchFamily="18" charset="0"/>
              </a:defRPr>
            </a:lvl4pPr>
            <a:lvl5pPr marL="2080854" indent="-231206">
              <a:defRPr sz="2400">
                <a:solidFill>
                  <a:schemeClr val="tx1"/>
                </a:solidFill>
                <a:latin typeface="Times New Roman" panose="02020603050405020304" pitchFamily="18" charset="0"/>
                <a:cs typeface="Times New Roman" panose="02020603050405020304" pitchFamily="18" charset="0"/>
              </a:defRPr>
            </a:lvl5pPr>
            <a:lvl6pPr marL="2543266"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3005679"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68091"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930503" indent="-231206"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eaLnBrk="0" hangingPunct="0"/>
            <a:fld id="{968654FC-89A7-4DEE-BDB0-D84408158825}" type="slidenum">
              <a:rPr lang="nl-NL" altLang="nl-BE" sz="1200">
                <a:latin typeface="Arial" panose="020B0604020202020204" pitchFamily="34" charset="0"/>
                <a:ea typeface="ヒラギノ角ゴ Pro W3" pitchFamily="-84" charset="-128"/>
              </a:rPr>
              <a:pPr eaLnBrk="0" hangingPunct="0"/>
              <a:t>4</a:t>
            </a:fld>
            <a:endParaRPr lang="nl-NL" altLang="nl-BE" sz="1200">
              <a:latin typeface="Arial" panose="020B0604020202020204" pitchFamily="34" charset="0"/>
              <a:ea typeface="ヒラギノ角ゴ Pro W3" pitchFamily="-84" charset="-128"/>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nl-BE" i="1">
                <a:latin typeface="Arial" panose="020B0604020202020204" pitchFamily="34" charset="0"/>
              </a:rPr>
              <a:t>…looks like this. </a:t>
            </a:r>
            <a:r>
              <a:rPr lang="en-US" altLang="nl-BE">
                <a:latin typeface="Arial" panose="020B0604020202020204" pitchFamily="34" charset="0"/>
              </a:rPr>
              <a:t>You may have a plan for which you have obtained resources but as soon as you begin to implement it, the activities change and their outputs too. Some lead to outcomes and other do not. And outcomes emerge in the most unexpected places. So in these situations, one or more of the five types of Developmental Evaluation will be appropriate. </a:t>
            </a:r>
          </a:p>
        </p:txBody>
      </p:sp>
      <p:sp>
        <p:nvSpPr>
          <p:cNvPr id="26629" name="Slide Number Placeholder 3"/>
          <p:cNvSpPr txBox="1">
            <a:spLocks noGrp="1"/>
          </p:cNvSpPr>
          <p:nvPr/>
        </p:nvSpPr>
        <p:spPr bwMode="auto">
          <a:xfrm>
            <a:off x="5643997" y="6542049"/>
            <a:ext cx="4316280" cy="34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969" tIns="47985" rIns="95969" bIns="47985" anchor="b"/>
          <a:lstStyle>
            <a:lvl1pPr>
              <a:defRPr sz="2400">
                <a:solidFill>
                  <a:schemeClr val="tx1"/>
                </a:solidFill>
                <a:latin typeface="Times New Roman" panose="02020603050405020304" pitchFamily="18" charset="0"/>
                <a:cs typeface="Times New Roman" panose="02020603050405020304" pitchFamily="18" charset="0"/>
              </a:defRPr>
            </a:lvl1pPr>
            <a:lvl2pPr marL="742950" indent="-285750">
              <a:defRPr sz="2400">
                <a:solidFill>
                  <a:schemeClr val="tx1"/>
                </a:solidFill>
                <a:latin typeface="Times New Roman" panose="02020603050405020304" pitchFamily="18" charset="0"/>
                <a:cs typeface="Times New Roman" panose="02020603050405020304" pitchFamily="18" charset="0"/>
              </a:defRPr>
            </a:lvl2pPr>
            <a:lvl3pPr marL="1143000" indent="-228600">
              <a:defRPr sz="2400">
                <a:solidFill>
                  <a:schemeClr val="tx1"/>
                </a:solidFill>
                <a:latin typeface="Times New Roman" panose="02020603050405020304" pitchFamily="18" charset="0"/>
                <a:cs typeface="Times New Roman" panose="02020603050405020304" pitchFamily="18" charset="0"/>
              </a:defRPr>
            </a:lvl3pPr>
            <a:lvl4pPr marL="1600200" indent="-228600">
              <a:defRPr sz="2400">
                <a:solidFill>
                  <a:schemeClr val="tx1"/>
                </a:solidFill>
                <a:latin typeface="Times New Roman" panose="02020603050405020304" pitchFamily="18" charset="0"/>
                <a:cs typeface="Times New Roman" panose="02020603050405020304" pitchFamily="18" charset="0"/>
              </a:defRPr>
            </a:lvl4pPr>
            <a:lvl5pPr marL="2057400" indent="-22860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r" eaLnBrk="1" hangingPunct="1"/>
            <a:fld id="{6EDBFA1E-7DAE-4042-9C67-E872160991A0}" type="slidenum">
              <a:rPr lang="en-GB" altLang="nl-BE" sz="1200">
                <a:latin typeface="Arial" panose="020B0604020202020204" pitchFamily="34" charset="0"/>
                <a:ea typeface="ヒラギノ角ゴ Pro W3" pitchFamily="-84" charset="-128"/>
              </a:rPr>
              <a:pPr algn="r" eaLnBrk="1" hangingPunct="1"/>
              <a:t>4</a:t>
            </a:fld>
            <a:endParaRPr lang="en-GB" altLang="nl-BE" sz="1200">
              <a:latin typeface="Arial" panose="020B0604020202020204" pitchFamily="34" charset="0"/>
              <a:ea typeface="ヒラギノ角ゴ Pro W3" pitchFamily="-84" charset="-128"/>
            </a:endParaRPr>
          </a:p>
        </p:txBody>
      </p:sp>
    </p:spTree>
    <p:extLst>
      <p:ext uri="{BB962C8B-B14F-4D97-AF65-F5344CB8AC3E}">
        <p14:creationId xmlns:p14="http://schemas.microsoft.com/office/powerpoint/2010/main" val="19975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Geen consensus rond definities</a:t>
            </a:r>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7</a:t>
            </a:fld>
            <a:endParaRPr lang="en-GB" altLang="nl-BE"/>
          </a:p>
        </p:txBody>
      </p:sp>
    </p:spTree>
    <p:extLst>
      <p:ext uri="{BB962C8B-B14F-4D97-AF65-F5344CB8AC3E}">
        <p14:creationId xmlns:p14="http://schemas.microsoft.com/office/powerpoint/2010/main" val="102459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8</a:t>
            </a:fld>
            <a:endParaRPr lang="en-GB" altLang="nl-BE"/>
          </a:p>
        </p:txBody>
      </p:sp>
    </p:spTree>
    <p:extLst>
      <p:ext uri="{BB962C8B-B14F-4D97-AF65-F5344CB8AC3E}">
        <p14:creationId xmlns:p14="http://schemas.microsoft.com/office/powerpoint/2010/main" val="320696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11</a:t>
            </a:fld>
            <a:endParaRPr lang="en-US"/>
          </a:p>
        </p:txBody>
      </p:sp>
    </p:spTree>
    <p:extLst>
      <p:ext uri="{BB962C8B-B14F-4D97-AF65-F5344CB8AC3E}">
        <p14:creationId xmlns:p14="http://schemas.microsoft.com/office/powerpoint/2010/main" val="364688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Uiteindelijke</a:t>
            </a:r>
            <a:r>
              <a:rPr lang="nl-BE" baseline="0" dirty="0"/>
              <a:t> doel = leerlingen capaciteitsversterking</a:t>
            </a:r>
          </a:p>
          <a:p>
            <a:r>
              <a:rPr lang="nl-BE" baseline="0" dirty="0"/>
              <a:t>Bereiken we via leerkrachten, maar ook via studenten</a:t>
            </a:r>
          </a:p>
          <a:p>
            <a:r>
              <a:rPr lang="nl-BE" baseline="0" dirty="0"/>
              <a:t>Studenten bereiken we ook via docenten</a:t>
            </a:r>
          </a:p>
          <a:p>
            <a:r>
              <a:rPr lang="nl-BE" baseline="0" dirty="0"/>
              <a:t>Steden &amp; gemeenten als intermediair</a:t>
            </a:r>
          </a:p>
          <a:p>
            <a:endParaRPr lang="nl-BE" baseline="0" dirty="0"/>
          </a:p>
          <a:p>
            <a:r>
              <a:rPr lang="nl-BE" baseline="0" dirty="0"/>
              <a:t>Waarom werken met tussenniveau? Doel = </a:t>
            </a:r>
            <a:r>
              <a:rPr lang="nl-BE" baseline="0" dirty="0" err="1"/>
              <a:t>edo</a:t>
            </a:r>
            <a:r>
              <a:rPr lang="nl-BE" baseline="0" dirty="0"/>
              <a:t> op duurzame en structurele manier integreren in (hoge)school</a:t>
            </a:r>
          </a:p>
          <a:p>
            <a:endParaRPr lang="nl-BE" baseline="0" dirty="0"/>
          </a:p>
          <a:p>
            <a:r>
              <a:rPr lang="nl-BE" baseline="0" dirty="0"/>
              <a:t>Hiervoor gebruiken we </a:t>
            </a:r>
            <a:r>
              <a:rPr lang="nl-BE" baseline="0" dirty="0" err="1"/>
              <a:t>djapo</a:t>
            </a:r>
            <a:r>
              <a:rPr lang="nl-BE" baseline="0" dirty="0"/>
              <a:t> aanbod: materiaal, nascholing, traject (zie verder)</a:t>
            </a:r>
          </a:p>
        </p:txBody>
      </p:sp>
      <p:sp>
        <p:nvSpPr>
          <p:cNvPr id="4" name="Tijdelijke aanduiding voor dianummer 3"/>
          <p:cNvSpPr>
            <a:spLocks noGrp="1"/>
          </p:cNvSpPr>
          <p:nvPr>
            <p:ph type="sldNum" sz="quarter" idx="10"/>
          </p:nvPr>
        </p:nvSpPr>
        <p:spPr/>
        <p:txBody>
          <a:bodyPr/>
          <a:lstStyle/>
          <a:p>
            <a:fld id="{FA2B1AC2-79C3-4EAC-AE2F-9B5AECA68D1F}" type="slidenum">
              <a:rPr lang="nl-BE" smtClean="0">
                <a:solidFill>
                  <a:prstClr val="black"/>
                </a:solidFill>
              </a:rPr>
              <a:pPr/>
              <a:t>12</a:t>
            </a:fld>
            <a:endParaRPr lang="nl-BE">
              <a:solidFill>
                <a:prstClr val="black"/>
              </a:solidFill>
            </a:endParaRPr>
          </a:p>
        </p:txBody>
      </p:sp>
    </p:spTree>
    <p:extLst>
      <p:ext uri="{BB962C8B-B14F-4D97-AF65-F5344CB8AC3E}">
        <p14:creationId xmlns:p14="http://schemas.microsoft.com/office/powerpoint/2010/main" val="1644464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5DFFB13-E5FF-4B0A-BA75-8F58613243A2}" type="slidenum">
              <a:rPr lang="en-US" smtClean="0"/>
              <a:pPr/>
              <a:t>17</a:t>
            </a:fld>
            <a:endParaRPr lang="en-US"/>
          </a:p>
        </p:txBody>
      </p:sp>
    </p:spTree>
    <p:extLst>
      <p:ext uri="{BB962C8B-B14F-4D97-AF65-F5344CB8AC3E}">
        <p14:creationId xmlns:p14="http://schemas.microsoft.com/office/powerpoint/2010/main" val="281541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8C32ED6-FCF5-4C15-A008-8FB670DAF728}" type="slidenum">
              <a:rPr lang="en-GB" altLang="nl-BE" smtClean="0"/>
              <a:pPr/>
              <a:t>18</a:t>
            </a:fld>
            <a:endParaRPr lang="en-GB" altLang="nl-BE"/>
          </a:p>
        </p:txBody>
      </p:sp>
    </p:spTree>
    <p:extLst>
      <p:ext uri="{BB962C8B-B14F-4D97-AF65-F5344CB8AC3E}">
        <p14:creationId xmlns:p14="http://schemas.microsoft.com/office/powerpoint/2010/main" val="2832881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5148" name="Picture 28" descr="Y:\___MD\MD_project\_20071109_meerwit_ace-e_templates\production\powerpoint_template\graphics\ace_ppt_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5131" name="Rectangle 11"/>
          <p:cNvSpPr>
            <a:spLocks noGrp="1" noChangeArrowheads="1"/>
          </p:cNvSpPr>
          <p:nvPr>
            <p:ph type="ctrTitle"/>
          </p:nvPr>
        </p:nvSpPr>
        <p:spPr>
          <a:xfrm>
            <a:off x="2362200" y="2438400"/>
            <a:ext cx="6553200" cy="685800"/>
          </a:xfrm>
        </p:spPr>
        <p:txBody>
          <a:bodyPr lIns="0" tIns="45720" rIns="0" bIns="45720"/>
          <a:lstStyle>
            <a:lvl1pPr>
              <a:defRPr sz="3500">
                <a:solidFill>
                  <a:schemeClr val="bg1"/>
                </a:solidFill>
              </a:defRPr>
            </a:lvl1pPr>
          </a:lstStyle>
          <a:p>
            <a:pPr lvl="0"/>
            <a:r>
              <a:rPr lang="nl-NL" altLang="nl-BE" noProof="0"/>
              <a:t>Klik om de stijl te bewerken</a:t>
            </a:r>
            <a:endParaRPr lang="en-US" altLang="nl-BE" noProof="0"/>
          </a:p>
        </p:txBody>
      </p:sp>
      <p:sp>
        <p:nvSpPr>
          <p:cNvPr id="5139" name="Rectangle 19"/>
          <p:cNvSpPr>
            <a:spLocks noGrp="1" noChangeArrowheads="1"/>
          </p:cNvSpPr>
          <p:nvPr>
            <p:ph type="dt" sz="half" idx="2"/>
          </p:nvPr>
        </p:nvSpPr>
        <p:spPr bwMode="auto">
          <a:xfrm>
            <a:off x="6934200" y="5791200"/>
            <a:ext cx="18288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36000" rIns="0" bIns="45720" numCol="1" anchor="t" anchorCtr="0" compatLnSpc="1">
            <a:prstTxWarp prst="textNoShape">
              <a:avLst/>
            </a:prstTxWarp>
          </a:bodyPr>
          <a:lstStyle>
            <a:lvl1pPr algn="r">
              <a:defRPr sz="1000">
                <a:latin typeface="+mn-lt"/>
              </a:defRPr>
            </a:lvl1pPr>
          </a:lstStyle>
          <a:p>
            <a:endParaRPr lang="en-GB" altLang="nl-BE"/>
          </a:p>
        </p:txBody>
      </p:sp>
      <p:sp>
        <p:nvSpPr>
          <p:cNvPr id="5140" name="Rectangle 20"/>
          <p:cNvSpPr>
            <a:spLocks noGrp="1" noChangeArrowheads="1"/>
          </p:cNvSpPr>
          <p:nvPr>
            <p:ph type="ftr" sz="quarter" idx="3"/>
          </p:nvPr>
        </p:nvSpPr>
        <p:spPr bwMode="auto">
          <a:xfrm>
            <a:off x="6324600" y="5486400"/>
            <a:ext cx="2438400" cy="30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0" numCol="1" anchor="t" anchorCtr="0" compatLnSpc="1">
            <a:prstTxWarp prst="textNoShape">
              <a:avLst/>
            </a:prstTxWarp>
          </a:bodyPr>
          <a:lstStyle>
            <a:lvl1pPr algn="r">
              <a:defRPr sz="1000" b="1">
                <a:latin typeface="+mn-lt"/>
              </a:defRPr>
            </a:lvl1pPr>
          </a:lstStyle>
          <a:p>
            <a:endParaRPr lang="en-GB" altLang="nl-BE"/>
          </a:p>
        </p:txBody>
      </p:sp>
      <p:sp>
        <p:nvSpPr>
          <p:cNvPr id="5146" name="Rectangle 26"/>
          <p:cNvSpPr>
            <a:spLocks noGrp="1" noChangeArrowheads="1"/>
          </p:cNvSpPr>
          <p:nvPr>
            <p:ph type="subTitle" idx="1"/>
          </p:nvPr>
        </p:nvSpPr>
        <p:spPr>
          <a:xfrm>
            <a:off x="2362200" y="3200400"/>
            <a:ext cx="6553200" cy="533400"/>
          </a:xfrm>
        </p:spPr>
        <p:txBody>
          <a:bodyPr lIns="0" tIns="45720" rIns="0" bIns="45720" anchor="ctr"/>
          <a:lstStyle>
            <a:lvl1pPr marL="0" indent="0">
              <a:buFontTx/>
              <a:buNone/>
              <a:defRPr sz="1900" b="0">
                <a:solidFill>
                  <a:srgbClr val="005DAA"/>
                </a:solidFill>
              </a:defRPr>
            </a:lvl1pPr>
          </a:lstStyle>
          <a:p>
            <a:pPr lvl="0"/>
            <a:r>
              <a:rPr lang="nl-NL" altLang="nl-BE" noProof="0"/>
              <a:t>Klik om de ondertitelstijl van het model te bewerken</a:t>
            </a:r>
            <a:endParaRPr lang="en-US" altLang="nl-BE" noProof="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966694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7010400" y="685800"/>
            <a:ext cx="1905000" cy="56388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1295400" y="685800"/>
            <a:ext cx="5562600" cy="56388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5971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a:t>Klik om het opmaakprofiel van de modelondertitel te bewerken</a:t>
            </a:r>
            <a:endParaRPr lang="nl-BE"/>
          </a:p>
        </p:txBody>
      </p:sp>
    </p:spTree>
    <p:extLst>
      <p:ext uri="{BB962C8B-B14F-4D97-AF65-F5344CB8AC3E}">
        <p14:creationId xmlns:p14="http://schemas.microsoft.com/office/powerpoint/2010/main" val="2048633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94951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77133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858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000500" y="2362200"/>
            <a:ext cx="3162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262613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79840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2305510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563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15738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47387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28666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636108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72250" y="990600"/>
            <a:ext cx="1962150" cy="51054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85800" y="990600"/>
            <a:ext cx="5734050" cy="5105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8967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Tree>
    <p:extLst>
      <p:ext uri="{BB962C8B-B14F-4D97-AF65-F5344CB8AC3E}">
        <p14:creationId xmlns:p14="http://schemas.microsoft.com/office/powerpoint/2010/main" val="383486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129540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5124450" y="1981200"/>
            <a:ext cx="367665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7504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00572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Tree>
    <p:extLst>
      <p:ext uri="{BB962C8B-B14F-4D97-AF65-F5344CB8AC3E}">
        <p14:creationId xmlns:p14="http://schemas.microsoft.com/office/powerpoint/2010/main" val="378755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451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130685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Tree>
    <p:extLst>
      <p:ext uri="{BB962C8B-B14F-4D97-AF65-F5344CB8AC3E}">
        <p14:creationId xmlns:p14="http://schemas.microsoft.com/office/powerpoint/2010/main" val="380005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pic>
        <p:nvPicPr>
          <p:cNvPr id="4122" name="Picture 26" descr="Y:\___MD\MD_project\_20071109_meerwit_ace-e_templates\production\powerpoint_template\graphics\ace_ppt_p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6350"/>
            <a:ext cx="9151938" cy="6870700"/>
          </a:xfrm>
          <a:prstGeom prst="rect">
            <a:avLst/>
          </a:prstGeom>
          <a:noFill/>
          <a:extLst>
            <a:ext uri="{909E8E84-426E-40DD-AFC4-6F175D3DCCD1}">
              <a14:hiddenFill xmlns:a14="http://schemas.microsoft.com/office/drawing/2010/main">
                <a:solidFill>
                  <a:srgbClr val="FFFFFF"/>
                </a:solidFill>
              </a14:hiddenFill>
            </a:ext>
          </a:extLst>
        </p:spPr>
      </p:pic>
      <p:sp>
        <p:nvSpPr>
          <p:cNvPr id="4116" name="Rectangle 20"/>
          <p:cNvSpPr>
            <a:spLocks noGrp="1" noChangeArrowheads="1"/>
          </p:cNvSpPr>
          <p:nvPr>
            <p:ph type="title"/>
          </p:nvPr>
        </p:nvSpPr>
        <p:spPr bwMode="auto">
          <a:xfrm>
            <a:off x="2057400" y="685800"/>
            <a:ext cx="6858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bodyPr>
          <a:lstStyle/>
          <a:p>
            <a:pPr lvl="0"/>
            <a:r>
              <a:rPr lang="nl-NL" altLang="nl-BE"/>
              <a:t>Klik om de stijl te bewerken</a:t>
            </a:r>
            <a:endParaRPr lang="en-GB" altLang="nl-BE"/>
          </a:p>
        </p:txBody>
      </p:sp>
      <p:sp>
        <p:nvSpPr>
          <p:cNvPr id="4117" name="Rectangle 21"/>
          <p:cNvSpPr>
            <a:spLocks noGrp="1" noChangeArrowheads="1"/>
          </p:cNvSpPr>
          <p:nvPr>
            <p:ph type="body" idx="1"/>
          </p:nvPr>
        </p:nvSpPr>
        <p:spPr bwMode="auto">
          <a:xfrm>
            <a:off x="1295400" y="1981200"/>
            <a:ext cx="75057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nl-NL" altLang="nl-BE"/>
              <a:t>Klik om de modelstijlen te bewerken</a:t>
            </a:r>
          </a:p>
          <a:p>
            <a:pPr lvl="1"/>
            <a:r>
              <a:rPr lang="nl-NL" altLang="nl-BE"/>
              <a:t>Tweede niveau</a:t>
            </a:r>
          </a:p>
          <a:p>
            <a:pPr lvl="2"/>
            <a:r>
              <a:rPr lang="nl-NL" altLang="nl-BE"/>
              <a:t>Derde niveau</a:t>
            </a:r>
          </a:p>
          <a:p>
            <a:pPr lvl="3"/>
            <a:r>
              <a:rPr lang="nl-NL" altLang="nl-BE"/>
              <a:t>Vierde niveau</a:t>
            </a:r>
          </a:p>
          <a:p>
            <a:pPr lvl="4"/>
            <a:r>
              <a:rPr lang="nl-NL" altLang="nl-BE"/>
              <a:t>Vijfde niveau</a:t>
            </a:r>
            <a:endParaRPr lang="en-GB" altLang="nl-BE"/>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p:titleStyle>
    <p:bodyStyle>
      <a:lvl1pPr marL="342900" indent="-342900" algn="l" rtl="0" eaLnBrk="1" fontAlgn="base" hangingPunct="1">
        <a:spcBef>
          <a:spcPct val="20000"/>
        </a:spcBef>
        <a:spcAft>
          <a:spcPct val="0"/>
        </a:spcAft>
        <a:buClr>
          <a:srgbClr val="9DCB3B"/>
        </a:buClr>
        <a:buChar char="&gt;"/>
        <a:defRPr sz="3000" b="1">
          <a:solidFill>
            <a:srgbClr val="444432"/>
          </a:solidFill>
          <a:latin typeface="+mn-lt"/>
          <a:ea typeface="+mn-ea"/>
          <a:cs typeface="+mn-cs"/>
        </a:defRPr>
      </a:lvl1pPr>
      <a:lvl2pPr marL="742950" indent="-285750" algn="l" rtl="0" eaLnBrk="1" fontAlgn="base" hangingPunct="1">
        <a:spcBef>
          <a:spcPct val="20000"/>
        </a:spcBef>
        <a:spcAft>
          <a:spcPct val="0"/>
        </a:spcAft>
        <a:buClr>
          <a:srgbClr val="A6A8AB"/>
        </a:buClr>
        <a:buSzPct val="150000"/>
        <a:buChar char="•"/>
        <a:defRPr sz="2400">
          <a:solidFill>
            <a:schemeClr val="bg2"/>
          </a:solidFill>
          <a:latin typeface="+mn-lt"/>
          <a:cs typeface="+mn-cs"/>
        </a:defRPr>
      </a:lvl2pPr>
      <a:lvl3pPr marL="1143000" indent="-228600" algn="l" rtl="0" eaLnBrk="1" fontAlgn="base" hangingPunct="1">
        <a:spcBef>
          <a:spcPct val="20000"/>
        </a:spcBef>
        <a:spcAft>
          <a:spcPct val="0"/>
        </a:spcAft>
        <a:buClr>
          <a:srgbClr val="0099CC"/>
        </a:buClr>
        <a:buFont typeface="Wingdings" pitchFamily="2" charset="2"/>
        <a:buChar char="§"/>
        <a:defRPr sz="2000">
          <a:solidFill>
            <a:schemeClr val="bg2"/>
          </a:solidFill>
          <a:latin typeface="+mn-lt"/>
          <a:cs typeface="+mn-cs"/>
        </a:defRPr>
      </a:lvl3pPr>
      <a:lvl4pPr marL="1600200" indent="-228600" algn="l" rtl="0" eaLnBrk="1" fontAlgn="base" hangingPunct="1">
        <a:spcBef>
          <a:spcPct val="20000"/>
        </a:spcBef>
        <a:spcAft>
          <a:spcPct val="0"/>
        </a:spcAft>
        <a:buClr>
          <a:srgbClr val="FF6600"/>
        </a:buClr>
        <a:buChar char="–"/>
        <a:defRPr>
          <a:solidFill>
            <a:schemeClr val="bg2"/>
          </a:solidFill>
          <a:latin typeface="+mn-lt"/>
          <a:cs typeface="+mn-cs"/>
        </a:defRPr>
      </a:lvl4pPr>
      <a:lvl5pPr marL="2057400" indent="-228600" algn="l" rtl="0" eaLnBrk="1" fontAlgn="base" hangingPunct="1">
        <a:spcBef>
          <a:spcPct val="20000"/>
        </a:spcBef>
        <a:spcAft>
          <a:spcPct val="0"/>
        </a:spcAft>
        <a:buClr>
          <a:srgbClr val="A6A8AB"/>
        </a:buClr>
        <a:buChar char="*"/>
        <a:defRPr sz="1600">
          <a:solidFill>
            <a:schemeClr val="bg2"/>
          </a:solidFill>
          <a:latin typeface="+mn-lt"/>
          <a:cs typeface="+mn-cs"/>
        </a:defRPr>
      </a:lvl5pPr>
      <a:lvl6pPr marL="2514600" indent="-228600" algn="l" rtl="0" eaLnBrk="1" fontAlgn="base" hangingPunct="1">
        <a:spcBef>
          <a:spcPct val="20000"/>
        </a:spcBef>
        <a:spcAft>
          <a:spcPct val="0"/>
        </a:spcAft>
        <a:buClr>
          <a:srgbClr val="A6A8AB"/>
        </a:buClr>
        <a:buChar char="*"/>
        <a:defRPr sz="1600">
          <a:solidFill>
            <a:schemeClr val="bg2"/>
          </a:solidFill>
          <a:latin typeface="+mn-lt"/>
          <a:cs typeface="+mn-cs"/>
        </a:defRPr>
      </a:lvl6pPr>
      <a:lvl7pPr marL="2971800" indent="-228600" algn="l" rtl="0" eaLnBrk="1" fontAlgn="base" hangingPunct="1">
        <a:spcBef>
          <a:spcPct val="20000"/>
        </a:spcBef>
        <a:spcAft>
          <a:spcPct val="0"/>
        </a:spcAft>
        <a:buClr>
          <a:srgbClr val="A6A8AB"/>
        </a:buClr>
        <a:buChar char="*"/>
        <a:defRPr sz="1600">
          <a:solidFill>
            <a:schemeClr val="bg2"/>
          </a:solidFill>
          <a:latin typeface="+mn-lt"/>
          <a:cs typeface="+mn-cs"/>
        </a:defRPr>
      </a:lvl7pPr>
      <a:lvl8pPr marL="3429000" indent="-228600" algn="l" rtl="0" eaLnBrk="1" fontAlgn="base" hangingPunct="1">
        <a:spcBef>
          <a:spcPct val="20000"/>
        </a:spcBef>
        <a:spcAft>
          <a:spcPct val="0"/>
        </a:spcAft>
        <a:buClr>
          <a:srgbClr val="A6A8AB"/>
        </a:buClr>
        <a:buChar char="*"/>
        <a:defRPr sz="1600">
          <a:solidFill>
            <a:schemeClr val="bg2"/>
          </a:solidFill>
          <a:latin typeface="+mn-lt"/>
          <a:cs typeface="+mn-cs"/>
        </a:defRPr>
      </a:lvl8pPr>
      <a:lvl9pPr marL="3886200" indent="-228600" algn="l" rtl="0" eaLnBrk="1" fontAlgn="base" hangingPunct="1">
        <a:spcBef>
          <a:spcPct val="20000"/>
        </a:spcBef>
        <a:spcAft>
          <a:spcPct val="0"/>
        </a:spcAft>
        <a:buClr>
          <a:srgbClr val="A6A8AB"/>
        </a:buClr>
        <a:buChar char="*"/>
        <a:defRPr sz="1600">
          <a:solidFill>
            <a:schemeClr val="bg2"/>
          </a:solidFill>
          <a:latin typeface="+mn-lt"/>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8486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Titel Titel Titel Titel Titel Titel</a:t>
            </a:r>
          </a:p>
        </p:txBody>
      </p:sp>
      <p:sp>
        <p:nvSpPr>
          <p:cNvPr id="1027" name="Rectangle 3"/>
          <p:cNvSpPr>
            <a:spLocks noGrp="1" noChangeArrowheads="1"/>
          </p:cNvSpPr>
          <p:nvPr>
            <p:ph type="body" idx="1"/>
          </p:nvPr>
        </p:nvSpPr>
        <p:spPr bwMode="auto">
          <a:xfrm>
            <a:off x="685800" y="2362200"/>
            <a:ext cx="6477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pic>
        <p:nvPicPr>
          <p:cNvPr id="1028" name="Picture 7" descr="h kopie"/>
          <p:cNvPicPr>
            <a:picLocks noChangeAspect="1" noChangeArrowheads="1"/>
          </p:cNvPicPr>
          <p:nvPr/>
        </p:nvPicPr>
        <p:blipFill>
          <a:blip r:embed="rId13" cstate="print"/>
          <a:srcRect/>
          <a:stretch>
            <a:fillRect/>
          </a:stretch>
        </p:blipFill>
        <p:spPr bwMode="auto">
          <a:xfrm>
            <a:off x="5072063" y="0"/>
            <a:ext cx="4071937" cy="722313"/>
          </a:xfrm>
          <a:prstGeom prst="rect">
            <a:avLst/>
          </a:prstGeom>
          <a:noFill/>
          <a:ln w="9525">
            <a:noFill/>
            <a:miter lim="800000"/>
            <a:headEnd/>
            <a:tailEnd/>
          </a:ln>
        </p:spPr>
      </p:pic>
      <p:pic>
        <p:nvPicPr>
          <p:cNvPr id="1029" name="Picture 8" descr="h kopie 2"/>
          <p:cNvPicPr>
            <a:picLocks noChangeAspect="1" noChangeArrowheads="1"/>
          </p:cNvPicPr>
          <p:nvPr/>
        </p:nvPicPr>
        <p:blipFill>
          <a:blip r:embed="rId14" cstate="print"/>
          <a:srcRect/>
          <a:stretch>
            <a:fillRect/>
          </a:stretch>
        </p:blipFill>
        <p:spPr bwMode="auto">
          <a:xfrm>
            <a:off x="7239000" y="4724400"/>
            <a:ext cx="1660525" cy="1917700"/>
          </a:xfrm>
          <a:prstGeom prst="rect">
            <a:avLst/>
          </a:prstGeom>
          <a:noFill/>
          <a:ln w="9525">
            <a:noFill/>
            <a:miter lim="800000"/>
            <a:headEnd/>
            <a:tailEnd/>
          </a:ln>
        </p:spPr>
      </p:pic>
    </p:spTree>
    <p:extLst>
      <p:ext uri="{BB962C8B-B14F-4D97-AF65-F5344CB8AC3E}">
        <p14:creationId xmlns:p14="http://schemas.microsoft.com/office/powerpoint/2010/main" val="38527291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fontAlgn="base" hangingPunct="1">
        <a:spcBef>
          <a:spcPct val="0"/>
        </a:spcBef>
        <a:spcAft>
          <a:spcPct val="0"/>
        </a:spcAft>
        <a:defRPr sz="3000">
          <a:solidFill>
            <a:srgbClr val="CA0046"/>
          </a:solidFill>
          <a:latin typeface="+mj-lt"/>
          <a:ea typeface="+mj-ea"/>
          <a:cs typeface="+mj-cs"/>
        </a:defRPr>
      </a:lvl1pPr>
      <a:lvl2pPr algn="l" rtl="0" eaLnBrk="1" fontAlgn="base" hangingPunct="1">
        <a:spcBef>
          <a:spcPct val="0"/>
        </a:spcBef>
        <a:spcAft>
          <a:spcPct val="0"/>
        </a:spcAft>
        <a:defRPr sz="3000">
          <a:solidFill>
            <a:srgbClr val="CA0046"/>
          </a:solidFill>
          <a:latin typeface="Arial" charset="0"/>
          <a:ea typeface="ＭＳ Ｐゴシック" pitchFamily="28" charset="-128"/>
        </a:defRPr>
      </a:lvl2pPr>
      <a:lvl3pPr algn="l" rtl="0" eaLnBrk="1" fontAlgn="base" hangingPunct="1">
        <a:spcBef>
          <a:spcPct val="0"/>
        </a:spcBef>
        <a:spcAft>
          <a:spcPct val="0"/>
        </a:spcAft>
        <a:defRPr sz="3000">
          <a:solidFill>
            <a:srgbClr val="CA0046"/>
          </a:solidFill>
          <a:latin typeface="Arial" charset="0"/>
          <a:ea typeface="ＭＳ Ｐゴシック" pitchFamily="28" charset="-128"/>
        </a:defRPr>
      </a:lvl3pPr>
      <a:lvl4pPr algn="l" rtl="0" eaLnBrk="1" fontAlgn="base" hangingPunct="1">
        <a:spcBef>
          <a:spcPct val="0"/>
        </a:spcBef>
        <a:spcAft>
          <a:spcPct val="0"/>
        </a:spcAft>
        <a:defRPr sz="3000">
          <a:solidFill>
            <a:srgbClr val="CA0046"/>
          </a:solidFill>
          <a:latin typeface="Arial" charset="0"/>
          <a:ea typeface="ＭＳ Ｐゴシック" pitchFamily="28" charset="-128"/>
        </a:defRPr>
      </a:lvl4pPr>
      <a:lvl5pPr algn="l" rtl="0" eaLnBrk="1" fontAlgn="base" hangingPunct="1">
        <a:spcBef>
          <a:spcPct val="0"/>
        </a:spcBef>
        <a:spcAft>
          <a:spcPct val="0"/>
        </a:spcAft>
        <a:defRPr sz="3000">
          <a:solidFill>
            <a:srgbClr val="CA0046"/>
          </a:solidFill>
          <a:latin typeface="Arial" charset="0"/>
          <a:ea typeface="ＭＳ Ｐゴシック" pitchFamily="28" charset="-128"/>
        </a:defRPr>
      </a:lvl5pPr>
      <a:lvl6pPr marL="457200" algn="l" rtl="0" eaLnBrk="1" fontAlgn="base" hangingPunct="1">
        <a:spcBef>
          <a:spcPct val="0"/>
        </a:spcBef>
        <a:spcAft>
          <a:spcPct val="0"/>
        </a:spcAft>
        <a:defRPr sz="3000">
          <a:solidFill>
            <a:srgbClr val="CA0046"/>
          </a:solidFill>
          <a:latin typeface="Arial" charset="0"/>
          <a:ea typeface="ＭＳ Ｐゴシック" pitchFamily="28" charset="-128"/>
        </a:defRPr>
      </a:lvl6pPr>
      <a:lvl7pPr marL="914400" algn="l" rtl="0" eaLnBrk="1" fontAlgn="base" hangingPunct="1">
        <a:spcBef>
          <a:spcPct val="0"/>
        </a:spcBef>
        <a:spcAft>
          <a:spcPct val="0"/>
        </a:spcAft>
        <a:defRPr sz="3000">
          <a:solidFill>
            <a:srgbClr val="CA0046"/>
          </a:solidFill>
          <a:latin typeface="Arial" charset="0"/>
          <a:ea typeface="ＭＳ Ｐゴシック" pitchFamily="28" charset="-128"/>
        </a:defRPr>
      </a:lvl7pPr>
      <a:lvl8pPr marL="1371600" algn="l" rtl="0" eaLnBrk="1" fontAlgn="base" hangingPunct="1">
        <a:spcBef>
          <a:spcPct val="0"/>
        </a:spcBef>
        <a:spcAft>
          <a:spcPct val="0"/>
        </a:spcAft>
        <a:defRPr sz="3000">
          <a:solidFill>
            <a:srgbClr val="CA0046"/>
          </a:solidFill>
          <a:latin typeface="Arial" charset="0"/>
          <a:ea typeface="ＭＳ Ｐゴシック" pitchFamily="28" charset="-128"/>
        </a:defRPr>
      </a:lvl8pPr>
      <a:lvl9pPr marL="1828800" algn="l" rtl="0" eaLnBrk="1" fontAlgn="base" hangingPunct="1">
        <a:spcBef>
          <a:spcPct val="0"/>
        </a:spcBef>
        <a:spcAft>
          <a:spcPct val="0"/>
        </a:spcAft>
        <a:defRPr sz="3000">
          <a:solidFill>
            <a:srgbClr val="CA0046"/>
          </a:solidFill>
          <a:latin typeface="Arial" charset="0"/>
          <a:ea typeface="ＭＳ Ｐゴシック" pitchFamily="28"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1e8xgF0JtV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subTitle" idx="1"/>
          </p:nvPr>
        </p:nvSpPr>
        <p:spPr>
          <a:xfrm>
            <a:off x="2362200" y="3463950"/>
            <a:ext cx="6553200" cy="1117178"/>
          </a:xfrm>
        </p:spPr>
        <p:txBody>
          <a:bodyPr/>
          <a:lstStyle/>
          <a:p>
            <a:r>
              <a:rPr lang="en-GB" altLang="nl-BE" dirty="0"/>
              <a:t>Corina Dhaene (ACE Europe)</a:t>
            </a:r>
          </a:p>
          <a:p>
            <a:r>
              <a:rPr lang="en-GB" altLang="nl-BE" dirty="0" err="1"/>
              <a:t>Juin</a:t>
            </a:r>
            <a:r>
              <a:rPr lang="en-GB" altLang="nl-BE" dirty="0"/>
              <a:t> 2016</a:t>
            </a:r>
          </a:p>
        </p:txBody>
      </p:sp>
      <p:sp>
        <p:nvSpPr>
          <p:cNvPr id="2" name="Titel 1"/>
          <p:cNvSpPr>
            <a:spLocks noGrp="1"/>
          </p:cNvSpPr>
          <p:nvPr>
            <p:ph type="ctrTitle"/>
          </p:nvPr>
        </p:nvSpPr>
        <p:spPr>
          <a:xfrm>
            <a:off x="2339752" y="2708920"/>
            <a:ext cx="6553200" cy="685800"/>
          </a:xfrm>
        </p:spPr>
        <p:txBody>
          <a:bodyPr/>
          <a:lstStyle/>
          <a:p>
            <a:r>
              <a:rPr lang="nl-BE" dirty="0" err="1"/>
              <a:t>Formation</a:t>
            </a:r>
            <a:r>
              <a:rPr lang="nl-BE" dirty="0"/>
              <a:t> Théorie du Changement (</a:t>
            </a:r>
            <a:r>
              <a:rPr lang="nl-BE" dirty="0" err="1"/>
              <a:t>TdC</a:t>
            </a:r>
            <a:r>
              <a:rPr lang="nl-BE" dirty="0"/>
              <a:t>): </a:t>
            </a:r>
            <a:br>
              <a:rPr lang="nl-BE" dirty="0"/>
            </a:br>
            <a:r>
              <a:rPr lang="nl-BE" dirty="0" err="1"/>
              <a:t>Introduction</a:t>
            </a:r>
            <a:r>
              <a:rPr lang="nl-BE" dirty="0"/>
              <a:t> pour les ONG</a:t>
            </a:r>
          </a:p>
        </p:txBody>
      </p:sp>
    </p:spTree>
    <p:extLst>
      <p:ext uri="{BB962C8B-B14F-4D97-AF65-F5344CB8AC3E}">
        <p14:creationId xmlns:p14="http://schemas.microsoft.com/office/powerpoint/2010/main" val="829137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1475656" y="404664"/>
            <a:ext cx="6624736" cy="6120679"/>
          </a:xfrm>
          <a:prstGeom prst="rect">
            <a:avLst/>
          </a:prstGeom>
        </p:spPr>
      </p:pic>
      <p:sp>
        <p:nvSpPr>
          <p:cNvPr id="4" name="ZoneTexte 3"/>
          <p:cNvSpPr txBox="1"/>
          <p:nvPr/>
        </p:nvSpPr>
        <p:spPr>
          <a:xfrm>
            <a:off x="107504" y="260648"/>
            <a:ext cx="936104" cy="461665"/>
          </a:xfrm>
          <a:prstGeom prst="rect">
            <a:avLst/>
          </a:prstGeom>
          <a:noFill/>
          <a:ln>
            <a:solidFill>
              <a:schemeClr val="tx1"/>
            </a:solidFill>
          </a:ln>
        </p:spPr>
        <p:txBody>
          <a:bodyPr wrap="square" rtlCol="0">
            <a:spAutoFit/>
          </a:bodyPr>
          <a:lstStyle/>
          <a:p>
            <a:r>
              <a:rPr lang="fr-BE" dirty="0">
                <a:latin typeface="+mj-lt"/>
              </a:rPr>
              <a:t>Ex.1</a:t>
            </a:r>
          </a:p>
        </p:txBody>
      </p:sp>
    </p:spTree>
    <p:extLst>
      <p:ext uri="{BB962C8B-B14F-4D97-AF65-F5344CB8AC3E}">
        <p14:creationId xmlns:p14="http://schemas.microsoft.com/office/powerpoint/2010/main" val="388641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2"/>
          <p:cNvSpPr>
            <a:spLocks/>
          </p:cNvSpPr>
          <p:nvPr/>
        </p:nvSpPr>
        <p:spPr bwMode="auto">
          <a:xfrm>
            <a:off x="4318000" y="0"/>
            <a:ext cx="4826000" cy="6858000"/>
          </a:xfrm>
          <a:prstGeom prst="rect">
            <a:avLst/>
          </a:prstGeom>
          <a:gradFill rotWithShape="0">
            <a:gsLst>
              <a:gs pos="0">
                <a:srgbClr val="FFFFFF"/>
              </a:gs>
              <a:gs pos="100000">
                <a:srgbClr val="99CC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1" name="Freeform 3"/>
          <p:cNvSpPr>
            <a:spLocks/>
          </p:cNvSpPr>
          <p:nvPr/>
        </p:nvSpPr>
        <p:spPr bwMode="auto">
          <a:xfrm>
            <a:off x="1835150" y="7938"/>
            <a:ext cx="4752975" cy="6850062"/>
          </a:xfrm>
          <a:custGeom>
            <a:avLst/>
            <a:gdLst>
              <a:gd name="T0" fmla="*/ 0 w 21600"/>
              <a:gd name="T1" fmla="*/ 0 h 21600"/>
              <a:gd name="T2" fmla="*/ 522934632 w 21600"/>
              <a:gd name="T3" fmla="*/ 0 h 21600"/>
              <a:gd name="T4" fmla="*/ 1045869044 w 21600"/>
              <a:gd name="T5" fmla="*/ 1086188644 h 21600"/>
              <a:gd name="T6" fmla="*/ 522934632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CF01"/>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76" name="Freeform 4"/>
          <p:cNvSpPr>
            <a:spLocks/>
          </p:cNvSpPr>
          <p:nvPr/>
        </p:nvSpPr>
        <p:spPr bwMode="auto">
          <a:xfrm>
            <a:off x="0" y="0"/>
            <a:ext cx="3276600" cy="6858000"/>
          </a:xfrm>
          <a:custGeom>
            <a:avLst/>
            <a:gdLst>
              <a:gd name="T0" fmla="*/ 0 w 21600"/>
              <a:gd name="T1" fmla="*/ 0 h 21600"/>
              <a:gd name="T2" fmla="*/ 248521008 w 21600"/>
              <a:gd name="T3" fmla="*/ 0 h 21600"/>
              <a:gd name="T4" fmla="*/ 497042017 w 21600"/>
              <a:gd name="T5" fmla="*/ 1088707500 h 21600"/>
              <a:gd name="T6" fmla="*/ 248521008 w 21600"/>
              <a:gd name="T7" fmla="*/ 2147483647 h 21600"/>
              <a:gd name="T8" fmla="*/ 0 w 21600"/>
              <a:gd name="T9" fmla="*/ 2147483647 h 21600"/>
              <a:gd name="T10" fmla="*/ 0 w 21600"/>
              <a:gd name="T11" fmla="*/ 0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0"/>
                </a:moveTo>
                <a:lnTo>
                  <a:pt x="10800" y="0"/>
                </a:lnTo>
                <a:cubicBezTo>
                  <a:pt x="16765" y="0"/>
                  <a:pt x="21600" y="4835"/>
                  <a:pt x="21600" y="10800"/>
                </a:cubicBezTo>
                <a:cubicBezTo>
                  <a:pt x="21600" y="16765"/>
                  <a:pt x="16765" y="21600"/>
                  <a:pt x="10800" y="21600"/>
                </a:cubicBezTo>
                <a:lnTo>
                  <a:pt x="0" y="21600"/>
                </a:lnTo>
                <a:lnTo>
                  <a:pt x="0" y="0"/>
                </a:lnTo>
                <a:close/>
                <a:moveTo>
                  <a:pt x="0" y="0"/>
                </a:moveTo>
              </a:path>
            </a:pathLst>
          </a:custGeom>
          <a:gradFill rotWithShape="0">
            <a:gsLst>
              <a:gs pos="0">
                <a:srgbClr val="FFFFFF"/>
              </a:gs>
              <a:gs pos="100000">
                <a:srgbClr val="FF0000"/>
              </a:gs>
            </a:gsLst>
            <a:lin ang="5400000" scaled="1"/>
          </a:gradFill>
          <a:ln>
            <a:noFill/>
          </a:ln>
          <a:extLst>
            <a:ext uri="{91240B29-F687-4F45-9708-019B960494DF}">
              <a14:hiddenLine xmlns:a14="http://schemas.microsoft.com/office/drawing/2010/main" w="9525" cap="flat">
                <a:solidFill>
                  <a:srgbClr val="000000"/>
                </a:solidFill>
                <a:round/>
                <a:headEnd type="none" w="med" len="med"/>
                <a:tailEnd type="none" w="med" len="med"/>
              </a14:hiddenLine>
            </a:ext>
          </a:extLst>
        </p:spPr>
        <p:txBody>
          <a:bodyPr lIns="0" tIns="0" rIns="0" bIns="0"/>
          <a:lstStyle/>
          <a:p>
            <a:endParaRPr lang="en-GB"/>
          </a:p>
        </p:txBody>
      </p:sp>
      <p:sp>
        <p:nvSpPr>
          <p:cNvPr id="50181" name="Rectangle 5"/>
          <p:cNvSpPr>
            <a:spLocks/>
          </p:cNvSpPr>
          <p:nvPr/>
        </p:nvSpPr>
        <p:spPr bwMode="auto">
          <a:xfrm>
            <a:off x="1588" y="6415088"/>
            <a:ext cx="2743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a:solidFill>
                  <a:srgbClr val="FFFFFF"/>
                </a:solidFill>
                <a:sym typeface="Comic Sans MS" charset="0"/>
              </a:rPr>
              <a:t>Sphere of Control</a:t>
            </a:r>
          </a:p>
        </p:txBody>
      </p:sp>
      <p:sp>
        <p:nvSpPr>
          <p:cNvPr id="50182" name="Rectangle 6"/>
          <p:cNvSpPr>
            <a:spLocks/>
          </p:cNvSpPr>
          <p:nvPr/>
        </p:nvSpPr>
        <p:spPr bwMode="auto">
          <a:xfrm>
            <a:off x="2771775" y="6388100"/>
            <a:ext cx="30607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Influence</a:t>
            </a:r>
          </a:p>
        </p:txBody>
      </p:sp>
      <p:sp>
        <p:nvSpPr>
          <p:cNvPr id="50183" name="Rectangle 7"/>
          <p:cNvSpPr>
            <a:spLocks/>
          </p:cNvSpPr>
          <p:nvPr/>
        </p:nvSpPr>
        <p:spPr bwMode="auto">
          <a:xfrm>
            <a:off x="6011863" y="6381750"/>
            <a:ext cx="2895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25400" tIns="25400" rIns="25400" bIns="25400"/>
          <a:lstStyle/>
          <a:p>
            <a:r>
              <a:rPr lang="en-US" sz="2400" dirty="0">
                <a:solidFill>
                  <a:srgbClr val="FFFFFF"/>
                </a:solidFill>
                <a:sym typeface="Comic Sans MS" charset="0"/>
              </a:rPr>
              <a:t>Sphere of Concern</a:t>
            </a:r>
          </a:p>
        </p:txBody>
      </p:sp>
      <p:sp>
        <p:nvSpPr>
          <p:cNvPr id="37905" name="Rectangle 31"/>
          <p:cNvSpPr>
            <a:spLocks/>
          </p:cNvSpPr>
          <p:nvPr/>
        </p:nvSpPr>
        <p:spPr bwMode="auto">
          <a:xfrm rot="5400000">
            <a:off x="5981700" y="3255391"/>
            <a:ext cx="53721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p>
            <a:pPr>
              <a:spcBef>
                <a:spcPts val="1200"/>
              </a:spcBef>
            </a:pPr>
            <a:r>
              <a:rPr lang="en-US" sz="2000" dirty="0">
                <a:latin typeface="Lucida Grande" charset="0"/>
                <a:sym typeface="Lucida Grande" charset="0"/>
              </a:rPr>
              <a:t>Healthy and self-sufficient women that are members of their family and community in a equal and sustainable way</a:t>
            </a:r>
          </a:p>
        </p:txBody>
      </p:sp>
      <p:sp>
        <p:nvSpPr>
          <p:cNvPr id="69" name="Rectangle 2"/>
          <p:cNvSpPr>
            <a:spLocks noGrp="1" noChangeArrowheads="1"/>
          </p:cNvSpPr>
          <p:nvPr>
            <p:ph type="title"/>
          </p:nvPr>
        </p:nvSpPr>
        <p:spPr>
          <a:xfrm>
            <a:off x="1455738" y="85725"/>
            <a:ext cx="7653337" cy="679450"/>
          </a:xfrm>
        </p:spPr>
        <p:txBody>
          <a:bodyPr/>
          <a:lstStyle/>
          <a:p>
            <a:pPr>
              <a:defRPr/>
            </a:pPr>
            <a:r>
              <a:rPr lang="en-US" b="1" dirty="0">
                <a:sym typeface="Lucida Grande" charset="0"/>
              </a:rPr>
              <a:t>Girl effect</a:t>
            </a:r>
            <a:endParaRPr lang="en-GB" b="1" dirty="0">
              <a:cs typeface="+mj-cs"/>
            </a:endParaRPr>
          </a:p>
        </p:txBody>
      </p:sp>
      <p:grpSp>
        <p:nvGrpSpPr>
          <p:cNvPr id="136" name="Group 14"/>
          <p:cNvGrpSpPr>
            <a:grpSpLocks/>
          </p:cNvGrpSpPr>
          <p:nvPr/>
        </p:nvGrpSpPr>
        <p:grpSpPr bwMode="auto">
          <a:xfrm>
            <a:off x="2102886" y="2254283"/>
            <a:ext cx="1728788" cy="1366838"/>
            <a:chOff x="212" y="47"/>
            <a:chExt cx="1089" cy="861"/>
          </a:xfrm>
        </p:grpSpPr>
        <p:sp>
          <p:nvSpPr>
            <p:cNvPr id="137" name="Oval 12"/>
            <p:cNvSpPr>
              <a:spLocks/>
            </p:cNvSpPr>
            <p:nvPr/>
          </p:nvSpPr>
          <p:spPr bwMode="auto">
            <a:xfrm>
              <a:off x="212" y="47"/>
              <a:ext cx="1089" cy="861"/>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38" name="Rectangle 13"/>
            <p:cNvSpPr>
              <a:spLocks/>
            </p:cNvSpPr>
            <p:nvPr/>
          </p:nvSpPr>
          <p:spPr bwMode="auto">
            <a:xfrm>
              <a:off x="323" y="195"/>
              <a:ext cx="880" cy="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Parents ensure that gender roles don</a:t>
              </a:r>
              <a:r>
                <a:rPr lang="ja-JP" altLang="en-US" sz="1400" dirty="0">
                  <a:solidFill>
                    <a:srgbClr val="000000"/>
                  </a:solidFill>
                  <a:latin typeface="Lucida Grande" charset="0"/>
                  <a:sym typeface="Lucida Grande" charset="0"/>
                </a:rPr>
                <a:t>’</a:t>
              </a:r>
              <a:r>
                <a:rPr lang="en-US" altLang="ja-JP" sz="1400" dirty="0">
                  <a:solidFill>
                    <a:srgbClr val="000000"/>
                  </a:solidFill>
                  <a:latin typeface="Arial Unicode MS" charset="0"/>
                  <a:cs typeface="Arial Unicode MS" charset="0"/>
                  <a:sym typeface="Arial Unicode MS" charset="0"/>
                </a:rPr>
                <a:t>t interfere with education </a:t>
              </a:r>
              <a:endParaRPr lang="en-US" sz="1400" dirty="0">
                <a:solidFill>
                  <a:srgbClr val="000000"/>
                </a:solidFill>
                <a:latin typeface="Arial Unicode MS" charset="0"/>
                <a:cs typeface="Arial Unicode MS" charset="0"/>
                <a:sym typeface="Arial Unicode MS" charset="0"/>
              </a:endParaRPr>
            </a:p>
          </p:txBody>
        </p:sp>
      </p:grpSp>
      <p:grpSp>
        <p:nvGrpSpPr>
          <p:cNvPr id="139" name="Group 17"/>
          <p:cNvGrpSpPr>
            <a:grpSpLocks/>
          </p:cNvGrpSpPr>
          <p:nvPr/>
        </p:nvGrpSpPr>
        <p:grpSpPr bwMode="auto">
          <a:xfrm>
            <a:off x="627646" y="941617"/>
            <a:ext cx="1742800" cy="1495424"/>
            <a:chOff x="-399" y="-413"/>
            <a:chExt cx="955" cy="942"/>
          </a:xfrm>
        </p:grpSpPr>
        <p:sp>
          <p:nvSpPr>
            <p:cNvPr id="140" name="Oval 15"/>
            <p:cNvSpPr>
              <a:spLocks/>
            </p:cNvSpPr>
            <p:nvPr/>
          </p:nvSpPr>
          <p:spPr bwMode="auto">
            <a:xfrm>
              <a:off x="-399" y="-413"/>
              <a:ext cx="955" cy="94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1" name="Rectangle 16"/>
            <p:cNvSpPr>
              <a:spLocks/>
            </p:cNvSpPr>
            <p:nvPr/>
          </p:nvSpPr>
          <p:spPr bwMode="auto">
            <a:xfrm>
              <a:off x="-308" y="-256"/>
              <a:ext cx="808"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Reproductive health issues are discussed among community members </a:t>
              </a:r>
            </a:p>
          </p:txBody>
        </p:sp>
      </p:grpSp>
      <p:grpSp>
        <p:nvGrpSpPr>
          <p:cNvPr id="142" name="Group 20"/>
          <p:cNvGrpSpPr>
            <a:grpSpLocks/>
          </p:cNvGrpSpPr>
          <p:nvPr/>
        </p:nvGrpSpPr>
        <p:grpSpPr bwMode="auto">
          <a:xfrm>
            <a:off x="0" y="2586653"/>
            <a:ext cx="1584325" cy="1368425"/>
            <a:chOff x="0" y="0"/>
            <a:chExt cx="998" cy="862"/>
          </a:xfrm>
        </p:grpSpPr>
        <p:sp>
          <p:nvSpPr>
            <p:cNvPr id="143" name="Oval 18"/>
            <p:cNvSpPr>
              <a:spLocks/>
            </p:cNvSpPr>
            <p:nvPr/>
          </p:nvSpPr>
          <p:spPr bwMode="auto">
            <a:xfrm>
              <a:off x="0" y="0"/>
              <a:ext cx="998"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4" name="Rectangle 19"/>
            <p:cNvSpPr>
              <a:spLocks/>
            </p:cNvSpPr>
            <p:nvPr/>
          </p:nvSpPr>
          <p:spPr bwMode="auto">
            <a:xfrm>
              <a:off x="53" y="45"/>
              <a:ext cx="904" cy="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a:p>
              <a:pPr algn="ctr"/>
              <a:r>
                <a:rPr lang="en-US" sz="1400" dirty="0">
                  <a:solidFill>
                    <a:srgbClr val="000000"/>
                  </a:solidFill>
                  <a:latin typeface="Arial Unicode MS" charset="0"/>
                  <a:sym typeface="Arial Unicode MS" charset="0"/>
                </a:rPr>
                <a:t>Community members are aware on gender roles</a:t>
              </a:r>
            </a:p>
          </p:txBody>
        </p:sp>
      </p:grpSp>
      <p:grpSp>
        <p:nvGrpSpPr>
          <p:cNvPr id="145" name="Group 23"/>
          <p:cNvGrpSpPr>
            <a:grpSpLocks/>
          </p:cNvGrpSpPr>
          <p:nvPr/>
        </p:nvGrpSpPr>
        <p:grpSpPr bwMode="auto">
          <a:xfrm>
            <a:off x="4091897" y="5257801"/>
            <a:ext cx="2101085" cy="997526"/>
            <a:chOff x="0" y="0"/>
            <a:chExt cx="998" cy="680"/>
          </a:xfrm>
        </p:grpSpPr>
        <p:sp>
          <p:nvSpPr>
            <p:cNvPr id="146" name="Oval 21"/>
            <p:cNvSpPr>
              <a:spLocks/>
            </p:cNvSpPr>
            <p:nvPr/>
          </p:nvSpPr>
          <p:spPr bwMode="auto">
            <a:xfrm>
              <a:off x="0" y="0"/>
              <a:ext cx="998"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47" name="Rectangle 22"/>
            <p:cNvSpPr>
              <a:spLocks/>
            </p:cNvSpPr>
            <p:nvPr/>
          </p:nvSpPr>
          <p:spPr bwMode="auto">
            <a:xfrm>
              <a:off x="125" y="111"/>
              <a:ext cx="847"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Schools actively seek cooperation with private sector </a:t>
              </a:r>
            </a:p>
          </p:txBody>
        </p:sp>
      </p:grpSp>
      <p:grpSp>
        <p:nvGrpSpPr>
          <p:cNvPr id="148" name="Group 26"/>
          <p:cNvGrpSpPr>
            <a:grpSpLocks/>
          </p:cNvGrpSpPr>
          <p:nvPr/>
        </p:nvGrpSpPr>
        <p:grpSpPr bwMode="auto">
          <a:xfrm>
            <a:off x="2946374" y="961369"/>
            <a:ext cx="1763458" cy="1384430"/>
            <a:chOff x="946" y="12"/>
            <a:chExt cx="1225" cy="893"/>
          </a:xfrm>
        </p:grpSpPr>
        <p:sp>
          <p:nvSpPr>
            <p:cNvPr id="149" name="Oval 24"/>
            <p:cNvSpPr>
              <a:spLocks/>
            </p:cNvSpPr>
            <p:nvPr/>
          </p:nvSpPr>
          <p:spPr bwMode="auto">
            <a:xfrm>
              <a:off x="946" y="12"/>
              <a:ext cx="1225" cy="862"/>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0" name="Rectangle 25"/>
            <p:cNvSpPr>
              <a:spLocks/>
            </p:cNvSpPr>
            <p:nvPr/>
          </p:nvSpPr>
          <p:spPr bwMode="auto">
            <a:xfrm>
              <a:off x="1145" y="79"/>
              <a:ext cx="880"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Community and family encourage education and healthy lifestyle</a:t>
              </a:r>
            </a:p>
          </p:txBody>
        </p:sp>
      </p:grpSp>
      <p:grpSp>
        <p:nvGrpSpPr>
          <p:cNvPr id="151" name="Group 29"/>
          <p:cNvGrpSpPr>
            <a:grpSpLocks/>
          </p:cNvGrpSpPr>
          <p:nvPr/>
        </p:nvGrpSpPr>
        <p:grpSpPr bwMode="auto">
          <a:xfrm>
            <a:off x="6559421" y="858416"/>
            <a:ext cx="1604865" cy="1296955"/>
            <a:chOff x="71" y="-112"/>
            <a:chExt cx="816" cy="590"/>
          </a:xfrm>
        </p:grpSpPr>
        <p:sp>
          <p:nvSpPr>
            <p:cNvPr id="152"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pPr algn="ctr"/>
              <a:r>
                <a:rPr lang="en-GB" sz="1400" u="sng" dirty="0">
                  <a:solidFill>
                    <a:srgbClr val="000000"/>
                  </a:solidFill>
                  <a:latin typeface="Arial Unicode MS" charset="0"/>
                  <a:sym typeface="Arial Unicode MS" charset="0"/>
                </a:rPr>
                <a:t>Medical staff treat all girls and women with quality care </a:t>
              </a:r>
            </a:p>
          </p:txBody>
        </p:sp>
        <p:sp>
          <p:nvSpPr>
            <p:cNvPr id="153"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endParaRPr lang="en-US" sz="1400" dirty="0">
                <a:solidFill>
                  <a:srgbClr val="000000"/>
                </a:solidFill>
                <a:latin typeface="Arial Unicode MS" charset="0"/>
                <a:sym typeface="Arial Unicode MS" charset="0"/>
              </a:endParaRPr>
            </a:p>
          </p:txBody>
        </p:sp>
      </p:grpSp>
      <p:grpSp>
        <p:nvGrpSpPr>
          <p:cNvPr id="154" name="Group 65"/>
          <p:cNvGrpSpPr>
            <a:grpSpLocks/>
          </p:cNvGrpSpPr>
          <p:nvPr/>
        </p:nvGrpSpPr>
        <p:grpSpPr bwMode="auto">
          <a:xfrm>
            <a:off x="4028459" y="2857889"/>
            <a:ext cx="1821834" cy="1284902"/>
            <a:chOff x="0" y="0"/>
            <a:chExt cx="816" cy="738"/>
          </a:xfrm>
        </p:grpSpPr>
        <p:sp>
          <p:nvSpPr>
            <p:cNvPr id="155" name="Oval 63"/>
            <p:cNvSpPr>
              <a:spLocks/>
            </p:cNvSpPr>
            <p:nvPr/>
          </p:nvSpPr>
          <p:spPr bwMode="auto">
            <a:xfrm>
              <a:off x="0" y="0"/>
              <a:ext cx="816" cy="68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6" name="Rectangle 64"/>
            <p:cNvSpPr>
              <a:spLocks/>
            </p:cNvSpPr>
            <p:nvPr/>
          </p:nvSpPr>
          <p:spPr bwMode="auto">
            <a:xfrm>
              <a:off x="120" y="45"/>
              <a:ext cx="592" cy="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Teachers are motivated and deliver quality education</a:t>
              </a:r>
            </a:p>
          </p:txBody>
        </p:sp>
      </p:grpSp>
      <p:grpSp>
        <p:nvGrpSpPr>
          <p:cNvPr id="157" name="Group 11"/>
          <p:cNvGrpSpPr>
            <a:grpSpLocks/>
          </p:cNvGrpSpPr>
          <p:nvPr/>
        </p:nvGrpSpPr>
        <p:grpSpPr bwMode="auto">
          <a:xfrm>
            <a:off x="1566016" y="4431655"/>
            <a:ext cx="2153930" cy="1553509"/>
            <a:chOff x="-208" y="389"/>
            <a:chExt cx="816" cy="647"/>
          </a:xfrm>
        </p:grpSpPr>
        <p:sp>
          <p:nvSpPr>
            <p:cNvPr id="158" name="Oval 9"/>
            <p:cNvSpPr>
              <a:spLocks/>
            </p:cNvSpPr>
            <p:nvPr/>
          </p:nvSpPr>
          <p:spPr bwMode="auto">
            <a:xfrm>
              <a:off x="-208" y="389"/>
              <a:ext cx="816" cy="635"/>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59" name="Rectangle 10"/>
            <p:cNvSpPr>
              <a:spLocks/>
            </p:cNvSpPr>
            <p:nvPr/>
          </p:nvSpPr>
          <p:spPr bwMode="auto">
            <a:xfrm>
              <a:off x="-77" y="459"/>
              <a:ext cx="636"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Religious leaders cooperate with communities, parents, school-teachers</a:t>
              </a:r>
            </a:p>
          </p:txBody>
        </p:sp>
      </p:grpSp>
      <p:grpSp>
        <p:nvGrpSpPr>
          <p:cNvPr id="160" name="Group 42"/>
          <p:cNvGrpSpPr>
            <a:grpSpLocks/>
          </p:cNvGrpSpPr>
          <p:nvPr/>
        </p:nvGrpSpPr>
        <p:grpSpPr bwMode="auto">
          <a:xfrm>
            <a:off x="6410212" y="4963886"/>
            <a:ext cx="1702987" cy="1437400"/>
            <a:chOff x="-76" y="0"/>
            <a:chExt cx="771" cy="700"/>
          </a:xfrm>
        </p:grpSpPr>
        <p:sp>
          <p:nvSpPr>
            <p:cNvPr id="161" name="Oval 40"/>
            <p:cNvSpPr>
              <a:spLocks/>
            </p:cNvSpPr>
            <p:nvPr/>
          </p:nvSpPr>
          <p:spPr bwMode="auto">
            <a:xfrm>
              <a:off x="-76" y="31"/>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2" name="Rectangle 41"/>
            <p:cNvSpPr>
              <a:spLocks/>
            </p:cNvSpPr>
            <p:nvPr/>
          </p:nvSpPr>
          <p:spPr bwMode="auto">
            <a:xfrm>
              <a:off x="-76" y="0"/>
              <a:ext cx="769"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Communities prioritize and support women  to continue working after marriage</a:t>
              </a:r>
            </a:p>
          </p:txBody>
        </p:sp>
      </p:grpSp>
      <p:grpSp>
        <p:nvGrpSpPr>
          <p:cNvPr id="163" name="Group 48"/>
          <p:cNvGrpSpPr>
            <a:grpSpLocks/>
          </p:cNvGrpSpPr>
          <p:nvPr/>
        </p:nvGrpSpPr>
        <p:grpSpPr bwMode="auto">
          <a:xfrm>
            <a:off x="6120805" y="2108718"/>
            <a:ext cx="2024819" cy="1511486"/>
            <a:chOff x="-32" y="-95"/>
            <a:chExt cx="705" cy="823"/>
          </a:xfrm>
        </p:grpSpPr>
        <p:sp>
          <p:nvSpPr>
            <p:cNvPr id="164" name="Oval 46"/>
            <p:cNvSpPr>
              <a:spLocks/>
            </p:cNvSpPr>
            <p:nvPr/>
          </p:nvSpPr>
          <p:spPr bwMode="auto">
            <a:xfrm>
              <a:off x="-32" y="0"/>
              <a:ext cx="705" cy="728"/>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5" name="Rectangle 47"/>
            <p:cNvSpPr>
              <a:spLocks/>
            </p:cNvSpPr>
            <p:nvPr/>
          </p:nvSpPr>
          <p:spPr bwMode="auto">
            <a:xfrm>
              <a:off x="-22" y="-95"/>
              <a:ext cx="695"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endParaRPr lang="en-US" sz="1400" u="sng" dirty="0">
                <a:solidFill>
                  <a:srgbClr val="000000"/>
                </a:solidFill>
                <a:latin typeface="Arial Unicode MS" charset="0"/>
                <a:sym typeface="Arial Unicode MS" charset="0"/>
              </a:endParaRPr>
            </a:p>
            <a:p>
              <a:pPr algn="ctr"/>
              <a:r>
                <a:rPr lang="en-US" sz="1400" u="sng" dirty="0">
                  <a:solidFill>
                    <a:srgbClr val="000000"/>
                  </a:solidFill>
                  <a:latin typeface="Arial Unicode MS" charset="0"/>
                  <a:sym typeface="Arial Unicode MS" charset="0"/>
                </a:rPr>
                <a:t>Policy makers endorse supportive health, employment and education policies </a:t>
              </a:r>
            </a:p>
          </p:txBody>
        </p:sp>
      </p:grpSp>
      <p:grpSp>
        <p:nvGrpSpPr>
          <p:cNvPr id="166" name="Group 42"/>
          <p:cNvGrpSpPr>
            <a:grpSpLocks/>
          </p:cNvGrpSpPr>
          <p:nvPr/>
        </p:nvGrpSpPr>
        <p:grpSpPr bwMode="auto">
          <a:xfrm>
            <a:off x="6366587" y="3659232"/>
            <a:ext cx="1702987" cy="1349102"/>
            <a:chOff x="0" y="22"/>
            <a:chExt cx="771" cy="657"/>
          </a:xfrm>
        </p:grpSpPr>
        <p:sp>
          <p:nvSpPr>
            <p:cNvPr id="167" name="Oval 40"/>
            <p:cNvSpPr>
              <a:spLocks/>
            </p:cNvSpPr>
            <p:nvPr/>
          </p:nvSpPr>
          <p:spPr bwMode="auto">
            <a:xfrm>
              <a:off x="0" y="22"/>
              <a:ext cx="771" cy="619"/>
            </a:xfrm>
            <a:prstGeom prst="ellipse">
              <a:avLst/>
            </a:prstGeom>
            <a:solidFill>
              <a:srgbClr val="FFFFFF"/>
            </a:solidFill>
            <a:ln w="9525">
              <a:solidFill>
                <a:srgbClr val="000000"/>
              </a:solidFill>
              <a:miter lim="800000"/>
              <a:headEnd/>
              <a:tailEnd/>
            </a:ln>
          </p:spPr>
          <p:txBody>
            <a:bodyPr lIns="0" tIns="0" rIns="0" bIns="0"/>
            <a:lstStyle/>
            <a:p>
              <a:endParaRPr lang="en-GB"/>
            </a:p>
          </p:txBody>
        </p:sp>
        <p:sp>
          <p:nvSpPr>
            <p:cNvPr id="168" name="Rectangle 41"/>
            <p:cNvSpPr>
              <a:spLocks/>
            </p:cNvSpPr>
            <p:nvPr/>
          </p:nvSpPr>
          <p:spPr bwMode="auto">
            <a:xfrm>
              <a:off x="34" y="23"/>
              <a:ext cx="689"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38100" tIns="38100" rIns="38100" bIns="38100" anchor="ctr"/>
            <a:lstStyle/>
            <a:p>
              <a:pPr algn="ctr"/>
              <a:r>
                <a:rPr lang="en-US" sz="1400" u="sng" dirty="0">
                  <a:solidFill>
                    <a:srgbClr val="000000"/>
                  </a:solidFill>
                  <a:latin typeface="Arial Unicode MS" charset="0"/>
                  <a:sym typeface="Arial Unicode MS" charset="0"/>
                </a:rPr>
                <a:t> Schools and universities educate women in market based competencies</a:t>
              </a:r>
            </a:p>
          </p:txBody>
        </p:sp>
      </p:grpSp>
      <p:sp>
        <p:nvSpPr>
          <p:cNvPr id="169" name="Oval 63"/>
          <p:cNvSpPr>
            <a:spLocks/>
          </p:cNvSpPr>
          <p:nvPr/>
        </p:nvSpPr>
        <p:spPr bwMode="auto">
          <a:xfrm>
            <a:off x="4195703" y="4356652"/>
            <a:ext cx="1594789" cy="824595"/>
          </a:xfrm>
          <a:prstGeom prst="ellipse">
            <a:avLst/>
          </a:prstGeom>
          <a:solidFill>
            <a:srgbClr val="FFFFFF"/>
          </a:solidFill>
          <a:ln w="9525">
            <a:solidFill>
              <a:srgbClr val="000000"/>
            </a:solidFill>
            <a:round/>
            <a:headEnd/>
            <a:tailEnd/>
          </a:ln>
        </p:spPr>
        <p:txBody>
          <a:bodyPr lIns="0" tIns="0" rIns="0" bIns="0"/>
          <a:lstStyle/>
          <a:p>
            <a:pPr algn="ctr"/>
            <a:r>
              <a:rPr lang="en-GB" sz="1400" dirty="0">
                <a:solidFill>
                  <a:srgbClr val="000000"/>
                </a:solidFill>
                <a:latin typeface="Arial Unicode MS" charset="0"/>
                <a:sym typeface="Arial Unicode MS" charset="0"/>
              </a:rPr>
              <a:t>Girls go to school</a:t>
            </a:r>
          </a:p>
        </p:txBody>
      </p:sp>
      <p:cxnSp>
        <p:nvCxnSpPr>
          <p:cNvPr id="170" name="Curved Connector 169"/>
          <p:cNvCxnSpPr>
            <a:stCxn id="169" idx="6"/>
          </p:cNvCxnSpPr>
          <p:nvPr/>
        </p:nvCxnSpPr>
        <p:spPr bwMode="auto">
          <a:xfrm flipV="1">
            <a:off x="5790492" y="4627986"/>
            <a:ext cx="619639" cy="14096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1" name="Curved Connector 170"/>
          <p:cNvCxnSpPr/>
          <p:nvPr/>
        </p:nvCxnSpPr>
        <p:spPr bwMode="auto">
          <a:xfrm flipV="1">
            <a:off x="3667991" y="5091546"/>
            <a:ext cx="623454" cy="37407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2" name="Curved Connector 171"/>
          <p:cNvCxnSpPr/>
          <p:nvPr/>
        </p:nvCxnSpPr>
        <p:spPr bwMode="auto">
          <a:xfrm rot="16200000" flipH="1">
            <a:off x="6134877" y="3475653"/>
            <a:ext cx="578498" cy="233265"/>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3" name="Curved Connector 77"/>
          <p:cNvCxnSpPr>
            <a:stCxn id="146" idx="7"/>
          </p:cNvCxnSpPr>
          <p:nvPr/>
        </p:nvCxnSpPr>
        <p:spPr bwMode="auto">
          <a:xfrm rot="5400000" flipH="1" flipV="1">
            <a:off x="5974362" y="4753514"/>
            <a:ext cx="561295" cy="739449"/>
          </a:xfrm>
          <a:prstGeom prst="curvedConnector2">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4" name="Curved Connector 173"/>
          <p:cNvCxnSpPr/>
          <p:nvPr/>
        </p:nvCxnSpPr>
        <p:spPr bwMode="auto">
          <a:xfrm flipV="1">
            <a:off x="1614196" y="3387012"/>
            <a:ext cx="503853" cy="139959"/>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5" name="Curved Connector 174"/>
          <p:cNvCxnSpPr>
            <a:endCxn id="137" idx="4"/>
          </p:cNvCxnSpPr>
          <p:nvPr/>
        </p:nvCxnSpPr>
        <p:spPr bwMode="auto">
          <a:xfrm rot="5400000" flipH="1" flipV="1">
            <a:off x="2188524" y="3643956"/>
            <a:ext cx="801591" cy="755922"/>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76" name="Curved Connector 175"/>
          <p:cNvCxnSpPr/>
          <p:nvPr/>
        </p:nvCxnSpPr>
        <p:spPr bwMode="auto">
          <a:xfrm flipV="1">
            <a:off x="2397967" y="1828800"/>
            <a:ext cx="541176" cy="4665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grpSp>
        <p:nvGrpSpPr>
          <p:cNvPr id="177" name="Group 29"/>
          <p:cNvGrpSpPr>
            <a:grpSpLocks/>
          </p:cNvGrpSpPr>
          <p:nvPr/>
        </p:nvGrpSpPr>
        <p:grpSpPr bwMode="auto">
          <a:xfrm>
            <a:off x="5050971" y="534955"/>
            <a:ext cx="1461796" cy="1153886"/>
            <a:chOff x="71" y="-112"/>
            <a:chExt cx="816" cy="590"/>
          </a:xfrm>
        </p:grpSpPr>
        <p:sp>
          <p:nvSpPr>
            <p:cNvPr id="178" name="Oval 27"/>
            <p:cNvSpPr>
              <a:spLocks/>
            </p:cNvSpPr>
            <p:nvPr/>
          </p:nvSpPr>
          <p:spPr bwMode="auto">
            <a:xfrm>
              <a:off x="71" y="-112"/>
              <a:ext cx="816" cy="590"/>
            </a:xfrm>
            <a:prstGeom prst="ellipse">
              <a:avLst/>
            </a:prstGeom>
            <a:solidFill>
              <a:srgbClr val="FFFFFF"/>
            </a:solidFill>
            <a:ln w="9525">
              <a:solidFill>
                <a:srgbClr val="000000"/>
              </a:solidFill>
              <a:round/>
              <a:headEnd/>
              <a:tailEnd/>
            </a:ln>
          </p:spPr>
          <p:txBody>
            <a:bodyPr lIns="0" tIns="0" rIns="0" bIns="0"/>
            <a:lstStyle/>
            <a:p>
              <a:endParaRPr lang="en-GB"/>
            </a:p>
          </p:txBody>
        </p:sp>
        <p:sp>
          <p:nvSpPr>
            <p:cNvPr id="179" name="Rectangle 28"/>
            <p:cNvSpPr>
              <a:spLocks/>
            </p:cNvSpPr>
            <p:nvPr/>
          </p:nvSpPr>
          <p:spPr bwMode="auto">
            <a:xfrm>
              <a:off x="206" y="-37"/>
              <a:ext cx="59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5400" tIns="25400" rIns="25400" bIns="25400"/>
            <a:lstStyle/>
            <a:p>
              <a:pPr algn="ctr"/>
              <a:r>
                <a:rPr lang="en-US" sz="1400" dirty="0">
                  <a:solidFill>
                    <a:srgbClr val="000000"/>
                  </a:solidFill>
                  <a:latin typeface="Arial Unicode MS" charset="0"/>
                  <a:sym typeface="Arial Unicode MS" charset="0"/>
                </a:rPr>
                <a:t>Girls and women visit doctor regularly </a:t>
              </a:r>
            </a:p>
          </p:txBody>
        </p:sp>
      </p:grpSp>
      <p:cxnSp>
        <p:nvCxnSpPr>
          <p:cNvPr id="180" name="Curved Connector 179"/>
          <p:cNvCxnSpPr/>
          <p:nvPr/>
        </p:nvCxnSpPr>
        <p:spPr bwMode="auto">
          <a:xfrm>
            <a:off x="4422710" y="1091682"/>
            <a:ext cx="727788" cy="373224"/>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181" name="Oval 27"/>
          <p:cNvSpPr>
            <a:spLocks/>
          </p:cNvSpPr>
          <p:nvPr/>
        </p:nvSpPr>
        <p:spPr bwMode="auto">
          <a:xfrm>
            <a:off x="4572001" y="1679509"/>
            <a:ext cx="1782146" cy="1129003"/>
          </a:xfrm>
          <a:prstGeom prst="ellipse">
            <a:avLst/>
          </a:prstGeom>
          <a:solidFill>
            <a:srgbClr val="FFFFFF"/>
          </a:solidFill>
          <a:ln w="9525">
            <a:solidFill>
              <a:srgbClr val="000000"/>
            </a:solidFill>
            <a:round/>
            <a:headEnd/>
            <a:tailEnd/>
          </a:ln>
        </p:spPr>
        <p:txBody>
          <a:bodyPr lIns="0" tIns="0" rIns="0" bIns="0"/>
          <a:lstStyle/>
          <a:p>
            <a:pPr algn="ctr"/>
            <a:r>
              <a:rPr lang="en-GB" sz="1400" dirty="0">
                <a:solidFill>
                  <a:srgbClr val="000000"/>
                </a:solidFill>
                <a:latin typeface="Arial Unicode MS" charset="0"/>
                <a:sym typeface="Arial Unicode MS" charset="0"/>
              </a:rPr>
              <a:t>Medical staff is encouraging women to visit doctor</a:t>
            </a:r>
          </a:p>
        </p:txBody>
      </p:sp>
      <p:cxnSp>
        <p:nvCxnSpPr>
          <p:cNvPr id="182" name="Curved Connector 181"/>
          <p:cNvCxnSpPr/>
          <p:nvPr/>
        </p:nvCxnSpPr>
        <p:spPr bwMode="auto">
          <a:xfrm flipV="1">
            <a:off x="6419461" y="2080727"/>
            <a:ext cx="541176" cy="55983"/>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4" name="Straight Arrow Connector 183"/>
          <p:cNvCxnSpPr/>
          <p:nvPr/>
        </p:nvCxnSpPr>
        <p:spPr bwMode="auto">
          <a:xfrm flipV="1">
            <a:off x="3041780" y="2140527"/>
            <a:ext cx="1374356" cy="2328837"/>
          </a:xfrm>
          <a:prstGeom prst="straightConnector1">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5" name="Curved Connector 184"/>
          <p:cNvCxnSpPr/>
          <p:nvPr/>
        </p:nvCxnSpPr>
        <p:spPr bwMode="auto">
          <a:xfrm>
            <a:off x="5600700" y="3906982"/>
            <a:ext cx="758536" cy="20781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6" name="Curved Connector 185"/>
          <p:cNvCxnSpPr>
            <a:endCxn id="169" idx="1"/>
          </p:cNvCxnSpPr>
          <p:nvPr/>
        </p:nvCxnSpPr>
        <p:spPr bwMode="auto">
          <a:xfrm rot="16200000" flipH="1">
            <a:off x="3514030" y="3562185"/>
            <a:ext cx="1214663" cy="615788"/>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cxnSp>
        <p:nvCxnSpPr>
          <p:cNvPr id="188" name="Shape 187"/>
          <p:cNvCxnSpPr/>
          <p:nvPr/>
        </p:nvCxnSpPr>
        <p:spPr bwMode="auto">
          <a:xfrm flipV="1">
            <a:off x="4987636" y="1537855"/>
            <a:ext cx="218209" cy="187037"/>
          </a:xfrm>
          <a:prstGeom prst="curvedConnector3">
            <a:avLst>
              <a:gd name="adj1" fmla="val 50000"/>
            </a:avLst>
          </a:prstGeom>
          <a:ln>
            <a:headEnd type="none" w="med" len="med"/>
            <a:tailEnd type="arrow"/>
          </a:ln>
        </p:spPr>
        <p:style>
          <a:lnRef idx="2">
            <a:schemeClr val="accent6"/>
          </a:lnRef>
          <a:fillRef idx="0">
            <a:schemeClr val="accent6"/>
          </a:fillRef>
          <a:effectRef idx="1">
            <a:schemeClr val="accent6"/>
          </a:effectRef>
          <a:fontRef idx="minor">
            <a:schemeClr val="tx1"/>
          </a:fontRef>
        </p:style>
      </p:cxnSp>
      <p:sp>
        <p:nvSpPr>
          <p:cNvPr id="61" name="ZoneTexte 60"/>
          <p:cNvSpPr txBox="1"/>
          <p:nvPr/>
        </p:nvSpPr>
        <p:spPr>
          <a:xfrm>
            <a:off x="107504" y="188640"/>
            <a:ext cx="936104" cy="461665"/>
          </a:xfrm>
          <a:prstGeom prst="rect">
            <a:avLst/>
          </a:prstGeom>
          <a:noFill/>
          <a:ln>
            <a:solidFill>
              <a:schemeClr val="tx1"/>
            </a:solidFill>
          </a:ln>
        </p:spPr>
        <p:txBody>
          <a:bodyPr wrap="square" rtlCol="0">
            <a:spAutoFit/>
          </a:bodyPr>
          <a:lstStyle/>
          <a:p>
            <a:r>
              <a:rPr lang="fr-BE" dirty="0">
                <a:latin typeface="+mj-lt"/>
              </a:rPr>
              <a:t>Ex.2</a:t>
            </a:r>
          </a:p>
        </p:txBody>
      </p:sp>
    </p:spTree>
    <p:extLst>
      <p:ext uri="{BB962C8B-B14F-4D97-AF65-F5344CB8AC3E}">
        <p14:creationId xmlns:p14="http://schemas.microsoft.com/office/powerpoint/2010/main" val="41070808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60"/>
                                        </p:tgtEl>
                                        <p:attrNameLst>
                                          <p:attrName>style.visibility</p:attrName>
                                        </p:attrNameLst>
                                      </p:cBhvr>
                                      <p:to>
                                        <p:strVal val="visible"/>
                                      </p:to>
                                    </p:set>
                                    <p:animEffect transition="in" filter="wipe(left)">
                                      <p:cBhvr>
                                        <p:cTn id="7" dur="500"/>
                                        <p:tgtEl>
                                          <p:spTgt spid="160"/>
                                        </p:tgtEl>
                                      </p:cBhvr>
                                    </p:animEffect>
                                  </p:childTnLst>
                                </p:cTn>
                              </p:par>
                            </p:childTnLst>
                          </p:cTn>
                        </p:par>
                        <p:par>
                          <p:cTn id="8" fill="hold">
                            <p:stCondLst>
                              <p:cond delay="1000"/>
                            </p:stCondLst>
                            <p:childTnLst>
                              <p:par>
                                <p:cTn id="9" presetID="22" presetClass="entr" presetSubtype="8" fill="hold" nodeType="afterEffect">
                                  <p:stCondLst>
                                    <p:cond delay="500"/>
                                  </p:stCondLst>
                                  <p:childTnLst>
                                    <p:set>
                                      <p:cBhvr>
                                        <p:cTn id="10" dur="1" fill="hold">
                                          <p:stCondLst>
                                            <p:cond delay="0"/>
                                          </p:stCondLst>
                                        </p:cTn>
                                        <p:tgtEl>
                                          <p:spTgt spid="163"/>
                                        </p:tgtEl>
                                        <p:attrNameLst>
                                          <p:attrName>style.visibility</p:attrName>
                                        </p:attrNameLst>
                                      </p:cBhvr>
                                      <p:to>
                                        <p:strVal val="visible"/>
                                      </p:to>
                                    </p:set>
                                    <p:animEffect transition="in" filter="wipe(left)">
                                      <p:cBhvr>
                                        <p:cTn id="11" dur="500"/>
                                        <p:tgtEl>
                                          <p:spTgt spid="163"/>
                                        </p:tgtEl>
                                      </p:cBhvr>
                                    </p:animEffect>
                                  </p:childTnLst>
                                </p:cTn>
                              </p:par>
                            </p:childTnLst>
                          </p:cTn>
                        </p:par>
                        <p:par>
                          <p:cTn id="12" fill="hold">
                            <p:stCondLst>
                              <p:cond delay="2000"/>
                            </p:stCondLst>
                            <p:childTnLst>
                              <p:par>
                                <p:cTn id="13" presetID="22" presetClass="entr" presetSubtype="8" fill="hold" nodeType="afterEffect">
                                  <p:stCondLst>
                                    <p:cond delay="500"/>
                                  </p:stCondLst>
                                  <p:childTnLst>
                                    <p:set>
                                      <p:cBhvr>
                                        <p:cTn id="14" dur="1" fill="hold">
                                          <p:stCondLst>
                                            <p:cond delay="0"/>
                                          </p:stCondLst>
                                        </p:cTn>
                                        <p:tgtEl>
                                          <p:spTgt spid="166"/>
                                        </p:tgtEl>
                                        <p:attrNameLst>
                                          <p:attrName>style.visibility</p:attrName>
                                        </p:attrNameLst>
                                      </p:cBhvr>
                                      <p:to>
                                        <p:strVal val="visible"/>
                                      </p:to>
                                    </p:set>
                                    <p:animEffect transition="in" filter="wipe(left)">
                                      <p:cBhvr>
                                        <p:cTn id="15"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Rechthoek 133"/>
          <p:cNvSpPr/>
          <p:nvPr/>
        </p:nvSpPr>
        <p:spPr bwMode="auto">
          <a:xfrm>
            <a:off x="4788184" y="6453376"/>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a:solidFill>
                  <a:prstClr val="white"/>
                </a:solidFill>
                <a:latin typeface="Open Sans Light" pitchFamily="34" charset="0"/>
                <a:ea typeface="Open Sans Light" pitchFamily="34" charset="0"/>
                <a:cs typeface="Open Sans Light" pitchFamily="34" charset="0"/>
              </a:rPr>
              <a:t>workshop</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9" name="Rechthoek 8"/>
          <p:cNvSpPr/>
          <p:nvPr/>
        </p:nvSpPr>
        <p:spPr bwMode="auto">
          <a:xfrm>
            <a:off x="45818" y="620688"/>
            <a:ext cx="1764000" cy="36004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err="1">
                <a:solidFill>
                  <a:prstClr val="white"/>
                </a:solidFill>
                <a:latin typeface="Open Sans Light" pitchFamily="34" charset="0"/>
                <a:ea typeface="Open Sans Light" pitchFamily="34" charset="0"/>
                <a:cs typeface="Open Sans Light" pitchFamily="34" charset="0"/>
              </a:rPr>
              <a:t>élèves</a:t>
            </a:r>
            <a:endParaRPr lang="nl-BE" dirty="0">
              <a:solidFill>
                <a:prstClr val="white"/>
              </a:solidFill>
              <a:latin typeface="Open Sans Light" pitchFamily="34" charset="0"/>
              <a:ea typeface="Open Sans Light" pitchFamily="34" charset="0"/>
              <a:cs typeface="Open Sans Light" pitchFamily="34" charset="0"/>
            </a:endParaRPr>
          </a:p>
        </p:txBody>
      </p:sp>
      <p:sp>
        <p:nvSpPr>
          <p:cNvPr id="10" name="Rechthoek 9"/>
          <p:cNvSpPr/>
          <p:nvPr/>
        </p:nvSpPr>
        <p:spPr bwMode="auto">
          <a:xfrm>
            <a:off x="35496" y="2636913"/>
            <a:ext cx="54006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Enseignants</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1" name="Rechthoek 10"/>
          <p:cNvSpPr/>
          <p:nvPr/>
        </p:nvSpPr>
        <p:spPr bwMode="auto">
          <a:xfrm>
            <a:off x="647616" y="2636913"/>
            <a:ext cx="468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étudiants</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2" name="Rechthoek 11"/>
          <p:cNvSpPr/>
          <p:nvPr/>
        </p:nvSpPr>
        <p:spPr bwMode="auto">
          <a:xfrm>
            <a:off x="1331640" y="2564904"/>
            <a:ext cx="468000" cy="54008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Professeur</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supérieur</a:t>
            </a:r>
            <a:r>
              <a:rPr lang="nl-BE" sz="800" dirty="0">
                <a:solidFill>
                  <a:prstClr val="white"/>
                </a:solidFill>
                <a:latin typeface="Open Sans Light" pitchFamily="34" charset="0"/>
                <a:ea typeface="Open Sans Light" pitchFamily="34" charset="0"/>
                <a:cs typeface="Open Sans Light" pitchFamily="34" charset="0"/>
              </a:rPr>
              <a:t>)</a:t>
            </a:r>
            <a:endParaRPr lang="nl-BE" sz="900" dirty="0">
              <a:solidFill>
                <a:prstClr val="white"/>
              </a:solidFill>
              <a:latin typeface="Open Sans Light" pitchFamily="34" charset="0"/>
              <a:ea typeface="Open Sans Light" pitchFamily="34" charset="0"/>
              <a:cs typeface="Open Sans Light" pitchFamily="34" charset="0"/>
            </a:endParaRPr>
          </a:p>
        </p:txBody>
      </p:sp>
      <p:sp>
        <p:nvSpPr>
          <p:cNvPr id="13" name="Rechthoek 12"/>
          <p:cNvSpPr/>
          <p:nvPr/>
        </p:nvSpPr>
        <p:spPr bwMode="auto">
          <a:xfrm>
            <a:off x="35496" y="6453376"/>
            <a:ext cx="1764000" cy="36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800" dirty="0">
                <a:solidFill>
                  <a:prstClr val="white"/>
                </a:solidFill>
                <a:latin typeface="Open Sans Light" pitchFamily="34" charset="0"/>
                <a:ea typeface="Open Sans Light" pitchFamily="34" charset="0"/>
                <a:cs typeface="Open Sans Light" pitchFamily="34" charset="0"/>
              </a:rPr>
              <a:t>Djapo</a:t>
            </a:r>
            <a:endParaRPr lang="nl-BE" sz="2000" dirty="0">
              <a:solidFill>
                <a:prstClr val="white"/>
              </a:solidFill>
              <a:latin typeface="Open Sans Light" pitchFamily="34" charset="0"/>
              <a:ea typeface="Open Sans Light" pitchFamily="34" charset="0"/>
              <a:cs typeface="Open Sans Light" pitchFamily="34" charset="0"/>
            </a:endParaRPr>
          </a:p>
        </p:txBody>
      </p:sp>
      <p:sp>
        <p:nvSpPr>
          <p:cNvPr id="14" name="Rechthoek 13"/>
          <p:cNvSpPr/>
          <p:nvPr/>
        </p:nvSpPr>
        <p:spPr bwMode="auto">
          <a:xfrm>
            <a:off x="1835696" y="6453376"/>
            <a:ext cx="288032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400" dirty="0" err="1">
                <a:solidFill>
                  <a:prstClr val="white"/>
                </a:solidFill>
                <a:latin typeface="Open Sans Light" pitchFamily="34" charset="0"/>
                <a:ea typeface="Open Sans Light" pitchFamily="34" charset="0"/>
                <a:cs typeface="Open Sans Light" pitchFamily="34" charset="0"/>
              </a:rPr>
              <a:t>matériel</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8" name="Linkeraccolade 17"/>
          <p:cNvSpPr/>
          <p:nvPr/>
        </p:nvSpPr>
        <p:spPr bwMode="auto">
          <a:xfrm rot="16200000">
            <a:off x="827496" y="2312984"/>
            <a:ext cx="180000" cy="1764000"/>
          </a:xfrm>
          <a:prstGeom prst="lef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1" name="PIJL-OMHOOG 20"/>
          <p:cNvSpPr/>
          <p:nvPr/>
        </p:nvSpPr>
        <p:spPr bwMode="auto">
          <a:xfrm>
            <a:off x="853462" y="3429000"/>
            <a:ext cx="144000" cy="2628072"/>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2" name="PIJL-OMHOOG 21"/>
          <p:cNvSpPr/>
          <p:nvPr/>
        </p:nvSpPr>
        <p:spPr bwMode="auto">
          <a:xfrm>
            <a:off x="179512"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 name="PIJL-OMHOOG 22"/>
          <p:cNvSpPr/>
          <p:nvPr/>
        </p:nvSpPr>
        <p:spPr bwMode="auto">
          <a:xfrm>
            <a:off x="755576" y="1124744"/>
            <a:ext cx="144000" cy="129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4" name="PIJL-LINKS 23"/>
          <p:cNvSpPr/>
          <p:nvPr/>
        </p:nvSpPr>
        <p:spPr bwMode="auto">
          <a:xfrm>
            <a:off x="1115616" y="2744945"/>
            <a:ext cx="169870" cy="180000"/>
          </a:xfrm>
          <a:prstGeom prst="lef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7" name="Rechthoek 26"/>
          <p:cNvSpPr/>
          <p:nvPr/>
        </p:nvSpPr>
        <p:spPr bwMode="auto">
          <a:xfrm>
            <a:off x="1873584" y="620688"/>
            <a:ext cx="7200800" cy="36004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050" dirty="0">
                <a:solidFill>
                  <a:schemeClr val="bg1"/>
                </a:solidFill>
                <a:latin typeface="Open Sans Light" pitchFamily="34" charset="0"/>
                <a:ea typeface="Open Sans Light" pitchFamily="34" charset="0"/>
                <a:cs typeface="Open Sans Light" pitchFamily="34" charset="0"/>
              </a:rPr>
              <a:t>oordeelkundig keuzes maken </a:t>
            </a:r>
            <a:r>
              <a:rPr lang="nl-BE" sz="1050" dirty="0" err="1">
                <a:solidFill>
                  <a:schemeClr val="bg1"/>
                </a:solidFill>
                <a:latin typeface="Open Sans Light" pitchFamily="34" charset="0"/>
                <a:ea typeface="Open Sans Light" pitchFamily="34" charset="0"/>
                <a:cs typeface="Open Sans Light" pitchFamily="34" charset="0"/>
              </a:rPr>
              <a:t>i.k.v</a:t>
            </a:r>
            <a:r>
              <a:rPr lang="nl-BE" sz="1050" dirty="0">
                <a:solidFill>
                  <a:schemeClr val="bg1"/>
                </a:solidFill>
                <a:latin typeface="Open Sans Light" pitchFamily="34" charset="0"/>
                <a:ea typeface="Open Sans Light" pitchFamily="34" charset="0"/>
                <a:cs typeface="Open Sans Light" pitchFamily="34" charset="0"/>
              </a:rPr>
              <a:t>. een verschuiving naar een duurzame samenleving</a:t>
            </a:r>
          </a:p>
        </p:txBody>
      </p:sp>
      <p:sp>
        <p:nvSpPr>
          <p:cNvPr id="17" name="Rechthoek 16"/>
          <p:cNvSpPr/>
          <p:nvPr/>
        </p:nvSpPr>
        <p:spPr bwMode="auto">
          <a:xfrm>
            <a:off x="1868749" y="2636912"/>
            <a:ext cx="7200000" cy="360039"/>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200" dirty="0" err="1">
                <a:solidFill>
                  <a:prstClr val="white"/>
                </a:solidFill>
                <a:latin typeface="Open Sans Light" pitchFamily="34" charset="0"/>
                <a:ea typeface="Open Sans Light" pitchFamily="34" charset="0"/>
                <a:cs typeface="Open Sans Light" pitchFamily="34" charset="0"/>
              </a:rPr>
              <a:t>Education</a:t>
            </a:r>
            <a:r>
              <a:rPr lang="nl-BE" sz="1200" dirty="0">
                <a:solidFill>
                  <a:prstClr val="white"/>
                </a:solidFill>
                <a:latin typeface="Open Sans Light" pitchFamily="34" charset="0"/>
                <a:ea typeface="Open Sans Light" pitchFamily="34" charset="0"/>
                <a:cs typeface="Open Sans Light" pitchFamily="34" charset="0"/>
              </a:rPr>
              <a:t> au </a:t>
            </a:r>
            <a:r>
              <a:rPr lang="nl-BE" sz="1200" dirty="0" err="1">
                <a:solidFill>
                  <a:prstClr val="white"/>
                </a:solidFill>
                <a:latin typeface="Open Sans Light" pitchFamily="34" charset="0"/>
                <a:ea typeface="Open Sans Light" pitchFamily="34" charset="0"/>
                <a:cs typeface="Open Sans Light" pitchFamily="34" charset="0"/>
              </a:rPr>
              <a:t>Développement</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Durable</a:t>
            </a:r>
            <a:r>
              <a:rPr lang="nl-BE" sz="1200" dirty="0">
                <a:solidFill>
                  <a:prstClr val="white"/>
                </a:solidFill>
                <a:latin typeface="Open Sans Light" pitchFamily="34" charset="0"/>
                <a:ea typeface="Open Sans Light" pitchFamily="34" charset="0"/>
                <a:cs typeface="Open Sans Light" pitchFamily="34" charset="0"/>
              </a:rPr>
              <a:t> – </a:t>
            </a:r>
            <a:r>
              <a:rPr lang="nl-BE" sz="1200" dirty="0" err="1">
                <a:solidFill>
                  <a:prstClr val="white"/>
                </a:solidFill>
                <a:latin typeface="Open Sans Light" pitchFamily="34" charset="0"/>
                <a:ea typeface="Open Sans Light" pitchFamily="34" charset="0"/>
                <a:cs typeface="Open Sans Light" pitchFamily="34" charset="0"/>
              </a:rPr>
              <a:t>appliquer</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ses</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compétences</a:t>
            </a:r>
            <a:r>
              <a:rPr lang="nl-BE" sz="1200" dirty="0">
                <a:solidFill>
                  <a:prstClr val="white"/>
                </a:solidFill>
                <a:latin typeface="Open Sans Light" pitchFamily="34" charset="0"/>
                <a:ea typeface="Open Sans Light" pitchFamily="34" charset="0"/>
                <a:cs typeface="Open Sans Light" pitchFamily="34" charset="0"/>
              </a:rPr>
              <a:t> </a:t>
            </a:r>
            <a:r>
              <a:rPr lang="nl-BE" sz="1200" dirty="0" err="1">
                <a:solidFill>
                  <a:prstClr val="white"/>
                </a:solidFill>
                <a:latin typeface="Open Sans Light" pitchFamily="34" charset="0"/>
                <a:ea typeface="Open Sans Light" pitchFamily="34" charset="0"/>
                <a:cs typeface="Open Sans Light" pitchFamily="34" charset="0"/>
              </a:rPr>
              <a:t>sur</a:t>
            </a:r>
            <a:r>
              <a:rPr lang="nl-BE" sz="1200" dirty="0">
                <a:solidFill>
                  <a:prstClr val="white"/>
                </a:solidFill>
                <a:latin typeface="Open Sans Light" pitchFamily="34" charset="0"/>
                <a:ea typeface="Open Sans Light" pitchFamily="34" charset="0"/>
                <a:cs typeface="Open Sans Light" pitchFamily="34" charset="0"/>
              </a:rPr>
              <a:t> les </a:t>
            </a:r>
            <a:r>
              <a:rPr lang="nl-BE" sz="1200" dirty="0" err="1">
                <a:solidFill>
                  <a:prstClr val="white"/>
                </a:solidFill>
                <a:latin typeface="Open Sans Light" pitchFamily="34" charset="0"/>
                <a:ea typeface="Open Sans Light" pitchFamily="34" charset="0"/>
                <a:cs typeface="Open Sans Light" pitchFamily="34" charset="0"/>
              </a:rPr>
              <a:t>thématiques</a:t>
            </a:r>
            <a:r>
              <a:rPr lang="nl-BE" sz="1200" dirty="0">
                <a:solidFill>
                  <a:prstClr val="white"/>
                </a:solidFill>
                <a:latin typeface="Open Sans Light" pitchFamily="34" charset="0"/>
                <a:ea typeface="Open Sans Light" pitchFamily="34" charset="0"/>
                <a:cs typeface="Open Sans Light" pitchFamily="34" charset="0"/>
              </a:rPr>
              <a:t> du DD</a:t>
            </a:r>
            <a:endParaRPr lang="nl-BE" sz="1100" dirty="0">
              <a:solidFill>
                <a:prstClr val="white"/>
              </a:solidFill>
              <a:latin typeface="Open Sans Light" pitchFamily="34" charset="0"/>
              <a:ea typeface="Open Sans Light" pitchFamily="34" charset="0"/>
              <a:cs typeface="Open Sans Light" pitchFamily="34" charset="0"/>
            </a:endParaRPr>
          </a:p>
        </p:txBody>
      </p:sp>
      <p:sp>
        <p:nvSpPr>
          <p:cNvPr id="19" name="Rechthoek 18"/>
          <p:cNvSpPr/>
          <p:nvPr/>
        </p:nvSpPr>
        <p:spPr bwMode="auto">
          <a:xfrm>
            <a:off x="3491880"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1</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past de VH toe op een </a:t>
            </a:r>
            <a:r>
              <a:rPr lang="nl-BE" sz="800" dirty="0" err="1">
                <a:solidFill>
                  <a:prstClr val="white"/>
                </a:solidFill>
                <a:latin typeface="Open Sans Light" pitchFamily="34" charset="0"/>
                <a:ea typeface="Open Sans Light" pitchFamily="34" charset="0"/>
                <a:cs typeface="Open Sans Light" pitchFamily="34" charset="0"/>
              </a:rPr>
              <a:t>DO-thema</a:t>
            </a:r>
            <a:r>
              <a:rPr lang="nl-BE" sz="800" dirty="0">
                <a:solidFill>
                  <a:prstClr val="white"/>
                </a:solidFill>
                <a:latin typeface="Open Sans Light" pitchFamily="34" charset="0"/>
                <a:ea typeface="Open Sans Light" pitchFamily="34" charset="0"/>
                <a:cs typeface="Open Sans Light" pitchFamily="34" charset="0"/>
              </a:rPr>
              <a:t> d.m.v. kant en klaar Djapo materiaal</a:t>
            </a:r>
          </a:p>
        </p:txBody>
      </p:sp>
      <p:sp>
        <p:nvSpPr>
          <p:cNvPr id="26" name="Rechthoek 25"/>
          <p:cNvSpPr/>
          <p:nvPr/>
        </p:nvSpPr>
        <p:spPr bwMode="auto">
          <a:xfrm>
            <a:off x="5975929" y="2348904"/>
            <a:ext cx="309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fr-BE" sz="800" dirty="0">
                <a:solidFill>
                  <a:prstClr val="white"/>
                </a:solidFill>
                <a:latin typeface="Open Sans Light" pitchFamily="34" charset="0"/>
                <a:ea typeface="Open Sans Light" pitchFamily="34" charset="0"/>
                <a:cs typeface="Open Sans Light" pitchFamily="34" charset="0"/>
              </a:rPr>
              <a:t>People, </a:t>
            </a:r>
            <a:r>
              <a:rPr lang="fr-BE" sz="800" dirty="0" err="1">
                <a:solidFill>
                  <a:prstClr val="white"/>
                </a:solidFill>
                <a:latin typeface="Open Sans Light" pitchFamily="34" charset="0"/>
                <a:ea typeface="Open Sans Light" pitchFamily="34" charset="0"/>
                <a:cs typeface="Open Sans Light" pitchFamily="34" charset="0"/>
              </a:rPr>
              <a:t>Planet</a:t>
            </a:r>
            <a:r>
              <a:rPr lang="fr-BE" sz="800" dirty="0">
                <a:solidFill>
                  <a:prstClr val="white"/>
                </a:solidFill>
                <a:latin typeface="Open Sans Light" pitchFamily="34" charset="0"/>
                <a:ea typeface="Open Sans Light" pitchFamily="34" charset="0"/>
                <a:cs typeface="Open Sans Light" pitchFamily="34" charset="0"/>
              </a:rPr>
              <a:t>, Profit, Temps et Espace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8" name="Rechthoek 27"/>
          <p:cNvSpPr/>
          <p:nvPr/>
        </p:nvSpPr>
        <p:spPr bwMode="auto">
          <a:xfrm>
            <a:off x="1871824"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Pensée</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systémique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9" name="Rechthoek 28"/>
          <p:cNvSpPr/>
          <p:nvPr/>
        </p:nvSpPr>
        <p:spPr bwMode="auto">
          <a:xfrm>
            <a:off x="3059832"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Philosophie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0" name="Rechthoek 29"/>
          <p:cNvSpPr/>
          <p:nvPr/>
        </p:nvSpPr>
        <p:spPr bwMode="auto">
          <a:xfrm>
            <a:off x="4248088" y="2348880"/>
            <a:ext cx="1116000" cy="21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err="1">
                <a:solidFill>
                  <a:prstClr val="white"/>
                </a:solidFill>
                <a:latin typeface="Open Sans Light" pitchFamily="34" charset="0"/>
                <a:ea typeface="Open Sans Light" pitchFamily="34" charset="0"/>
                <a:cs typeface="Open Sans Light" pitchFamily="34" charset="0"/>
              </a:rPr>
              <a:t>Pensée</a:t>
            </a:r>
            <a:r>
              <a:rPr lang="nl-BE" sz="800" dirty="0">
                <a:solidFill>
                  <a:prstClr val="white"/>
                </a:solidFill>
                <a:latin typeface="Open Sans Light" pitchFamily="34" charset="0"/>
                <a:ea typeface="Open Sans Light" pitchFamily="34" charset="0"/>
                <a:cs typeface="Open Sans Light" pitchFamily="34" charset="0"/>
              </a:rPr>
              <a:t> </a:t>
            </a:r>
            <a:r>
              <a:rPr lang="nl-BE" sz="800" dirty="0" err="1">
                <a:solidFill>
                  <a:prstClr val="white"/>
                </a:solidFill>
                <a:latin typeface="Open Sans Light" pitchFamily="34" charset="0"/>
                <a:ea typeface="Open Sans Light" pitchFamily="34" charset="0"/>
                <a:cs typeface="Open Sans Light" pitchFamily="34" charset="0"/>
              </a:rPr>
              <a:t>créative</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2" name="Rechthoek 31"/>
          <p:cNvSpPr/>
          <p:nvPr/>
        </p:nvSpPr>
        <p:spPr bwMode="auto">
          <a:xfrm>
            <a:off x="1879586"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Zicht krijgen op: </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oorzaak–gevolg</a:t>
            </a:r>
          </a:p>
          <a:p>
            <a:pPr algn="ctr" eaLnBrk="0" hangingPunct="0"/>
            <a:r>
              <a:rPr lang="nl-BE" sz="800" dirty="0" err="1">
                <a:solidFill>
                  <a:prstClr val="white"/>
                </a:solidFill>
                <a:latin typeface="Open Sans Light" pitchFamily="34" charset="0"/>
                <a:ea typeface="Open Sans Light" pitchFamily="34" charset="0"/>
                <a:cs typeface="Open Sans Light" pitchFamily="34" charset="0"/>
              </a:rPr>
              <a:t>onderdeel-geheel</a:t>
            </a:r>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perspectieven</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3" name="Rechthoek 32"/>
          <p:cNvSpPr/>
          <p:nvPr/>
        </p:nvSpPr>
        <p:spPr bwMode="auto">
          <a:xfrm>
            <a:off x="4427984"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kritisch denken</a:t>
            </a:r>
          </a:p>
          <a:p>
            <a:pPr algn="ctr" eaLnBrk="0" hangingPunct="0"/>
            <a:r>
              <a:rPr lang="nl-BE" sz="800" dirty="0">
                <a:solidFill>
                  <a:prstClr val="white"/>
                </a:solidFill>
                <a:latin typeface="Open Sans Light" pitchFamily="34" charset="0"/>
                <a:ea typeface="Open Sans Light" pitchFamily="34" charset="0"/>
                <a:cs typeface="Open Sans Light" pitchFamily="34" charset="0"/>
              </a:rPr>
              <a:t>waardenkader </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34" name="Rechthoek 33"/>
          <p:cNvSpPr/>
          <p:nvPr/>
        </p:nvSpPr>
        <p:spPr bwMode="auto">
          <a:xfrm>
            <a:off x="6898201" y="1052736"/>
            <a:ext cx="2160000" cy="936000"/>
          </a:xfrm>
          <a:prstGeom prst="rect">
            <a:avLst/>
          </a:prstGeom>
          <a:solidFill>
            <a:schemeClr val="accent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creatief denken</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m.b.t.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2" name="Tekstvak 1"/>
          <p:cNvSpPr txBox="1"/>
          <p:nvPr/>
        </p:nvSpPr>
        <p:spPr>
          <a:xfrm>
            <a:off x="8888802" y="5661248"/>
            <a:ext cx="255198" cy="246221"/>
          </a:xfrm>
          <a:prstGeom prst="rect">
            <a:avLst/>
          </a:prstGeom>
          <a:noFill/>
        </p:spPr>
        <p:txBody>
          <a:bodyPr wrap="none" rtlCol="0">
            <a:spAutoFit/>
          </a:bodyPr>
          <a:lstStyle/>
          <a:p>
            <a:pPr fontAlgn="auto">
              <a:spcBef>
                <a:spcPts val="0"/>
              </a:spcBef>
              <a:spcAft>
                <a:spcPts val="0"/>
              </a:spcAft>
            </a:pPr>
            <a:r>
              <a:rPr lang="nl-BE" sz="1000" dirty="0">
                <a:solidFill>
                  <a:prstClr val="black"/>
                </a:solidFill>
                <a:latin typeface="Open Sans Light"/>
              </a:rPr>
              <a:t>1</a:t>
            </a:r>
          </a:p>
        </p:txBody>
      </p:sp>
      <p:sp>
        <p:nvSpPr>
          <p:cNvPr id="4" name="Text Box 3"/>
          <p:cNvSpPr txBox="1">
            <a:spLocks noChangeArrowheads="1"/>
          </p:cNvSpPr>
          <p:nvPr/>
        </p:nvSpPr>
        <p:spPr bwMode="auto">
          <a:xfrm>
            <a:off x="2159720" y="5589240"/>
            <a:ext cx="1836056"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err="1">
                <a:solidFill>
                  <a:prstClr val="black"/>
                </a:solidFill>
                <a:latin typeface="Open Sans Light"/>
                <a:cs typeface="Arial" pitchFamily="34" charset="0"/>
              </a:rPr>
              <a:t>Utiliser</a:t>
            </a:r>
            <a:endParaRPr lang="nl-NL" altLang="nl-BE" sz="800" dirty="0">
              <a:solidFill>
                <a:prstClr val="black"/>
              </a:solidFill>
              <a:latin typeface="Open Sans Light"/>
              <a:cs typeface="Arial" pitchFamily="34" charset="0"/>
            </a:endParaRPr>
          </a:p>
          <a:p>
            <a:pPr>
              <a:spcAft>
                <a:spcPts val="0"/>
              </a:spcAft>
            </a:pPr>
            <a:r>
              <a:rPr lang="nl-NL" altLang="nl-BE" sz="800" dirty="0">
                <a:solidFill>
                  <a:prstClr val="black"/>
                </a:solidFill>
                <a:latin typeface="Open Sans Light"/>
                <a:cs typeface="Arial" pitchFamily="34" charset="0"/>
              </a:rPr>
              <a:t>Ex: jeu de cartes, cartes du monde</a:t>
            </a:r>
            <a:endParaRPr lang="nl-BE" altLang="nl-BE" sz="800" dirty="0">
              <a:solidFill>
                <a:prstClr val="black"/>
              </a:solidFill>
              <a:latin typeface="Open Sans Light"/>
              <a:cs typeface="Arial" pitchFamily="34" charset="0"/>
            </a:endParaRPr>
          </a:p>
        </p:txBody>
      </p:sp>
      <p:sp>
        <p:nvSpPr>
          <p:cNvPr id="5" name="Rechthoek 4"/>
          <p:cNvSpPr/>
          <p:nvPr/>
        </p:nvSpPr>
        <p:spPr bwMode="auto">
          <a:xfrm>
            <a:off x="7164288" y="4797152"/>
            <a:ext cx="1728192" cy="17281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41" name="Rechthoek 40"/>
          <p:cNvSpPr/>
          <p:nvPr/>
        </p:nvSpPr>
        <p:spPr bwMode="auto">
          <a:xfrm>
            <a:off x="5364088"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2</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past de VH toe op andere </a:t>
            </a:r>
            <a:r>
              <a:rPr lang="nl-BE" sz="800" dirty="0" err="1">
                <a:solidFill>
                  <a:prstClr val="white"/>
                </a:solidFill>
                <a:latin typeface="Open Sans Light" pitchFamily="34" charset="0"/>
                <a:ea typeface="Open Sans Light" pitchFamily="34" charset="0"/>
                <a:cs typeface="Open Sans Light" pitchFamily="34" charset="0"/>
              </a:rPr>
              <a:t>DO-thema’s</a:t>
            </a:r>
            <a:r>
              <a:rPr lang="nl-BE" sz="800" dirty="0">
                <a:solidFill>
                  <a:prstClr val="white"/>
                </a:solidFill>
                <a:latin typeface="Open Sans Light" pitchFamily="34" charset="0"/>
                <a:ea typeface="Open Sans Light" pitchFamily="34" charset="0"/>
                <a:cs typeface="Open Sans Light" pitchFamily="34" charset="0"/>
              </a:rPr>
              <a:t> (dan kant en klaar Djapo materiaal)</a:t>
            </a:r>
          </a:p>
        </p:txBody>
      </p:sp>
      <p:sp>
        <p:nvSpPr>
          <p:cNvPr id="42" name="Rechthoek 41"/>
          <p:cNvSpPr/>
          <p:nvPr/>
        </p:nvSpPr>
        <p:spPr bwMode="auto">
          <a:xfrm>
            <a:off x="7236296" y="3140968"/>
            <a:ext cx="1800000" cy="72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800" dirty="0">
                <a:solidFill>
                  <a:prstClr val="white"/>
                </a:solidFill>
                <a:latin typeface="Open Sans Light" pitchFamily="34" charset="0"/>
                <a:ea typeface="Open Sans Light" pitchFamily="34" charset="0"/>
                <a:cs typeface="Open Sans Light" pitchFamily="34" charset="0"/>
              </a:rPr>
              <a:t>Niveau 3</a:t>
            </a:r>
          </a:p>
          <a:p>
            <a:pPr algn="ctr" eaLnBrk="0" hangingPunct="0"/>
            <a:endParaRPr lang="nl-BE" sz="800" dirty="0">
              <a:solidFill>
                <a:prstClr val="white"/>
              </a:solidFill>
              <a:latin typeface="Open Sans Light" pitchFamily="34" charset="0"/>
              <a:ea typeface="Open Sans Light" pitchFamily="34" charset="0"/>
              <a:cs typeface="Open Sans Light" pitchFamily="34" charset="0"/>
            </a:endParaRPr>
          </a:p>
          <a:p>
            <a:pPr algn="ctr" eaLnBrk="0" hangingPunct="0"/>
            <a:r>
              <a:rPr lang="nl-BE" sz="800" dirty="0">
                <a:solidFill>
                  <a:prstClr val="white"/>
                </a:solidFill>
                <a:latin typeface="Open Sans Light" pitchFamily="34" charset="0"/>
                <a:ea typeface="Open Sans Light" pitchFamily="34" charset="0"/>
                <a:cs typeface="Open Sans Light" pitchFamily="34" charset="0"/>
              </a:rPr>
              <a:t>Een leerkracht ontwikkelt zelf lessen/projecten </a:t>
            </a:r>
            <a:r>
              <a:rPr lang="nl-BE" sz="800" dirty="0" err="1">
                <a:solidFill>
                  <a:prstClr val="white"/>
                </a:solidFill>
                <a:latin typeface="Open Sans Light" pitchFamily="34" charset="0"/>
                <a:ea typeface="Open Sans Light" pitchFamily="34" charset="0"/>
                <a:cs typeface="Open Sans Light" pitchFamily="34" charset="0"/>
              </a:rPr>
              <a:t>o.b.v</a:t>
            </a:r>
            <a:r>
              <a:rPr lang="nl-BE" sz="800" dirty="0">
                <a:solidFill>
                  <a:prstClr val="white"/>
                </a:solidFill>
                <a:latin typeface="Open Sans Light" pitchFamily="34" charset="0"/>
                <a:ea typeface="Open Sans Light" pitchFamily="34" charset="0"/>
                <a:cs typeface="Open Sans Light" pitchFamily="34" charset="0"/>
              </a:rPr>
              <a:t>. de VH toegepast op een </a:t>
            </a:r>
            <a:r>
              <a:rPr lang="nl-BE" sz="800" dirty="0" err="1">
                <a:solidFill>
                  <a:prstClr val="white"/>
                </a:solidFill>
                <a:latin typeface="Open Sans Light" pitchFamily="34" charset="0"/>
                <a:ea typeface="Open Sans Light" pitchFamily="34" charset="0"/>
                <a:cs typeface="Open Sans Light" pitchFamily="34" charset="0"/>
              </a:rPr>
              <a:t>DO-thema</a:t>
            </a:r>
            <a:endParaRPr lang="nl-BE" sz="800" dirty="0">
              <a:solidFill>
                <a:prstClr val="white"/>
              </a:solidFill>
              <a:latin typeface="Open Sans Light" pitchFamily="34" charset="0"/>
              <a:ea typeface="Open Sans Light" pitchFamily="34" charset="0"/>
              <a:cs typeface="Open Sans Light" pitchFamily="34" charset="0"/>
            </a:endParaRPr>
          </a:p>
        </p:txBody>
      </p:sp>
      <p:sp>
        <p:nvSpPr>
          <p:cNvPr id="16" name="Rechthoek 15"/>
          <p:cNvSpPr/>
          <p:nvPr/>
        </p:nvSpPr>
        <p:spPr bwMode="auto">
          <a:xfrm>
            <a:off x="7668504" y="5589240"/>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100" dirty="0" err="1">
                <a:solidFill>
                  <a:prstClr val="white"/>
                </a:solidFill>
                <a:latin typeface="Open Sans Light" pitchFamily="34" charset="0"/>
                <a:ea typeface="Open Sans Light" pitchFamily="34" charset="0"/>
                <a:cs typeface="Open Sans Light" pitchFamily="34" charset="0"/>
              </a:rPr>
              <a:t>trajectoire</a:t>
            </a:r>
            <a:endParaRPr lang="nl-BE" sz="1200" dirty="0">
              <a:solidFill>
                <a:prstClr val="white"/>
              </a:solidFill>
              <a:latin typeface="Open Sans Light" pitchFamily="34" charset="0"/>
              <a:ea typeface="Open Sans Light" pitchFamily="34" charset="0"/>
              <a:cs typeface="Open Sans Light" pitchFamily="34" charset="0"/>
            </a:endParaRPr>
          </a:p>
        </p:txBody>
      </p:sp>
      <p:sp>
        <p:nvSpPr>
          <p:cNvPr id="15" name="Rechthoek 14"/>
          <p:cNvSpPr/>
          <p:nvPr/>
        </p:nvSpPr>
        <p:spPr bwMode="auto">
          <a:xfrm>
            <a:off x="6228344" y="6021288"/>
            <a:ext cx="1440000" cy="360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nl-BE" sz="1050" dirty="0" err="1">
                <a:solidFill>
                  <a:prstClr val="white"/>
                </a:solidFill>
                <a:latin typeface="Open Sans Light" pitchFamily="34" charset="0"/>
                <a:ea typeface="Open Sans Light" pitchFamily="34" charset="0"/>
                <a:cs typeface="Open Sans Light" pitchFamily="34" charset="0"/>
              </a:rPr>
              <a:t>formation</a:t>
            </a:r>
            <a:r>
              <a:rPr lang="nl-BE" sz="1050" dirty="0">
                <a:solidFill>
                  <a:prstClr val="white"/>
                </a:solidFill>
                <a:latin typeface="Open Sans Light" pitchFamily="34" charset="0"/>
                <a:ea typeface="Open Sans Light" pitchFamily="34" charset="0"/>
                <a:cs typeface="Open Sans Light" pitchFamily="34" charset="0"/>
              </a:rPr>
              <a:t> continue</a:t>
            </a:r>
            <a:endParaRPr lang="nl-BE" sz="1000" dirty="0">
              <a:solidFill>
                <a:prstClr val="white"/>
              </a:solidFill>
              <a:latin typeface="Open Sans Light" pitchFamily="34" charset="0"/>
              <a:ea typeface="Open Sans Light" pitchFamily="34" charset="0"/>
              <a:cs typeface="Open Sans Light" pitchFamily="34" charset="0"/>
            </a:endParaRPr>
          </a:p>
        </p:txBody>
      </p:sp>
      <p:sp>
        <p:nvSpPr>
          <p:cNvPr id="6" name="Text Box 4"/>
          <p:cNvSpPr txBox="1">
            <a:spLocks noChangeArrowheads="1"/>
          </p:cNvSpPr>
          <p:nvPr/>
        </p:nvSpPr>
        <p:spPr bwMode="auto">
          <a:xfrm>
            <a:off x="1835696" y="5157192"/>
            <a:ext cx="1440088"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err="1">
                <a:solidFill>
                  <a:prstClr val="black"/>
                </a:solidFill>
                <a:latin typeface="Open Sans Light"/>
                <a:cs typeface="Arial" pitchFamily="34" charset="0"/>
              </a:rPr>
              <a:t>Inventer</a:t>
            </a:r>
            <a:endParaRPr lang="nl-NL" altLang="nl-BE" sz="800" dirty="0">
              <a:solidFill>
                <a:prstClr val="black"/>
              </a:solidFill>
              <a:latin typeface="Open Sans Light"/>
              <a:cs typeface="Arial" pitchFamily="34" charset="0"/>
            </a:endParaRPr>
          </a:p>
          <a:p>
            <a:pPr>
              <a:spcAft>
                <a:spcPts val="0"/>
              </a:spcAft>
            </a:pPr>
            <a:r>
              <a:rPr lang="nl-NL" altLang="nl-BE" sz="800" dirty="0">
                <a:solidFill>
                  <a:prstClr val="black"/>
                </a:solidFill>
                <a:latin typeface="Open Sans Light"/>
                <a:cs typeface="Arial" pitchFamily="34" charset="0"/>
              </a:rPr>
              <a:t>Ex: </a:t>
            </a:r>
            <a:r>
              <a:rPr lang="nl-NL" altLang="nl-BE" sz="800" dirty="0" err="1">
                <a:solidFill>
                  <a:prstClr val="black"/>
                </a:solidFill>
                <a:latin typeface="Open Sans Light"/>
                <a:cs typeface="Arial" pitchFamily="34" charset="0"/>
              </a:rPr>
              <a:t>méthode</a:t>
            </a:r>
            <a:endParaRPr lang="nl-BE" altLang="nl-BE" sz="800" dirty="0">
              <a:solidFill>
                <a:prstClr val="black"/>
              </a:solidFill>
              <a:latin typeface="Open Sans Light"/>
              <a:cs typeface="Arial" pitchFamily="34" charset="0"/>
            </a:endParaRPr>
          </a:p>
        </p:txBody>
      </p:sp>
      <p:sp>
        <p:nvSpPr>
          <p:cNvPr id="88" name="Text Box 3"/>
          <p:cNvSpPr txBox="1">
            <a:spLocks noChangeArrowheads="1"/>
          </p:cNvSpPr>
          <p:nvPr/>
        </p:nvSpPr>
        <p:spPr bwMode="auto">
          <a:xfrm>
            <a:off x="3276016" y="6021288"/>
            <a:ext cx="1440000" cy="36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800" dirty="0" err="1">
                <a:solidFill>
                  <a:prstClr val="black"/>
                </a:solidFill>
                <a:latin typeface="Open Sans Light"/>
                <a:cs typeface="Arial" pitchFamily="34" charset="0"/>
              </a:rPr>
              <a:t>Découvrir</a:t>
            </a:r>
            <a:endParaRPr lang="nl-NL" altLang="nl-BE" sz="800" dirty="0">
              <a:solidFill>
                <a:prstClr val="black"/>
              </a:solidFill>
              <a:latin typeface="Open Sans Light"/>
              <a:cs typeface="Arial" pitchFamily="34" charset="0"/>
            </a:endParaRPr>
          </a:p>
          <a:p>
            <a:pPr>
              <a:spcAft>
                <a:spcPts val="0"/>
              </a:spcAft>
            </a:pPr>
            <a:r>
              <a:rPr lang="nl-NL" altLang="nl-BE" sz="800" dirty="0">
                <a:solidFill>
                  <a:prstClr val="black"/>
                </a:solidFill>
                <a:latin typeface="Open Sans Light"/>
                <a:cs typeface="Arial" pitchFamily="34" charset="0"/>
              </a:rPr>
              <a:t>Ex: </a:t>
            </a:r>
            <a:r>
              <a:rPr lang="nl-NL" altLang="nl-BE" sz="800" dirty="0" err="1">
                <a:solidFill>
                  <a:prstClr val="black"/>
                </a:solidFill>
                <a:latin typeface="Open Sans Light"/>
                <a:cs typeface="Arial" pitchFamily="34" charset="0"/>
              </a:rPr>
              <a:t>Livres</a:t>
            </a:r>
            <a:r>
              <a:rPr lang="nl-NL" altLang="nl-BE" sz="800" dirty="0">
                <a:solidFill>
                  <a:prstClr val="black"/>
                </a:solidFill>
                <a:latin typeface="Open Sans Light"/>
                <a:cs typeface="Arial" pitchFamily="34" charset="0"/>
              </a:rPr>
              <a:t>, </a:t>
            </a:r>
            <a:r>
              <a:rPr lang="nl-NL" altLang="nl-BE" sz="800" dirty="0" err="1">
                <a:solidFill>
                  <a:prstClr val="black"/>
                </a:solidFill>
                <a:latin typeface="Open Sans Light"/>
                <a:cs typeface="Arial" pitchFamily="34" charset="0"/>
              </a:rPr>
              <a:t>théatre</a:t>
            </a:r>
            <a:endParaRPr lang="nl-BE" altLang="nl-BE" sz="800" dirty="0">
              <a:solidFill>
                <a:prstClr val="black"/>
              </a:solidFill>
              <a:latin typeface="Open Sans Light"/>
              <a:cs typeface="Arial" pitchFamily="34" charset="0"/>
            </a:endParaRPr>
          </a:p>
        </p:txBody>
      </p:sp>
      <p:sp>
        <p:nvSpPr>
          <p:cNvPr id="150" name="Text Box 50"/>
          <p:cNvSpPr txBox="1">
            <a:spLocks noChangeArrowheads="1"/>
          </p:cNvSpPr>
          <p:nvPr/>
        </p:nvSpPr>
        <p:spPr bwMode="auto">
          <a:xfrm>
            <a:off x="4428224" y="4653136"/>
            <a:ext cx="2160000" cy="720000"/>
          </a:xfrm>
          <a:prstGeom prst="rect">
            <a:avLst/>
          </a:prstGeom>
          <a:solidFill>
            <a:srgbClr val="993F98"/>
          </a:solidFill>
          <a:ln w="15875">
            <a:noFill/>
            <a:miter lim="800000"/>
            <a:headEnd/>
            <a:tailEnd/>
          </a:ln>
        </p:spPr>
        <p:txBody>
          <a:bodyPr vert="horz" wrap="square" lIns="91440" tIns="45720" rIns="91440" bIns="45720" numCol="1" anchor="t" anchorCtr="0" compatLnSpc="1">
            <a:prstTxWarp prst="textNoShape">
              <a:avLst/>
            </a:prstTxWarp>
          </a:bodyPr>
          <a:lstStyle/>
          <a:p>
            <a:pPr algn="ctr">
              <a:spcAft>
                <a:spcPts val="0"/>
              </a:spcAft>
            </a:pPr>
            <a:r>
              <a:rPr lang="nl-NL" altLang="nl-BE" sz="600" dirty="0">
                <a:solidFill>
                  <a:prstClr val="white"/>
                </a:solidFill>
                <a:latin typeface="Open Sans Light"/>
                <a:cs typeface="Arial" pitchFamily="34" charset="0"/>
              </a:rPr>
              <a:t>Niveau 0</a:t>
            </a:r>
          </a:p>
          <a:p>
            <a:pPr algn="ctr">
              <a:spcAft>
                <a:spcPts val="0"/>
              </a:spcAft>
            </a:pPr>
            <a:endParaRPr lang="nl-NL" altLang="nl-BE" sz="600" dirty="0">
              <a:solidFill>
                <a:prstClr val="white"/>
              </a:solidFill>
              <a:latin typeface="Open Sans Light"/>
              <a:cs typeface="Arial" pitchFamily="34" charset="0"/>
            </a:endParaRPr>
          </a:p>
          <a:p>
            <a:pPr algn="ctr">
              <a:spcAft>
                <a:spcPts val="0"/>
              </a:spcAft>
            </a:pPr>
            <a:r>
              <a:rPr lang="nl-NL" altLang="nl-BE" sz="600" dirty="0">
                <a:solidFill>
                  <a:prstClr val="white"/>
                </a:solidFill>
                <a:latin typeface="Open Sans Light"/>
                <a:cs typeface="Arial" pitchFamily="34" charset="0"/>
              </a:rPr>
              <a:t>Een leerkracht maakt op een toegankelijke manier kennis met een </a:t>
            </a:r>
            <a:r>
              <a:rPr lang="nl-NL" altLang="nl-BE" sz="600" dirty="0" err="1">
                <a:solidFill>
                  <a:prstClr val="white"/>
                </a:solidFill>
                <a:latin typeface="Open Sans Light"/>
                <a:cs typeface="Arial" pitchFamily="34" charset="0"/>
              </a:rPr>
              <a:t>DO-thema</a:t>
            </a:r>
            <a:r>
              <a:rPr lang="nl-NL" altLang="nl-BE" sz="600" dirty="0">
                <a:solidFill>
                  <a:prstClr val="white"/>
                </a:solidFill>
                <a:latin typeface="Open Sans Light"/>
                <a:cs typeface="Arial" pitchFamily="34" charset="0"/>
              </a:rPr>
              <a:t> en met een VH </a:t>
            </a:r>
          </a:p>
          <a:p>
            <a:pPr algn="ctr">
              <a:spcAft>
                <a:spcPts val="0"/>
              </a:spcAft>
            </a:pPr>
            <a:r>
              <a:rPr lang="nl-NL" altLang="nl-BE" sz="600" dirty="0">
                <a:solidFill>
                  <a:prstClr val="white"/>
                </a:solidFill>
                <a:latin typeface="Open Sans Light"/>
                <a:cs typeface="Arial" pitchFamily="34" charset="0"/>
              </a:rPr>
              <a:t>en wordt </a:t>
            </a:r>
            <a:r>
              <a:rPr lang="nl-NL" altLang="nl-BE" sz="600" dirty="0" err="1">
                <a:solidFill>
                  <a:prstClr val="white"/>
                </a:solidFill>
                <a:latin typeface="Open Sans Light"/>
                <a:cs typeface="Arial" pitchFamily="34" charset="0"/>
              </a:rPr>
              <a:t>toegeleid</a:t>
            </a:r>
            <a:r>
              <a:rPr lang="nl-NL" altLang="nl-BE" sz="600" dirty="0">
                <a:solidFill>
                  <a:prstClr val="white"/>
                </a:solidFill>
                <a:latin typeface="Open Sans Light"/>
                <a:cs typeface="Arial" pitchFamily="34" charset="0"/>
              </a:rPr>
              <a:t> naar ander Djapo aanbod waarin een VH centraal staat.</a:t>
            </a:r>
          </a:p>
        </p:txBody>
      </p:sp>
      <p:sp>
        <p:nvSpPr>
          <p:cNvPr id="166" name="PIJL-OMHOOG 165"/>
          <p:cNvSpPr/>
          <p:nvPr/>
        </p:nvSpPr>
        <p:spPr bwMode="auto">
          <a:xfrm>
            <a:off x="5580128" y="2017030"/>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69" name="PIJL-OMHOOG 168"/>
          <p:cNvSpPr/>
          <p:nvPr/>
        </p:nvSpPr>
        <p:spPr bwMode="auto">
          <a:xfrm>
            <a:off x="5436096" y="5409320"/>
            <a:ext cx="144000" cy="100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0" name="PIJL-OMHOOG 169"/>
          <p:cNvSpPr/>
          <p:nvPr/>
        </p:nvSpPr>
        <p:spPr bwMode="auto">
          <a:xfrm>
            <a:off x="4572016" y="5409312"/>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1" name="PIJL-OMHOOG 170"/>
          <p:cNvSpPr/>
          <p:nvPr/>
        </p:nvSpPr>
        <p:spPr bwMode="auto">
          <a:xfrm>
            <a:off x="6300208" y="5413538"/>
            <a:ext cx="144000" cy="5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3" name="PIJL-OMHOOG 172"/>
          <p:cNvSpPr/>
          <p:nvPr/>
        </p:nvSpPr>
        <p:spPr bwMode="auto">
          <a:xfrm rot="5400000">
            <a:off x="3761976" y="4675458"/>
            <a:ext cx="144000" cy="104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5" name="PIJL-OMHOOG 174"/>
          <p:cNvSpPr/>
          <p:nvPr/>
        </p:nvSpPr>
        <p:spPr bwMode="auto">
          <a:xfrm>
            <a:off x="8204204"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7" name="PIJL-OMHOOG 176"/>
          <p:cNvSpPr/>
          <p:nvPr/>
        </p:nvSpPr>
        <p:spPr bwMode="auto">
          <a:xfrm>
            <a:off x="6732240" y="3933056"/>
            <a:ext cx="144000" cy="205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nvGrpSpPr>
          <p:cNvPr id="202" name="Groep 201"/>
          <p:cNvGrpSpPr/>
          <p:nvPr/>
        </p:nvGrpSpPr>
        <p:grpSpPr>
          <a:xfrm>
            <a:off x="3851920" y="2003470"/>
            <a:ext cx="1652576" cy="576016"/>
            <a:chOff x="3851920" y="2003470"/>
            <a:chExt cx="1652576" cy="576016"/>
          </a:xfrm>
        </p:grpSpPr>
        <p:sp>
          <p:nvSpPr>
            <p:cNvPr id="167" name="PIJL-OMHOOG 166"/>
            <p:cNvSpPr/>
            <p:nvPr/>
          </p:nvSpPr>
          <p:spPr bwMode="auto">
            <a:xfrm>
              <a:off x="3851920" y="200347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0" name="Rechthoek 179"/>
            <p:cNvSpPr/>
            <p:nvPr/>
          </p:nvSpPr>
          <p:spPr bwMode="auto">
            <a:xfrm rot="5400000">
              <a:off x="4626096" y="1409486"/>
              <a:ext cx="72000" cy="154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1" name="Rechthoek 180"/>
            <p:cNvSpPr/>
            <p:nvPr/>
          </p:nvSpPr>
          <p:spPr bwMode="auto">
            <a:xfrm>
              <a:off x="543609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203" name="Groep 202"/>
          <p:cNvGrpSpPr/>
          <p:nvPr/>
        </p:nvGrpSpPr>
        <p:grpSpPr>
          <a:xfrm>
            <a:off x="5796136" y="1988840"/>
            <a:ext cx="1296128" cy="590646"/>
            <a:chOff x="5796136" y="1988840"/>
            <a:chExt cx="1296128" cy="590646"/>
          </a:xfrm>
        </p:grpSpPr>
        <p:sp>
          <p:nvSpPr>
            <p:cNvPr id="182" name="Rechthoek 181"/>
            <p:cNvSpPr/>
            <p:nvPr/>
          </p:nvSpPr>
          <p:spPr bwMode="auto">
            <a:xfrm>
              <a:off x="5796136" y="2147486"/>
              <a:ext cx="684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3" name="Rechthoek 182"/>
            <p:cNvSpPr/>
            <p:nvPr/>
          </p:nvSpPr>
          <p:spPr bwMode="auto">
            <a:xfrm rot="5400000">
              <a:off x="6372136" y="1556856"/>
              <a:ext cx="72000" cy="122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4" name="PIJL-OMHOOG 183"/>
            <p:cNvSpPr/>
            <p:nvPr/>
          </p:nvSpPr>
          <p:spPr bwMode="auto">
            <a:xfrm>
              <a:off x="6948264" y="1988840"/>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94" name="Groep 93"/>
          <p:cNvGrpSpPr/>
          <p:nvPr/>
        </p:nvGrpSpPr>
        <p:grpSpPr>
          <a:xfrm>
            <a:off x="6876256" y="3933056"/>
            <a:ext cx="1440160" cy="1332128"/>
            <a:chOff x="6876256" y="3933056"/>
            <a:chExt cx="1440160" cy="1332128"/>
          </a:xfrm>
        </p:grpSpPr>
        <p:sp>
          <p:nvSpPr>
            <p:cNvPr id="185" name="PIJL-OMHOOG 184"/>
            <p:cNvSpPr/>
            <p:nvPr/>
          </p:nvSpPr>
          <p:spPr bwMode="auto">
            <a:xfrm>
              <a:off x="6876256" y="3933056"/>
              <a:ext cx="144000" cy="972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6" name="Rechthoek 185"/>
            <p:cNvSpPr/>
            <p:nvPr/>
          </p:nvSpPr>
          <p:spPr bwMode="auto">
            <a:xfrm>
              <a:off x="8244416" y="4869184"/>
              <a:ext cx="72000" cy="3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7" name="Rechthoek 186"/>
            <p:cNvSpPr/>
            <p:nvPr/>
          </p:nvSpPr>
          <p:spPr bwMode="auto">
            <a:xfrm rot="5400000">
              <a:off x="7578415" y="4203168"/>
              <a:ext cx="72000" cy="140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200" name="Groep 199"/>
          <p:cNvGrpSpPr/>
          <p:nvPr/>
        </p:nvGrpSpPr>
        <p:grpSpPr>
          <a:xfrm>
            <a:off x="4031896" y="5402476"/>
            <a:ext cx="468080" cy="258764"/>
            <a:chOff x="4031896" y="5402476"/>
            <a:chExt cx="468080" cy="258764"/>
          </a:xfrm>
        </p:grpSpPr>
        <p:sp>
          <p:nvSpPr>
            <p:cNvPr id="188" name="PIJL-OMHOOG 187"/>
            <p:cNvSpPr/>
            <p:nvPr/>
          </p:nvSpPr>
          <p:spPr bwMode="auto">
            <a:xfrm>
              <a:off x="4355976" y="5402476"/>
              <a:ext cx="144000" cy="21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89" name="Rechthoek 188"/>
            <p:cNvSpPr/>
            <p:nvPr/>
          </p:nvSpPr>
          <p:spPr bwMode="auto">
            <a:xfrm rot="5400000">
              <a:off x="4211896" y="5409240"/>
              <a:ext cx="72000" cy="432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03" name="Groep 102"/>
          <p:cNvGrpSpPr/>
          <p:nvPr/>
        </p:nvGrpSpPr>
        <p:grpSpPr>
          <a:xfrm>
            <a:off x="4982782" y="3933056"/>
            <a:ext cx="1717181" cy="2051657"/>
            <a:chOff x="4982782" y="3933056"/>
            <a:chExt cx="1717181" cy="2051657"/>
          </a:xfrm>
        </p:grpSpPr>
        <p:sp>
          <p:nvSpPr>
            <p:cNvPr id="190" name="PIJL-OMHOOG 189"/>
            <p:cNvSpPr/>
            <p:nvPr/>
          </p:nvSpPr>
          <p:spPr bwMode="auto">
            <a:xfrm>
              <a:off x="4982782"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1" name="Rechthoek 190"/>
            <p:cNvSpPr/>
            <p:nvPr/>
          </p:nvSpPr>
          <p:spPr bwMode="auto">
            <a:xfrm>
              <a:off x="6627963" y="4184713"/>
              <a:ext cx="72000" cy="180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2" name="Rechthoek 191"/>
            <p:cNvSpPr/>
            <p:nvPr/>
          </p:nvSpPr>
          <p:spPr bwMode="auto">
            <a:xfrm rot="5400000">
              <a:off x="5817875" y="3411655"/>
              <a:ext cx="72000" cy="1620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98" name="Groep 197"/>
          <p:cNvGrpSpPr/>
          <p:nvPr/>
        </p:nvGrpSpPr>
        <p:grpSpPr>
          <a:xfrm>
            <a:off x="3203848" y="3933056"/>
            <a:ext cx="1368136" cy="1152032"/>
            <a:chOff x="3203848" y="3933056"/>
            <a:chExt cx="1368136" cy="1152032"/>
          </a:xfrm>
        </p:grpSpPr>
        <p:sp>
          <p:nvSpPr>
            <p:cNvPr id="174" name="PIJL-OMHOOG 173"/>
            <p:cNvSpPr/>
            <p:nvPr/>
          </p:nvSpPr>
          <p:spPr bwMode="auto">
            <a:xfrm>
              <a:off x="4427984" y="3933056"/>
              <a:ext cx="144000" cy="324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79" name="Rechthoek 178"/>
            <p:cNvSpPr/>
            <p:nvPr/>
          </p:nvSpPr>
          <p:spPr bwMode="auto">
            <a:xfrm>
              <a:off x="3203848" y="4221088"/>
              <a:ext cx="68400" cy="864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3" name="Rechthoek 192"/>
            <p:cNvSpPr/>
            <p:nvPr/>
          </p:nvSpPr>
          <p:spPr bwMode="auto">
            <a:xfrm rot="5400000">
              <a:off x="3815992" y="3572521"/>
              <a:ext cx="72000" cy="1296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grpSp>
        <p:nvGrpSpPr>
          <p:cNvPr id="105" name="Groep 104"/>
          <p:cNvGrpSpPr/>
          <p:nvPr/>
        </p:nvGrpSpPr>
        <p:grpSpPr>
          <a:xfrm>
            <a:off x="3898561" y="3933056"/>
            <a:ext cx="857548" cy="1584064"/>
            <a:chOff x="3909194" y="3933056"/>
            <a:chExt cx="857548" cy="1584064"/>
          </a:xfrm>
        </p:grpSpPr>
        <p:sp>
          <p:nvSpPr>
            <p:cNvPr id="194" name="PIJL-OMHOOG 193"/>
            <p:cNvSpPr/>
            <p:nvPr/>
          </p:nvSpPr>
          <p:spPr bwMode="auto">
            <a:xfrm>
              <a:off x="4622742" y="3933056"/>
              <a:ext cx="144000" cy="540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5" name="Rechthoek 194"/>
            <p:cNvSpPr/>
            <p:nvPr/>
          </p:nvSpPr>
          <p:spPr bwMode="auto">
            <a:xfrm rot="5400000">
              <a:off x="4287194" y="4059120"/>
              <a:ext cx="72000" cy="82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96" name="Rechthoek 195"/>
            <p:cNvSpPr/>
            <p:nvPr/>
          </p:nvSpPr>
          <p:spPr bwMode="auto">
            <a:xfrm>
              <a:off x="3913295" y="4509120"/>
              <a:ext cx="68400" cy="100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grpSp>
      <p:sp>
        <p:nvSpPr>
          <p:cNvPr id="206" name="Ovaal 205"/>
          <p:cNvSpPr/>
          <p:nvPr/>
        </p:nvSpPr>
        <p:spPr bwMode="auto">
          <a:xfrm>
            <a:off x="1835696"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07" name="Ovaal 206"/>
          <p:cNvSpPr/>
          <p:nvPr/>
        </p:nvSpPr>
        <p:spPr bwMode="auto">
          <a:xfrm>
            <a:off x="205172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2</a:t>
            </a:r>
          </a:p>
        </p:txBody>
      </p:sp>
      <p:sp>
        <p:nvSpPr>
          <p:cNvPr id="208" name="Ovaal 207"/>
          <p:cNvSpPr/>
          <p:nvPr/>
        </p:nvSpPr>
        <p:spPr bwMode="auto">
          <a:xfrm>
            <a:off x="226774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3</a:t>
            </a:r>
          </a:p>
        </p:txBody>
      </p:sp>
      <p:sp>
        <p:nvSpPr>
          <p:cNvPr id="209" name="Ovaal 208"/>
          <p:cNvSpPr/>
          <p:nvPr/>
        </p:nvSpPr>
        <p:spPr bwMode="auto">
          <a:xfrm>
            <a:off x="7668344" y="573325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0" name="Ovaal 209"/>
          <p:cNvSpPr/>
          <p:nvPr/>
        </p:nvSpPr>
        <p:spPr bwMode="auto">
          <a:xfrm>
            <a:off x="4139952" y="4109349"/>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1" name="Ovaal 210"/>
          <p:cNvSpPr/>
          <p:nvPr/>
        </p:nvSpPr>
        <p:spPr bwMode="auto">
          <a:xfrm>
            <a:off x="4377242" y="43651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2" name="Ovaal 211"/>
          <p:cNvSpPr/>
          <p:nvPr/>
        </p:nvSpPr>
        <p:spPr bwMode="auto">
          <a:xfrm>
            <a:off x="6228184" y="616530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4</a:t>
            </a:r>
          </a:p>
        </p:txBody>
      </p:sp>
      <p:sp>
        <p:nvSpPr>
          <p:cNvPr id="214" name="Text Box 3"/>
          <p:cNvSpPr txBox="1">
            <a:spLocks noChangeArrowheads="1"/>
          </p:cNvSpPr>
          <p:nvPr/>
        </p:nvSpPr>
        <p:spPr bwMode="auto">
          <a:xfrm>
            <a:off x="7668344" y="5337232"/>
            <a:ext cx="61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a:solidFill>
                  <a:prstClr val="black"/>
                </a:solidFill>
                <a:latin typeface="Open Sans Light"/>
                <a:cs typeface="Arial" pitchFamily="34" charset="0"/>
              </a:rPr>
              <a:t>Coaching</a:t>
            </a:r>
            <a:endParaRPr lang="nl-BE" altLang="nl-BE" sz="600" dirty="0">
              <a:solidFill>
                <a:prstClr val="black"/>
              </a:solidFill>
              <a:latin typeface="Open Sans Light"/>
              <a:cs typeface="Arial" pitchFamily="34" charset="0"/>
            </a:endParaRPr>
          </a:p>
        </p:txBody>
      </p:sp>
      <p:sp>
        <p:nvSpPr>
          <p:cNvPr id="215" name="Text Box 3"/>
          <p:cNvSpPr txBox="1">
            <a:spLocks noChangeArrowheads="1"/>
          </p:cNvSpPr>
          <p:nvPr/>
        </p:nvSpPr>
        <p:spPr bwMode="auto">
          <a:xfrm>
            <a:off x="8316504" y="5337232"/>
            <a:ext cx="792000" cy="180000"/>
          </a:xfrm>
          <a:prstGeom prst="rect">
            <a:avLst/>
          </a:prstGeom>
          <a:solidFill>
            <a:srgbClr val="FFFFFF"/>
          </a:solidFill>
          <a:ln w="6350">
            <a:solidFill>
              <a:srgbClr val="993F98"/>
            </a:solidFill>
            <a:miter lim="800000"/>
            <a:headEnd/>
            <a:tailEnd/>
          </a:ln>
        </p:spPr>
        <p:txBody>
          <a:bodyPr vert="horz" wrap="square" lIns="91440" tIns="45720" rIns="91440" bIns="45720" numCol="1" anchor="t" anchorCtr="0" compatLnSpc="1">
            <a:prstTxWarp prst="textNoShape">
              <a:avLst/>
            </a:prstTxWarp>
          </a:bodyPr>
          <a:lstStyle/>
          <a:p>
            <a:pPr>
              <a:spcAft>
                <a:spcPts val="0"/>
              </a:spcAft>
            </a:pPr>
            <a:r>
              <a:rPr lang="nl-NL" altLang="nl-BE" sz="600" dirty="0">
                <a:solidFill>
                  <a:prstClr val="black"/>
                </a:solidFill>
                <a:latin typeface="Open Sans Light"/>
                <a:cs typeface="Arial" pitchFamily="34" charset="0"/>
              </a:rPr>
              <a:t>Coaching / </a:t>
            </a:r>
            <a:r>
              <a:rPr lang="nl-NL" altLang="nl-BE" sz="600" dirty="0" err="1">
                <a:solidFill>
                  <a:prstClr val="black"/>
                </a:solidFill>
                <a:latin typeface="Open Sans Light"/>
                <a:cs typeface="Arial" pitchFamily="34" charset="0"/>
              </a:rPr>
              <a:t>classe</a:t>
            </a:r>
            <a:endParaRPr lang="nl-BE" altLang="nl-BE" sz="600" dirty="0">
              <a:solidFill>
                <a:prstClr val="black"/>
              </a:solidFill>
              <a:latin typeface="Open Sans Light"/>
              <a:cs typeface="Arial" pitchFamily="34" charset="0"/>
            </a:endParaRPr>
          </a:p>
        </p:txBody>
      </p:sp>
      <p:sp>
        <p:nvSpPr>
          <p:cNvPr id="213" name="Ovaal 212"/>
          <p:cNvSpPr/>
          <p:nvPr/>
        </p:nvSpPr>
        <p:spPr bwMode="auto">
          <a:xfrm>
            <a:off x="8924757" y="544524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5</a:t>
            </a:r>
          </a:p>
        </p:txBody>
      </p:sp>
      <p:sp>
        <p:nvSpPr>
          <p:cNvPr id="216" name="Ovaal 215"/>
          <p:cNvSpPr/>
          <p:nvPr/>
        </p:nvSpPr>
        <p:spPr bwMode="auto">
          <a:xfrm>
            <a:off x="4788024"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5</a:t>
            </a:r>
          </a:p>
        </p:txBody>
      </p:sp>
      <p:sp>
        <p:nvSpPr>
          <p:cNvPr id="217" name="Ovaal 216"/>
          <p:cNvSpPr/>
          <p:nvPr/>
        </p:nvSpPr>
        <p:spPr bwMode="auto">
          <a:xfrm>
            <a:off x="3131864" y="4797152"/>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6</a:t>
            </a:r>
          </a:p>
        </p:txBody>
      </p:sp>
      <p:sp>
        <p:nvSpPr>
          <p:cNvPr id="218" name="Ovaal 217"/>
          <p:cNvSpPr/>
          <p:nvPr/>
        </p:nvSpPr>
        <p:spPr bwMode="auto">
          <a:xfrm>
            <a:off x="7020272"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19" name="Ovaal 218"/>
          <p:cNvSpPr/>
          <p:nvPr/>
        </p:nvSpPr>
        <p:spPr bwMode="auto">
          <a:xfrm>
            <a:off x="7236296"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8</a:t>
            </a:r>
          </a:p>
        </p:txBody>
      </p:sp>
      <p:sp>
        <p:nvSpPr>
          <p:cNvPr id="220" name="Ovaal 219"/>
          <p:cNvSpPr/>
          <p:nvPr/>
        </p:nvSpPr>
        <p:spPr bwMode="auto">
          <a:xfrm>
            <a:off x="7452320" y="6309320"/>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9</a:t>
            </a:r>
          </a:p>
        </p:txBody>
      </p:sp>
      <p:sp>
        <p:nvSpPr>
          <p:cNvPr id="227" name="Ovaal 226"/>
          <p:cNvSpPr/>
          <p:nvPr/>
        </p:nvSpPr>
        <p:spPr bwMode="auto">
          <a:xfrm>
            <a:off x="8460432" y="5877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11</a:t>
            </a:r>
          </a:p>
        </p:txBody>
      </p:sp>
      <p:sp>
        <p:nvSpPr>
          <p:cNvPr id="230" name="Ovaal 229"/>
          <p:cNvSpPr/>
          <p:nvPr/>
        </p:nvSpPr>
        <p:spPr bwMode="auto">
          <a:xfrm>
            <a:off x="6048208" y="3788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14</a:t>
            </a:r>
          </a:p>
        </p:txBody>
      </p:sp>
      <p:sp>
        <p:nvSpPr>
          <p:cNvPr id="231" name="Ovaal 230"/>
          <p:cNvSpPr/>
          <p:nvPr/>
        </p:nvSpPr>
        <p:spPr bwMode="auto">
          <a:xfrm>
            <a:off x="5112104" y="3782340"/>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15</a:t>
            </a:r>
          </a:p>
        </p:txBody>
      </p:sp>
      <p:sp>
        <p:nvSpPr>
          <p:cNvPr id="232" name="Ovaal 231"/>
          <p:cNvSpPr/>
          <p:nvPr/>
        </p:nvSpPr>
        <p:spPr bwMode="auto">
          <a:xfrm>
            <a:off x="7008614" y="3789655"/>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15</a:t>
            </a:r>
          </a:p>
        </p:txBody>
      </p:sp>
      <p:sp>
        <p:nvSpPr>
          <p:cNvPr id="233" name="PIJL-OMHOOG 232"/>
          <p:cNvSpPr/>
          <p:nvPr/>
        </p:nvSpPr>
        <p:spPr bwMode="auto">
          <a:xfrm rot="5400000">
            <a:off x="5221705"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4" name="PIJL-OMHOOG 233"/>
          <p:cNvSpPr/>
          <p:nvPr/>
        </p:nvSpPr>
        <p:spPr bwMode="auto">
          <a:xfrm rot="5400000">
            <a:off x="7130418" y="3050976"/>
            <a:ext cx="144000" cy="46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5" name="PIJL-OMHOOG 234"/>
          <p:cNvSpPr/>
          <p:nvPr/>
        </p:nvSpPr>
        <p:spPr bwMode="auto">
          <a:xfrm rot="5400000">
            <a:off x="6184794" y="1952968"/>
            <a:ext cx="144016" cy="2376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236" name="Ovaal 235"/>
          <p:cNvSpPr/>
          <p:nvPr/>
        </p:nvSpPr>
        <p:spPr bwMode="auto">
          <a:xfrm>
            <a:off x="5451998" y="22768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16</a:t>
            </a:r>
          </a:p>
          <a:p>
            <a:pPr eaLnBrk="0" hangingPunct="0"/>
            <a:r>
              <a:rPr lang="nl-BE" sz="600" dirty="0">
                <a:solidFill>
                  <a:prstClr val="black"/>
                </a:solidFill>
                <a:latin typeface="Open Sans Light" pitchFamily="34" charset="0"/>
                <a:ea typeface="Open Sans Light" pitchFamily="34" charset="0"/>
                <a:cs typeface="Open Sans Light" pitchFamily="34" charset="0"/>
              </a:rPr>
              <a:t>17</a:t>
            </a:r>
          </a:p>
        </p:txBody>
      </p:sp>
      <p:sp>
        <p:nvSpPr>
          <p:cNvPr id="238" name="Ovaal 237"/>
          <p:cNvSpPr/>
          <p:nvPr/>
        </p:nvSpPr>
        <p:spPr bwMode="auto">
          <a:xfrm>
            <a:off x="4780097" y="6381328"/>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239" name="Ovaal 238"/>
          <p:cNvSpPr/>
          <p:nvPr/>
        </p:nvSpPr>
        <p:spPr bwMode="auto">
          <a:xfrm>
            <a:off x="7836686" y="55892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a:t>
            </a:r>
          </a:p>
        </p:txBody>
      </p:sp>
      <p:sp>
        <p:nvSpPr>
          <p:cNvPr id="97" name="Ovaal 96"/>
          <p:cNvSpPr/>
          <p:nvPr/>
        </p:nvSpPr>
        <p:spPr bwMode="auto">
          <a:xfrm>
            <a:off x="6552264" y="5481272"/>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12</a:t>
            </a:r>
          </a:p>
        </p:txBody>
      </p:sp>
      <p:sp>
        <p:nvSpPr>
          <p:cNvPr id="98" name="Ovaal 97"/>
          <p:cNvSpPr/>
          <p:nvPr/>
        </p:nvSpPr>
        <p:spPr bwMode="auto">
          <a:xfrm>
            <a:off x="8243881" y="4905208"/>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13</a:t>
            </a:r>
          </a:p>
        </p:txBody>
      </p:sp>
      <p:sp>
        <p:nvSpPr>
          <p:cNvPr id="96" name="Ovaal 95"/>
          <p:cNvSpPr/>
          <p:nvPr/>
        </p:nvSpPr>
        <p:spPr bwMode="auto">
          <a:xfrm>
            <a:off x="8748488" y="5576564"/>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9</a:t>
            </a:r>
          </a:p>
        </p:txBody>
      </p:sp>
      <p:sp>
        <p:nvSpPr>
          <p:cNvPr id="99" name="Ovaal 98"/>
          <p:cNvSpPr/>
          <p:nvPr/>
        </p:nvSpPr>
        <p:spPr bwMode="auto">
          <a:xfrm>
            <a:off x="6012160" y="6597376"/>
            <a:ext cx="216000" cy="21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7</a:t>
            </a:r>
          </a:p>
        </p:txBody>
      </p:sp>
      <p:sp>
        <p:nvSpPr>
          <p:cNvPr id="100" name="Ovaal 99"/>
          <p:cNvSpPr/>
          <p:nvPr/>
        </p:nvSpPr>
        <p:spPr bwMode="auto">
          <a:xfrm>
            <a:off x="8749533" y="5780881"/>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10</a:t>
            </a:r>
          </a:p>
        </p:txBody>
      </p:sp>
      <p:sp>
        <p:nvSpPr>
          <p:cNvPr id="101" name="Ovaal 100"/>
          <p:cNvSpPr/>
          <p:nvPr/>
        </p:nvSpPr>
        <p:spPr bwMode="auto">
          <a:xfrm>
            <a:off x="8712504" y="3796513"/>
            <a:ext cx="396000" cy="3960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r>
              <a:rPr lang="nl-BE" sz="600" dirty="0">
                <a:solidFill>
                  <a:prstClr val="black"/>
                </a:solidFill>
                <a:latin typeface="Open Sans Light" pitchFamily="34" charset="0"/>
                <a:ea typeface="Open Sans Light" pitchFamily="34" charset="0"/>
                <a:cs typeface="Open Sans Light" pitchFamily="34" charset="0"/>
              </a:rPr>
              <a:t>14</a:t>
            </a:r>
          </a:p>
        </p:txBody>
      </p:sp>
      <p:sp>
        <p:nvSpPr>
          <p:cNvPr id="104" name="PIJL-OMHOOG 103"/>
          <p:cNvSpPr/>
          <p:nvPr/>
        </p:nvSpPr>
        <p:spPr bwMode="auto">
          <a:xfrm>
            <a:off x="4817500" y="3933056"/>
            <a:ext cx="144000" cy="648000"/>
          </a:xfrm>
          <a:prstGeom prst="up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nl-BE">
              <a:solidFill>
                <a:prstClr val="black"/>
              </a:solidFill>
              <a:latin typeface="Arial" charset="0"/>
            </a:endParaRPr>
          </a:p>
        </p:txBody>
      </p:sp>
      <p:sp>
        <p:nvSpPr>
          <p:cNvPr id="102" name="ZoneTexte 101"/>
          <p:cNvSpPr txBox="1"/>
          <p:nvPr/>
        </p:nvSpPr>
        <p:spPr>
          <a:xfrm>
            <a:off x="107504" y="44624"/>
            <a:ext cx="936104" cy="461665"/>
          </a:xfrm>
          <a:prstGeom prst="rect">
            <a:avLst/>
          </a:prstGeom>
          <a:noFill/>
          <a:ln>
            <a:solidFill>
              <a:schemeClr val="tx1"/>
            </a:solidFill>
          </a:ln>
        </p:spPr>
        <p:txBody>
          <a:bodyPr wrap="square" rtlCol="0">
            <a:spAutoFit/>
          </a:bodyPr>
          <a:lstStyle/>
          <a:p>
            <a:r>
              <a:rPr lang="fr-BE" dirty="0">
                <a:latin typeface="+mj-lt"/>
              </a:rPr>
              <a:t>Ex.3</a:t>
            </a:r>
          </a:p>
        </p:txBody>
      </p:sp>
    </p:spTree>
    <p:extLst>
      <p:ext uri="{BB962C8B-B14F-4D97-AF65-F5344CB8AC3E}">
        <p14:creationId xmlns:p14="http://schemas.microsoft.com/office/powerpoint/2010/main" val="296291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2"/>
          <p:cNvSpPr>
            <a:spLocks noGrp="1"/>
          </p:cNvSpPr>
          <p:nvPr>
            <p:ph sz="half" idx="1"/>
          </p:nvPr>
        </p:nvSpPr>
        <p:spPr>
          <a:xfrm>
            <a:off x="720080" y="179250"/>
            <a:ext cx="8316416" cy="6408712"/>
          </a:xfrm>
        </p:spPr>
        <p:txBody>
          <a:bodyPr/>
          <a:lstStyle/>
          <a:p>
            <a:pPr marL="0" indent="0">
              <a:buNone/>
            </a:pPr>
            <a:r>
              <a:rPr lang="fr-BE" sz="1400" dirty="0">
                <a:latin typeface="Open Sans Light" pitchFamily="34" charset="0"/>
                <a:ea typeface="Open Sans Light" pitchFamily="34" charset="0"/>
                <a:cs typeface="Open Sans Light" pitchFamily="34" charset="0"/>
              </a:rPr>
              <a:t>Hypothèses (qui vont au-delà du contrôle de </a:t>
            </a:r>
            <a:r>
              <a:rPr lang="fr-BE" sz="1400" dirty="0" err="1">
                <a:latin typeface="Open Sans Light" pitchFamily="34" charset="0"/>
                <a:ea typeface="Open Sans Light" pitchFamily="34" charset="0"/>
                <a:cs typeface="Open Sans Light" pitchFamily="34" charset="0"/>
              </a:rPr>
              <a:t>Djapo</a:t>
            </a:r>
            <a:r>
              <a:rPr lang="fr-BE" sz="1400" dirty="0">
                <a:latin typeface="Open Sans Light" pitchFamily="34" charset="0"/>
                <a:ea typeface="Open Sans Light" pitchFamily="34" charset="0"/>
                <a:cs typeface="Open Sans Light" pitchFamily="34" charset="0"/>
              </a:rPr>
              <a:t>):</a:t>
            </a:r>
          </a:p>
          <a:p>
            <a:pPr marL="0" indent="0">
              <a:buNone/>
            </a:pPr>
            <a:endParaRPr lang="nl-BE" sz="1400" dirty="0">
              <a:latin typeface="Open Sans Light" pitchFamily="34" charset="0"/>
              <a:ea typeface="Open Sans Light" pitchFamily="34" charset="0"/>
              <a:cs typeface="Open Sans Light" pitchFamily="34" charset="0"/>
            </a:endParaRPr>
          </a:p>
          <a:p>
            <a:pPr marL="0" indent="0" algn="just">
              <a:buNone/>
            </a:pPr>
            <a:r>
              <a:rPr lang="nl-BE" sz="1400" b="0" dirty="0">
                <a:solidFill>
                  <a:schemeClr val="tx1"/>
                </a:solidFill>
                <a:latin typeface="Open Sans Light" pitchFamily="34" charset="0"/>
                <a:ea typeface="Open Sans Light" pitchFamily="34" charset="0"/>
                <a:cs typeface="Open Sans Light" pitchFamily="34" charset="0"/>
              </a:rPr>
              <a:t>1 Les f</a:t>
            </a:r>
            <a:r>
              <a:rPr lang="fr-BE" sz="1400" b="0" dirty="0">
                <a:solidFill>
                  <a:schemeClr val="tx1"/>
                </a:solidFill>
                <a:latin typeface="Open Sans Light" pitchFamily="34" charset="0"/>
                <a:ea typeface="Open Sans Light" pitchFamily="34" charset="0"/>
                <a:cs typeface="Open Sans Light" pitchFamily="34" charset="0"/>
              </a:rPr>
              <a:t>acteurs contextuels (</a:t>
            </a:r>
            <a:r>
              <a:rPr lang="fr-BE" sz="1400" b="0" dirty="0">
                <a:solidFill>
                  <a:schemeClr val="bg2"/>
                </a:solidFill>
                <a:latin typeface="Open Sans Light" pitchFamily="34" charset="0"/>
                <a:ea typeface="Open Sans Light" pitchFamily="34" charset="0"/>
                <a:cs typeface="Open Sans Light" pitchFamily="34" charset="0"/>
              </a:rPr>
              <a:t>temps, budget, méthode, ...) ont peu d‘influence sur l'utilisation du matériel de </a:t>
            </a:r>
            <a:r>
              <a:rPr lang="fr-BE" sz="1400" b="0" dirty="0" err="1">
                <a:solidFill>
                  <a:schemeClr val="bg2"/>
                </a:solidFill>
                <a:latin typeface="Open Sans Light" pitchFamily="34" charset="0"/>
                <a:ea typeface="Open Sans Light" pitchFamily="34" charset="0"/>
                <a:cs typeface="Open Sans Light" pitchFamily="34" charset="0"/>
              </a:rPr>
              <a:t>Djapo</a:t>
            </a:r>
            <a:r>
              <a:rPr lang="fr-BE" sz="1400" b="0" dirty="0">
                <a:solidFill>
                  <a:schemeClr val="bg2"/>
                </a:solidFill>
                <a:latin typeface="Open Sans Light" pitchFamily="34" charset="0"/>
                <a:ea typeface="Open Sans Light" pitchFamily="34" charset="0"/>
                <a:cs typeface="Open Sans Light" pitchFamily="34" charset="0"/>
              </a:rPr>
              <a:t>.</a:t>
            </a: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2 Les </a:t>
            </a:r>
            <a:r>
              <a:rPr lang="nl-NL" sz="1400" b="0" dirty="0" err="1">
                <a:solidFill>
                  <a:schemeClr val="bg2"/>
                </a:solidFill>
                <a:latin typeface="Open Sans Light" pitchFamily="34" charset="0"/>
                <a:ea typeface="Open Sans Light" pitchFamily="34" charset="0"/>
                <a:cs typeface="Open Sans Light" pitchFamily="34" charset="0"/>
              </a:rPr>
              <a:t>enseignants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apprenent</a:t>
            </a:r>
            <a:r>
              <a:rPr lang="nl-NL" sz="1400" b="0" dirty="0">
                <a:solidFill>
                  <a:schemeClr val="bg2"/>
                </a:solidFill>
                <a:latin typeface="Open Sans Light" pitchFamily="34" charset="0"/>
                <a:ea typeface="Open Sans Light" pitchFamily="34" charset="0"/>
                <a:cs typeface="Open Sans Light" pitchFamily="34" charset="0"/>
              </a:rPr>
              <a:t> en </a:t>
            </a:r>
            <a:r>
              <a:rPr lang="nl-NL" sz="1400" b="0" dirty="0" err="1">
                <a:solidFill>
                  <a:schemeClr val="bg2"/>
                </a:solidFill>
                <a:latin typeface="Open Sans Light" pitchFamily="34" charset="0"/>
                <a:ea typeface="Open Sans Light" pitchFamily="34" charset="0"/>
                <a:cs typeface="Open Sans Light" pitchFamily="34" charset="0"/>
              </a:rPr>
              <a:t>faisant</a:t>
            </a:r>
            <a:endParaRPr lang="nl-NL" sz="1400" b="0" dirty="0">
              <a:solidFill>
                <a:schemeClr val="bg2"/>
              </a:solidFill>
              <a:latin typeface="Open Sans Light" pitchFamily="34" charset="0"/>
              <a:ea typeface="Open Sans Light" pitchFamily="34" charset="0"/>
              <a:cs typeface="Open Sans Light" pitchFamily="34" charset="0"/>
            </a:endParaRP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3 </a:t>
            </a:r>
            <a:r>
              <a:rPr lang="fr-BE" sz="1400" b="0" dirty="0">
                <a:solidFill>
                  <a:schemeClr val="bg2"/>
                </a:solidFill>
                <a:latin typeface="Open Sans Light" pitchFamily="34" charset="0"/>
                <a:ea typeface="Open Sans Light" pitchFamily="34" charset="0"/>
                <a:cs typeface="Open Sans Light" pitchFamily="34" charset="0"/>
              </a:rPr>
              <a:t>Les </a:t>
            </a:r>
            <a:r>
              <a:rPr lang="fr-BE" sz="1400" b="0" dirty="0" err="1">
                <a:solidFill>
                  <a:schemeClr val="bg2"/>
                </a:solidFill>
                <a:latin typeface="Open Sans Light" pitchFamily="34" charset="0"/>
                <a:ea typeface="Open Sans Light" pitchFamily="34" charset="0"/>
                <a:cs typeface="Open Sans Light" pitchFamily="34" charset="0"/>
              </a:rPr>
              <a:t>enseignents</a:t>
            </a:r>
            <a:r>
              <a:rPr lang="fr-BE" sz="1400" b="0" dirty="0">
                <a:solidFill>
                  <a:schemeClr val="bg2"/>
                </a:solidFill>
                <a:latin typeface="Open Sans Light" pitchFamily="34" charset="0"/>
                <a:ea typeface="Open Sans Light" pitchFamily="34" charset="0"/>
                <a:cs typeface="Open Sans Light" pitchFamily="34" charset="0"/>
              </a:rPr>
              <a:t> </a:t>
            </a:r>
            <a:r>
              <a:rPr lang="fr-BE" sz="1400" b="0" dirty="0" err="1">
                <a:solidFill>
                  <a:schemeClr val="bg2"/>
                </a:solidFill>
                <a:latin typeface="Open Sans Light" pitchFamily="34" charset="0"/>
                <a:ea typeface="Open Sans Light" pitchFamily="34" charset="0"/>
                <a:cs typeface="Open Sans Light" pitchFamily="34" charset="0"/>
              </a:rPr>
              <a:t>apprenent</a:t>
            </a:r>
            <a:r>
              <a:rPr lang="fr-BE" sz="1400" b="0" dirty="0">
                <a:solidFill>
                  <a:schemeClr val="bg2"/>
                </a:solidFill>
                <a:latin typeface="Open Sans Light" pitchFamily="34" charset="0"/>
                <a:ea typeface="Open Sans Light" pitchFamily="34" charset="0"/>
                <a:cs typeface="Open Sans Light" pitchFamily="34" charset="0"/>
              </a:rPr>
              <a:t> par l’observation et l’imitation</a:t>
            </a:r>
            <a:endParaRPr lang="nl-BE" sz="1400" b="0" dirty="0">
              <a:solidFill>
                <a:schemeClr val="bg2"/>
              </a:solidFill>
              <a:latin typeface="Open Sans Light" pitchFamily="34" charset="0"/>
              <a:ea typeface="Open Sans Light" pitchFamily="34" charset="0"/>
              <a:cs typeface="Open Sans Light" pitchFamily="34" charset="0"/>
            </a:endParaRP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4 </a:t>
            </a:r>
            <a:r>
              <a:rPr lang="fr-BE" sz="1400" b="0" dirty="0">
                <a:solidFill>
                  <a:schemeClr val="bg2"/>
                </a:solidFill>
                <a:latin typeface="Open Sans Light" pitchFamily="34" charset="0"/>
                <a:ea typeface="Open Sans Light" pitchFamily="34" charset="0"/>
                <a:cs typeface="Open Sans Light" pitchFamily="34" charset="0"/>
              </a:rPr>
              <a:t>L'enseignant dispose d'une liberté suffisante pour travailler avec la méthode dans sa classe.</a:t>
            </a: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5 </a:t>
            </a:r>
            <a:r>
              <a:rPr lang="fr-BE" sz="1400" b="0" dirty="0">
                <a:solidFill>
                  <a:schemeClr val="bg2"/>
                </a:solidFill>
                <a:latin typeface="Open Sans Light" pitchFamily="34" charset="0"/>
                <a:ea typeface="Open Sans Light" pitchFamily="34" charset="0"/>
                <a:cs typeface="Open Sans Light" pitchFamily="34" charset="0"/>
              </a:rPr>
              <a:t>La direction crée un espace.</a:t>
            </a: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6 </a:t>
            </a:r>
            <a:r>
              <a:rPr lang="nl-NL" sz="1400" b="0" dirty="0" err="1">
                <a:solidFill>
                  <a:schemeClr val="bg2"/>
                </a:solidFill>
                <a:latin typeface="Open Sans Light" pitchFamily="34" charset="0"/>
                <a:ea typeface="Open Sans Light" pitchFamily="34" charset="0"/>
                <a:cs typeface="Open Sans Light" pitchFamily="34" charset="0"/>
              </a:rPr>
              <a:t>Après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une</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formation</a:t>
            </a:r>
            <a:r>
              <a:rPr lang="nl-NL" sz="1400" b="0" dirty="0">
                <a:solidFill>
                  <a:schemeClr val="bg2"/>
                </a:solidFill>
                <a:latin typeface="Open Sans Light" pitchFamily="34" charset="0"/>
                <a:ea typeface="Open Sans Light" pitchFamily="34" charset="0"/>
                <a:cs typeface="Open Sans Light" pitchFamily="34" charset="0"/>
              </a:rPr>
              <a:t> continue, </a:t>
            </a:r>
            <a:r>
              <a:rPr lang="nl-NL" sz="1400" b="0" dirty="0" err="1">
                <a:solidFill>
                  <a:schemeClr val="bg2"/>
                </a:solidFill>
                <a:latin typeface="Open Sans Light" pitchFamily="34" charset="0"/>
                <a:ea typeface="Open Sans Light" pitchFamily="34" charset="0"/>
                <a:cs typeface="Open Sans Light" pitchFamily="34" charset="0"/>
              </a:rPr>
              <a:t>l’enseignant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est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disposé</a:t>
            </a:r>
            <a:r>
              <a:rPr lang="nl-NL" sz="1400" b="0" dirty="0">
                <a:solidFill>
                  <a:schemeClr val="bg2"/>
                </a:solidFill>
                <a:latin typeface="Open Sans Light" pitchFamily="34" charset="0"/>
                <a:ea typeface="Open Sans Light" pitchFamily="34" charset="0"/>
                <a:cs typeface="Open Sans Light" pitchFamily="34" charset="0"/>
              </a:rPr>
              <a:t> à </a:t>
            </a:r>
            <a:r>
              <a:rPr lang="nl-NL" sz="1400" b="0" dirty="0" err="1">
                <a:solidFill>
                  <a:schemeClr val="bg2"/>
                </a:solidFill>
                <a:latin typeface="Open Sans Light" pitchFamily="34" charset="0"/>
                <a:ea typeface="Open Sans Light" pitchFamily="34" charset="0"/>
                <a:cs typeface="Open Sans Light" pitchFamily="34" charset="0"/>
              </a:rPr>
              <a:t>appliquer</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ses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compétences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avec</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le</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matériel</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prêt</a:t>
            </a:r>
            <a:r>
              <a:rPr lang="nl-NL" sz="1400" b="0" dirty="0">
                <a:solidFill>
                  <a:schemeClr val="bg2"/>
                </a:solidFill>
                <a:latin typeface="Open Sans Light" pitchFamily="34" charset="0"/>
                <a:ea typeface="Open Sans Light" pitchFamily="34" charset="0"/>
                <a:cs typeface="Open Sans Light" pitchFamily="34" charset="0"/>
              </a:rPr>
              <a:t> à </a:t>
            </a:r>
            <a:r>
              <a:rPr lang="nl-NL" sz="1400" b="0" dirty="0" err="1">
                <a:solidFill>
                  <a:schemeClr val="bg2"/>
                </a:solidFill>
                <a:latin typeface="Open Sans Light" pitchFamily="34" charset="0"/>
                <a:ea typeface="Open Sans Light" pitchFamily="34" charset="0"/>
                <a:cs typeface="Open Sans Light" pitchFamily="34" charset="0"/>
              </a:rPr>
              <a:t>l’emploi</a:t>
            </a:r>
            <a:r>
              <a:rPr lang="nl-NL" sz="1400" b="0" dirty="0">
                <a:solidFill>
                  <a:schemeClr val="bg2"/>
                </a:solidFill>
                <a:latin typeface="Open Sans Light" pitchFamily="34" charset="0"/>
                <a:ea typeface="Open Sans Light" pitchFamily="34" charset="0"/>
                <a:cs typeface="Open Sans Light" pitchFamily="34" charset="0"/>
              </a:rPr>
              <a:t> de </a:t>
            </a:r>
            <a:r>
              <a:rPr lang="nl-NL" sz="1400" b="0" dirty="0" err="1">
                <a:solidFill>
                  <a:schemeClr val="bg2"/>
                </a:solidFill>
                <a:latin typeface="Open Sans Light" pitchFamily="34" charset="0"/>
                <a:ea typeface="Open Sans Light" pitchFamily="34" charset="0"/>
                <a:cs typeface="Open Sans Light" pitchFamily="34" charset="0"/>
              </a:rPr>
              <a:t>Djapo</a:t>
            </a:r>
            <a:r>
              <a:rPr lang="nl-NL" sz="1400" b="0" dirty="0">
                <a:solidFill>
                  <a:schemeClr val="bg2"/>
                </a:solidFill>
                <a:latin typeface="Open Sans Light" pitchFamily="34" charset="0"/>
                <a:ea typeface="Open Sans Light" pitchFamily="34" charset="0"/>
                <a:cs typeface="Open Sans Light" pitchFamily="34" charset="0"/>
              </a:rPr>
              <a:t> et/</a:t>
            </a:r>
            <a:r>
              <a:rPr lang="nl-NL" sz="1400" b="0" dirty="0" err="1">
                <a:solidFill>
                  <a:schemeClr val="bg2"/>
                </a:solidFill>
                <a:latin typeface="Open Sans Light" pitchFamily="34" charset="0"/>
                <a:ea typeface="Open Sans Light" pitchFamily="34" charset="0"/>
                <a:cs typeface="Open Sans Light" pitchFamily="34" charset="0"/>
              </a:rPr>
              <a:t>ou</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avec</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d’autres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thématiques</a:t>
            </a:r>
            <a:r>
              <a:rPr lang="nl-NL" sz="1400" b="0" dirty="0">
                <a:solidFill>
                  <a:schemeClr val="bg2"/>
                </a:solidFill>
                <a:latin typeface="Open Sans Light" pitchFamily="34" charset="0"/>
                <a:ea typeface="Open Sans Light" pitchFamily="34" charset="0"/>
                <a:cs typeface="Open Sans Light" pitchFamily="34" charset="0"/>
              </a:rPr>
              <a:t> du DD.</a:t>
            </a:r>
          </a:p>
          <a:p>
            <a:pPr marL="0" indent="0" algn="just">
              <a:buNone/>
            </a:pPr>
            <a:r>
              <a:rPr lang="nl-NL" sz="1400" b="0" dirty="0">
                <a:solidFill>
                  <a:schemeClr val="bg2"/>
                </a:solidFill>
                <a:latin typeface="Open Sans Light" pitchFamily="34" charset="0"/>
                <a:ea typeface="Open Sans Light" pitchFamily="34" charset="0"/>
                <a:cs typeface="Open Sans Light" pitchFamily="34" charset="0"/>
              </a:rPr>
              <a:t>7 </a:t>
            </a:r>
            <a:r>
              <a:rPr lang="nl-NL" sz="1400" b="0" dirty="0" err="1">
                <a:solidFill>
                  <a:schemeClr val="bg2"/>
                </a:solidFill>
                <a:latin typeface="Open Sans Light" pitchFamily="34" charset="0"/>
                <a:ea typeface="Open Sans Light" pitchFamily="34" charset="0"/>
                <a:cs typeface="Open Sans Light" pitchFamily="34" charset="0"/>
              </a:rPr>
              <a:t>Après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un</a:t>
            </a:r>
            <a:r>
              <a:rPr lang="nl-NL" sz="1400" b="0" dirty="0">
                <a:solidFill>
                  <a:schemeClr val="bg2"/>
                </a:solidFill>
                <a:latin typeface="Open Sans Light" pitchFamily="34" charset="0"/>
                <a:ea typeface="Open Sans Light" pitchFamily="34" charset="0"/>
                <a:cs typeface="Open Sans Light" pitchFamily="34" charset="0"/>
              </a:rPr>
              <a:t> coaching, </a:t>
            </a:r>
            <a:r>
              <a:rPr lang="nl-NL" sz="1400" b="0" dirty="0" err="1">
                <a:solidFill>
                  <a:schemeClr val="bg2"/>
                </a:solidFill>
                <a:latin typeface="Open Sans Light" pitchFamily="34" charset="0"/>
                <a:ea typeface="Open Sans Light" pitchFamily="34" charset="0"/>
                <a:cs typeface="Open Sans Light" pitchFamily="34" charset="0"/>
              </a:rPr>
              <a:t>l’enseignant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est</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disposé</a:t>
            </a:r>
            <a:r>
              <a:rPr lang="nl-NL" sz="1400" b="0" dirty="0">
                <a:solidFill>
                  <a:schemeClr val="bg2"/>
                </a:solidFill>
                <a:latin typeface="Open Sans Light" pitchFamily="34" charset="0"/>
                <a:ea typeface="Open Sans Light" pitchFamily="34" charset="0"/>
                <a:cs typeface="Open Sans Light" pitchFamily="34" charset="0"/>
              </a:rPr>
              <a:t> à </a:t>
            </a:r>
            <a:r>
              <a:rPr lang="nl-NL" sz="1400" b="0" dirty="0" err="1">
                <a:solidFill>
                  <a:schemeClr val="bg2"/>
                </a:solidFill>
                <a:latin typeface="Open Sans Light" pitchFamily="34" charset="0"/>
                <a:ea typeface="Open Sans Light" pitchFamily="34" charset="0"/>
                <a:cs typeface="Open Sans Light" pitchFamily="34" charset="0"/>
              </a:rPr>
              <a:t>apppliquer</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ses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compétences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avec</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d’autres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thématiques</a:t>
            </a:r>
            <a:r>
              <a:rPr lang="nl-NL" sz="1400" b="0" dirty="0">
                <a:solidFill>
                  <a:schemeClr val="bg2"/>
                </a:solidFill>
                <a:latin typeface="Open Sans Light" pitchFamily="34" charset="0"/>
                <a:ea typeface="Open Sans Light" pitchFamily="34" charset="0"/>
                <a:cs typeface="Open Sans Light" pitchFamily="34" charset="0"/>
              </a:rPr>
              <a:t> du DD et/</a:t>
            </a:r>
            <a:r>
              <a:rPr lang="nl-NL" sz="1400" b="0" dirty="0" err="1">
                <a:solidFill>
                  <a:schemeClr val="bg2"/>
                </a:solidFill>
                <a:latin typeface="Open Sans Light" pitchFamily="34" charset="0"/>
                <a:ea typeface="Open Sans Light" pitchFamily="34" charset="0"/>
                <a:cs typeface="Open Sans Light" pitchFamily="34" charset="0"/>
              </a:rPr>
              <a:t>ou</a:t>
            </a:r>
            <a:r>
              <a:rPr lang="nl-NL" sz="1400" b="0" dirty="0">
                <a:solidFill>
                  <a:schemeClr val="bg2"/>
                </a:solidFill>
                <a:latin typeface="Open Sans Light" pitchFamily="34" charset="0"/>
                <a:ea typeface="Open Sans Light" pitchFamily="34" charset="0"/>
                <a:cs typeface="Open Sans Light" pitchFamily="34" charset="0"/>
              </a:rPr>
              <a:t> à lui-</a:t>
            </a:r>
            <a:r>
              <a:rPr lang="nl-NL" sz="1400" b="0" dirty="0" err="1">
                <a:solidFill>
                  <a:schemeClr val="bg2"/>
                </a:solidFill>
                <a:latin typeface="Open Sans Light" pitchFamily="34" charset="0"/>
                <a:ea typeface="Open Sans Light" pitchFamily="34" charset="0"/>
                <a:cs typeface="Open Sans Light" pitchFamily="34" charset="0"/>
              </a:rPr>
              <a:t>même</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développer</a:t>
            </a:r>
            <a:r>
              <a:rPr lang="nl-NL" sz="1400" b="0" dirty="0">
                <a:solidFill>
                  <a:schemeClr val="bg2"/>
                </a:solidFill>
                <a:latin typeface="Open Sans Light" pitchFamily="34" charset="0"/>
                <a:ea typeface="Open Sans Light" pitchFamily="34" charset="0"/>
                <a:cs typeface="Open Sans Light" pitchFamily="34" charset="0"/>
              </a:rPr>
              <a:t> des </a:t>
            </a:r>
            <a:r>
              <a:rPr lang="nl-NL" sz="1400" b="0" dirty="0" err="1">
                <a:solidFill>
                  <a:schemeClr val="bg2"/>
                </a:solidFill>
                <a:latin typeface="Open Sans Light" pitchFamily="34" charset="0"/>
                <a:ea typeface="Open Sans Light" pitchFamily="34" charset="0"/>
                <a:cs typeface="Open Sans Light" pitchFamily="34" charset="0"/>
              </a:rPr>
              <a:t>leçons</a:t>
            </a:r>
            <a:r>
              <a:rPr lang="nl-NL" sz="1400" b="0" dirty="0">
                <a:solidFill>
                  <a:schemeClr val="bg2"/>
                </a:solidFill>
                <a:latin typeface="Open Sans Light" pitchFamily="34" charset="0"/>
                <a:ea typeface="Open Sans Light" pitchFamily="34" charset="0"/>
                <a:cs typeface="Open Sans Light" pitchFamily="34" charset="0"/>
              </a:rPr>
              <a:t>/</a:t>
            </a:r>
            <a:r>
              <a:rPr lang="nl-NL" sz="1400" b="0" dirty="0" err="1">
                <a:solidFill>
                  <a:schemeClr val="bg2"/>
                </a:solidFill>
                <a:latin typeface="Open Sans Light" pitchFamily="34" charset="0"/>
                <a:ea typeface="Open Sans Light" pitchFamily="34" charset="0"/>
                <a:cs typeface="Open Sans Light" pitchFamily="34" charset="0"/>
              </a:rPr>
              <a:t>projets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sur</a:t>
            </a:r>
            <a:r>
              <a:rPr lang="nl-NL" sz="1400" b="0" dirty="0">
                <a:solidFill>
                  <a:schemeClr val="bg2"/>
                </a:solidFill>
                <a:latin typeface="Open Sans Light" pitchFamily="34" charset="0"/>
                <a:ea typeface="Open Sans Light" pitchFamily="34" charset="0"/>
                <a:cs typeface="Open Sans Light" pitchFamily="34" charset="0"/>
              </a:rPr>
              <a:t> base des </a:t>
            </a:r>
            <a:r>
              <a:rPr lang="nl-NL" sz="1400" b="0" dirty="0" err="1">
                <a:solidFill>
                  <a:schemeClr val="bg2"/>
                </a:solidFill>
                <a:latin typeface="Open Sans Light" pitchFamily="34" charset="0"/>
                <a:ea typeface="Open Sans Light" pitchFamily="34" charset="0"/>
                <a:cs typeface="Open Sans Light" pitchFamily="34" charset="0"/>
              </a:rPr>
              <a:t>compétences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appliquées</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aux</a:t>
            </a:r>
            <a:r>
              <a:rPr lang="nl-NL" sz="1400" b="0" dirty="0">
                <a:solidFill>
                  <a:schemeClr val="bg2"/>
                </a:solidFill>
                <a:latin typeface="Open Sans Light" pitchFamily="34" charset="0"/>
                <a:ea typeface="Open Sans Light" pitchFamily="34" charset="0"/>
                <a:cs typeface="Open Sans Light" pitchFamily="34" charset="0"/>
              </a:rPr>
              <a:t> </a:t>
            </a:r>
            <a:r>
              <a:rPr lang="nl-NL" sz="1400" b="0" dirty="0" err="1">
                <a:solidFill>
                  <a:schemeClr val="bg2"/>
                </a:solidFill>
                <a:latin typeface="Open Sans Light" pitchFamily="34" charset="0"/>
                <a:ea typeface="Open Sans Light" pitchFamily="34" charset="0"/>
                <a:cs typeface="Open Sans Light" pitchFamily="34" charset="0"/>
              </a:rPr>
              <a:t>thématiques</a:t>
            </a:r>
            <a:r>
              <a:rPr lang="nl-NL" sz="1400" b="0" dirty="0">
                <a:solidFill>
                  <a:schemeClr val="bg2"/>
                </a:solidFill>
                <a:latin typeface="Open Sans Light" pitchFamily="34" charset="0"/>
                <a:ea typeface="Open Sans Light" pitchFamily="34" charset="0"/>
                <a:cs typeface="Open Sans Light" pitchFamily="34" charset="0"/>
              </a:rPr>
              <a:t> du DD.</a:t>
            </a: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8 Les </a:t>
            </a:r>
            <a:r>
              <a:rPr lang="nl-BE" sz="1400" b="0" dirty="0" err="1">
                <a:solidFill>
                  <a:schemeClr val="bg2"/>
                </a:solidFill>
                <a:latin typeface="Open Sans Light" pitchFamily="34" charset="0"/>
                <a:ea typeface="Open Sans Light" pitchFamily="34" charset="0"/>
                <a:cs typeface="Open Sans Light" pitchFamily="34" charset="0"/>
              </a:rPr>
              <a:t>enseignants</a:t>
            </a:r>
            <a:r>
              <a:rPr lang="nl-BE" sz="1400" b="0" dirty="0">
                <a:solidFill>
                  <a:schemeClr val="bg2"/>
                </a:solidFill>
                <a:latin typeface="Open Sans Light" pitchFamily="34" charset="0"/>
                <a:ea typeface="Open Sans Light" pitchFamily="34" charset="0"/>
                <a:cs typeface="Open Sans Light" pitchFamily="34" charset="0"/>
              </a:rPr>
              <a:t> ont </a:t>
            </a:r>
            <a:r>
              <a:rPr lang="nl-BE" sz="1400" b="0" dirty="0" err="1">
                <a:solidFill>
                  <a:schemeClr val="bg2"/>
                </a:solidFill>
                <a:latin typeface="Open Sans Light" pitchFamily="34" charset="0"/>
                <a:ea typeface="Open Sans Light" pitchFamily="34" charset="0"/>
                <a:cs typeface="Open Sans Light" pitchFamily="34" charset="0"/>
              </a:rPr>
              <a:t>suffisamment</a:t>
            </a:r>
            <a:r>
              <a:rPr lang="nl-BE" sz="1400" b="0" dirty="0">
                <a:solidFill>
                  <a:schemeClr val="bg2"/>
                </a:solidFill>
                <a:latin typeface="Open Sans Light" pitchFamily="34" charset="0"/>
                <a:ea typeface="Open Sans Light" pitchFamily="34" charset="0"/>
                <a:cs typeface="Open Sans Light" pitchFamily="34" charset="0"/>
              </a:rPr>
              <a:t> de </a:t>
            </a:r>
            <a:r>
              <a:rPr lang="nl-BE" sz="1400" b="0" dirty="0" err="1">
                <a:solidFill>
                  <a:schemeClr val="bg2"/>
                </a:solidFill>
                <a:latin typeface="Open Sans Light" pitchFamily="34" charset="0"/>
                <a:ea typeface="Open Sans Light" pitchFamily="34" charset="0"/>
                <a:cs typeface="Open Sans Light" pitchFamily="34" charset="0"/>
              </a:rPr>
              <a:t>connaissance</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sur</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une</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autre</a:t>
            </a:r>
            <a:r>
              <a:rPr lang="nl-BE" sz="1400" b="0" dirty="0">
                <a:solidFill>
                  <a:schemeClr val="bg2"/>
                </a:solidFill>
                <a:latin typeface="Open Sans Light" pitchFamily="34" charset="0"/>
                <a:ea typeface="Open Sans Light" pitchFamily="34" charset="0"/>
                <a:cs typeface="Open Sans Light" pitchFamily="34" charset="0"/>
              </a:rPr>
              <a:t> </a:t>
            </a:r>
            <a:r>
              <a:rPr lang="nl-BE" sz="1400" b="0" dirty="0" err="1">
                <a:solidFill>
                  <a:schemeClr val="bg2"/>
                </a:solidFill>
                <a:latin typeface="Open Sans Light" pitchFamily="34" charset="0"/>
                <a:ea typeface="Open Sans Light" pitchFamily="34" charset="0"/>
                <a:cs typeface="Open Sans Light" pitchFamily="34" charset="0"/>
              </a:rPr>
              <a:t>thématique</a:t>
            </a:r>
            <a:r>
              <a:rPr lang="nl-BE" sz="1400" b="0" dirty="0">
                <a:solidFill>
                  <a:schemeClr val="bg2"/>
                </a:solidFill>
                <a:latin typeface="Open Sans Light" pitchFamily="34" charset="0"/>
                <a:ea typeface="Open Sans Light" pitchFamily="34" charset="0"/>
                <a:cs typeface="Open Sans Light" pitchFamily="34" charset="0"/>
              </a:rPr>
              <a:t>  du DD (que </a:t>
            </a:r>
            <a:r>
              <a:rPr lang="nl-BE" sz="1400" b="0" dirty="0" err="1">
                <a:solidFill>
                  <a:schemeClr val="bg2"/>
                </a:solidFill>
                <a:latin typeface="Open Sans Light" pitchFamily="34" charset="0"/>
                <a:ea typeface="Open Sans Light" pitchFamily="34" charset="0"/>
                <a:cs typeface="Open Sans Light" pitchFamily="34" charset="0"/>
              </a:rPr>
              <a:t>le</a:t>
            </a:r>
            <a:r>
              <a:rPr lang="nl-BE" sz="1400" b="0" dirty="0">
                <a:solidFill>
                  <a:schemeClr val="bg2"/>
                </a:solidFill>
                <a:latin typeface="Open Sans Light" pitchFamily="34" charset="0"/>
                <a:ea typeface="Open Sans Light" pitchFamily="34" charset="0"/>
                <a:cs typeface="Open Sans Light" pitchFamily="34" charset="0"/>
              </a:rPr>
              <a:t> matériel </a:t>
            </a:r>
            <a:r>
              <a:rPr lang="nl-BE" sz="1400" b="0" dirty="0" err="1">
                <a:solidFill>
                  <a:schemeClr val="bg2"/>
                </a:solidFill>
                <a:latin typeface="Open Sans Light" pitchFamily="34" charset="0"/>
                <a:ea typeface="Open Sans Light" pitchFamily="34" charset="0"/>
                <a:cs typeface="Open Sans Light" pitchFamily="34" charset="0"/>
              </a:rPr>
              <a:t>prêt</a:t>
            </a:r>
            <a:r>
              <a:rPr lang="nl-BE" sz="1400" b="0" dirty="0">
                <a:solidFill>
                  <a:schemeClr val="bg2"/>
                </a:solidFill>
                <a:latin typeface="Open Sans Light" pitchFamily="34" charset="0"/>
                <a:ea typeface="Open Sans Light" pitchFamily="34" charset="0"/>
                <a:cs typeface="Open Sans Light" pitchFamily="34" charset="0"/>
              </a:rPr>
              <a:t> à </a:t>
            </a:r>
            <a:r>
              <a:rPr lang="nl-BE" sz="1400" b="0" dirty="0" err="1">
                <a:solidFill>
                  <a:schemeClr val="bg2"/>
                </a:solidFill>
                <a:latin typeface="Open Sans Light" pitchFamily="34" charset="0"/>
                <a:ea typeface="Open Sans Light" pitchFamily="34" charset="0"/>
                <a:cs typeface="Open Sans Light" pitchFamily="34" charset="0"/>
              </a:rPr>
              <a:t>l’emploi</a:t>
            </a:r>
            <a:r>
              <a:rPr lang="nl-BE" sz="1400" b="0" dirty="0">
                <a:solidFill>
                  <a:schemeClr val="bg2"/>
                </a:solidFill>
                <a:latin typeface="Open Sans Light" pitchFamily="34" charset="0"/>
                <a:ea typeface="Open Sans Light" pitchFamily="34" charset="0"/>
                <a:cs typeface="Open Sans Light" pitchFamily="34" charset="0"/>
              </a:rPr>
              <a:t> de </a:t>
            </a:r>
            <a:r>
              <a:rPr lang="nl-BE" sz="1400" b="0" dirty="0" err="1">
                <a:solidFill>
                  <a:schemeClr val="bg2"/>
                </a:solidFill>
                <a:latin typeface="Open Sans Light" pitchFamily="34" charset="0"/>
                <a:ea typeface="Open Sans Light" pitchFamily="34" charset="0"/>
                <a:cs typeface="Open Sans Light" pitchFamily="34" charset="0"/>
              </a:rPr>
              <a:t>Djapo</a:t>
            </a:r>
            <a:r>
              <a:rPr lang="nl-BE" sz="1400" b="0" dirty="0">
                <a:solidFill>
                  <a:schemeClr val="bg2"/>
                </a:solidFill>
                <a:latin typeface="Open Sans Light" pitchFamily="34" charset="0"/>
                <a:ea typeface="Open Sans Light" pitchFamily="34" charset="0"/>
                <a:cs typeface="Open Sans Light" pitchFamily="34" charset="0"/>
              </a:rPr>
              <a:t>) pour </a:t>
            </a:r>
            <a:r>
              <a:rPr lang="nl-BE" sz="1400" b="0" dirty="0" err="1">
                <a:solidFill>
                  <a:schemeClr val="bg2"/>
                </a:solidFill>
                <a:latin typeface="Open Sans Light" pitchFamily="34" charset="0"/>
                <a:ea typeface="Open Sans Light" pitchFamily="34" charset="0"/>
                <a:cs typeface="Open Sans Light" pitchFamily="34" charset="0"/>
              </a:rPr>
              <a:t>appliquer</a:t>
            </a:r>
            <a:r>
              <a:rPr lang="nl-BE" sz="1400" b="0" dirty="0">
                <a:solidFill>
                  <a:schemeClr val="bg2"/>
                </a:solidFill>
                <a:latin typeface="Open Sans Light" pitchFamily="34" charset="0"/>
                <a:ea typeface="Open Sans Light" pitchFamily="34" charset="0"/>
                <a:cs typeface="Open Sans Light" pitchFamily="34" charset="0"/>
              </a:rPr>
              <a:t> les </a:t>
            </a:r>
            <a:r>
              <a:rPr lang="nl-BE" sz="1400" b="0" dirty="0" err="1">
                <a:solidFill>
                  <a:schemeClr val="bg2"/>
                </a:solidFill>
                <a:latin typeface="Open Sans Light" pitchFamily="34" charset="0"/>
                <a:ea typeface="Open Sans Light" pitchFamily="34" charset="0"/>
                <a:cs typeface="Open Sans Light" pitchFamily="34" charset="0"/>
              </a:rPr>
              <a:t>compétences</a:t>
            </a:r>
            <a:r>
              <a:rPr lang="nl-BE" sz="1400" b="0" dirty="0">
                <a:solidFill>
                  <a:schemeClr val="bg2"/>
                </a:solidFill>
                <a:latin typeface="Open Sans Light" pitchFamily="34" charset="0"/>
                <a:ea typeface="Open Sans Light" pitchFamily="34" charset="0"/>
                <a:cs typeface="Open Sans Light" pitchFamily="34" charset="0"/>
              </a:rPr>
              <a:t>. </a:t>
            </a:r>
          </a:p>
          <a:p>
            <a:pPr marL="0" indent="0" algn="just">
              <a:buNone/>
            </a:pPr>
            <a:r>
              <a:rPr lang="nl-BE" sz="1400" b="0" dirty="0">
                <a:solidFill>
                  <a:schemeClr val="bg2"/>
                </a:solidFill>
                <a:latin typeface="Open Sans Light" pitchFamily="34" charset="0"/>
                <a:ea typeface="Open Sans Light" pitchFamily="34" charset="0"/>
                <a:cs typeface="Open Sans Light" pitchFamily="34" charset="0"/>
              </a:rPr>
              <a:t>9 </a:t>
            </a:r>
            <a:r>
              <a:rPr lang="nl-BE" sz="1400" b="0" dirty="0" err="1">
                <a:solidFill>
                  <a:schemeClr val="bg2"/>
                </a:solidFill>
                <a:latin typeface="Open Sans Light" pitchFamily="34" charset="0"/>
                <a:ea typeface="Open Sans Light" pitchFamily="34" charset="0"/>
                <a:cs typeface="Open Sans Light" pitchFamily="34" charset="0"/>
              </a:rPr>
              <a:t>Appliquer</a:t>
            </a:r>
            <a:r>
              <a:rPr lang="nl-BE" sz="1400" b="0" dirty="0">
                <a:solidFill>
                  <a:schemeClr val="bg2"/>
                </a:solidFill>
                <a:latin typeface="Open Sans Light" pitchFamily="34" charset="0"/>
                <a:ea typeface="Open Sans Light" pitchFamily="34" charset="0"/>
                <a:cs typeface="Open Sans Light" pitchFamily="34" charset="0"/>
              </a:rPr>
              <a:t> les </a:t>
            </a:r>
            <a:r>
              <a:rPr lang="nl-BE" sz="1400" b="0" dirty="0" err="1">
                <a:solidFill>
                  <a:schemeClr val="bg2"/>
                </a:solidFill>
                <a:latin typeface="Open Sans Light" pitchFamily="34" charset="0"/>
                <a:ea typeface="Open Sans Light" pitchFamily="34" charset="0"/>
                <a:cs typeface="Open Sans Light" pitchFamily="34" charset="0"/>
              </a:rPr>
              <a:t>compétences</a:t>
            </a:r>
            <a:r>
              <a:rPr lang="nl-BE" sz="1400" b="0" dirty="0">
                <a:solidFill>
                  <a:schemeClr val="bg2"/>
                </a:solidFill>
                <a:latin typeface="Open Sans Light" pitchFamily="34" charset="0"/>
                <a:ea typeface="Open Sans Light" pitchFamily="34" charset="0"/>
                <a:cs typeface="Open Sans Light" pitchFamily="34" charset="0"/>
              </a:rPr>
              <a:t> </a:t>
            </a:r>
            <a:r>
              <a:rPr lang="fr-BE" sz="1400" b="0" dirty="0">
                <a:solidFill>
                  <a:schemeClr val="bg2"/>
                </a:solidFill>
                <a:latin typeface="Open Sans Light" pitchFamily="34" charset="0"/>
                <a:ea typeface="Open Sans Light" pitchFamily="34" charset="0"/>
                <a:cs typeface="Open Sans Light" pitchFamily="34" charset="0"/>
              </a:rPr>
              <a:t>au matériel de </a:t>
            </a:r>
            <a:r>
              <a:rPr lang="fr-BE" sz="1400" b="0" dirty="0" err="1">
                <a:solidFill>
                  <a:schemeClr val="bg2"/>
                </a:solidFill>
                <a:latin typeface="Open Sans Light" pitchFamily="34" charset="0"/>
                <a:ea typeface="Open Sans Light" pitchFamily="34" charset="0"/>
                <a:cs typeface="Open Sans Light" pitchFamily="34" charset="0"/>
              </a:rPr>
              <a:t>Djapo</a:t>
            </a:r>
            <a:r>
              <a:rPr lang="fr-BE" sz="1400" b="0" dirty="0">
                <a:solidFill>
                  <a:schemeClr val="bg2"/>
                </a:solidFill>
                <a:latin typeface="Open Sans Light" pitchFamily="34" charset="0"/>
                <a:ea typeface="Open Sans Light" pitchFamily="34" charset="0"/>
                <a:cs typeface="Open Sans Light" pitchFamily="34" charset="0"/>
              </a:rPr>
              <a:t> assure une expérience réussie qui crée la volonté d’appliquer les compétences aux autres thématiques du DD (sur base de méthodes, formation continue ou trajectoire) ou de développer ses propres leçons / projets (sur base d’une trajectoire). </a:t>
            </a:r>
            <a:r>
              <a:rPr lang="nl-BE" sz="1400" b="0" dirty="0" err="1">
                <a:solidFill>
                  <a:schemeClr val="bg2"/>
                </a:solidFill>
                <a:latin typeface="Open Sans Light" pitchFamily="34" charset="0"/>
                <a:ea typeface="Open Sans Light" pitchFamily="34" charset="0"/>
                <a:cs typeface="Open Sans Light" pitchFamily="34" charset="0"/>
              </a:rPr>
              <a:t>Appliquer</a:t>
            </a:r>
            <a:r>
              <a:rPr lang="nl-BE" sz="1400" b="0" dirty="0">
                <a:solidFill>
                  <a:schemeClr val="bg2"/>
                </a:solidFill>
                <a:latin typeface="Open Sans Light" pitchFamily="34" charset="0"/>
                <a:ea typeface="Open Sans Light" pitchFamily="34" charset="0"/>
                <a:cs typeface="Open Sans Light" pitchFamily="34" charset="0"/>
              </a:rPr>
              <a:t> l</a:t>
            </a:r>
            <a:r>
              <a:rPr lang="fr-BE" sz="1400" b="0" dirty="0">
                <a:solidFill>
                  <a:schemeClr val="bg2"/>
                </a:solidFill>
                <a:latin typeface="Open Sans Light" pitchFamily="34" charset="0"/>
                <a:ea typeface="Open Sans Light" pitchFamily="34" charset="0"/>
                <a:cs typeface="Open Sans Light" pitchFamily="34" charset="0"/>
              </a:rPr>
              <a:t>es compétences à d'autres thématiques du DD assure une expérience réussie qui crée la volonté de développer ses propres leçons / projets </a:t>
            </a:r>
            <a:r>
              <a:rPr lang="fr-BE" sz="1400" b="0" dirty="0">
                <a:solidFill>
                  <a:schemeClr val="tx1"/>
                </a:solidFill>
                <a:latin typeface="Open Sans Light" pitchFamily="34" charset="0"/>
                <a:ea typeface="Open Sans Light" pitchFamily="34" charset="0"/>
                <a:cs typeface="Open Sans Light" pitchFamily="34" charset="0"/>
              </a:rPr>
              <a:t>(sur base d’une trajectoire). </a:t>
            </a:r>
          </a:p>
          <a:p>
            <a:pPr marL="0" indent="0" algn="just">
              <a:buNone/>
            </a:pPr>
            <a:r>
              <a:rPr lang="nl-BE" sz="1400" b="0" dirty="0">
                <a:solidFill>
                  <a:schemeClr val="tx1"/>
                </a:solidFill>
                <a:latin typeface="Open Sans Light" pitchFamily="34" charset="0"/>
                <a:ea typeface="Open Sans Light" pitchFamily="34" charset="0"/>
                <a:cs typeface="Open Sans Light" pitchFamily="34" charset="0"/>
              </a:rPr>
              <a:t>10 </a:t>
            </a:r>
            <a:r>
              <a:rPr lang="nl-BE" sz="1400" b="0" dirty="0" err="1">
                <a:solidFill>
                  <a:schemeClr val="tx1"/>
                </a:solidFill>
                <a:latin typeface="Open Sans Light" pitchFamily="34" charset="0"/>
                <a:ea typeface="Open Sans Light" pitchFamily="34" charset="0"/>
                <a:cs typeface="Open Sans Light" pitchFamily="34" charset="0"/>
              </a:rPr>
              <a:t>Lorsque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l’enseignant</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applique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ses</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compétences</a:t>
            </a:r>
            <a:r>
              <a:rPr lang="nl-BE" sz="1400" b="0" dirty="0">
                <a:solidFill>
                  <a:schemeClr val="tx1"/>
                </a:solidFill>
                <a:latin typeface="Open Sans Light" pitchFamily="34" charset="0"/>
                <a:ea typeface="Open Sans Light" pitchFamily="34" charset="0"/>
                <a:cs typeface="Open Sans Light" pitchFamily="34" charset="0"/>
              </a:rPr>
              <a:t> à </a:t>
            </a:r>
            <a:r>
              <a:rPr lang="nl-BE" sz="1400" b="0" dirty="0" err="1">
                <a:solidFill>
                  <a:schemeClr val="tx1"/>
                </a:solidFill>
                <a:latin typeface="Open Sans Light" pitchFamily="34" charset="0"/>
                <a:ea typeface="Open Sans Light" pitchFamily="34" charset="0"/>
                <a:cs typeface="Open Sans Light" pitchFamily="34" charset="0"/>
              </a:rPr>
              <a:t>une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autre</a:t>
            </a:r>
            <a:r>
              <a:rPr lang="nl-BE" sz="1400" b="0" dirty="0">
                <a:solidFill>
                  <a:schemeClr val="tx1"/>
                </a:solidFill>
                <a:latin typeface="Open Sans Light" pitchFamily="34" charset="0"/>
                <a:ea typeface="Open Sans Light" pitchFamily="34" charset="0"/>
                <a:cs typeface="Open Sans Light" pitchFamily="34" charset="0"/>
              </a:rPr>
              <a:t> </a:t>
            </a:r>
            <a:r>
              <a:rPr lang="nl-BE" sz="1400" b="0" dirty="0" err="1">
                <a:solidFill>
                  <a:schemeClr val="tx1"/>
                </a:solidFill>
                <a:latin typeface="Open Sans Light" pitchFamily="34" charset="0"/>
                <a:ea typeface="Open Sans Light" pitchFamily="34" charset="0"/>
                <a:cs typeface="Open Sans Light" pitchFamily="34" charset="0"/>
              </a:rPr>
              <a:t>thématique</a:t>
            </a:r>
            <a:r>
              <a:rPr lang="nl-BE" sz="1400" b="0" dirty="0">
                <a:solidFill>
                  <a:schemeClr val="tx1"/>
                </a:solidFill>
                <a:latin typeface="Open Sans Light" pitchFamily="34" charset="0"/>
                <a:ea typeface="Open Sans Light" pitchFamily="34" charset="0"/>
                <a:cs typeface="Open Sans Light" pitchFamily="34" charset="0"/>
              </a:rPr>
              <a:t> du DD: </a:t>
            </a:r>
          </a:p>
          <a:p>
            <a:pPr lvl="1" algn="just">
              <a:buFont typeface="Wingdings" pitchFamily="2" charset="2"/>
              <a:buChar char="§"/>
            </a:pPr>
            <a:r>
              <a:rPr lang="nl-NL" sz="1400" dirty="0">
                <a:solidFill>
                  <a:schemeClr val="tx1"/>
                </a:solidFill>
                <a:latin typeface="Open Sans Light" pitchFamily="34" charset="0"/>
                <a:ea typeface="Open Sans Light" pitchFamily="34" charset="0"/>
                <a:cs typeface="Open Sans Light" pitchFamily="34" charset="0"/>
              </a:rPr>
              <a:t>Les </a:t>
            </a:r>
            <a:r>
              <a:rPr lang="nl-NL" sz="1400" dirty="0" err="1">
                <a:solidFill>
                  <a:schemeClr val="tx1"/>
                </a:solidFill>
                <a:latin typeface="Open Sans Light" pitchFamily="34" charset="0"/>
                <a:ea typeface="Open Sans Light" pitchFamily="34" charset="0"/>
                <a:cs typeface="Open Sans Light" pitchFamily="34" charset="0"/>
              </a:rPr>
              <a:t>élèves</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acquièrent</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un</a:t>
            </a:r>
            <a:r>
              <a:rPr lang="nl-NL" sz="1400" dirty="0">
                <a:solidFill>
                  <a:schemeClr val="tx1"/>
                </a:solidFill>
                <a:latin typeface="Open Sans Light" pitchFamily="34" charset="0"/>
                <a:ea typeface="Open Sans Light" pitchFamily="34" charset="0"/>
                <a:cs typeface="Open Sans Light" pitchFamily="34" charset="0"/>
              </a:rPr>
              <a:t> aperçu des </a:t>
            </a:r>
            <a:r>
              <a:rPr lang="nl-NL" sz="1400" dirty="0" err="1">
                <a:solidFill>
                  <a:schemeClr val="tx1"/>
                </a:solidFill>
                <a:latin typeface="Open Sans Light" pitchFamily="34" charset="0"/>
                <a:ea typeface="Open Sans Light" pitchFamily="34" charset="0"/>
                <a:cs typeface="Open Sans Light" pitchFamily="34" charset="0"/>
              </a:rPr>
              <a:t>causes-conséquences</a:t>
            </a:r>
            <a:r>
              <a:rPr lang="nl-NL" sz="1400" dirty="0">
                <a:solidFill>
                  <a:schemeClr val="tx1"/>
                </a:solidFill>
                <a:latin typeface="Open Sans Light" pitchFamily="34" charset="0"/>
                <a:ea typeface="Open Sans Light" pitchFamily="34" charset="0"/>
                <a:cs typeface="Open Sans Light" pitchFamily="34" charset="0"/>
              </a:rPr>
              <a:t>, sous-ensembles – ensembles et </a:t>
            </a:r>
            <a:r>
              <a:rPr lang="nl-NL" sz="1400" dirty="0" err="1">
                <a:solidFill>
                  <a:schemeClr val="tx1"/>
                </a:solidFill>
                <a:latin typeface="Open Sans Light" pitchFamily="34" charset="0"/>
                <a:ea typeface="Open Sans Light" pitchFamily="34" charset="0"/>
                <a:cs typeface="Open Sans Light" pitchFamily="34" charset="0"/>
              </a:rPr>
              <a:t>perspectives</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cette</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thématique</a:t>
            </a:r>
            <a:r>
              <a:rPr lang="nl-NL" sz="1400" dirty="0">
                <a:solidFill>
                  <a:schemeClr val="tx1"/>
                </a:solidFill>
                <a:latin typeface="Open Sans Light" pitchFamily="34" charset="0"/>
                <a:ea typeface="Open Sans Light" pitchFamily="34" charset="0"/>
                <a:cs typeface="Open Sans Light" pitchFamily="34" charset="0"/>
              </a:rPr>
              <a:t> du DD; </a:t>
            </a:r>
          </a:p>
          <a:p>
            <a:pPr lvl="1" algn="just">
              <a:buFont typeface="Wingdings" pitchFamily="2" charset="2"/>
              <a:buChar char="§"/>
            </a:pPr>
            <a:r>
              <a:rPr lang="nl-NL" sz="1400" dirty="0">
                <a:solidFill>
                  <a:schemeClr val="tx1"/>
                </a:solidFill>
                <a:latin typeface="Open Sans Light" pitchFamily="34" charset="0"/>
                <a:ea typeface="Open Sans Light" pitchFamily="34" charset="0"/>
                <a:cs typeface="Open Sans Light" pitchFamily="34" charset="0"/>
              </a:rPr>
              <a:t>Les </a:t>
            </a:r>
            <a:r>
              <a:rPr lang="nl-NL" sz="1400" dirty="0" err="1">
                <a:solidFill>
                  <a:schemeClr val="tx1"/>
                </a:solidFill>
                <a:latin typeface="Open Sans Light" pitchFamily="34" charset="0"/>
                <a:ea typeface="Open Sans Light" pitchFamily="34" charset="0"/>
                <a:cs typeface="Open Sans Light" pitchFamily="34" charset="0"/>
              </a:rPr>
              <a:t>élèves</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apprennent</a:t>
            </a:r>
            <a:r>
              <a:rPr lang="nl-NL" sz="1400" dirty="0">
                <a:solidFill>
                  <a:schemeClr val="tx1"/>
                </a:solidFill>
                <a:latin typeface="Open Sans Light" pitchFamily="34" charset="0"/>
                <a:ea typeface="Open Sans Light" pitchFamily="34" charset="0"/>
                <a:cs typeface="Open Sans Light" pitchFamily="34" charset="0"/>
              </a:rPr>
              <a:t> à </a:t>
            </a:r>
            <a:r>
              <a:rPr lang="nl-NL" sz="1400" dirty="0" err="1">
                <a:solidFill>
                  <a:schemeClr val="tx1"/>
                </a:solidFill>
                <a:latin typeface="Open Sans Light" pitchFamily="34" charset="0"/>
                <a:ea typeface="Open Sans Light" pitchFamily="34" charset="0"/>
                <a:cs typeface="Open Sans Light" pitchFamily="34" charset="0"/>
              </a:rPr>
              <a:t>penser</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façon</a:t>
            </a:r>
            <a:r>
              <a:rPr lang="nl-NL" sz="1400" dirty="0">
                <a:solidFill>
                  <a:schemeClr val="tx1"/>
                </a:solidFill>
                <a:latin typeface="Open Sans Light" pitchFamily="34" charset="0"/>
                <a:ea typeface="Open Sans Light" pitchFamily="34" charset="0"/>
                <a:cs typeface="Open Sans Light" pitchFamily="34" charset="0"/>
              </a:rPr>
              <a:t> plus </a:t>
            </a:r>
            <a:r>
              <a:rPr lang="nl-NL" sz="1400" dirty="0" err="1">
                <a:solidFill>
                  <a:schemeClr val="tx1"/>
                </a:solidFill>
                <a:latin typeface="Open Sans Light" pitchFamily="34" charset="0"/>
                <a:ea typeface="Open Sans Light" pitchFamily="34" charset="0"/>
                <a:cs typeface="Open Sans Light" pitchFamily="34" charset="0"/>
              </a:rPr>
              <a:t>critique</a:t>
            </a:r>
            <a:r>
              <a:rPr lang="nl-NL" sz="1400" dirty="0">
                <a:solidFill>
                  <a:schemeClr val="tx1"/>
                </a:solidFill>
                <a:latin typeface="Open Sans Light" pitchFamily="34" charset="0"/>
                <a:ea typeface="Open Sans Light" pitchFamily="34" charset="0"/>
                <a:cs typeface="Open Sans Light" pitchFamily="34" charset="0"/>
              </a:rPr>
              <a:t> et à </a:t>
            </a:r>
            <a:r>
              <a:rPr lang="nl-NL" sz="1400" dirty="0" err="1">
                <a:solidFill>
                  <a:schemeClr val="tx1"/>
                </a:solidFill>
                <a:latin typeface="Open Sans Light" pitchFamily="34" charset="0"/>
                <a:ea typeface="Open Sans Light" pitchFamily="34" charset="0"/>
                <a:cs typeface="Open Sans Light" pitchFamily="34" charset="0"/>
              </a:rPr>
              <a:t>développer</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un</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cadre</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valeurs</a:t>
            </a:r>
            <a:r>
              <a:rPr lang="nl-NL" sz="1400" dirty="0">
                <a:solidFill>
                  <a:schemeClr val="tx1"/>
                </a:solidFill>
                <a:latin typeface="Open Sans Light" pitchFamily="34" charset="0"/>
                <a:ea typeface="Open Sans Light" pitchFamily="34" charset="0"/>
                <a:cs typeface="Open Sans Light" pitchFamily="34" charset="0"/>
              </a:rPr>
              <a:t> à travers </a:t>
            </a:r>
            <a:r>
              <a:rPr lang="nl-NL" sz="1400" dirty="0" err="1">
                <a:solidFill>
                  <a:schemeClr val="tx1"/>
                </a:solidFill>
                <a:latin typeface="Open Sans Light" pitchFamily="34" charset="0"/>
                <a:ea typeface="Open Sans Light" pitchFamily="34" charset="0"/>
                <a:cs typeface="Open Sans Light" pitchFamily="34" charset="0"/>
              </a:rPr>
              <a:t>cette</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thématique</a:t>
            </a:r>
            <a:r>
              <a:rPr lang="nl-NL" sz="1400" dirty="0">
                <a:solidFill>
                  <a:schemeClr val="tx1"/>
                </a:solidFill>
                <a:latin typeface="Open Sans Light" pitchFamily="34" charset="0"/>
                <a:ea typeface="Open Sans Light" pitchFamily="34" charset="0"/>
                <a:cs typeface="Open Sans Light" pitchFamily="34" charset="0"/>
              </a:rPr>
              <a:t> du DD;</a:t>
            </a:r>
          </a:p>
          <a:p>
            <a:pPr lvl="1" algn="just">
              <a:buFont typeface="Wingdings" pitchFamily="2" charset="2"/>
              <a:buChar char="§"/>
            </a:pPr>
            <a:r>
              <a:rPr lang="nl-NL" sz="1400" dirty="0">
                <a:solidFill>
                  <a:schemeClr val="tx1"/>
                </a:solidFill>
                <a:latin typeface="Open Sans Light" pitchFamily="34" charset="0"/>
                <a:ea typeface="Open Sans Light" pitchFamily="34" charset="0"/>
                <a:cs typeface="Open Sans Light" pitchFamily="34" charset="0"/>
              </a:rPr>
              <a:t>Les </a:t>
            </a:r>
            <a:r>
              <a:rPr lang="nl-NL" sz="1400" dirty="0" err="1">
                <a:solidFill>
                  <a:schemeClr val="tx1"/>
                </a:solidFill>
                <a:latin typeface="Open Sans Light" pitchFamily="34" charset="0"/>
                <a:ea typeface="Open Sans Light" pitchFamily="34" charset="0"/>
                <a:cs typeface="Open Sans Light" pitchFamily="34" charset="0"/>
              </a:rPr>
              <a:t>élèves</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apprennent</a:t>
            </a:r>
            <a:r>
              <a:rPr lang="nl-NL" sz="1400" dirty="0">
                <a:solidFill>
                  <a:schemeClr val="tx1"/>
                </a:solidFill>
                <a:latin typeface="Open Sans Light" pitchFamily="34" charset="0"/>
                <a:ea typeface="Open Sans Light" pitchFamily="34" charset="0"/>
                <a:cs typeface="Open Sans Light" pitchFamily="34" charset="0"/>
              </a:rPr>
              <a:t> à </a:t>
            </a:r>
            <a:r>
              <a:rPr lang="nl-NL" sz="1400" dirty="0" err="1">
                <a:solidFill>
                  <a:schemeClr val="tx1"/>
                </a:solidFill>
                <a:latin typeface="Open Sans Light" pitchFamily="34" charset="0"/>
                <a:ea typeface="Open Sans Light" pitchFamily="34" charset="0"/>
                <a:cs typeface="Open Sans Light" pitchFamily="34" charset="0"/>
              </a:rPr>
              <a:t>penser</a:t>
            </a:r>
            <a:r>
              <a:rPr lang="nl-NL" sz="1400" dirty="0">
                <a:solidFill>
                  <a:schemeClr val="tx1"/>
                </a:solidFill>
                <a:latin typeface="Open Sans Light" pitchFamily="34" charset="0"/>
                <a:ea typeface="Open Sans Light" pitchFamily="34" charset="0"/>
                <a:cs typeface="Open Sans Light" pitchFamily="34" charset="0"/>
              </a:rPr>
              <a:t> de </a:t>
            </a:r>
            <a:r>
              <a:rPr lang="nl-NL" sz="1400" dirty="0" err="1">
                <a:solidFill>
                  <a:schemeClr val="tx1"/>
                </a:solidFill>
                <a:latin typeface="Open Sans Light" pitchFamily="34" charset="0"/>
                <a:ea typeface="Open Sans Light" pitchFamily="34" charset="0"/>
                <a:cs typeface="Open Sans Light" pitchFamily="34" charset="0"/>
              </a:rPr>
              <a:t>façon</a:t>
            </a:r>
            <a:r>
              <a:rPr lang="nl-NL" sz="1400" dirty="0">
                <a:solidFill>
                  <a:schemeClr val="tx1"/>
                </a:solidFill>
                <a:latin typeface="Open Sans Light" pitchFamily="34" charset="0"/>
                <a:ea typeface="Open Sans Light" pitchFamily="34" charset="0"/>
                <a:cs typeface="Open Sans Light" pitchFamily="34" charset="0"/>
              </a:rPr>
              <a:t> plus </a:t>
            </a:r>
            <a:r>
              <a:rPr lang="nl-NL" sz="1400" dirty="0" err="1">
                <a:solidFill>
                  <a:schemeClr val="tx1"/>
                </a:solidFill>
                <a:latin typeface="Open Sans Light" pitchFamily="34" charset="0"/>
                <a:ea typeface="Open Sans Light" pitchFamily="34" charset="0"/>
                <a:cs typeface="Open Sans Light" pitchFamily="34" charset="0"/>
              </a:rPr>
              <a:t>créative</a:t>
            </a:r>
            <a:r>
              <a:rPr lang="nl-NL" sz="1400" dirty="0">
                <a:solidFill>
                  <a:schemeClr val="tx1"/>
                </a:solidFill>
                <a:latin typeface="Open Sans Light" pitchFamily="34" charset="0"/>
                <a:ea typeface="Open Sans Light" pitchFamily="34" charset="0"/>
                <a:cs typeface="Open Sans Light" pitchFamily="34" charset="0"/>
              </a:rPr>
              <a:t> à travers </a:t>
            </a:r>
            <a:r>
              <a:rPr lang="nl-NL" sz="1400" dirty="0" err="1">
                <a:solidFill>
                  <a:schemeClr val="tx1"/>
                </a:solidFill>
                <a:latin typeface="Open Sans Light" pitchFamily="34" charset="0"/>
                <a:ea typeface="Open Sans Light" pitchFamily="34" charset="0"/>
                <a:cs typeface="Open Sans Light" pitchFamily="34" charset="0"/>
              </a:rPr>
              <a:t>cette</a:t>
            </a:r>
            <a:r>
              <a:rPr lang="nl-NL" sz="1400" dirty="0">
                <a:solidFill>
                  <a:schemeClr val="tx1"/>
                </a:solidFill>
                <a:latin typeface="Open Sans Light" pitchFamily="34" charset="0"/>
                <a:ea typeface="Open Sans Light" pitchFamily="34" charset="0"/>
                <a:cs typeface="Open Sans Light" pitchFamily="34" charset="0"/>
              </a:rPr>
              <a:t> </a:t>
            </a:r>
            <a:r>
              <a:rPr lang="nl-NL" sz="1400" dirty="0" err="1">
                <a:solidFill>
                  <a:schemeClr val="tx1"/>
                </a:solidFill>
                <a:latin typeface="Open Sans Light" pitchFamily="34" charset="0"/>
                <a:ea typeface="Open Sans Light" pitchFamily="34" charset="0"/>
                <a:cs typeface="Open Sans Light" pitchFamily="34" charset="0"/>
              </a:rPr>
              <a:t>thématique</a:t>
            </a:r>
            <a:r>
              <a:rPr lang="nl-NL" sz="1400" dirty="0">
                <a:solidFill>
                  <a:schemeClr val="tx1"/>
                </a:solidFill>
                <a:latin typeface="Open Sans Light" pitchFamily="34" charset="0"/>
                <a:ea typeface="Open Sans Light" pitchFamily="34" charset="0"/>
                <a:cs typeface="Open Sans Light" pitchFamily="34" charset="0"/>
              </a:rPr>
              <a:t> du DD;</a:t>
            </a:r>
          </a:p>
          <a:p>
            <a:pPr marL="0" indent="0" algn="just">
              <a:buNone/>
            </a:pPr>
            <a:r>
              <a:rPr lang="nl-BE" sz="1400" b="0" dirty="0">
                <a:solidFill>
                  <a:schemeClr val="tx1"/>
                </a:solidFill>
                <a:latin typeface="Open Sans Light" pitchFamily="34" charset="0"/>
                <a:ea typeface="Open Sans Light" pitchFamily="34" charset="0"/>
                <a:cs typeface="Open Sans Light" pitchFamily="34" charset="0"/>
              </a:rPr>
              <a:t>11 </a:t>
            </a:r>
            <a:r>
              <a:rPr lang="fr-BE" sz="1400" b="0" dirty="0">
                <a:solidFill>
                  <a:schemeClr val="tx1"/>
                </a:solidFill>
                <a:latin typeface="Open Sans Light" pitchFamily="34" charset="0"/>
                <a:ea typeface="Open Sans Light" pitchFamily="34" charset="0"/>
                <a:cs typeface="Open Sans Light" pitchFamily="34" charset="0"/>
              </a:rPr>
              <a:t>L'enseignant applique efficacement les compétences nécessaires pour une thématique du DD,</a:t>
            </a:r>
            <a:endParaRPr lang="nl-NL" sz="1400" b="0" dirty="0">
              <a:solidFill>
                <a:schemeClr val="tx1"/>
              </a:solidFill>
              <a:latin typeface="Open Sans Light" pitchFamily="34" charset="0"/>
              <a:ea typeface="Open Sans Light" pitchFamily="34" charset="0"/>
              <a:cs typeface="Open Sans Light" pitchFamily="34" charset="0"/>
            </a:endParaRPr>
          </a:p>
          <a:p>
            <a:pPr marL="0" indent="0">
              <a:buNone/>
            </a:pPr>
            <a:endParaRPr lang="nl-BE" sz="1100" dirty="0"/>
          </a:p>
          <a:p>
            <a:pPr marL="0" indent="0">
              <a:buNone/>
            </a:pPr>
            <a:endParaRPr lang="nl-BE" sz="1100" dirty="0">
              <a:latin typeface="Open Sans Light"/>
            </a:endParaRPr>
          </a:p>
          <a:p>
            <a:pPr marL="0" indent="0">
              <a:buNone/>
            </a:pPr>
            <a:endParaRPr lang="nl-BE" sz="1100" dirty="0"/>
          </a:p>
          <a:p>
            <a:pPr marL="0" indent="0">
              <a:buNone/>
            </a:pPr>
            <a:endParaRPr lang="nl-BE" sz="1100" dirty="0"/>
          </a:p>
          <a:p>
            <a:pPr marL="0" indent="0">
              <a:buNone/>
            </a:pPr>
            <a:endParaRPr lang="nl-BE" sz="1100" dirty="0">
              <a:latin typeface="Open Sans Light"/>
            </a:endParaRPr>
          </a:p>
        </p:txBody>
      </p:sp>
      <p:sp>
        <p:nvSpPr>
          <p:cNvPr id="3" name="ZoneTexte 2"/>
          <p:cNvSpPr txBox="1"/>
          <p:nvPr/>
        </p:nvSpPr>
        <p:spPr>
          <a:xfrm>
            <a:off x="8100392" y="179250"/>
            <a:ext cx="936104" cy="461665"/>
          </a:xfrm>
          <a:prstGeom prst="rect">
            <a:avLst/>
          </a:prstGeom>
          <a:noFill/>
          <a:ln>
            <a:solidFill>
              <a:schemeClr val="tx1"/>
            </a:solidFill>
          </a:ln>
        </p:spPr>
        <p:txBody>
          <a:bodyPr wrap="square" rtlCol="0">
            <a:spAutoFit/>
          </a:bodyPr>
          <a:lstStyle/>
          <a:p>
            <a:r>
              <a:rPr lang="fr-BE" dirty="0">
                <a:latin typeface="+mj-lt"/>
              </a:rPr>
              <a:t>Ex.3</a:t>
            </a:r>
          </a:p>
        </p:txBody>
      </p:sp>
    </p:spTree>
    <p:extLst>
      <p:ext uri="{BB962C8B-B14F-4D97-AF65-F5344CB8AC3E}">
        <p14:creationId xmlns:p14="http://schemas.microsoft.com/office/powerpoint/2010/main" val="1960515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jdelijke aanduiding voor inhoud 2"/>
          <p:cNvSpPr>
            <a:spLocks noGrp="1"/>
          </p:cNvSpPr>
          <p:nvPr>
            <p:ph idx="1"/>
          </p:nvPr>
        </p:nvSpPr>
        <p:spPr/>
        <p:txBody>
          <a:bodyPr/>
          <a:lstStyle/>
          <a:p>
            <a:endParaRPr lang="nl-BE" altLang="nl-BE"/>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3" y="1124744"/>
            <a:ext cx="8713787" cy="540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179512" y="188640"/>
            <a:ext cx="936104" cy="461665"/>
          </a:xfrm>
          <a:prstGeom prst="rect">
            <a:avLst/>
          </a:prstGeom>
          <a:noFill/>
          <a:ln>
            <a:solidFill>
              <a:schemeClr val="tx1"/>
            </a:solidFill>
          </a:ln>
        </p:spPr>
        <p:txBody>
          <a:bodyPr wrap="square" rtlCol="0">
            <a:spAutoFit/>
          </a:bodyPr>
          <a:lstStyle/>
          <a:p>
            <a:r>
              <a:rPr lang="fr-BE" dirty="0">
                <a:latin typeface="+mj-lt"/>
              </a:rPr>
              <a:t>Ex.4</a:t>
            </a:r>
          </a:p>
        </p:txBody>
      </p:sp>
    </p:spTree>
    <p:extLst>
      <p:ext uri="{BB962C8B-B14F-4D97-AF65-F5344CB8AC3E}">
        <p14:creationId xmlns:p14="http://schemas.microsoft.com/office/powerpoint/2010/main" val="331045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44824" y="685800"/>
            <a:ext cx="7367736" cy="685800"/>
          </a:xfrm>
        </p:spPr>
        <p:txBody>
          <a:bodyPr/>
          <a:lstStyle/>
          <a:p>
            <a:r>
              <a:rPr lang="nl-BE" dirty="0" err="1"/>
              <a:t>Définitions</a:t>
            </a:r>
            <a:r>
              <a:rPr lang="nl-BE" dirty="0"/>
              <a:t> </a:t>
            </a:r>
          </a:p>
        </p:txBody>
      </p:sp>
      <p:sp>
        <p:nvSpPr>
          <p:cNvPr id="3" name="Tijdelijke aanduiding voor inhoud 2"/>
          <p:cNvSpPr>
            <a:spLocks noGrp="1"/>
          </p:cNvSpPr>
          <p:nvPr>
            <p:ph idx="1"/>
          </p:nvPr>
        </p:nvSpPr>
        <p:spPr>
          <a:xfrm>
            <a:off x="1115616" y="2348880"/>
            <a:ext cx="7505700" cy="4343400"/>
          </a:xfrm>
        </p:spPr>
        <p:txBody>
          <a:bodyPr/>
          <a:lstStyle/>
          <a:p>
            <a:pPr marL="0" indent="0" algn="just">
              <a:buNone/>
            </a:pPr>
            <a:r>
              <a:rPr lang="nl-BE" sz="2400" b="0" i="1" dirty="0"/>
              <a:t>“</a:t>
            </a:r>
            <a:r>
              <a:rPr lang="en-US" sz="2400" b="0" i="1" dirty="0"/>
              <a:t>Theories of change are the ideas and hypotheses (‘theories’) people and </a:t>
            </a:r>
            <a:r>
              <a:rPr lang="en-US" sz="2400" b="0" i="1" dirty="0" err="1"/>
              <a:t>organisations</a:t>
            </a:r>
            <a:r>
              <a:rPr lang="en-US" sz="2400" b="0" i="1" dirty="0"/>
              <a:t> have about how change happens. These theories can be conscious or unconscious and are based on personal beliefs, assumptions and a necessarily limited, personal perception of reality.” </a:t>
            </a:r>
          </a:p>
          <a:p>
            <a:pPr marL="0" indent="0" algn="just">
              <a:buNone/>
            </a:pPr>
            <a:r>
              <a:rPr lang="en-US" sz="1400" dirty="0"/>
              <a:t>(HIVOS, 2016)</a:t>
            </a:r>
            <a:endParaRPr lang="nl-BE" sz="1400" dirty="0"/>
          </a:p>
        </p:txBody>
      </p:sp>
    </p:spTree>
    <p:extLst>
      <p:ext uri="{BB962C8B-B14F-4D97-AF65-F5344CB8AC3E}">
        <p14:creationId xmlns:p14="http://schemas.microsoft.com/office/powerpoint/2010/main" val="1966704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94520" y="582960"/>
            <a:ext cx="6858000" cy="685800"/>
          </a:xfrm>
        </p:spPr>
        <p:txBody>
          <a:bodyPr/>
          <a:lstStyle/>
          <a:p>
            <a:r>
              <a:rPr lang="nl-BE" dirty="0" err="1"/>
              <a:t>Définitions</a:t>
            </a:r>
            <a:endParaRPr lang="en-GB" dirty="0"/>
          </a:p>
        </p:txBody>
      </p:sp>
      <p:sp>
        <p:nvSpPr>
          <p:cNvPr id="3" name="Tijdelijke aanduiding voor inhoud 2"/>
          <p:cNvSpPr>
            <a:spLocks noGrp="1"/>
          </p:cNvSpPr>
          <p:nvPr>
            <p:ph idx="1"/>
          </p:nvPr>
        </p:nvSpPr>
        <p:spPr>
          <a:xfrm>
            <a:off x="1403648" y="1988840"/>
            <a:ext cx="7128792" cy="4343400"/>
          </a:xfrm>
        </p:spPr>
        <p:txBody>
          <a:bodyPr/>
          <a:lstStyle/>
          <a:p>
            <a:pPr marL="0" indent="0" algn="just">
              <a:buNone/>
            </a:pPr>
            <a:r>
              <a:rPr lang="fr-BE" sz="2400" b="0" i="1" dirty="0"/>
              <a:t>« Chaque programme est basé sur des croyances, hypothèses et suppositions qui expliquent la façon dont le changement se produit et la façon dont les gens, les organisations, les systèmes politiques ou les écosystèmes fonctionnent. La </a:t>
            </a:r>
            <a:r>
              <a:rPr lang="fr-BE" sz="2400" b="0" i="1" dirty="0" err="1"/>
              <a:t>ToC</a:t>
            </a:r>
            <a:r>
              <a:rPr lang="fr-BE" sz="2400" b="0" i="1" dirty="0"/>
              <a:t> est dans ce cadre le moyen d'associer ces différentes hypothèses sous-jacentes les unes aux autres pour indiquer en ce sens comment le changement dans un programme aura lieu ».</a:t>
            </a:r>
          </a:p>
          <a:p>
            <a:pPr marL="0" indent="0" algn="just">
              <a:buNone/>
            </a:pPr>
            <a:r>
              <a:rPr lang="fr-BE" sz="1600" dirty="0"/>
              <a:t>(</a:t>
            </a:r>
            <a:r>
              <a:rPr lang="nl-BE" sz="1600" dirty="0"/>
              <a:t>Patricia Rogers)</a:t>
            </a:r>
          </a:p>
          <a:p>
            <a:endParaRPr lang="fr-BE" sz="1200" i="1" dirty="0"/>
          </a:p>
          <a:p>
            <a:endParaRPr lang="en-GB" sz="1800" dirty="0"/>
          </a:p>
        </p:txBody>
      </p:sp>
    </p:spTree>
    <p:extLst>
      <p:ext uri="{BB962C8B-B14F-4D97-AF65-F5344CB8AC3E}">
        <p14:creationId xmlns:p14="http://schemas.microsoft.com/office/powerpoint/2010/main" val="513657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592" y="294928"/>
            <a:ext cx="6858000" cy="685800"/>
          </a:xfrm>
        </p:spPr>
        <p:txBody>
          <a:bodyPr/>
          <a:lstStyle/>
          <a:p>
            <a:r>
              <a:rPr lang="en-GB" dirty="0" err="1"/>
              <a:t>Definities</a:t>
            </a:r>
            <a:r>
              <a:rPr lang="en-GB" dirty="0"/>
              <a:t/>
            </a:r>
            <a:br>
              <a:rPr lang="en-GB" dirty="0"/>
            </a:br>
            <a:r>
              <a:rPr lang="en-GB" dirty="0"/>
              <a:t/>
            </a:r>
            <a:br>
              <a:rPr lang="en-GB" dirty="0"/>
            </a:br>
            <a:r>
              <a:rPr lang="en-GB" dirty="0" err="1"/>
              <a:t>Définitions</a:t>
            </a:r>
            <a:r>
              <a:rPr lang="en-GB" dirty="0"/>
              <a:t> </a:t>
            </a:r>
          </a:p>
        </p:txBody>
      </p:sp>
      <p:sp>
        <p:nvSpPr>
          <p:cNvPr id="3" name="Content Placeholder 2"/>
          <p:cNvSpPr>
            <a:spLocks noGrp="1"/>
          </p:cNvSpPr>
          <p:nvPr>
            <p:ph idx="1"/>
          </p:nvPr>
        </p:nvSpPr>
        <p:spPr>
          <a:xfrm>
            <a:off x="1010106" y="1124744"/>
            <a:ext cx="7810366" cy="5184576"/>
          </a:xfrm>
        </p:spPr>
        <p:txBody>
          <a:bodyPr/>
          <a:lstStyle/>
          <a:p>
            <a:pPr algn="just"/>
            <a:r>
              <a:rPr lang="en-GB" b="0" dirty="0"/>
              <a:t>Un </a:t>
            </a:r>
            <a:r>
              <a:rPr lang="en-GB" b="0" dirty="0" err="1"/>
              <a:t>processus</a:t>
            </a:r>
            <a:r>
              <a:rPr lang="en-GB" b="0" dirty="0"/>
              <a:t> </a:t>
            </a:r>
            <a:r>
              <a:rPr lang="en-GB" b="0" dirty="0" err="1"/>
              <a:t>continu</a:t>
            </a:r>
            <a:r>
              <a:rPr lang="en-GB" b="0" dirty="0"/>
              <a:t> de </a:t>
            </a:r>
            <a:r>
              <a:rPr lang="en-GB" b="0" dirty="0" err="1"/>
              <a:t>réflexion</a:t>
            </a:r>
            <a:r>
              <a:rPr lang="en-GB" b="0" dirty="0"/>
              <a:t> sur  le </a:t>
            </a:r>
            <a:r>
              <a:rPr lang="en-GB" b="0" dirty="0" err="1"/>
              <a:t>changement</a:t>
            </a:r>
            <a:r>
              <a:rPr lang="en-GB" b="0" dirty="0"/>
              <a:t> (quoi et comment) et </a:t>
            </a:r>
            <a:r>
              <a:rPr lang="en-GB" b="0" dirty="0" err="1"/>
              <a:t>sur</a:t>
            </a:r>
            <a:r>
              <a:rPr lang="en-GB" b="0" dirty="0"/>
              <a:t> les </a:t>
            </a:r>
            <a:r>
              <a:rPr lang="en-GB" b="0" dirty="0" err="1"/>
              <a:t>conséquences</a:t>
            </a:r>
            <a:r>
              <a:rPr lang="en-GB" b="0" dirty="0"/>
              <a:t> pour le </a:t>
            </a:r>
            <a:r>
              <a:rPr lang="en-GB" b="0" dirty="0" err="1"/>
              <a:t>rôle</a:t>
            </a:r>
            <a:r>
              <a:rPr lang="en-GB" b="0" dirty="0"/>
              <a:t> des </a:t>
            </a:r>
            <a:r>
              <a:rPr lang="en-GB" b="0" dirty="0" err="1"/>
              <a:t>intervenants</a:t>
            </a:r>
            <a:r>
              <a:rPr lang="en-GB" b="0" dirty="0"/>
              <a:t>:</a:t>
            </a:r>
          </a:p>
          <a:p>
            <a:r>
              <a:rPr lang="en-GB" b="0" dirty="0"/>
              <a:t>Un </a:t>
            </a:r>
            <a:r>
              <a:rPr lang="en-GB" b="0" dirty="0" err="1"/>
              <a:t>processus</a:t>
            </a:r>
            <a:r>
              <a:rPr lang="en-GB" b="0" dirty="0"/>
              <a:t> qui:</a:t>
            </a:r>
            <a:endParaRPr lang="en-GB" sz="2800" b="0" dirty="0"/>
          </a:p>
          <a:p>
            <a:pPr lvl="2"/>
            <a:r>
              <a:rPr lang="en-GB" dirty="0"/>
              <a:t>aide à </a:t>
            </a:r>
            <a:r>
              <a:rPr lang="en-GB" dirty="0" err="1"/>
              <a:t>situer</a:t>
            </a:r>
            <a:r>
              <a:rPr lang="en-GB" dirty="0"/>
              <a:t> un programme </a:t>
            </a:r>
            <a:r>
              <a:rPr lang="en-GB" dirty="0" err="1"/>
              <a:t>dans</a:t>
            </a:r>
            <a:r>
              <a:rPr lang="en-GB" dirty="0"/>
              <a:t> </a:t>
            </a:r>
            <a:r>
              <a:rPr lang="en-GB" dirty="0" err="1"/>
              <a:t>une</a:t>
            </a:r>
            <a:r>
              <a:rPr lang="en-GB" dirty="0"/>
              <a:t> analyse plus large des </a:t>
            </a:r>
            <a:r>
              <a:rPr lang="en-GB" dirty="0" err="1"/>
              <a:t>processus</a:t>
            </a:r>
            <a:r>
              <a:rPr lang="en-GB" dirty="0"/>
              <a:t> de </a:t>
            </a:r>
            <a:r>
              <a:rPr lang="en-GB" dirty="0" err="1"/>
              <a:t>changements</a:t>
            </a:r>
            <a:r>
              <a:rPr lang="en-GB" dirty="0"/>
              <a:t>; </a:t>
            </a:r>
          </a:p>
          <a:p>
            <a:pPr lvl="2"/>
            <a:r>
              <a:rPr lang="en-GB" dirty="0" err="1"/>
              <a:t>est</a:t>
            </a:r>
            <a:r>
              <a:rPr lang="en-GB" dirty="0"/>
              <a:t> </a:t>
            </a:r>
            <a:r>
              <a:rPr lang="en-GB" dirty="0" err="1"/>
              <a:t>basé</a:t>
            </a:r>
            <a:r>
              <a:rPr lang="en-GB" dirty="0"/>
              <a:t> sur les </a:t>
            </a:r>
            <a:r>
              <a:rPr lang="en-GB" dirty="0" err="1"/>
              <a:t>apprentissages</a:t>
            </a:r>
            <a:r>
              <a:rPr lang="en-GB" dirty="0"/>
              <a:t>/</a:t>
            </a:r>
            <a:r>
              <a:rPr lang="en-GB" dirty="0" err="1"/>
              <a:t>recherches</a:t>
            </a:r>
            <a:r>
              <a:rPr lang="en-GB" dirty="0"/>
              <a:t> sur les </a:t>
            </a:r>
            <a:r>
              <a:rPr lang="en-GB" dirty="0" err="1"/>
              <a:t>résultats</a:t>
            </a:r>
            <a:r>
              <a:rPr lang="en-GB" dirty="0"/>
              <a:t> de </a:t>
            </a:r>
            <a:r>
              <a:rPr lang="en-GB" dirty="0" err="1"/>
              <a:t>développement</a:t>
            </a:r>
            <a:r>
              <a:rPr lang="en-GB" dirty="0"/>
              <a:t>;</a:t>
            </a:r>
          </a:p>
          <a:p>
            <a:pPr lvl="2"/>
            <a:r>
              <a:rPr lang="en-GB" dirty="0" err="1"/>
              <a:t>articule</a:t>
            </a:r>
            <a:r>
              <a:rPr lang="en-GB" dirty="0"/>
              <a:t> </a:t>
            </a:r>
            <a:r>
              <a:rPr lang="en-GB" dirty="0" err="1"/>
              <a:t>une</a:t>
            </a:r>
            <a:r>
              <a:rPr lang="en-GB" dirty="0"/>
              <a:t> vision </a:t>
            </a:r>
            <a:r>
              <a:rPr lang="en-GB" dirty="0" err="1"/>
              <a:t>particulière</a:t>
            </a:r>
            <a:r>
              <a:rPr lang="en-GB" dirty="0"/>
              <a:t> sur le </a:t>
            </a:r>
            <a:r>
              <a:rPr lang="en-GB" dirty="0" err="1"/>
              <a:t>changement</a:t>
            </a:r>
            <a:r>
              <a:rPr lang="en-GB" dirty="0"/>
              <a:t>;</a:t>
            </a:r>
          </a:p>
          <a:p>
            <a:pPr lvl="2"/>
            <a:r>
              <a:rPr lang="en-GB" dirty="0" err="1"/>
              <a:t>s’aligne</a:t>
            </a:r>
            <a:r>
              <a:rPr lang="en-GB" dirty="0"/>
              <a:t> avec la </a:t>
            </a:r>
            <a:r>
              <a:rPr lang="en-GB" dirty="0" err="1"/>
              <a:t>pensée</a:t>
            </a:r>
            <a:r>
              <a:rPr lang="en-GB" dirty="0"/>
              <a:t> </a:t>
            </a:r>
            <a:r>
              <a:rPr lang="en-GB" dirty="0" err="1"/>
              <a:t>systémique</a:t>
            </a:r>
            <a:r>
              <a:rPr lang="en-GB" dirty="0"/>
              <a:t> et </a:t>
            </a:r>
            <a:r>
              <a:rPr lang="en-GB" dirty="0" err="1"/>
              <a:t>l’acceptation</a:t>
            </a:r>
            <a:r>
              <a:rPr lang="en-GB" dirty="0"/>
              <a:t> que divers </a:t>
            </a:r>
            <a:r>
              <a:rPr lang="en-GB" dirty="0" err="1"/>
              <a:t>facteurs</a:t>
            </a:r>
            <a:r>
              <a:rPr lang="en-GB" dirty="0"/>
              <a:t> et </a:t>
            </a:r>
            <a:r>
              <a:rPr lang="en-GB" dirty="0" err="1"/>
              <a:t>acteurs</a:t>
            </a:r>
            <a:r>
              <a:rPr lang="en-GB" dirty="0"/>
              <a:t> </a:t>
            </a:r>
            <a:r>
              <a:rPr lang="en-GB" dirty="0" err="1"/>
              <a:t>influencent</a:t>
            </a:r>
            <a:r>
              <a:rPr lang="en-GB" dirty="0"/>
              <a:t> le </a:t>
            </a:r>
            <a:r>
              <a:rPr lang="en-GB" dirty="0" err="1"/>
              <a:t>changement</a:t>
            </a:r>
            <a:endParaRPr lang="en-GB" dirty="0"/>
          </a:p>
          <a:p>
            <a:pPr lvl="1"/>
            <a:endParaRPr lang="nl-NL" sz="2800" dirty="0"/>
          </a:p>
          <a:p>
            <a:pPr lvl="1" algn="r">
              <a:buNone/>
            </a:pPr>
            <a:r>
              <a:rPr lang="nl-NL" sz="1000" dirty="0"/>
              <a:t>Bron: Comic </a:t>
            </a:r>
            <a:r>
              <a:rPr lang="nl-NL" sz="1000" dirty="0" err="1"/>
              <a:t>Relief</a:t>
            </a:r>
            <a:r>
              <a:rPr lang="nl-NL" sz="1000" dirty="0"/>
              <a:t>, 2011</a:t>
            </a:r>
            <a:endParaRPr lang="en-GB" sz="1000" dirty="0"/>
          </a:p>
          <a:p>
            <a:pPr>
              <a:buNone/>
            </a:pPr>
            <a:endParaRPr lang="en-GB" dirty="0">
              <a:solidFill>
                <a:schemeClr val="tx1">
                  <a:lumMod val="50000"/>
                </a:schemeClr>
              </a:solidFill>
            </a:endParaRPr>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645" y="4853614"/>
            <a:ext cx="1757832" cy="17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297311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1259136" y="404813"/>
            <a:ext cx="3456880" cy="685800"/>
          </a:xfrm>
        </p:spPr>
        <p:txBody>
          <a:bodyPr/>
          <a:lstStyle/>
          <a:p>
            <a:r>
              <a:rPr lang="nl-BE" altLang="nl-BE" dirty="0" err="1"/>
              <a:t>ToC</a:t>
            </a:r>
            <a:r>
              <a:rPr lang="nl-BE" altLang="nl-BE" dirty="0"/>
              <a:t> – </a:t>
            </a:r>
            <a:r>
              <a:rPr lang="nl-BE" altLang="nl-BE" dirty="0" err="1"/>
              <a:t>pourquoi</a:t>
            </a:r>
            <a:r>
              <a:rPr lang="nl-BE" altLang="nl-BE" dirty="0"/>
              <a:t>?</a:t>
            </a:r>
          </a:p>
        </p:txBody>
      </p:sp>
      <p:sp>
        <p:nvSpPr>
          <p:cNvPr id="22531" name="Tijdelijke aanduiding voor inhoud 2"/>
          <p:cNvSpPr>
            <a:spLocks noGrp="1"/>
          </p:cNvSpPr>
          <p:nvPr>
            <p:ph idx="1"/>
          </p:nvPr>
        </p:nvSpPr>
        <p:spPr>
          <a:xfrm>
            <a:off x="1285763" y="2636912"/>
            <a:ext cx="7505700" cy="4365625"/>
          </a:xfrm>
        </p:spPr>
        <p:txBody>
          <a:bodyPr/>
          <a:lstStyle/>
          <a:p>
            <a:r>
              <a:rPr lang="fr-BE" altLang="nl-BE" sz="2400" dirty="0"/>
              <a:t>Frustration sur les stratégies qui ne fonctionnent pas (bien):</a:t>
            </a:r>
            <a:endParaRPr lang="nl-BE" altLang="nl-BE" sz="2400" dirty="0"/>
          </a:p>
          <a:p>
            <a:pPr lvl="1" algn="just"/>
            <a:r>
              <a:rPr lang="nl-BE" altLang="nl-BE" sz="2000" dirty="0"/>
              <a:t>Les workshops/</a:t>
            </a:r>
            <a:r>
              <a:rPr lang="nl-BE" altLang="nl-BE" sz="2000" dirty="0" err="1"/>
              <a:t>formations</a:t>
            </a:r>
            <a:r>
              <a:rPr lang="nl-BE" altLang="nl-BE" sz="2000" dirty="0"/>
              <a:t> </a:t>
            </a:r>
            <a:r>
              <a:rPr lang="nl-BE" altLang="nl-BE" sz="2000" dirty="0" err="1"/>
              <a:t>qui</a:t>
            </a:r>
            <a:r>
              <a:rPr lang="nl-BE" altLang="nl-BE" sz="2000" dirty="0"/>
              <a:t> ne </a:t>
            </a:r>
            <a:r>
              <a:rPr lang="nl-BE" altLang="nl-BE" sz="2000" dirty="0" err="1"/>
              <a:t>contribuent</a:t>
            </a:r>
            <a:r>
              <a:rPr lang="nl-BE" altLang="nl-BE" sz="2000" dirty="0"/>
              <a:t> pas à des </a:t>
            </a:r>
            <a:r>
              <a:rPr lang="nl-BE" altLang="nl-BE" sz="2000" dirty="0" err="1"/>
              <a:t>organisations</a:t>
            </a:r>
            <a:r>
              <a:rPr lang="nl-BE" altLang="nl-BE" sz="2000" dirty="0"/>
              <a:t> plus </a:t>
            </a:r>
            <a:r>
              <a:rPr lang="nl-BE" altLang="nl-BE" sz="2000" dirty="0" err="1"/>
              <a:t>efficaces</a:t>
            </a:r>
            <a:r>
              <a:rPr lang="nl-BE" altLang="nl-BE" sz="2000" dirty="0"/>
              <a:t> </a:t>
            </a:r>
          </a:p>
          <a:p>
            <a:pPr lvl="1" algn="just"/>
            <a:r>
              <a:rPr lang="nl-BE" altLang="nl-BE" sz="2000" dirty="0"/>
              <a:t>Les ‘best </a:t>
            </a:r>
            <a:r>
              <a:rPr lang="nl-BE" altLang="nl-BE" sz="2000" dirty="0" err="1"/>
              <a:t>practice</a:t>
            </a:r>
            <a:r>
              <a:rPr lang="nl-BE" altLang="nl-BE" sz="2000" dirty="0"/>
              <a:t>’ </a:t>
            </a:r>
            <a:r>
              <a:rPr lang="nl-BE" altLang="nl-BE" sz="2000" dirty="0" err="1"/>
              <a:t>qui</a:t>
            </a:r>
            <a:r>
              <a:rPr lang="nl-BE" altLang="nl-BE" sz="2000" dirty="0"/>
              <a:t> </a:t>
            </a:r>
            <a:r>
              <a:rPr lang="nl-BE" altLang="nl-BE" sz="2000" dirty="0" err="1"/>
              <a:t>semblent</a:t>
            </a:r>
            <a:r>
              <a:rPr lang="nl-BE" altLang="nl-BE" sz="2000" dirty="0"/>
              <a:t> ne pas </a:t>
            </a:r>
            <a:r>
              <a:rPr lang="nl-BE" altLang="nl-BE" sz="2000" dirty="0" err="1"/>
              <a:t>fonctionner</a:t>
            </a:r>
            <a:endParaRPr lang="nl-BE" altLang="nl-BE" sz="2000" dirty="0"/>
          </a:p>
          <a:p>
            <a:pPr lvl="1" algn="just"/>
            <a:r>
              <a:rPr lang="nl-BE" altLang="nl-BE" sz="2000" dirty="0" err="1"/>
              <a:t>L’expansion</a:t>
            </a:r>
            <a:r>
              <a:rPr lang="nl-BE" altLang="nl-BE" sz="2000" dirty="0"/>
              <a:t> des </a:t>
            </a:r>
            <a:r>
              <a:rPr lang="nl-BE" altLang="nl-BE" sz="2000" dirty="0" err="1"/>
              <a:t>projets</a:t>
            </a:r>
            <a:r>
              <a:rPr lang="nl-BE" altLang="nl-BE" sz="2000" dirty="0"/>
              <a:t> pilotes </a:t>
            </a:r>
            <a:r>
              <a:rPr lang="nl-BE" altLang="nl-BE" sz="2000" dirty="0" err="1"/>
              <a:t>qui</a:t>
            </a:r>
            <a:r>
              <a:rPr lang="nl-BE" altLang="nl-BE" sz="2000" dirty="0"/>
              <a:t> </a:t>
            </a:r>
            <a:r>
              <a:rPr lang="nl-BE" altLang="nl-BE" sz="2000" dirty="0" err="1"/>
              <a:t>échoue</a:t>
            </a:r>
            <a:endParaRPr lang="nl-BE" altLang="nl-BE" sz="2000" dirty="0"/>
          </a:p>
          <a:p>
            <a:pPr lvl="1" algn="just"/>
            <a:r>
              <a:rPr lang="nl-BE" altLang="nl-BE" sz="2000" dirty="0"/>
              <a:t>Le </a:t>
            </a:r>
            <a:r>
              <a:rPr lang="nl-BE" altLang="nl-BE" sz="2000" dirty="0" err="1"/>
              <a:t>renforcement</a:t>
            </a:r>
            <a:r>
              <a:rPr lang="nl-BE" altLang="nl-BE" sz="2000" dirty="0"/>
              <a:t> du mouvement </a:t>
            </a:r>
            <a:r>
              <a:rPr lang="nl-BE" altLang="nl-BE" sz="2000" dirty="0" err="1"/>
              <a:t>qui</a:t>
            </a:r>
            <a:r>
              <a:rPr lang="nl-BE" altLang="nl-BE" sz="2000" dirty="0"/>
              <a:t> </a:t>
            </a:r>
            <a:r>
              <a:rPr lang="nl-BE" altLang="nl-BE" sz="2000" dirty="0" err="1"/>
              <a:t>faibli</a:t>
            </a:r>
            <a:endParaRPr lang="nl-BE" altLang="nl-BE" sz="2000" dirty="0"/>
          </a:p>
          <a:p>
            <a:pPr lvl="1" algn="just"/>
            <a:r>
              <a:rPr lang="nl-BE" altLang="nl-BE" sz="2000" dirty="0"/>
              <a:t>Est-</a:t>
            </a:r>
            <a:r>
              <a:rPr lang="nl-BE" altLang="nl-BE" sz="2000" dirty="0" err="1"/>
              <a:t>ce</a:t>
            </a:r>
            <a:r>
              <a:rPr lang="nl-BE" altLang="nl-BE" sz="2000" dirty="0"/>
              <a:t> que </a:t>
            </a:r>
            <a:r>
              <a:rPr lang="nl-BE" altLang="nl-BE" sz="2000" dirty="0" err="1"/>
              <a:t>opter</a:t>
            </a:r>
            <a:r>
              <a:rPr lang="nl-BE" altLang="nl-BE" sz="2000" dirty="0"/>
              <a:t> pour “</a:t>
            </a:r>
            <a:r>
              <a:rPr lang="nl-BE" altLang="nl-BE" sz="2000" dirty="0" err="1"/>
              <a:t>l’organisation</a:t>
            </a:r>
            <a:r>
              <a:rPr lang="nl-BE" altLang="nl-BE" sz="2000" dirty="0"/>
              <a:t>” des </a:t>
            </a:r>
            <a:r>
              <a:rPr lang="nl-BE" altLang="nl-BE" sz="2000" dirty="0" err="1"/>
              <a:t>personnes</a:t>
            </a:r>
            <a:r>
              <a:rPr lang="nl-BE" altLang="nl-BE" sz="2000" dirty="0"/>
              <a:t> en </a:t>
            </a:r>
            <a:r>
              <a:rPr lang="nl-BE" altLang="nl-BE" sz="2000" dirty="0" err="1"/>
              <a:t>groupes</a:t>
            </a:r>
            <a:r>
              <a:rPr lang="nl-BE" altLang="nl-BE" sz="2000" dirty="0"/>
              <a:t> </a:t>
            </a:r>
            <a:r>
              <a:rPr lang="nl-BE" altLang="nl-BE" sz="2000" dirty="0" err="1"/>
              <a:t>est</a:t>
            </a:r>
            <a:r>
              <a:rPr lang="nl-BE" altLang="nl-BE" sz="2000" dirty="0"/>
              <a:t> </a:t>
            </a:r>
            <a:r>
              <a:rPr lang="nl-BE" altLang="nl-BE" sz="2000" dirty="0" err="1"/>
              <a:t>toujours</a:t>
            </a:r>
            <a:r>
              <a:rPr lang="nl-BE" altLang="nl-BE" sz="2000" dirty="0"/>
              <a:t> la </a:t>
            </a:r>
            <a:r>
              <a:rPr lang="nl-BE" altLang="nl-BE" sz="2000" dirty="0" err="1"/>
              <a:t>meilleure</a:t>
            </a:r>
            <a:r>
              <a:rPr lang="nl-BE" altLang="nl-BE" sz="2000" dirty="0"/>
              <a:t> option? </a:t>
            </a:r>
          </a:p>
          <a:p>
            <a:pPr lvl="1"/>
            <a:endParaRPr lang="nl-BE" altLang="nl-BE" sz="2000" dirty="0"/>
          </a:p>
          <a:p>
            <a:endParaRPr lang="nl-BE" altLang="nl-BE" sz="2800" dirty="0"/>
          </a:p>
        </p:txBody>
      </p:sp>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32656"/>
            <a:ext cx="411797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81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9672" y="116632"/>
            <a:ext cx="6858000" cy="685800"/>
          </a:xfrm>
        </p:spPr>
        <p:txBody>
          <a:bodyPr/>
          <a:lstStyle/>
          <a:p>
            <a:r>
              <a:rPr lang="nl-BE" altLang="nl-BE" dirty="0" err="1"/>
              <a:t>ToC</a:t>
            </a:r>
            <a:r>
              <a:rPr lang="nl-BE" altLang="nl-BE" dirty="0"/>
              <a:t> – </a:t>
            </a:r>
            <a:r>
              <a:rPr lang="nl-BE" altLang="nl-BE" dirty="0" err="1"/>
              <a:t>pourquoi</a:t>
            </a:r>
            <a:r>
              <a:rPr lang="nl-BE" altLang="nl-BE" dirty="0"/>
              <a:t>?</a:t>
            </a:r>
            <a:endParaRPr lang="nl-BE" dirty="0"/>
          </a:p>
        </p:txBody>
      </p:sp>
      <p:sp>
        <p:nvSpPr>
          <p:cNvPr id="3" name="Tijdelijke aanduiding voor inhoud 2"/>
          <p:cNvSpPr>
            <a:spLocks noGrp="1"/>
          </p:cNvSpPr>
          <p:nvPr>
            <p:ph idx="1"/>
          </p:nvPr>
        </p:nvSpPr>
        <p:spPr>
          <a:xfrm>
            <a:off x="827584" y="764704"/>
            <a:ext cx="7865740" cy="5544616"/>
          </a:xfrm>
        </p:spPr>
        <p:txBody>
          <a:bodyPr/>
          <a:lstStyle/>
          <a:p>
            <a:pPr algn="just"/>
            <a:r>
              <a:rPr lang="nl-BE" sz="2400" dirty="0">
                <a:solidFill>
                  <a:schemeClr val="tx1"/>
                </a:solidFill>
              </a:rPr>
              <a:t>AR</a:t>
            </a:r>
          </a:p>
          <a:p>
            <a:pPr lvl="1" algn="just"/>
            <a:r>
              <a:rPr lang="nl-BE" dirty="0" err="1">
                <a:solidFill>
                  <a:schemeClr val="tx1"/>
                </a:solidFill>
              </a:rPr>
              <a:t>Accréditation</a:t>
            </a:r>
            <a:r>
              <a:rPr lang="nl-BE" sz="1800" dirty="0">
                <a:solidFill>
                  <a:schemeClr val="tx1"/>
                </a:solidFill>
              </a:rPr>
              <a:t>: </a:t>
            </a:r>
            <a:r>
              <a:rPr lang="nl-BE" sz="1600" dirty="0" err="1">
                <a:solidFill>
                  <a:schemeClr val="tx1"/>
                </a:solidFill>
              </a:rPr>
              <a:t>Dialogue</a:t>
            </a:r>
            <a:r>
              <a:rPr lang="nl-BE" sz="1600" dirty="0">
                <a:solidFill>
                  <a:schemeClr val="tx1"/>
                </a:solidFill>
              </a:rPr>
              <a:t> </a:t>
            </a:r>
            <a:r>
              <a:rPr lang="nl-BE" sz="1600" dirty="0" err="1">
                <a:solidFill>
                  <a:schemeClr val="tx1"/>
                </a:solidFill>
              </a:rPr>
              <a:t>institutionnel</a:t>
            </a:r>
            <a:r>
              <a:rPr lang="nl-BE" sz="1800" dirty="0">
                <a:solidFill>
                  <a:schemeClr val="tx1"/>
                </a:solidFill>
              </a:rPr>
              <a:t>: </a:t>
            </a:r>
            <a:r>
              <a:rPr lang="fr-FR" sz="1600" dirty="0"/>
              <a:t>Les points suivants y sont abordés:</a:t>
            </a:r>
            <a:r>
              <a:rPr lang="fr-BE" sz="1600" dirty="0"/>
              <a:t> 2°-</a:t>
            </a:r>
            <a:r>
              <a:rPr lang="fr-FR" sz="1600" dirty="0">
                <a:solidFill>
                  <a:schemeClr val="tx1"/>
                </a:solidFill>
              </a:rPr>
              <a:t>les leçons tirées au niveau de la </a:t>
            </a:r>
            <a:r>
              <a:rPr lang="fr-FR" sz="1600" b="1" dirty="0">
                <a:solidFill>
                  <a:schemeClr val="tx1"/>
                </a:solidFill>
              </a:rPr>
              <a:t>théorie de changement </a:t>
            </a:r>
            <a:r>
              <a:rPr lang="fr-FR" sz="1600" dirty="0">
                <a:solidFill>
                  <a:schemeClr val="tx1"/>
                </a:solidFill>
              </a:rPr>
              <a:t>de l’organisation </a:t>
            </a:r>
            <a:r>
              <a:rPr lang="nl-BE" sz="1600" dirty="0">
                <a:solidFill>
                  <a:schemeClr val="tx1"/>
                </a:solidFill>
              </a:rPr>
              <a:t>(Art.11-2°)</a:t>
            </a:r>
            <a:endParaRPr lang="nl-BE" sz="1800" dirty="0">
              <a:solidFill>
                <a:schemeClr val="tx1"/>
              </a:solidFill>
            </a:endParaRPr>
          </a:p>
          <a:p>
            <a:pPr lvl="1" algn="just"/>
            <a:r>
              <a:rPr lang="nl-BE" dirty="0">
                <a:solidFill>
                  <a:schemeClr val="tx1"/>
                </a:solidFill>
              </a:rPr>
              <a:t>CSC:</a:t>
            </a:r>
          </a:p>
          <a:p>
            <a:pPr lvl="2" algn="just"/>
            <a:r>
              <a:rPr lang="fr-FR" sz="1600" dirty="0">
                <a:solidFill>
                  <a:schemeClr val="tx1"/>
                </a:solidFill>
              </a:rPr>
              <a:t>Chaque CSC contient les éléments suivants : 3°-Par cible stratégique retenue, l’identification et la présentation des éléments de mise en œuvre qui sont communs aux organisations concernées : </a:t>
            </a:r>
            <a:r>
              <a:rPr lang="fr-FR" sz="1600" b="1" dirty="0">
                <a:solidFill>
                  <a:schemeClr val="tx1"/>
                </a:solidFill>
              </a:rPr>
              <a:t>théories de changement, …</a:t>
            </a:r>
            <a:r>
              <a:rPr lang="fr-FR" sz="1600" dirty="0">
                <a:solidFill>
                  <a:schemeClr val="tx1"/>
                </a:solidFill>
              </a:rPr>
              <a:t> (Art.13-3°)</a:t>
            </a:r>
            <a:endParaRPr lang="nl-BE" sz="1600" dirty="0">
              <a:solidFill>
                <a:schemeClr val="tx1"/>
              </a:solidFill>
            </a:endParaRPr>
          </a:p>
          <a:p>
            <a:pPr lvl="2" algn="just"/>
            <a:r>
              <a:rPr lang="fr-FR" sz="1600" dirty="0">
                <a:solidFill>
                  <a:schemeClr val="tx1"/>
                </a:solidFill>
              </a:rPr>
              <a:t>Dialogues stratégiques portant sur les points suivants: 2°-les leçons tirées de la mise en œuvre des programmes pour les cibles stratégiques, </a:t>
            </a:r>
            <a:r>
              <a:rPr lang="fr-FR" sz="1600" b="1" dirty="0">
                <a:solidFill>
                  <a:schemeClr val="tx1"/>
                </a:solidFill>
              </a:rPr>
              <a:t>les théories de changement </a:t>
            </a:r>
            <a:r>
              <a:rPr lang="fr-FR" sz="1600" dirty="0">
                <a:solidFill>
                  <a:schemeClr val="tx1"/>
                </a:solidFill>
              </a:rPr>
              <a:t>et les approches communes du CSC </a:t>
            </a:r>
            <a:r>
              <a:rPr lang="nl-BE" sz="1600" dirty="0">
                <a:solidFill>
                  <a:schemeClr val="tx1"/>
                </a:solidFill>
              </a:rPr>
              <a:t>(Art.15,§3,2°)</a:t>
            </a:r>
          </a:p>
          <a:p>
            <a:pPr lvl="1" algn="just"/>
            <a:r>
              <a:rPr lang="nl-BE" dirty="0" err="1">
                <a:solidFill>
                  <a:schemeClr val="tx1"/>
                </a:solidFill>
              </a:rPr>
              <a:t>Programmme</a:t>
            </a:r>
            <a:r>
              <a:rPr lang="nl-BE" dirty="0">
                <a:solidFill>
                  <a:schemeClr val="tx1"/>
                </a:solidFill>
              </a:rPr>
              <a:t>: </a:t>
            </a:r>
            <a:r>
              <a:rPr lang="fr-FR" sz="1600" dirty="0">
                <a:solidFill>
                  <a:schemeClr val="tx1"/>
                </a:solidFill>
              </a:rPr>
              <a:t>Le programme respecte une approche orientée vers les résultats, attestée par :1° </a:t>
            </a:r>
            <a:r>
              <a:rPr lang="fr-FR" sz="1600" b="1" dirty="0">
                <a:solidFill>
                  <a:schemeClr val="tx1"/>
                </a:solidFill>
              </a:rPr>
              <a:t>une théorie de changement </a:t>
            </a:r>
            <a:r>
              <a:rPr lang="fr-FR" sz="1600" dirty="0">
                <a:solidFill>
                  <a:schemeClr val="tx1"/>
                </a:solidFill>
              </a:rPr>
              <a:t>qui explique schématiquement comment les résultats attendus se matérialiseront et sur quelles hypothèses sous-jacentes le programme repose </a:t>
            </a:r>
            <a:r>
              <a:rPr lang="nl-BE" sz="1600" dirty="0">
                <a:solidFill>
                  <a:schemeClr val="tx1"/>
                </a:solidFill>
              </a:rPr>
              <a:t>(Art.18,§5,1°)</a:t>
            </a:r>
          </a:p>
          <a:p>
            <a:pPr lvl="1" algn="just"/>
            <a:r>
              <a:rPr lang="nl-BE" dirty="0" err="1">
                <a:solidFill>
                  <a:schemeClr val="tx1"/>
                </a:solidFill>
              </a:rPr>
              <a:t>Donc</a:t>
            </a:r>
            <a:r>
              <a:rPr lang="nl-BE" dirty="0">
                <a:solidFill>
                  <a:schemeClr val="tx1"/>
                </a:solidFill>
              </a:rPr>
              <a:t>: </a:t>
            </a:r>
            <a:r>
              <a:rPr lang="nl-BE" sz="1800" dirty="0" err="1">
                <a:solidFill>
                  <a:schemeClr val="tx1"/>
                </a:solidFill>
              </a:rPr>
              <a:t>différentes</a:t>
            </a:r>
            <a:r>
              <a:rPr lang="nl-BE" sz="1800" dirty="0">
                <a:solidFill>
                  <a:schemeClr val="tx1"/>
                </a:solidFill>
              </a:rPr>
              <a:t> </a:t>
            </a:r>
            <a:r>
              <a:rPr lang="nl-BE" sz="1800" dirty="0" err="1">
                <a:solidFill>
                  <a:schemeClr val="tx1"/>
                </a:solidFill>
              </a:rPr>
              <a:t>applications</a:t>
            </a:r>
            <a:r>
              <a:rPr lang="nl-BE" sz="1800" dirty="0">
                <a:solidFill>
                  <a:schemeClr val="tx1"/>
                </a:solidFill>
              </a:rPr>
              <a:t>, </a:t>
            </a:r>
            <a:r>
              <a:rPr lang="nl-BE" sz="1800" dirty="0" err="1">
                <a:solidFill>
                  <a:schemeClr val="tx1"/>
                </a:solidFill>
              </a:rPr>
              <a:t>intérêt</a:t>
            </a:r>
            <a:r>
              <a:rPr lang="nl-BE" sz="1800" dirty="0">
                <a:solidFill>
                  <a:schemeClr val="tx1"/>
                </a:solidFill>
              </a:rPr>
              <a:t> </a:t>
            </a:r>
            <a:r>
              <a:rPr lang="nl-BE" sz="1800" dirty="0" err="1">
                <a:solidFill>
                  <a:schemeClr val="tx1"/>
                </a:solidFill>
              </a:rPr>
              <a:t>d’apprendre</a:t>
            </a:r>
            <a:endParaRPr lang="nl-BE" dirty="0">
              <a:solidFill>
                <a:schemeClr val="tx1"/>
              </a:solidFill>
            </a:endParaRPr>
          </a:p>
          <a:p>
            <a:pPr lvl="1" algn="just"/>
            <a:r>
              <a:rPr lang="nl-BE" dirty="0" err="1">
                <a:solidFill>
                  <a:schemeClr val="tx1"/>
                </a:solidFill>
              </a:rPr>
              <a:t>Comment</a:t>
            </a:r>
            <a:r>
              <a:rPr lang="nl-BE" dirty="0">
                <a:solidFill>
                  <a:schemeClr val="tx1"/>
                </a:solidFill>
              </a:rPr>
              <a:t>: ?</a:t>
            </a:r>
          </a:p>
        </p:txBody>
      </p:sp>
    </p:spTree>
    <p:extLst>
      <p:ext uri="{BB962C8B-B14F-4D97-AF65-F5344CB8AC3E}">
        <p14:creationId xmlns:p14="http://schemas.microsoft.com/office/powerpoint/2010/main" val="435208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23528" y="692696"/>
            <a:ext cx="8408035" cy="679450"/>
          </a:xfrm>
        </p:spPr>
        <p:txBody>
          <a:bodyPr/>
          <a:lstStyle/>
          <a:p>
            <a:r>
              <a:rPr lang="en-GB" sz="3200" dirty="0"/>
              <a:t>Comment </a:t>
            </a:r>
            <a:r>
              <a:rPr lang="fr-BE" sz="3200" dirty="0"/>
              <a:t>envisageons-nous</a:t>
            </a:r>
            <a:r>
              <a:rPr lang="en-GB" sz="3200" dirty="0"/>
              <a:t> le monde suite à </a:t>
            </a:r>
            <a:r>
              <a:rPr lang="en-GB" sz="3200" dirty="0" err="1"/>
              <a:t>nos</a:t>
            </a:r>
            <a:r>
              <a:rPr lang="en-GB" sz="3200" dirty="0"/>
              <a:t> </a:t>
            </a:r>
            <a:r>
              <a:rPr lang="en-GB" sz="3200" dirty="0" err="1"/>
              <a:t>processus</a:t>
            </a:r>
            <a:r>
              <a:rPr lang="en-GB" sz="3200" dirty="0"/>
              <a:t> de </a:t>
            </a:r>
            <a:r>
              <a:rPr lang="en-GB" sz="3200" dirty="0" err="1"/>
              <a:t>planification</a:t>
            </a:r>
            <a:r>
              <a:rPr lang="en-GB" dirty="0"/>
              <a:t>?</a:t>
            </a:r>
            <a:endParaRPr lang="en-GB" sz="3200" dirty="0"/>
          </a:p>
        </p:txBody>
      </p:sp>
      <p:pic>
        <p:nvPicPr>
          <p:cNvPr id="5123" name="Picture 2" descr="newton's cradle.jpg"/>
          <p:cNvPicPr>
            <a:picLocks noChangeAspect="1"/>
          </p:cNvPicPr>
          <p:nvPr/>
        </p:nvPicPr>
        <p:blipFill>
          <a:blip r:embed="rId3" cstate="print"/>
          <a:srcRect/>
          <a:stretch>
            <a:fillRect/>
          </a:stretch>
        </p:blipFill>
        <p:spPr bwMode="auto">
          <a:xfrm>
            <a:off x="1835150" y="1700213"/>
            <a:ext cx="4787900" cy="4694237"/>
          </a:xfrm>
          <a:prstGeom prst="rect">
            <a:avLst/>
          </a:prstGeom>
          <a:noFill/>
          <a:ln w="9525">
            <a:noFill/>
            <a:miter lim="800000"/>
            <a:headEnd/>
            <a:tailEnd/>
          </a:ln>
        </p:spPr>
      </p:pic>
    </p:spTree>
    <p:extLst>
      <p:ext uri="{BB962C8B-B14F-4D97-AF65-F5344CB8AC3E}">
        <p14:creationId xmlns:p14="http://schemas.microsoft.com/office/powerpoint/2010/main" val="393975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1530424" y="404813"/>
            <a:ext cx="6858000" cy="685800"/>
          </a:xfrm>
        </p:spPr>
        <p:txBody>
          <a:bodyPr/>
          <a:lstStyle/>
          <a:p>
            <a:r>
              <a:rPr lang="nl-BE" altLang="nl-BE" dirty="0" err="1"/>
              <a:t>ToC</a:t>
            </a:r>
            <a:r>
              <a:rPr lang="nl-BE" altLang="nl-BE" dirty="0"/>
              <a:t> – les </a:t>
            </a:r>
            <a:r>
              <a:rPr lang="nl-BE" altLang="nl-BE" dirty="0" err="1"/>
              <a:t>raisons</a:t>
            </a:r>
            <a:r>
              <a:rPr lang="nl-BE" altLang="nl-BE" dirty="0"/>
              <a:t> </a:t>
            </a:r>
            <a:r>
              <a:rPr lang="nl-BE" altLang="nl-BE" dirty="0" err="1"/>
              <a:t>sont</a:t>
            </a:r>
            <a:r>
              <a:rPr lang="nl-BE" altLang="nl-BE" dirty="0"/>
              <a:t> </a:t>
            </a:r>
            <a:r>
              <a:rPr lang="nl-BE" altLang="nl-BE" dirty="0" err="1"/>
              <a:t>claires</a:t>
            </a:r>
            <a:r>
              <a:rPr lang="nl-BE" altLang="nl-BE" dirty="0"/>
              <a:t>!</a:t>
            </a:r>
          </a:p>
        </p:txBody>
      </p:sp>
      <p:sp>
        <p:nvSpPr>
          <p:cNvPr id="27651" name="Tijdelijke aanduiding voor inhoud 2"/>
          <p:cNvSpPr>
            <a:spLocks noGrp="1"/>
          </p:cNvSpPr>
          <p:nvPr>
            <p:ph idx="1"/>
          </p:nvPr>
        </p:nvSpPr>
        <p:spPr>
          <a:xfrm>
            <a:off x="1295400" y="1484313"/>
            <a:ext cx="7309048" cy="4840287"/>
          </a:xfrm>
        </p:spPr>
        <p:txBody>
          <a:bodyPr/>
          <a:lstStyle/>
          <a:p>
            <a:pPr algn="just"/>
            <a:r>
              <a:rPr lang="nl-BE" altLang="nl-BE" sz="2800" dirty="0"/>
              <a:t>Peut </a:t>
            </a:r>
            <a:r>
              <a:rPr lang="nl-BE" altLang="nl-BE" sz="2800" dirty="0" err="1"/>
              <a:t>assurer</a:t>
            </a:r>
            <a:r>
              <a:rPr lang="nl-BE" altLang="nl-BE" sz="2800" dirty="0"/>
              <a:t> des </a:t>
            </a:r>
            <a:r>
              <a:rPr lang="nl-BE" altLang="nl-BE" sz="2800" dirty="0" err="1"/>
              <a:t>programmes</a:t>
            </a:r>
            <a:r>
              <a:rPr lang="nl-BE" altLang="nl-BE" sz="2800" dirty="0"/>
              <a:t> plus </a:t>
            </a:r>
            <a:r>
              <a:rPr lang="nl-BE" altLang="nl-BE" sz="2800" dirty="0" err="1"/>
              <a:t>réalistes</a:t>
            </a:r>
            <a:endParaRPr lang="nl-BE" altLang="nl-BE" sz="2800" dirty="0"/>
          </a:p>
          <a:p>
            <a:pPr algn="just"/>
            <a:r>
              <a:rPr lang="nl-BE" altLang="nl-BE" sz="2800" dirty="0" err="1"/>
              <a:t>Acceptation</a:t>
            </a:r>
            <a:r>
              <a:rPr lang="nl-BE" altLang="nl-BE" sz="2800" dirty="0"/>
              <a:t> pour </a:t>
            </a:r>
            <a:r>
              <a:rPr lang="nl-BE" altLang="nl-BE" sz="2800" dirty="0" err="1"/>
              <a:t>travailler</a:t>
            </a:r>
            <a:r>
              <a:rPr lang="nl-BE" altLang="nl-BE" sz="2800" dirty="0"/>
              <a:t> dans et </a:t>
            </a:r>
            <a:r>
              <a:rPr lang="nl-BE" altLang="nl-BE" sz="2800" dirty="0" err="1"/>
              <a:t>avec</a:t>
            </a:r>
            <a:r>
              <a:rPr lang="nl-BE" altLang="nl-BE" sz="2800" dirty="0"/>
              <a:t> la </a:t>
            </a:r>
            <a:r>
              <a:rPr lang="nl-BE" altLang="nl-BE" sz="2800" dirty="0" err="1"/>
              <a:t>complexité</a:t>
            </a:r>
            <a:endParaRPr lang="nl-BE" altLang="nl-BE" sz="2800" dirty="0"/>
          </a:p>
          <a:p>
            <a:pPr algn="just"/>
            <a:r>
              <a:rPr lang="nl-BE" altLang="nl-BE" sz="2800" dirty="0"/>
              <a:t>Sensibilisation </a:t>
            </a:r>
            <a:r>
              <a:rPr lang="nl-BE" altLang="nl-BE" sz="2800" dirty="0" err="1"/>
              <a:t>sur</a:t>
            </a:r>
            <a:r>
              <a:rPr lang="nl-BE" altLang="nl-BE" sz="2800" dirty="0"/>
              <a:t> les </a:t>
            </a:r>
            <a:r>
              <a:rPr lang="nl-BE" altLang="nl-BE" sz="2800" dirty="0" err="1"/>
              <a:t>hypothèses</a:t>
            </a:r>
            <a:r>
              <a:rPr lang="nl-BE" altLang="nl-BE" sz="2800" dirty="0"/>
              <a:t> derrière la </a:t>
            </a:r>
            <a:r>
              <a:rPr lang="nl-BE" altLang="nl-BE" sz="2800" dirty="0" err="1"/>
              <a:t>vision</a:t>
            </a:r>
            <a:r>
              <a:rPr lang="nl-BE" altLang="nl-BE" sz="2800" dirty="0"/>
              <a:t> </a:t>
            </a:r>
            <a:r>
              <a:rPr lang="nl-BE" altLang="nl-BE" sz="2800" dirty="0" err="1"/>
              <a:t>sur</a:t>
            </a:r>
            <a:r>
              <a:rPr lang="nl-BE" altLang="nl-BE" sz="2800" dirty="0"/>
              <a:t> </a:t>
            </a:r>
            <a:r>
              <a:rPr lang="nl-BE" altLang="nl-BE" sz="2800" dirty="0" err="1"/>
              <a:t>le</a:t>
            </a:r>
            <a:r>
              <a:rPr lang="nl-BE" altLang="nl-BE" sz="2800" dirty="0"/>
              <a:t> changement:</a:t>
            </a:r>
          </a:p>
          <a:p>
            <a:pPr lvl="1" algn="just"/>
            <a:r>
              <a:rPr lang="nl-BE" altLang="nl-BE" sz="2000" dirty="0" err="1"/>
              <a:t>Condition</a:t>
            </a:r>
            <a:r>
              <a:rPr lang="nl-BE" altLang="nl-BE" sz="2000" dirty="0"/>
              <a:t> </a:t>
            </a:r>
            <a:r>
              <a:rPr lang="nl-BE" altLang="nl-BE" sz="2000" dirty="0" err="1"/>
              <a:t>essentielle</a:t>
            </a:r>
            <a:r>
              <a:rPr lang="nl-BE" altLang="nl-BE" sz="2000" dirty="0"/>
              <a:t> pour </a:t>
            </a:r>
            <a:r>
              <a:rPr lang="nl-BE" altLang="nl-BE" sz="2000" dirty="0" err="1"/>
              <a:t>entamer</a:t>
            </a:r>
            <a:r>
              <a:rPr lang="nl-BE" altLang="nl-BE" sz="2000" dirty="0"/>
              <a:t> des </a:t>
            </a:r>
            <a:r>
              <a:rPr lang="nl-BE" altLang="nl-BE" sz="2000" dirty="0" err="1"/>
              <a:t>collaborations</a:t>
            </a:r>
            <a:endParaRPr lang="nl-BE" altLang="nl-BE" sz="2000" dirty="0"/>
          </a:p>
          <a:p>
            <a:pPr lvl="1" algn="just"/>
            <a:r>
              <a:rPr lang="nl-BE" altLang="nl-BE" sz="2000" dirty="0" err="1"/>
              <a:t>Compréhension</a:t>
            </a:r>
            <a:r>
              <a:rPr lang="nl-BE" altLang="nl-BE" sz="2000" dirty="0"/>
              <a:t> des </a:t>
            </a:r>
            <a:r>
              <a:rPr lang="nl-BE" altLang="nl-BE" sz="2000" dirty="0" err="1"/>
              <a:t>processus</a:t>
            </a:r>
            <a:r>
              <a:rPr lang="nl-BE" altLang="nl-BE" sz="2000" dirty="0"/>
              <a:t> de changement</a:t>
            </a:r>
          </a:p>
          <a:p>
            <a:pPr algn="just"/>
            <a:r>
              <a:rPr lang="nl-BE" altLang="nl-BE" sz="2800" dirty="0" err="1"/>
              <a:t>Promeut</a:t>
            </a:r>
            <a:r>
              <a:rPr lang="nl-BE" altLang="nl-BE" sz="2800" dirty="0"/>
              <a:t> </a:t>
            </a:r>
            <a:r>
              <a:rPr lang="nl-BE" altLang="nl-BE" sz="2800" dirty="0" err="1"/>
              <a:t>l’apprentissage</a:t>
            </a:r>
            <a:r>
              <a:rPr lang="nl-BE" altLang="nl-BE" sz="2800" dirty="0"/>
              <a:t> et </a:t>
            </a:r>
            <a:r>
              <a:rPr lang="nl-BE" altLang="nl-BE" sz="2800" dirty="0" err="1"/>
              <a:t>un</a:t>
            </a:r>
            <a:r>
              <a:rPr lang="nl-BE" altLang="nl-BE" sz="2800" dirty="0"/>
              <a:t> </a:t>
            </a:r>
            <a:r>
              <a:rPr lang="nl-BE" altLang="nl-BE" sz="2800" dirty="0" err="1"/>
              <a:t>suivi</a:t>
            </a:r>
            <a:r>
              <a:rPr lang="nl-BE" altLang="nl-BE" sz="2800" dirty="0"/>
              <a:t> &amp; </a:t>
            </a:r>
            <a:r>
              <a:rPr lang="nl-BE" altLang="nl-BE" sz="2800" dirty="0" err="1"/>
              <a:t>evaluation</a:t>
            </a:r>
            <a:r>
              <a:rPr lang="nl-BE" altLang="nl-BE" sz="2800" dirty="0"/>
              <a:t> à </a:t>
            </a:r>
            <a:r>
              <a:rPr lang="nl-BE" altLang="nl-BE" sz="2800" dirty="0" err="1"/>
              <a:t>un</a:t>
            </a:r>
            <a:r>
              <a:rPr lang="nl-BE" altLang="nl-BE" sz="2800" dirty="0"/>
              <a:t> niveau </a:t>
            </a:r>
            <a:r>
              <a:rPr lang="nl-BE" altLang="nl-BE" sz="2800" dirty="0" err="1"/>
              <a:t>stratégique</a:t>
            </a:r>
            <a:r>
              <a:rPr lang="nl-BE" altLang="nl-BE" sz="2800" dirty="0"/>
              <a:t>. </a:t>
            </a:r>
          </a:p>
          <a:p>
            <a:endParaRPr lang="nl-BE" altLang="nl-BE" sz="2800" dirty="0"/>
          </a:p>
          <a:p>
            <a:endParaRPr lang="nl-BE" altLang="nl-BE" sz="2800" dirty="0"/>
          </a:p>
          <a:p>
            <a:pPr lvl="1"/>
            <a:endParaRPr lang="nl-BE" altLang="nl-BE" sz="2000" dirty="0"/>
          </a:p>
          <a:p>
            <a:endParaRPr lang="nl-BE" altLang="nl-BE" sz="2800" dirty="0"/>
          </a:p>
        </p:txBody>
      </p:sp>
    </p:spTree>
    <p:extLst>
      <p:ext uri="{BB962C8B-B14F-4D97-AF65-F5344CB8AC3E}">
        <p14:creationId xmlns:p14="http://schemas.microsoft.com/office/powerpoint/2010/main" val="147022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432" y="476672"/>
            <a:ext cx="6858000" cy="685800"/>
          </a:xfrm>
        </p:spPr>
        <p:txBody>
          <a:bodyPr/>
          <a:lstStyle/>
          <a:p>
            <a:r>
              <a:rPr lang="en-GB" dirty="0" err="1"/>
              <a:t>L’application</a:t>
            </a:r>
            <a:r>
              <a:rPr lang="en-GB" dirty="0"/>
              <a:t> de la </a:t>
            </a:r>
            <a:r>
              <a:rPr lang="en-GB" dirty="0" err="1"/>
              <a:t>ToC</a:t>
            </a:r>
            <a:r>
              <a:rPr lang="en-GB" dirty="0"/>
              <a:t>?</a:t>
            </a:r>
          </a:p>
        </p:txBody>
      </p:sp>
      <p:sp>
        <p:nvSpPr>
          <p:cNvPr id="6" name="Content Placeholder 5"/>
          <p:cNvSpPr>
            <a:spLocks noGrp="1"/>
          </p:cNvSpPr>
          <p:nvPr>
            <p:ph idx="1"/>
          </p:nvPr>
        </p:nvSpPr>
        <p:spPr>
          <a:xfrm>
            <a:off x="1005880" y="1556792"/>
            <a:ext cx="7886600" cy="4525963"/>
          </a:xfrm>
        </p:spPr>
        <p:txBody>
          <a:bodyPr/>
          <a:lstStyle/>
          <a:p>
            <a:pPr algn="just"/>
            <a:r>
              <a:rPr lang="en-GB" sz="2800" dirty="0" err="1"/>
              <a:t>Chaque</a:t>
            </a:r>
            <a:r>
              <a:rPr lang="en-GB" sz="2800" dirty="0"/>
              <a:t> </a:t>
            </a:r>
            <a:r>
              <a:rPr lang="en-GB" sz="2800" dirty="0" err="1"/>
              <a:t>ToC</a:t>
            </a:r>
            <a:r>
              <a:rPr lang="en-GB" sz="2800" dirty="0"/>
              <a:t> </a:t>
            </a:r>
            <a:r>
              <a:rPr lang="en-GB" sz="2800" dirty="0" err="1"/>
              <a:t>est</a:t>
            </a:r>
            <a:r>
              <a:rPr lang="en-GB" sz="2800" dirty="0"/>
              <a:t> bonne!?</a:t>
            </a:r>
          </a:p>
          <a:p>
            <a:pPr algn="just"/>
            <a:r>
              <a:rPr lang="en-GB" sz="2800" dirty="0"/>
              <a:t>Applications </a:t>
            </a:r>
            <a:r>
              <a:rPr lang="en-GB" sz="2800" dirty="0" err="1"/>
              <a:t>diversifiées</a:t>
            </a:r>
            <a:r>
              <a:rPr lang="en-GB" sz="2800" dirty="0"/>
              <a:t>:</a:t>
            </a:r>
          </a:p>
          <a:p>
            <a:pPr lvl="1" algn="just"/>
            <a:r>
              <a:rPr lang="en-GB" sz="2000" dirty="0"/>
              <a:t>Instrument pour </a:t>
            </a:r>
            <a:r>
              <a:rPr lang="en-GB" sz="2000" dirty="0" err="1"/>
              <a:t>l’analyse</a:t>
            </a:r>
            <a:r>
              <a:rPr lang="en-GB" sz="2000" dirty="0"/>
              <a:t> </a:t>
            </a:r>
            <a:r>
              <a:rPr lang="en-GB" sz="2000" b="1" dirty="0" err="1"/>
              <a:t>stratégique</a:t>
            </a:r>
            <a:r>
              <a:rPr lang="en-GB" sz="2000" dirty="0"/>
              <a:t> qui </a:t>
            </a:r>
            <a:r>
              <a:rPr lang="en-GB" sz="2000" dirty="0" err="1"/>
              <a:t>fournit</a:t>
            </a:r>
            <a:r>
              <a:rPr lang="en-GB" sz="2000" dirty="0"/>
              <a:t> des </a:t>
            </a:r>
            <a:r>
              <a:rPr lang="en-GB" sz="2000" dirty="0" err="1"/>
              <a:t>éléments</a:t>
            </a:r>
            <a:r>
              <a:rPr lang="en-GB" sz="2000" dirty="0"/>
              <a:t> pour la formulation de programmes (à </a:t>
            </a:r>
            <a:r>
              <a:rPr lang="en-GB" sz="2000" dirty="0" err="1"/>
              <a:t>l’origine</a:t>
            </a:r>
            <a:r>
              <a:rPr lang="en-GB" sz="2000" dirty="0"/>
              <a:t>)</a:t>
            </a:r>
          </a:p>
          <a:p>
            <a:pPr lvl="1" algn="just"/>
            <a:r>
              <a:rPr lang="en-GB" sz="2000" b="1" dirty="0" err="1"/>
              <a:t>Questionnement</a:t>
            </a:r>
            <a:r>
              <a:rPr lang="en-GB" sz="2000" b="1" dirty="0"/>
              <a:t> critique </a:t>
            </a:r>
            <a:r>
              <a:rPr lang="en-GB" sz="2000" dirty="0"/>
              <a:t>(et argumentation) d’un cadre </a:t>
            </a:r>
            <a:r>
              <a:rPr lang="en-GB" sz="2000" dirty="0" err="1"/>
              <a:t>logique</a:t>
            </a:r>
            <a:r>
              <a:rPr lang="en-GB" sz="2000" dirty="0"/>
              <a:t>. </a:t>
            </a:r>
          </a:p>
          <a:p>
            <a:pPr lvl="1" algn="just"/>
            <a:r>
              <a:rPr lang="en-GB" sz="2000" dirty="0" err="1"/>
              <a:t>Méthode</a:t>
            </a:r>
            <a:r>
              <a:rPr lang="en-GB" sz="2000" dirty="0"/>
              <a:t> avec </a:t>
            </a:r>
            <a:r>
              <a:rPr lang="en-GB" sz="2000" dirty="0" err="1"/>
              <a:t>étapes</a:t>
            </a:r>
            <a:r>
              <a:rPr lang="en-GB" sz="2000" dirty="0"/>
              <a:t> pour la </a:t>
            </a:r>
            <a:r>
              <a:rPr lang="en-GB" sz="2000" b="1" dirty="0" err="1"/>
              <a:t>planification</a:t>
            </a:r>
            <a:r>
              <a:rPr lang="en-GB" sz="2000" b="1" dirty="0"/>
              <a:t> et </a:t>
            </a:r>
            <a:r>
              <a:rPr lang="en-GB" sz="2000" b="1" dirty="0" err="1"/>
              <a:t>l’exécution</a:t>
            </a:r>
            <a:r>
              <a:rPr lang="en-GB" sz="2000" dirty="0"/>
              <a:t>, y </a:t>
            </a:r>
            <a:r>
              <a:rPr lang="en-GB" sz="2000" dirty="0" err="1"/>
              <a:t>inclus</a:t>
            </a:r>
            <a:r>
              <a:rPr lang="en-GB" sz="2000" dirty="0"/>
              <a:t> des </a:t>
            </a:r>
            <a:r>
              <a:rPr lang="en-GB" sz="2000" dirty="0" err="1"/>
              <a:t>indicateurs</a:t>
            </a:r>
            <a:r>
              <a:rPr lang="en-GB" sz="2000" dirty="0"/>
              <a:t> et un plan pour le S&amp;E</a:t>
            </a:r>
          </a:p>
          <a:p>
            <a:pPr lvl="2" algn="just"/>
            <a:r>
              <a:rPr lang="en-GB" sz="1800" dirty="0" err="1"/>
              <a:t>Comme</a:t>
            </a:r>
            <a:r>
              <a:rPr lang="en-GB" sz="1800" dirty="0"/>
              <a:t> </a:t>
            </a:r>
            <a:r>
              <a:rPr lang="en-GB" sz="1800" dirty="0" err="1"/>
              <a:t>réponse</a:t>
            </a:r>
            <a:r>
              <a:rPr lang="en-GB" sz="1800" dirty="0"/>
              <a:t> aux points </a:t>
            </a:r>
            <a:r>
              <a:rPr lang="en-GB" sz="1800" dirty="0" err="1"/>
              <a:t>faibles</a:t>
            </a:r>
            <a:r>
              <a:rPr lang="en-GB" sz="1800" dirty="0"/>
              <a:t> du cadre </a:t>
            </a:r>
            <a:r>
              <a:rPr lang="en-GB" sz="1800" dirty="0" err="1"/>
              <a:t>logique</a:t>
            </a:r>
            <a:endParaRPr lang="en-GB" sz="1800" dirty="0"/>
          </a:p>
          <a:p>
            <a:pPr lvl="1" algn="just"/>
            <a:r>
              <a:rPr lang="en-GB" sz="2000" dirty="0" err="1"/>
              <a:t>Réconstruction</a:t>
            </a:r>
            <a:r>
              <a:rPr lang="en-GB" sz="2000" dirty="0"/>
              <a:t> de la </a:t>
            </a:r>
            <a:r>
              <a:rPr lang="en-GB" sz="2000" dirty="0" err="1"/>
              <a:t>ToC</a:t>
            </a:r>
            <a:r>
              <a:rPr lang="en-GB" sz="2000" dirty="0"/>
              <a:t> pour </a:t>
            </a:r>
            <a:r>
              <a:rPr lang="en-GB" sz="2000" b="1" dirty="0" err="1"/>
              <a:t>l’évaluation</a:t>
            </a:r>
            <a:r>
              <a:rPr lang="en-GB" sz="2000" dirty="0"/>
              <a:t> d’un programme</a:t>
            </a:r>
          </a:p>
          <a:p>
            <a:pPr algn="just"/>
            <a:r>
              <a:rPr lang="en-GB" sz="2800" dirty="0"/>
              <a:t>Il </a:t>
            </a:r>
            <a:r>
              <a:rPr lang="en-GB" sz="2800" dirty="0" err="1"/>
              <a:t>reste</a:t>
            </a:r>
            <a:r>
              <a:rPr lang="en-GB" sz="2800" dirty="0"/>
              <a:t> encore beaucoup de questions</a:t>
            </a:r>
          </a:p>
          <a:p>
            <a:pPr lvl="1"/>
            <a:endParaRPr lang="en-GB" sz="2000" dirty="0"/>
          </a:p>
        </p:txBody>
      </p:sp>
    </p:spTree>
    <p:extLst>
      <p:ext uri="{BB962C8B-B14F-4D97-AF65-F5344CB8AC3E}">
        <p14:creationId xmlns:p14="http://schemas.microsoft.com/office/powerpoint/2010/main" val="1413253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22512" y="188640"/>
            <a:ext cx="6858000" cy="685800"/>
          </a:xfrm>
        </p:spPr>
        <p:txBody>
          <a:bodyPr/>
          <a:lstStyle/>
          <a:p>
            <a:r>
              <a:rPr lang="nl-BE" dirty="0" err="1"/>
              <a:t>ToC</a:t>
            </a:r>
            <a:r>
              <a:rPr lang="nl-BE" dirty="0"/>
              <a:t> et </a:t>
            </a:r>
            <a:r>
              <a:rPr lang="nl-BE" dirty="0" err="1"/>
              <a:t>Cadre</a:t>
            </a:r>
            <a:r>
              <a:rPr lang="nl-BE" dirty="0"/>
              <a:t> </a:t>
            </a:r>
            <a:r>
              <a:rPr lang="nl-BE" dirty="0" err="1"/>
              <a:t>Logique</a:t>
            </a:r>
            <a:r>
              <a:rPr lang="nl-BE" dirty="0"/>
              <a:t> (CL)</a:t>
            </a:r>
            <a:endParaRPr lang="en-GB"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374504905"/>
              </p:ext>
            </p:extLst>
          </p:nvPr>
        </p:nvGraphicFramePr>
        <p:xfrm>
          <a:off x="251520" y="908720"/>
          <a:ext cx="8712968" cy="5681721"/>
        </p:xfrm>
        <a:graphic>
          <a:graphicData uri="http://schemas.openxmlformats.org/drawingml/2006/table">
            <a:tbl>
              <a:tblPr firstRow="1" bandRow="1">
                <a:tableStyleId>{93296810-A885-4BE3-A3E7-6D5BEEA58F35}</a:tableStyleId>
              </a:tblPr>
              <a:tblGrid>
                <a:gridCol w="4356484">
                  <a:extLst>
                    <a:ext uri="{9D8B030D-6E8A-4147-A177-3AD203B41FA5}">
                      <a16:colId xmlns="" xmlns:a16="http://schemas.microsoft.com/office/drawing/2014/main" val="20000"/>
                    </a:ext>
                  </a:extLst>
                </a:gridCol>
                <a:gridCol w="4356484">
                  <a:extLst>
                    <a:ext uri="{9D8B030D-6E8A-4147-A177-3AD203B41FA5}">
                      <a16:colId xmlns="" xmlns:a16="http://schemas.microsoft.com/office/drawing/2014/main" val="20001"/>
                    </a:ext>
                  </a:extLst>
                </a:gridCol>
              </a:tblGrid>
              <a:tr h="550403">
                <a:tc>
                  <a:txBody>
                    <a:bodyPr/>
                    <a:lstStyle/>
                    <a:p>
                      <a:pPr algn="ctr"/>
                      <a:r>
                        <a:rPr lang="fr-BE" sz="2000" kern="1200" dirty="0"/>
                        <a:t>CL</a:t>
                      </a:r>
                      <a:endParaRPr lang="en-US" sz="2000" b="1" kern="1200" dirty="0">
                        <a:solidFill>
                          <a:schemeClr val="lt1"/>
                        </a:solidFill>
                        <a:latin typeface="+mn-lt"/>
                        <a:ea typeface="+mn-ea"/>
                        <a:cs typeface="+mn-cs"/>
                      </a:endParaRPr>
                    </a:p>
                  </a:txBody>
                  <a:tcPr>
                    <a:solidFill>
                      <a:srgbClr val="841512"/>
                    </a:solidFill>
                  </a:tcPr>
                </a:tc>
                <a:tc>
                  <a:txBody>
                    <a:bodyPr/>
                    <a:lstStyle/>
                    <a:p>
                      <a:pPr algn="ctr"/>
                      <a:r>
                        <a:rPr lang="fr-BE" sz="2000" dirty="0" err="1"/>
                        <a:t>ToC</a:t>
                      </a:r>
                      <a:endParaRPr lang="en-US" sz="2000" dirty="0"/>
                    </a:p>
                  </a:txBody>
                  <a:tcPr>
                    <a:solidFill>
                      <a:srgbClr val="841512"/>
                    </a:solidFill>
                  </a:tcPr>
                </a:tc>
                <a:extLst>
                  <a:ext uri="{0D108BD9-81ED-4DB2-BD59-A6C34878D82A}">
                    <a16:rowId xmlns="" xmlns:a16="http://schemas.microsoft.com/office/drawing/2014/main" val="10000"/>
                  </a:ext>
                </a:extLst>
              </a:tr>
              <a:tr h="719759">
                <a:tc>
                  <a:txBody>
                    <a:bodyPr/>
                    <a:lstStyle/>
                    <a:p>
                      <a:r>
                        <a:rPr lang="fr-BE" sz="1600" dirty="0"/>
                        <a:t>Instrument</a:t>
                      </a:r>
                      <a:r>
                        <a:rPr lang="fr-BE" sz="1600" baseline="0" dirty="0"/>
                        <a:t> standardisé – pas de grande flexibilité</a:t>
                      </a:r>
                      <a:endParaRPr lang="en-US" sz="1600" dirty="0"/>
                    </a:p>
                  </a:txBody>
                  <a:tcPr anchor="ctr"/>
                </a:tc>
                <a:tc>
                  <a:txBody>
                    <a:bodyPr/>
                    <a:lstStyle/>
                    <a:p>
                      <a:r>
                        <a:rPr lang="fr-BE" sz="1600" dirty="0"/>
                        <a:t>Pas (encore) cette rigidité dans</a:t>
                      </a:r>
                      <a:r>
                        <a:rPr lang="fr-BE" sz="1600" baseline="0" dirty="0"/>
                        <a:t> la construction d’une </a:t>
                      </a:r>
                      <a:r>
                        <a:rPr lang="fr-BE" sz="1600" baseline="0" dirty="0" err="1"/>
                        <a:t>ToC</a:t>
                      </a:r>
                      <a:r>
                        <a:rPr lang="fr-BE" sz="1600" baseline="0" dirty="0"/>
                        <a:t> </a:t>
                      </a:r>
                      <a:endParaRPr lang="en-US" sz="1600" dirty="0"/>
                    </a:p>
                  </a:txBody>
                  <a:tcPr anchor="ctr"/>
                </a:tc>
                <a:extLst>
                  <a:ext uri="{0D108BD9-81ED-4DB2-BD59-A6C34878D82A}">
                    <a16:rowId xmlns="" xmlns:a16="http://schemas.microsoft.com/office/drawing/2014/main" val="10001"/>
                  </a:ext>
                </a:extLst>
              </a:tr>
              <a:tr h="1016129">
                <a:tc>
                  <a:txBody>
                    <a:bodyPr/>
                    <a:lstStyle/>
                    <a:p>
                      <a:r>
                        <a:rPr lang="fr-BE" sz="1600" dirty="0"/>
                        <a:t>Peut cacher une analyse peu robuste</a:t>
                      </a:r>
                      <a:endParaRPr lang="en-US" sz="1600" dirty="0"/>
                    </a:p>
                  </a:txBody>
                  <a:tcPr anchor="ctr"/>
                </a:tc>
                <a:tc>
                  <a:txBody>
                    <a:bodyPr/>
                    <a:lstStyle/>
                    <a:p>
                      <a:r>
                        <a:rPr lang="fr-BE" sz="1600" dirty="0"/>
                        <a:t>Comme</a:t>
                      </a:r>
                      <a:r>
                        <a:rPr lang="fr-BE" sz="1600" baseline="0" dirty="0"/>
                        <a:t> il faut expliciter le processus de changement – analyse relativement robuste plus assurée</a:t>
                      </a:r>
                      <a:endParaRPr lang="en-US" sz="1600" dirty="0"/>
                    </a:p>
                  </a:txBody>
                  <a:tcPr anchor="ctr"/>
                </a:tc>
                <a:extLst>
                  <a:ext uri="{0D108BD9-81ED-4DB2-BD59-A6C34878D82A}">
                    <a16:rowId xmlns="" xmlns:a16="http://schemas.microsoft.com/office/drawing/2014/main" val="10002"/>
                  </a:ext>
                </a:extLst>
              </a:tr>
              <a:tr h="1016129">
                <a:tc>
                  <a:txBody>
                    <a:bodyPr/>
                    <a:lstStyle/>
                    <a:p>
                      <a:r>
                        <a:rPr lang="fr-BE" sz="1600" dirty="0"/>
                        <a:t>Construite</a:t>
                      </a:r>
                      <a:r>
                        <a:rPr lang="fr-BE" sz="1600" baseline="0" dirty="0"/>
                        <a:t> de façon mécanique – la définition des termes et les hypothèses n’ont pas beaucoup de poids</a:t>
                      </a:r>
                      <a:endParaRPr lang="en-US" sz="1600" dirty="0"/>
                    </a:p>
                  </a:txBody>
                  <a:tcPr anchor="ctr"/>
                </a:tc>
                <a:tc>
                  <a:txBody>
                    <a:bodyPr/>
                    <a:lstStyle/>
                    <a:p>
                      <a:r>
                        <a:rPr lang="fr-BE" sz="1600" dirty="0"/>
                        <a:t>Les</a:t>
                      </a:r>
                      <a:r>
                        <a:rPr lang="fr-BE" sz="1600" baseline="0" dirty="0"/>
                        <a:t> hypothèses et définitions sont à la base même de la </a:t>
                      </a:r>
                      <a:r>
                        <a:rPr lang="fr-BE" sz="1600" baseline="0" dirty="0" err="1"/>
                        <a:t>ToC</a:t>
                      </a:r>
                      <a:r>
                        <a:rPr lang="fr-BE" sz="1600" baseline="0" dirty="0"/>
                        <a:t> – elles sont pleinement considérées</a:t>
                      </a:r>
                      <a:endParaRPr lang="en-US" sz="1600" dirty="0"/>
                    </a:p>
                  </a:txBody>
                  <a:tcPr anchor="ctr"/>
                </a:tc>
                <a:extLst>
                  <a:ext uri="{0D108BD9-81ED-4DB2-BD59-A6C34878D82A}">
                    <a16:rowId xmlns="" xmlns:a16="http://schemas.microsoft.com/office/drawing/2014/main" val="10003"/>
                  </a:ext>
                </a:extLst>
              </a:tr>
              <a:tr h="1016129">
                <a:tc>
                  <a:txBody>
                    <a:bodyPr/>
                    <a:lstStyle/>
                    <a:p>
                      <a:r>
                        <a:rPr lang="fr-BE" sz="1600" dirty="0"/>
                        <a:t>4 niveaux</a:t>
                      </a:r>
                      <a:r>
                        <a:rPr lang="fr-BE" sz="1600" baseline="0" dirty="0"/>
                        <a:t> – présentation simplifiée d’une discussion participative et profonde / risque de perdre la richesse du processus qui l’a construit</a:t>
                      </a:r>
                      <a:endParaRPr lang="en-US" sz="1600" dirty="0"/>
                    </a:p>
                  </a:txBody>
                  <a:tcPr anchor="ctr"/>
                </a:tc>
                <a:tc>
                  <a:txBody>
                    <a:bodyPr/>
                    <a:lstStyle/>
                    <a:p>
                      <a:r>
                        <a:rPr lang="fr-BE" sz="1600" dirty="0"/>
                        <a:t>Autant de niveaus que nécessaire</a:t>
                      </a:r>
                      <a:r>
                        <a:rPr lang="fr-BE" sz="1600" baseline="0" dirty="0"/>
                        <a:t> – présentation peut rendre compte de la complexité et enrichir davantage la compréhension </a:t>
                      </a:r>
                      <a:endParaRPr lang="en-US" sz="1600" dirty="0"/>
                    </a:p>
                  </a:txBody>
                  <a:tcPr anchor="ctr"/>
                </a:tc>
                <a:extLst>
                  <a:ext uri="{0D108BD9-81ED-4DB2-BD59-A6C34878D82A}">
                    <a16:rowId xmlns="" xmlns:a16="http://schemas.microsoft.com/office/drawing/2014/main" val="10004"/>
                  </a:ext>
                </a:extLst>
              </a:tr>
              <a:tr h="1312501">
                <a:tc>
                  <a:txBody>
                    <a:bodyPr/>
                    <a:lstStyle/>
                    <a:p>
                      <a:r>
                        <a:rPr lang="fr-BE" sz="1600" dirty="0"/>
                        <a:t>Existe</a:t>
                      </a:r>
                      <a:r>
                        <a:rPr lang="fr-BE" sz="1600" baseline="0" dirty="0"/>
                        <a:t> souvent un ‘</a:t>
                      </a:r>
                      <a:r>
                        <a:rPr lang="fr-BE" sz="1600" baseline="0" dirty="0" err="1"/>
                        <a:t>missing</a:t>
                      </a:r>
                      <a:r>
                        <a:rPr lang="fr-BE" sz="1600" baseline="0" dirty="0"/>
                        <a:t> middle’ entre OS et OG – bien que </a:t>
                      </a:r>
                      <a:r>
                        <a:rPr lang="fr-BE" sz="1600" baseline="0" dirty="0" err="1"/>
                        <a:t>bcp</a:t>
                      </a:r>
                      <a:r>
                        <a:rPr lang="fr-BE" sz="1600" baseline="0" dirty="0"/>
                        <a:t> d’acteurs essaient de combler ce ‘</a:t>
                      </a:r>
                      <a:r>
                        <a:rPr lang="fr-BE" sz="1600" baseline="0" dirty="0" err="1"/>
                        <a:t>missing</a:t>
                      </a:r>
                      <a:r>
                        <a:rPr lang="fr-BE" sz="1600" baseline="0" dirty="0"/>
                        <a:t> middle’ en ajoutant ‘utilisation des outputs’; ‘</a:t>
                      </a:r>
                      <a:r>
                        <a:rPr lang="fr-BE" sz="1600" baseline="0" dirty="0" err="1"/>
                        <a:t>outcomes</a:t>
                      </a:r>
                      <a:r>
                        <a:rPr lang="fr-BE" sz="1600" baseline="0" dirty="0"/>
                        <a:t> intermédiaires’, etc.</a:t>
                      </a:r>
                      <a:endParaRPr lang="en-US" sz="1600" i="1" dirty="0"/>
                    </a:p>
                  </a:txBody>
                  <a:tcPr anchor="ctr"/>
                </a:tc>
                <a:tc>
                  <a:txBody>
                    <a:bodyPr/>
                    <a:lstStyle/>
                    <a:p>
                      <a:r>
                        <a:rPr lang="fr-BE" sz="1600" dirty="0"/>
                        <a:t>Le ‘</a:t>
                      </a:r>
                      <a:r>
                        <a:rPr lang="fr-BE" sz="1600" dirty="0" err="1"/>
                        <a:t>missing</a:t>
                      </a:r>
                      <a:r>
                        <a:rPr lang="fr-BE" sz="1600" dirty="0"/>
                        <a:t> middle’ n’existe pas car il</a:t>
                      </a:r>
                      <a:r>
                        <a:rPr lang="fr-BE" sz="1600" baseline="0" dirty="0"/>
                        <a:t> est nécessaire d’expliquer les mécanismes qui vont permettre de passer de l’OS à l’OG</a:t>
                      </a:r>
                      <a:endParaRPr lang="en-US" sz="1600" dirty="0"/>
                    </a:p>
                  </a:txBody>
                  <a:tcPr anchor="ctr"/>
                </a:tc>
                <a:extLst>
                  <a:ext uri="{0D108BD9-81ED-4DB2-BD59-A6C34878D82A}">
                    <a16:rowId xmlns="" xmlns:a16="http://schemas.microsoft.com/office/drawing/2014/main" val="10005"/>
                  </a:ext>
                </a:extLst>
              </a:tr>
            </a:tbl>
          </a:graphicData>
        </a:graphic>
      </p:graphicFrame>
      <p:sp>
        <p:nvSpPr>
          <p:cNvPr id="5" name="Rechthoek 4"/>
          <p:cNvSpPr/>
          <p:nvPr/>
        </p:nvSpPr>
        <p:spPr>
          <a:xfrm>
            <a:off x="6924727" y="6611779"/>
            <a:ext cx="1713931" cy="246221"/>
          </a:xfrm>
          <a:prstGeom prst="rect">
            <a:avLst/>
          </a:prstGeom>
        </p:spPr>
        <p:txBody>
          <a:bodyPr wrap="none">
            <a:spAutoFit/>
          </a:bodyPr>
          <a:lstStyle/>
          <a:p>
            <a:pPr lvl="1" algn="r">
              <a:buNone/>
            </a:pPr>
            <a:r>
              <a:rPr lang="nl-NL" sz="1000" dirty="0"/>
              <a:t>Bron: ADE/SR 2016</a:t>
            </a:r>
            <a:endParaRPr lang="en-GB" sz="1000" dirty="0"/>
          </a:p>
        </p:txBody>
      </p:sp>
    </p:spTree>
    <p:extLst>
      <p:ext uri="{BB962C8B-B14F-4D97-AF65-F5344CB8AC3E}">
        <p14:creationId xmlns:p14="http://schemas.microsoft.com/office/powerpoint/2010/main" val="2893395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371600" y="1828800"/>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smtClean="0">
                <a:solidFill>
                  <a:srgbClr val="009999"/>
                </a:solidFill>
                <a:latin typeface="Arial Narrow" panose="020B0606020202030204" pitchFamily="34" charset="0"/>
                <a:ea typeface="ＭＳ Ｐゴシック" panose="020B0600070205080204" pitchFamily="34" charset="-128"/>
              </a:rPr>
              <a:t>Stratégie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0" name="Rectangle 6"/>
          <p:cNvSpPr>
            <a:spLocks noChangeArrowheads="1"/>
          </p:cNvSpPr>
          <p:nvPr/>
        </p:nvSpPr>
        <p:spPr bwMode="auto">
          <a:xfrm>
            <a:off x="4427538" y="1844675"/>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smtClean="0">
                <a:solidFill>
                  <a:srgbClr val="009999"/>
                </a:solidFill>
                <a:latin typeface="Arial Narrow" panose="020B0606020202030204" pitchFamily="34" charset="0"/>
                <a:ea typeface="ＭＳ Ｐゴシック" panose="020B0600070205080204" pitchFamily="34" charset="-128"/>
              </a:rPr>
              <a:t>Indicateurs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1" name="Rectangle 7"/>
          <p:cNvSpPr>
            <a:spLocks noChangeArrowheads="1"/>
          </p:cNvSpPr>
          <p:nvPr/>
        </p:nvSpPr>
        <p:spPr bwMode="auto">
          <a:xfrm>
            <a:off x="7483476" y="1477962"/>
            <a:ext cx="187325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smtClean="0">
                <a:solidFill>
                  <a:srgbClr val="009999"/>
                </a:solidFill>
                <a:latin typeface="Arial Narrow" panose="020B0606020202030204" pitchFamily="34" charset="0"/>
                <a:ea typeface="ＭＳ Ｐゴシック" panose="020B0600070205080204" pitchFamily="34" charset="-128"/>
              </a:rPr>
              <a:t>facteurs</a:t>
            </a:r>
            <a:r>
              <a:rPr lang="en-GB" altLang="nl-BE" sz="2000" dirty="0" smtClean="0">
                <a:solidFill>
                  <a:srgbClr val="009999"/>
                </a:solidFill>
                <a:latin typeface="Arial Narrow" panose="020B0606020202030204" pitchFamily="34" charset="0"/>
                <a:ea typeface="ＭＳ Ｐゴシック" panose="020B0600070205080204" pitchFamily="34" charset="-128"/>
              </a:rPr>
              <a:t> </a:t>
            </a:r>
            <a:r>
              <a:rPr lang="en-GB" altLang="nl-BE" sz="2000" dirty="0" err="1" smtClean="0">
                <a:solidFill>
                  <a:srgbClr val="009999"/>
                </a:solidFill>
                <a:latin typeface="Arial Narrow" panose="020B0606020202030204" pitchFamily="34" charset="0"/>
                <a:ea typeface="ＭＳ Ｐゴシック" panose="020B0600070205080204" pitchFamily="34" charset="-128"/>
              </a:rPr>
              <a:t>externes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2" name="Rectangle 8"/>
          <p:cNvSpPr>
            <a:spLocks noChangeArrowheads="1"/>
          </p:cNvSpPr>
          <p:nvPr/>
        </p:nvSpPr>
        <p:spPr bwMode="auto">
          <a:xfrm>
            <a:off x="6019800" y="3962400"/>
            <a:ext cx="1377950" cy="685800"/>
          </a:xfrm>
          <a:prstGeom prst="rect">
            <a:avLst/>
          </a:prstGeom>
          <a:solidFill>
            <a:srgbClr val="FDA4B5"/>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3" name="Rectangle 9"/>
          <p:cNvSpPr>
            <a:spLocks noChangeArrowheads="1"/>
          </p:cNvSpPr>
          <p:nvPr/>
        </p:nvSpPr>
        <p:spPr bwMode="auto">
          <a:xfrm>
            <a:off x="1408113" y="3962400"/>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err="1" smtClean="0">
                <a:solidFill>
                  <a:schemeClr val="tx1"/>
                </a:solidFill>
                <a:latin typeface="Arial Narrow" panose="020B0606020202030204" pitchFamily="34" charset="0"/>
                <a:ea typeface="ＭＳ Ｐゴシック" panose="020B0600070205080204" pitchFamily="34" charset="-128"/>
              </a:rPr>
              <a:t>Résultats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65" name="Rectangle 11"/>
          <p:cNvSpPr>
            <a:spLocks noChangeArrowheads="1"/>
          </p:cNvSpPr>
          <p:nvPr/>
        </p:nvSpPr>
        <p:spPr bwMode="auto">
          <a:xfrm>
            <a:off x="4495800" y="3975100"/>
            <a:ext cx="1387475" cy="677863"/>
          </a:xfrm>
          <a:prstGeom prst="rect">
            <a:avLst/>
          </a:prstGeom>
          <a:solidFill>
            <a:srgbClr val="FEC168"/>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6" name="Rectangle 12"/>
          <p:cNvSpPr>
            <a:spLocks noChangeArrowheads="1"/>
          </p:cNvSpPr>
          <p:nvPr/>
        </p:nvSpPr>
        <p:spPr bwMode="auto">
          <a:xfrm>
            <a:off x="6019800" y="3200400"/>
            <a:ext cx="1377950" cy="677863"/>
          </a:xfrm>
          <a:prstGeom prst="rect">
            <a:avLst/>
          </a:prstGeom>
          <a:solidFill>
            <a:srgbClr val="F7668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7" name="Rectangle 13"/>
          <p:cNvSpPr>
            <a:spLocks noChangeArrowheads="1"/>
          </p:cNvSpPr>
          <p:nvPr/>
        </p:nvSpPr>
        <p:spPr bwMode="auto">
          <a:xfrm>
            <a:off x="1408113" y="3165475"/>
            <a:ext cx="1387475" cy="685800"/>
          </a:xfrm>
          <a:prstGeom prst="rect">
            <a:avLst/>
          </a:prstGeom>
          <a:solidFill>
            <a:srgbClr val="00AE00"/>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9" name="Rectangle 15"/>
          <p:cNvSpPr>
            <a:spLocks noChangeArrowheads="1"/>
          </p:cNvSpPr>
          <p:nvPr/>
        </p:nvSpPr>
        <p:spPr bwMode="auto">
          <a:xfrm>
            <a:off x="4495800" y="3165475"/>
            <a:ext cx="1387475" cy="685800"/>
          </a:xfrm>
          <a:prstGeom prst="rect">
            <a:avLst/>
          </a:prstGeom>
          <a:solidFill>
            <a:srgbClr val="FEAD36"/>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0" name="Rectangle 17"/>
          <p:cNvSpPr>
            <a:spLocks noChangeArrowheads="1"/>
          </p:cNvSpPr>
          <p:nvPr/>
        </p:nvSpPr>
        <p:spPr bwMode="auto">
          <a:xfrm>
            <a:off x="1408113" y="2362200"/>
            <a:ext cx="1387475" cy="685800"/>
          </a:xfrm>
          <a:prstGeom prst="rect">
            <a:avLst/>
          </a:prstGeom>
          <a:solidFill>
            <a:schemeClr val="accent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600" dirty="0" err="1">
                <a:solidFill>
                  <a:schemeClr val="tx1"/>
                </a:solidFill>
                <a:latin typeface="Arial Narrow" panose="020B0606020202030204" pitchFamily="34" charset="0"/>
                <a:ea typeface="ＭＳ Ｐゴシック" panose="020B0600070205080204" pitchFamily="34" charset="-128"/>
              </a:rPr>
              <a:t>Objectif</a:t>
            </a:r>
            <a:r>
              <a:rPr lang="nl-BE" altLang="nl-BE" sz="1600" dirty="0">
                <a:solidFill>
                  <a:schemeClr val="tx1"/>
                </a:solidFill>
                <a:latin typeface="Arial Narrow" panose="020B0606020202030204" pitchFamily="34" charset="0"/>
                <a:ea typeface="ＭＳ Ｐゴシック" panose="020B0600070205080204" pitchFamily="34" charset="-128"/>
              </a:rPr>
              <a:t> </a:t>
            </a:r>
            <a:r>
              <a:rPr lang="nl-BE" altLang="nl-BE" sz="1600" dirty="0" err="1">
                <a:solidFill>
                  <a:schemeClr val="tx1"/>
                </a:solidFill>
                <a:latin typeface="Arial Narrow" panose="020B0606020202030204" pitchFamily="34" charset="0"/>
                <a:ea typeface="ＭＳ Ｐゴシック" panose="020B0600070205080204" pitchFamily="34" charset="-128"/>
              </a:rPr>
              <a:t>global</a:t>
            </a:r>
            <a:endParaRPr lang="nl-BE" altLang="nl-BE" sz="1600" dirty="0">
              <a:solidFill>
                <a:schemeClr val="tx1"/>
              </a:solidFill>
              <a:latin typeface="Arial Narrow" panose="020B0606020202030204" pitchFamily="34" charset="0"/>
              <a:ea typeface="ＭＳ Ｐゴシック" panose="020B0600070205080204" pitchFamily="34" charset="-128"/>
            </a:endParaRPr>
          </a:p>
        </p:txBody>
      </p:sp>
      <p:sp>
        <p:nvSpPr>
          <p:cNvPr id="70673" name="Rectangle 21"/>
          <p:cNvSpPr>
            <a:spLocks noChangeArrowheads="1"/>
          </p:cNvSpPr>
          <p:nvPr/>
        </p:nvSpPr>
        <p:spPr bwMode="auto">
          <a:xfrm>
            <a:off x="1371600" y="3148013"/>
            <a:ext cx="1444625" cy="705321"/>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a:solidFill>
                  <a:schemeClr val="tx1"/>
                </a:solidFill>
                <a:latin typeface="Arial Narrow" panose="020B0606020202030204" pitchFamily="34" charset="0"/>
                <a:ea typeface="ＭＳ Ｐゴシック" panose="020B0600070205080204" pitchFamily="34" charset="-128"/>
              </a:rPr>
              <a:t>Objectif</a:t>
            </a:r>
            <a:r>
              <a:rPr lang="en-GB" altLang="nl-BE" sz="2000" dirty="0">
                <a:solidFill>
                  <a:schemeClr val="tx1"/>
                </a:solidFill>
                <a:latin typeface="Arial Narrow" panose="020B0606020202030204" pitchFamily="34" charset="0"/>
                <a:ea typeface="ＭＳ Ｐゴシック" panose="020B0600070205080204" pitchFamily="34" charset="-128"/>
              </a:rPr>
              <a:t> </a:t>
            </a:r>
            <a:r>
              <a:rPr lang="en-GB" altLang="nl-BE" sz="2000" dirty="0" err="1">
                <a:solidFill>
                  <a:schemeClr val="tx1"/>
                </a:solidFill>
                <a:latin typeface="Arial Narrow" panose="020B0606020202030204" pitchFamily="34" charset="0"/>
                <a:ea typeface="ＭＳ Ｐゴシック" panose="020B0600070205080204" pitchFamily="34" charset="-128"/>
              </a:rPr>
              <a:t>Spécifique</a:t>
            </a:r>
            <a:endParaRPr lang="en-GB"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4" name="Text Box 22"/>
          <p:cNvSpPr txBox="1">
            <a:spLocks noChangeArrowheads="1"/>
          </p:cNvSpPr>
          <p:nvPr/>
        </p:nvSpPr>
        <p:spPr bwMode="auto">
          <a:xfrm>
            <a:off x="1403350" y="4797425"/>
            <a:ext cx="1371600" cy="707886"/>
          </a:xfrm>
          <a:prstGeom prst="rect">
            <a:avLst/>
          </a:prstGeom>
          <a:solidFill>
            <a:schemeClr val="tx2">
              <a:lumMod val="20000"/>
              <a:lumOff val="80000"/>
            </a:schemeClr>
          </a:solidFill>
          <a:ln w="9525">
            <a:solidFill>
              <a:schemeClr val="tx1"/>
            </a:solidFill>
            <a:miter lim="800000"/>
            <a:headEnd/>
            <a:tailEnd/>
          </a:ln>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err="1">
                <a:solidFill>
                  <a:schemeClr val="tx1"/>
                </a:solidFill>
                <a:latin typeface="Arial Narrow" panose="020B0606020202030204" pitchFamily="34" charset="0"/>
                <a:ea typeface="ＭＳ Ｐゴシック" panose="020B0600070205080204" pitchFamily="34" charset="-128"/>
              </a:rPr>
              <a:t>Activités</a:t>
            </a:r>
            <a:r>
              <a:rPr lang="nl-NL" altLang="nl-BE" sz="2000" dirty="0">
                <a:solidFill>
                  <a:schemeClr val="tx1"/>
                </a:solidFill>
                <a:latin typeface="Arial Narrow" panose="020B0606020202030204" pitchFamily="34" charset="0"/>
                <a:ea typeface="ＭＳ Ｐゴシック" panose="020B0600070205080204" pitchFamily="34" charset="-128"/>
              </a:rPr>
              <a:t> et </a:t>
            </a:r>
            <a:r>
              <a:rPr lang="nl-NL" altLang="nl-BE" sz="2000" dirty="0" err="1">
                <a:solidFill>
                  <a:schemeClr val="tx1"/>
                </a:solidFill>
                <a:latin typeface="Arial Narrow" panose="020B0606020202030204" pitchFamily="34" charset="0"/>
                <a:ea typeface="ＭＳ Ｐゴシック" panose="020B0600070205080204" pitchFamily="34" charset="-128"/>
              </a:rPr>
              <a:t>moyens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5" name="Text Box 23"/>
          <p:cNvSpPr txBox="1">
            <a:spLocks noChangeArrowheads="1"/>
          </p:cNvSpPr>
          <p:nvPr/>
        </p:nvSpPr>
        <p:spPr bwMode="auto">
          <a:xfrm>
            <a:off x="1475656" y="400757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endParaRPr lang="nl-BE" altLang="nl-BE" sz="2400" b="0">
              <a:solidFill>
                <a:schemeClr val="tx1"/>
              </a:solidFill>
              <a:latin typeface="Times New Roman" panose="02020603050405020304" pitchFamily="18" charset="0"/>
              <a:ea typeface="ＭＳ Ｐゴシック" panose="020B0600070205080204" pitchFamily="34" charset="-128"/>
            </a:endParaRPr>
          </a:p>
        </p:txBody>
      </p:sp>
      <p:sp>
        <p:nvSpPr>
          <p:cNvPr id="24" name="Rectangle 2"/>
          <p:cNvSpPr txBox="1">
            <a:spLocks noChangeArrowheads="1"/>
          </p:cNvSpPr>
          <p:nvPr/>
        </p:nvSpPr>
        <p:spPr>
          <a:xfrm>
            <a:off x="1403350" y="685800"/>
            <a:ext cx="7512050" cy="685800"/>
          </a:xfrm>
          <a:prstGeom prst="rect">
            <a:avLst/>
          </a:prstGeom>
        </p:spPr>
        <p:txBody>
          <a:bodyPr/>
          <a:lstStyle/>
          <a:p>
            <a:pPr eaLnBrk="1" hangingPunct="1">
              <a:defRPr/>
            </a:pPr>
            <a:r>
              <a:rPr lang="nl-NL" sz="3200" b="1" kern="0" dirty="0" err="1" smtClean="0">
                <a:solidFill>
                  <a:srgbClr val="005DAA"/>
                </a:solidFill>
                <a:latin typeface="+mj-lt"/>
                <a:ea typeface="+mj-ea"/>
                <a:cs typeface="+mj-cs"/>
              </a:rPr>
              <a:t>Cadre</a:t>
            </a:r>
            <a:r>
              <a:rPr lang="nl-NL" sz="3200" b="1" kern="0" dirty="0" smtClean="0">
                <a:solidFill>
                  <a:srgbClr val="005DAA"/>
                </a:solidFill>
                <a:latin typeface="+mj-lt"/>
                <a:ea typeface="+mj-ea"/>
                <a:cs typeface="+mj-cs"/>
              </a:rPr>
              <a:t> </a:t>
            </a:r>
            <a:r>
              <a:rPr lang="nl-NL" sz="3200" b="1" kern="0" dirty="0" err="1" smtClean="0">
                <a:solidFill>
                  <a:srgbClr val="005DAA"/>
                </a:solidFill>
                <a:latin typeface="+mj-lt"/>
                <a:ea typeface="+mj-ea"/>
                <a:cs typeface="+mj-cs"/>
              </a:rPr>
              <a:t>logique</a:t>
            </a:r>
            <a:endParaRPr lang="nl-NL" sz="3200" b="1" kern="0" dirty="0">
              <a:solidFill>
                <a:srgbClr val="005DAA"/>
              </a:solidFill>
              <a:latin typeface="+mj-lt"/>
              <a:ea typeface="+mj-ea"/>
              <a:cs typeface="+mj-cs"/>
            </a:endParaRPr>
          </a:p>
        </p:txBody>
      </p:sp>
      <p:sp>
        <p:nvSpPr>
          <p:cNvPr id="70677" name="Rectangle 6"/>
          <p:cNvSpPr>
            <a:spLocks noChangeArrowheads="1"/>
          </p:cNvSpPr>
          <p:nvPr/>
        </p:nvSpPr>
        <p:spPr bwMode="auto">
          <a:xfrm>
            <a:off x="6011863" y="1844675"/>
            <a:ext cx="14446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rgbClr val="009999"/>
                </a:solidFill>
                <a:latin typeface="Arial Narrow" panose="020B0606020202030204" pitchFamily="34" charset="0"/>
                <a:ea typeface="ＭＳ Ｐゴシック" panose="020B0600070205080204" pitchFamily="34" charset="-128"/>
              </a:rPr>
              <a:t>Sources de </a:t>
            </a:r>
            <a:r>
              <a:rPr lang="en-GB" altLang="nl-BE" sz="2000" dirty="0" err="1" smtClean="0">
                <a:solidFill>
                  <a:srgbClr val="009999"/>
                </a:solidFill>
                <a:latin typeface="Arial Narrow" panose="020B0606020202030204" pitchFamily="34" charset="0"/>
                <a:ea typeface="ＭＳ Ｐゴシック" panose="020B0600070205080204" pitchFamily="34" charset="-128"/>
              </a:rPr>
              <a:t>vérification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78" name="Rectangle 16"/>
          <p:cNvSpPr>
            <a:spLocks noChangeArrowheads="1"/>
          </p:cNvSpPr>
          <p:nvPr/>
        </p:nvSpPr>
        <p:spPr bwMode="auto">
          <a:xfrm>
            <a:off x="7524750" y="3141663"/>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9" name="Rectangle 16"/>
          <p:cNvSpPr>
            <a:spLocks noChangeArrowheads="1"/>
          </p:cNvSpPr>
          <p:nvPr/>
        </p:nvSpPr>
        <p:spPr bwMode="auto">
          <a:xfrm>
            <a:off x="7524750" y="3933825"/>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25" name="Rectangle 16"/>
          <p:cNvSpPr>
            <a:spLocks noChangeArrowheads="1"/>
          </p:cNvSpPr>
          <p:nvPr/>
        </p:nvSpPr>
        <p:spPr bwMode="auto">
          <a:xfrm>
            <a:off x="7524750" y="2402682"/>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20292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5"/>
          <p:cNvSpPr>
            <a:spLocks noChangeArrowheads="1"/>
          </p:cNvSpPr>
          <p:nvPr/>
        </p:nvSpPr>
        <p:spPr bwMode="auto">
          <a:xfrm>
            <a:off x="1371600" y="1828800"/>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smtClean="0">
                <a:solidFill>
                  <a:srgbClr val="009999"/>
                </a:solidFill>
                <a:latin typeface="Arial Narrow" panose="020B0606020202030204" pitchFamily="34" charset="0"/>
                <a:ea typeface="ＭＳ Ｐゴシック" panose="020B0600070205080204" pitchFamily="34" charset="-128"/>
              </a:rPr>
              <a:t>Stratégie</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0" name="Rectangle 6"/>
          <p:cNvSpPr>
            <a:spLocks noChangeArrowheads="1"/>
          </p:cNvSpPr>
          <p:nvPr/>
        </p:nvSpPr>
        <p:spPr bwMode="auto">
          <a:xfrm>
            <a:off x="4427538" y="1844675"/>
            <a:ext cx="14446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smtClean="0">
                <a:solidFill>
                  <a:srgbClr val="009999"/>
                </a:solidFill>
                <a:latin typeface="Arial Narrow" panose="020B0606020202030204" pitchFamily="34" charset="0"/>
                <a:ea typeface="ＭＳ Ｐゴシック" panose="020B0600070205080204" pitchFamily="34" charset="-128"/>
              </a:rPr>
              <a:t>Indicateurs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1" name="Rectangle 7"/>
          <p:cNvSpPr>
            <a:spLocks noChangeArrowheads="1"/>
          </p:cNvSpPr>
          <p:nvPr/>
        </p:nvSpPr>
        <p:spPr bwMode="auto">
          <a:xfrm>
            <a:off x="7499714" y="1389584"/>
            <a:ext cx="1873250"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smtClean="0">
                <a:solidFill>
                  <a:srgbClr val="009999"/>
                </a:solidFill>
                <a:latin typeface="Arial Narrow" panose="020B0606020202030204" pitchFamily="34" charset="0"/>
                <a:ea typeface="ＭＳ Ｐゴシック" panose="020B0600070205080204" pitchFamily="34" charset="-128"/>
              </a:rPr>
              <a:t>facteurs</a:t>
            </a:r>
            <a:r>
              <a:rPr lang="en-GB" altLang="nl-BE" sz="2000" dirty="0" smtClean="0">
                <a:solidFill>
                  <a:srgbClr val="009999"/>
                </a:solidFill>
                <a:latin typeface="Arial Narrow" panose="020B0606020202030204" pitchFamily="34" charset="0"/>
                <a:ea typeface="ＭＳ Ｐゴシック" panose="020B0600070205080204" pitchFamily="34" charset="-128"/>
              </a:rPr>
              <a:t> </a:t>
            </a:r>
            <a:r>
              <a:rPr lang="en-GB" altLang="nl-BE" sz="2000" dirty="0" err="1" smtClean="0">
                <a:solidFill>
                  <a:srgbClr val="009999"/>
                </a:solidFill>
                <a:latin typeface="Arial Narrow" panose="020B0606020202030204" pitchFamily="34" charset="0"/>
                <a:ea typeface="ＭＳ Ｐゴシック" panose="020B0600070205080204" pitchFamily="34" charset="-128"/>
              </a:rPr>
              <a:t>externes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62" name="Rectangle 8"/>
          <p:cNvSpPr>
            <a:spLocks noChangeArrowheads="1"/>
          </p:cNvSpPr>
          <p:nvPr/>
        </p:nvSpPr>
        <p:spPr bwMode="auto">
          <a:xfrm>
            <a:off x="6019800" y="3962400"/>
            <a:ext cx="1377950" cy="685800"/>
          </a:xfrm>
          <a:prstGeom prst="rect">
            <a:avLst/>
          </a:prstGeom>
          <a:solidFill>
            <a:srgbClr val="FDA4B5"/>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3" name="Rectangle 9"/>
          <p:cNvSpPr>
            <a:spLocks noChangeArrowheads="1"/>
          </p:cNvSpPr>
          <p:nvPr/>
        </p:nvSpPr>
        <p:spPr bwMode="auto">
          <a:xfrm>
            <a:off x="1721768" y="400757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smtClean="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65" name="Rectangle 11"/>
          <p:cNvSpPr>
            <a:spLocks noChangeArrowheads="1"/>
          </p:cNvSpPr>
          <p:nvPr/>
        </p:nvSpPr>
        <p:spPr bwMode="auto">
          <a:xfrm>
            <a:off x="4495800" y="3975100"/>
            <a:ext cx="1387475" cy="677863"/>
          </a:xfrm>
          <a:prstGeom prst="rect">
            <a:avLst/>
          </a:prstGeom>
          <a:solidFill>
            <a:srgbClr val="FEC168"/>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6" name="Rectangle 12"/>
          <p:cNvSpPr>
            <a:spLocks noChangeArrowheads="1"/>
          </p:cNvSpPr>
          <p:nvPr/>
        </p:nvSpPr>
        <p:spPr bwMode="auto">
          <a:xfrm>
            <a:off x="6019800" y="3200400"/>
            <a:ext cx="1377950" cy="677863"/>
          </a:xfrm>
          <a:prstGeom prst="rect">
            <a:avLst/>
          </a:prstGeom>
          <a:solidFill>
            <a:srgbClr val="F76681"/>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69" name="Rectangle 15"/>
          <p:cNvSpPr>
            <a:spLocks noChangeArrowheads="1"/>
          </p:cNvSpPr>
          <p:nvPr/>
        </p:nvSpPr>
        <p:spPr bwMode="auto">
          <a:xfrm>
            <a:off x="4495800" y="3165475"/>
            <a:ext cx="1387475" cy="685800"/>
          </a:xfrm>
          <a:prstGeom prst="rect">
            <a:avLst/>
          </a:prstGeom>
          <a:solidFill>
            <a:srgbClr val="FEAD36"/>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0" name="Rectangle 17"/>
          <p:cNvSpPr>
            <a:spLocks noChangeArrowheads="1"/>
          </p:cNvSpPr>
          <p:nvPr/>
        </p:nvSpPr>
        <p:spPr bwMode="auto">
          <a:xfrm>
            <a:off x="1408113" y="2362200"/>
            <a:ext cx="1387475" cy="685800"/>
          </a:xfrm>
          <a:prstGeom prst="rect">
            <a:avLst/>
          </a:prstGeom>
          <a:solidFill>
            <a:schemeClr val="tx2"/>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r>
              <a:rPr lang="nl-BE" altLang="nl-BE" sz="1600" dirty="0" err="1" smtClean="0">
                <a:solidFill>
                  <a:schemeClr val="tx1"/>
                </a:solidFill>
                <a:latin typeface="Arial Narrow" panose="020B0606020202030204" pitchFamily="34" charset="0"/>
                <a:ea typeface="ＭＳ Ｐゴシック" panose="020B0600070205080204" pitchFamily="34" charset="-128"/>
              </a:rPr>
              <a:t>situation</a:t>
            </a:r>
            <a:r>
              <a:rPr lang="nl-BE" altLang="nl-BE" sz="1600" dirty="0" smtClean="0">
                <a:solidFill>
                  <a:schemeClr val="tx1"/>
                </a:solidFill>
                <a:latin typeface="Arial Narrow" panose="020B0606020202030204" pitchFamily="34" charset="0"/>
                <a:ea typeface="ＭＳ Ｐゴシック" panose="020B0600070205080204" pitchFamily="34" charset="-128"/>
              </a:rPr>
              <a:t> </a:t>
            </a:r>
          </a:p>
          <a:p>
            <a:pPr eaLnBrk="1" hangingPunct="1">
              <a:spcBef>
                <a:spcPct val="0"/>
              </a:spcBef>
              <a:buClrTx/>
              <a:buFontTx/>
              <a:buNone/>
            </a:pPr>
            <a:r>
              <a:rPr lang="nl-BE" altLang="nl-BE" sz="1600" dirty="0" err="1" smtClean="0">
                <a:solidFill>
                  <a:schemeClr val="tx1"/>
                </a:solidFill>
                <a:latin typeface="Arial Narrow" panose="020B0606020202030204" pitchFamily="34" charset="0"/>
                <a:ea typeface="ＭＳ Ｐゴシック" panose="020B0600070205080204" pitchFamily="34" charset="-128"/>
              </a:rPr>
              <a:t>souhaitée</a:t>
            </a:r>
            <a:endParaRPr lang="nl-BE" altLang="nl-BE" sz="1600" dirty="0">
              <a:solidFill>
                <a:schemeClr val="tx1"/>
              </a:solidFill>
              <a:latin typeface="Arial Narrow" panose="020B0606020202030204" pitchFamily="34" charset="0"/>
              <a:ea typeface="ＭＳ Ｐゴシック" panose="020B0600070205080204" pitchFamily="34" charset="-128"/>
            </a:endParaRPr>
          </a:p>
        </p:txBody>
      </p:sp>
      <p:sp>
        <p:nvSpPr>
          <p:cNvPr id="70673" name="Rectangle 21"/>
          <p:cNvSpPr>
            <a:spLocks noChangeArrowheads="1"/>
          </p:cNvSpPr>
          <p:nvPr/>
        </p:nvSpPr>
        <p:spPr bwMode="auto">
          <a:xfrm>
            <a:off x="1643981" y="3148013"/>
            <a:ext cx="1444625" cy="397545"/>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chemeClr val="tx1"/>
                </a:solidFill>
                <a:latin typeface="Arial Narrow" panose="020B0606020202030204" pitchFamily="34" charset="0"/>
                <a:ea typeface="ＭＳ Ｐゴシック" panose="020B0600070205080204" pitchFamily="34" charset="-128"/>
              </a:rPr>
              <a:t>change</a:t>
            </a:r>
            <a:endParaRPr lang="en-GB"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4" name="Text Box 22"/>
          <p:cNvSpPr txBox="1">
            <a:spLocks noChangeArrowheads="1"/>
          </p:cNvSpPr>
          <p:nvPr/>
        </p:nvSpPr>
        <p:spPr bwMode="auto">
          <a:xfrm>
            <a:off x="1721768" y="5657719"/>
            <a:ext cx="1269950" cy="707886"/>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err="1">
                <a:solidFill>
                  <a:schemeClr val="tx1"/>
                </a:solidFill>
                <a:latin typeface="Arial Narrow" panose="020B0606020202030204" pitchFamily="34" charset="0"/>
                <a:ea typeface="ＭＳ Ｐゴシック" panose="020B0600070205080204" pitchFamily="34" charset="-128"/>
              </a:rPr>
              <a:t>Activités</a:t>
            </a:r>
            <a:r>
              <a:rPr lang="nl-NL" altLang="nl-BE" sz="2000" dirty="0">
                <a:solidFill>
                  <a:schemeClr val="tx1"/>
                </a:solidFill>
                <a:latin typeface="Arial Narrow" panose="020B0606020202030204" pitchFamily="34" charset="0"/>
                <a:ea typeface="ＭＳ Ｐゴシック" panose="020B0600070205080204" pitchFamily="34" charset="-128"/>
              </a:rPr>
              <a:t> et </a:t>
            </a:r>
            <a:r>
              <a:rPr lang="nl-NL" altLang="nl-BE" sz="2000" dirty="0" err="1">
                <a:solidFill>
                  <a:schemeClr val="tx1"/>
                </a:solidFill>
                <a:latin typeface="Arial Narrow" panose="020B0606020202030204" pitchFamily="34" charset="0"/>
                <a:ea typeface="ＭＳ Ｐゴシック" panose="020B0600070205080204" pitchFamily="34" charset="-128"/>
              </a:rPr>
              <a:t>moyens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70675" name="Text Box 23"/>
          <p:cNvSpPr txBox="1">
            <a:spLocks noChangeArrowheads="1"/>
          </p:cNvSpPr>
          <p:nvPr/>
        </p:nvSpPr>
        <p:spPr bwMode="auto">
          <a:xfrm>
            <a:off x="1475656" y="4007578"/>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endParaRPr lang="nl-BE" altLang="nl-BE" sz="2400" b="0">
              <a:solidFill>
                <a:schemeClr val="tx1"/>
              </a:solidFill>
              <a:latin typeface="Times New Roman" panose="02020603050405020304" pitchFamily="18" charset="0"/>
              <a:ea typeface="ＭＳ Ｐゴシック" panose="020B0600070205080204" pitchFamily="34" charset="-128"/>
            </a:endParaRPr>
          </a:p>
        </p:txBody>
      </p:sp>
      <p:sp>
        <p:nvSpPr>
          <p:cNvPr id="24" name="Rectangle 2"/>
          <p:cNvSpPr txBox="1">
            <a:spLocks noChangeArrowheads="1"/>
          </p:cNvSpPr>
          <p:nvPr/>
        </p:nvSpPr>
        <p:spPr>
          <a:xfrm>
            <a:off x="1403350" y="685800"/>
            <a:ext cx="7512050" cy="685800"/>
          </a:xfrm>
          <a:prstGeom prst="rect">
            <a:avLst/>
          </a:prstGeom>
        </p:spPr>
        <p:txBody>
          <a:bodyPr/>
          <a:lstStyle/>
          <a:p>
            <a:pPr eaLnBrk="1" hangingPunct="1">
              <a:defRPr/>
            </a:pPr>
            <a:r>
              <a:rPr lang="nl-NL" sz="3200" b="1" kern="0" dirty="0" err="1" smtClean="0">
                <a:solidFill>
                  <a:srgbClr val="005DAA"/>
                </a:solidFill>
                <a:latin typeface="+mj-lt"/>
                <a:ea typeface="+mj-ea"/>
                <a:cs typeface="+mj-cs"/>
              </a:rPr>
              <a:t>TdC</a:t>
            </a:r>
            <a:r>
              <a:rPr lang="nl-NL" sz="3200" b="1" kern="0" dirty="0" smtClean="0">
                <a:solidFill>
                  <a:srgbClr val="005DAA"/>
                </a:solidFill>
                <a:latin typeface="+mj-lt"/>
                <a:ea typeface="+mj-ea"/>
                <a:cs typeface="+mj-cs"/>
              </a:rPr>
              <a:t> et CL: pas la </a:t>
            </a:r>
            <a:r>
              <a:rPr lang="nl-NL" sz="3200" b="1" kern="0" dirty="0" err="1" smtClean="0">
                <a:solidFill>
                  <a:srgbClr val="005DAA"/>
                </a:solidFill>
                <a:latin typeface="+mj-lt"/>
                <a:ea typeface="+mj-ea"/>
                <a:cs typeface="+mj-cs"/>
              </a:rPr>
              <a:t>même</a:t>
            </a:r>
            <a:r>
              <a:rPr lang="nl-NL" sz="3200" b="1" kern="0" dirty="0" smtClean="0">
                <a:solidFill>
                  <a:srgbClr val="005DAA"/>
                </a:solidFill>
                <a:latin typeface="+mj-lt"/>
                <a:ea typeface="+mj-ea"/>
                <a:cs typeface="+mj-cs"/>
              </a:rPr>
              <a:t> chose</a:t>
            </a:r>
            <a:endParaRPr lang="nl-NL" sz="3200" b="1" kern="0" dirty="0">
              <a:solidFill>
                <a:srgbClr val="005DAA"/>
              </a:solidFill>
              <a:latin typeface="+mj-lt"/>
              <a:ea typeface="+mj-ea"/>
              <a:cs typeface="+mj-cs"/>
            </a:endParaRPr>
          </a:p>
        </p:txBody>
      </p:sp>
      <p:sp>
        <p:nvSpPr>
          <p:cNvPr id="70677" name="Rectangle 6"/>
          <p:cNvSpPr>
            <a:spLocks noChangeArrowheads="1"/>
          </p:cNvSpPr>
          <p:nvPr/>
        </p:nvSpPr>
        <p:spPr bwMode="auto">
          <a:xfrm>
            <a:off x="6011863" y="1844675"/>
            <a:ext cx="1444625"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rgbClr val="009999"/>
                </a:solidFill>
                <a:latin typeface="Arial Narrow" panose="020B0606020202030204" pitchFamily="34" charset="0"/>
                <a:ea typeface="ＭＳ Ｐゴシック" panose="020B0600070205080204" pitchFamily="34" charset="-128"/>
              </a:rPr>
              <a:t>Sources de </a:t>
            </a:r>
            <a:r>
              <a:rPr lang="en-GB" altLang="nl-BE" sz="2000" dirty="0" err="1" smtClean="0">
                <a:solidFill>
                  <a:srgbClr val="009999"/>
                </a:solidFill>
                <a:latin typeface="Arial Narrow" panose="020B0606020202030204" pitchFamily="34" charset="0"/>
                <a:ea typeface="ＭＳ Ｐゴシック" panose="020B0600070205080204" pitchFamily="34" charset="-128"/>
              </a:rPr>
              <a:t>vérification</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70678" name="Rectangle 16"/>
          <p:cNvSpPr>
            <a:spLocks noChangeArrowheads="1"/>
          </p:cNvSpPr>
          <p:nvPr/>
        </p:nvSpPr>
        <p:spPr bwMode="auto">
          <a:xfrm>
            <a:off x="7524750" y="3141663"/>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70679" name="Rectangle 16"/>
          <p:cNvSpPr>
            <a:spLocks noChangeArrowheads="1"/>
          </p:cNvSpPr>
          <p:nvPr/>
        </p:nvSpPr>
        <p:spPr bwMode="auto">
          <a:xfrm>
            <a:off x="7524750" y="3933825"/>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25" name="Rectangle 16"/>
          <p:cNvSpPr>
            <a:spLocks noChangeArrowheads="1"/>
          </p:cNvSpPr>
          <p:nvPr/>
        </p:nvSpPr>
        <p:spPr bwMode="auto">
          <a:xfrm>
            <a:off x="7524750" y="2402682"/>
            <a:ext cx="1377950" cy="685800"/>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 name="Gekromde PIJL-RECHTS 2"/>
          <p:cNvSpPr/>
          <p:nvPr/>
        </p:nvSpPr>
        <p:spPr bwMode="auto">
          <a:xfrm>
            <a:off x="2932113" y="2687960"/>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7" name="Gekromde PIJL-RECHTS 26"/>
          <p:cNvSpPr/>
          <p:nvPr/>
        </p:nvSpPr>
        <p:spPr bwMode="auto">
          <a:xfrm>
            <a:off x="2932113" y="350067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22" name="Rectangle 21"/>
          <p:cNvSpPr>
            <a:spLocks noChangeArrowheads="1"/>
          </p:cNvSpPr>
          <p:nvPr/>
        </p:nvSpPr>
        <p:spPr bwMode="auto">
          <a:xfrm>
            <a:off x="31031" y="3157066"/>
            <a:ext cx="1444625" cy="397545"/>
          </a:xfrm>
          <a:prstGeom prst="rect">
            <a:avLst/>
          </a:prstGeom>
          <a:solidFill>
            <a:schemeClr val="tx2">
              <a:lumMod val="60000"/>
              <a:lumOff val="40000"/>
            </a:schemeClr>
          </a:solidFill>
          <a:ln w="12700">
            <a:solidFill>
              <a:schemeClr val="tx1"/>
            </a:solidFill>
            <a:miter lim="800000"/>
            <a:headEnd/>
            <a:tailEnd/>
          </a:ln>
        </p:spPr>
        <p:txBody>
          <a:bodyPr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chemeClr val="tx1"/>
                </a:solidFill>
                <a:latin typeface="Arial Narrow" panose="020B0606020202030204" pitchFamily="34" charset="0"/>
                <a:ea typeface="ＭＳ Ｐゴシック" panose="020B0600070205080204" pitchFamily="34" charset="-128"/>
              </a:rPr>
              <a:t>change</a:t>
            </a:r>
            <a:endParaRPr lang="en-GB"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3" name="Rectangle 9"/>
          <p:cNvSpPr>
            <a:spLocks noChangeArrowheads="1"/>
          </p:cNvSpPr>
          <p:nvPr/>
        </p:nvSpPr>
        <p:spPr bwMode="auto">
          <a:xfrm>
            <a:off x="819699" y="483264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smtClean="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6" name="Rectangle 9"/>
          <p:cNvSpPr>
            <a:spLocks noChangeArrowheads="1"/>
          </p:cNvSpPr>
          <p:nvPr/>
        </p:nvSpPr>
        <p:spPr bwMode="auto">
          <a:xfrm>
            <a:off x="2415505" y="4824413"/>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smtClean="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8" name="Rectangle 9"/>
          <p:cNvSpPr>
            <a:spLocks noChangeArrowheads="1"/>
          </p:cNvSpPr>
          <p:nvPr/>
        </p:nvSpPr>
        <p:spPr bwMode="auto">
          <a:xfrm>
            <a:off x="81338" y="4007578"/>
            <a:ext cx="1387475" cy="690563"/>
          </a:xfrm>
          <a:prstGeom prst="rect">
            <a:avLst/>
          </a:prstGeom>
          <a:solidFill>
            <a:schemeClr val="tx2">
              <a:lumMod val="40000"/>
              <a:lumOff val="60000"/>
            </a:schemeClr>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en-GB" altLang="nl-BE" sz="2000" dirty="0" smtClean="0">
                <a:solidFill>
                  <a:schemeClr val="tx1"/>
                </a:solidFill>
                <a:latin typeface="Arial Narrow" panose="020B0606020202030204" pitchFamily="34" charset="0"/>
                <a:ea typeface="ＭＳ Ｐゴシック" panose="020B0600070205080204" pitchFamily="34" charset="-128"/>
              </a:rPr>
              <a:t>change</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2" name="PIJL-LINKS en -RECHTS 1"/>
          <p:cNvSpPr/>
          <p:nvPr/>
        </p:nvSpPr>
        <p:spPr bwMode="auto">
          <a:xfrm>
            <a:off x="1327498" y="4073180"/>
            <a:ext cx="515489" cy="173295"/>
          </a:xfrm>
          <a:prstGeom prst="lef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 name="PIJL-OMHOOG 3"/>
          <p:cNvSpPr/>
          <p:nvPr/>
        </p:nvSpPr>
        <p:spPr bwMode="auto">
          <a:xfrm>
            <a:off x="2450381" y="4795165"/>
            <a:ext cx="45719" cy="45719"/>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PIJL-OMHOOG 5"/>
          <p:cNvSpPr/>
          <p:nvPr/>
        </p:nvSpPr>
        <p:spPr bwMode="auto">
          <a:xfrm>
            <a:off x="1043608" y="4352859"/>
            <a:ext cx="283890" cy="47155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7" name="PIJL-OMHOOG 6"/>
          <p:cNvSpPr/>
          <p:nvPr/>
        </p:nvSpPr>
        <p:spPr bwMode="auto">
          <a:xfrm>
            <a:off x="1979512" y="3553793"/>
            <a:ext cx="326406" cy="128709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1" name="Gekromde PIJL-RECHTS 30"/>
          <p:cNvSpPr/>
          <p:nvPr/>
        </p:nvSpPr>
        <p:spPr bwMode="auto">
          <a:xfrm>
            <a:off x="3411715" y="433386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2" name="Gekromde PIJL-RECHTS 31"/>
          <p:cNvSpPr/>
          <p:nvPr/>
        </p:nvSpPr>
        <p:spPr bwMode="auto">
          <a:xfrm>
            <a:off x="3200049" y="5297563"/>
            <a:ext cx="432048" cy="720080"/>
          </a:xfrm>
          <a:prstGeom prst="curved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1400001"/>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33" name="Rectangle 7"/>
          <p:cNvSpPr>
            <a:spLocks noChangeArrowheads="1"/>
          </p:cNvSpPr>
          <p:nvPr/>
        </p:nvSpPr>
        <p:spPr bwMode="auto">
          <a:xfrm>
            <a:off x="2887132" y="1496798"/>
            <a:ext cx="1437493"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err="1" smtClean="0">
                <a:solidFill>
                  <a:srgbClr val="009999"/>
                </a:solidFill>
                <a:latin typeface="Arial Narrow" panose="020B0606020202030204" pitchFamily="34" charset="0"/>
                <a:ea typeface="ＭＳ Ｐゴシック" panose="020B0600070205080204" pitchFamily="34" charset="-128"/>
              </a:rPr>
              <a:t>Hypothèses</a:t>
            </a:r>
            <a:r>
              <a:rPr lang="en-GB" altLang="nl-BE" sz="2000" dirty="0" smtClean="0">
                <a:solidFill>
                  <a:srgbClr val="009999"/>
                </a:solidFill>
                <a:latin typeface="Arial Narrow" panose="020B0606020202030204" pitchFamily="34" charset="0"/>
                <a:ea typeface="ＭＳ Ｐゴシック" panose="020B0600070205080204" pitchFamily="34" charset="-128"/>
              </a:rPr>
              <a:t> </a:t>
            </a:r>
            <a:r>
              <a:rPr lang="en-GB" altLang="nl-BE" sz="2000" dirty="0" smtClean="0">
                <a:solidFill>
                  <a:srgbClr val="009999"/>
                </a:solidFill>
                <a:latin typeface="Arial Narrow" panose="020B0606020202030204" pitchFamily="34" charset="0"/>
                <a:ea typeface="ＭＳ Ｐゴシック" panose="020B0600070205080204" pitchFamily="34" charset="-128"/>
              </a:rPr>
              <a:t>relations </a:t>
            </a:r>
            <a:r>
              <a:rPr lang="en-GB" altLang="nl-BE" sz="2000" dirty="0" err="1" smtClean="0">
                <a:solidFill>
                  <a:srgbClr val="009999"/>
                </a:solidFill>
                <a:latin typeface="Arial Narrow" panose="020B0606020202030204" pitchFamily="34" charset="0"/>
                <a:ea typeface="ＭＳ Ｐゴシック" panose="020B0600070205080204" pitchFamily="34" charset="-128"/>
              </a:rPr>
              <a:t>causales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34" name="Rectangle 16"/>
          <p:cNvSpPr>
            <a:spLocks noChangeArrowheads="1"/>
          </p:cNvSpPr>
          <p:nvPr/>
        </p:nvSpPr>
        <p:spPr bwMode="auto">
          <a:xfrm>
            <a:off x="3148138" y="2717477"/>
            <a:ext cx="284286" cy="305808"/>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5" name="Rectangle 16"/>
          <p:cNvSpPr>
            <a:spLocks noChangeArrowheads="1"/>
          </p:cNvSpPr>
          <p:nvPr/>
        </p:nvSpPr>
        <p:spPr bwMode="auto">
          <a:xfrm>
            <a:off x="899145" y="4572800"/>
            <a:ext cx="281333" cy="268084"/>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6" name="Rectangle 16"/>
          <p:cNvSpPr>
            <a:spLocks noChangeArrowheads="1"/>
          </p:cNvSpPr>
          <p:nvPr/>
        </p:nvSpPr>
        <p:spPr bwMode="auto">
          <a:xfrm>
            <a:off x="3778401" y="4583072"/>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7" name="Rectangle 16"/>
          <p:cNvSpPr>
            <a:spLocks noChangeArrowheads="1"/>
          </p:cNvSpPr>
          <p:nvPr/>
        </p:nvSpPr>
        <p:spPr bwMode="auto">
          <a:xfrm>
            <a:off x="2179473" y="3797888"/>
            <a:ext cx="323992" cy="308743"/>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8" name="Rectangle 16"/>
          <p:cNvSpPr>
            <a:spLocks noChangeArrowheads="1"/>
          </p:cNvSpPr>
          <p:nvPr/>
        </p:nvSpPr>
        <p:spPr bwMode="auto">
          <a:xfrm>
            <a:off x="3416628" y="3610753"/>
            <a:ext cx="323992" cy="312699"/>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39" name="Rectangle 7"/>
          <p:cNvSpPr>
            <a:spLocks noChangeArrowheads="1"/>
          </p:cNvSpPr>
          <p:nvPr/>
        </p:nvSpPr>
        <p:spPr bwMode="auto">
          <a:xfrm>
            <a:off x="3906225" y="5417902"/>
            <a:ext cx="1437493" cy="101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50000"/>
              </a:spcBef>
              <a:buClrTx/>
              <a:buFontTx/>
              <a:buNone/>
            </a:pPr>
            <a:r>
              <a:rPr lang="en-GB" altLang="nl-BE" sz="2000" dirty="0" smtClean="0">
                <a:solidFill>
                  <a:srgbClr val="009999"/>
                </a:solidFill>
                <a:latin typeface="Arial Narrow" panose="020B0606020202030204" pitchFamily="34" charset="0"/>
                <a:ea typeface="ＭＳ Ｐゴシック" panose="020B0600070205080204" pitchFamily="34" charset="-128"/>
              </a:rPr>
              <a:t>Hypotheses </a:t>
            </a:r>
            <a:r>
              <a:rPr lang="en-GB" altLang="nl-BE" sz="2000" dirty="0" err="1" smtClean="0">
                <a:solidFill>
                  <a:srgbClr val="009999"/>
                </a:solidFill>
                <a:latin typeface="Arial Narrow" panose="020B0606020202030204" pitchFamily="34" charset="0"/>
                <a:ea typeface="ＭＳ Ｐゴシック" panose="020B0600070205080204" pitchFamily="34" charset="-128"/>
              </a:rPr>
              <a:t>facteurs</a:t>
            </a:r>
            <a:r>
              <a:rPr lang="en-GB" altLang="nl-BE" sz="2000" dirty="0" smtClean="0">
                <a:solidFill>
                  <a:srgbClr val="009999"/>
                </a:solidFill>
                <a:latin typeface="Arial Narrow" panose="020B0606020202030204" pitchFamily="34" charset="0"/>
                <a:ea typeface="ＭＳ Ｐゴシック" panose="020B0600070205080204" pitchFamily="34" charset="-128"/>
              </a:rPr>
              <a:t> internes</a:t>
            </a:r>
            <a:endParaRPr lang="en-GB" altLang="nl-BE" sz="2000" dirty="0">
              <a:solidFill>
                <a:srgbClr val="009999"/>
              </a:solidFill>
              <a:latin typeface="Arial Narrow" panose="020B0606020202030204" pitchFamily="34" charset="0"/>
              <a:ea typeface="ＭＳ Ｐゴシック" panose="020B0600070205080204" pitchFamily="34" charset="-128"/>
            </a:endParaRPr>
          </a:p>
        </p:txBody>
      </p:sp>
      <p:sp>
        <p:nvSpPr>
          <p:cNvPr id="40" name="Text Box 22"/>
          <p:cNvSpPr txBox="1">
            <a:spLocks noChangeArrowheads="1"/>
          </p:cNvSpPr>
          <p:nvPr/>
        </p:nvSpPr>
        <p:spPr bwMode="auto">
          <a:xfrm>
            <a:off x="140100" y="5678335"/>
            <a:ext cx="1269950" cy="707886"/>
          </a:xfrm>
          <a:prstGeom prst="rect">
            <a:avLst/>
          </a:prstGeom>
          <a:solidFill>
            <a:schemeClr val="tx2">
              <a:lumMod val="20000"/>
              <a:lumOff val="80000"/>
            </a:schemeClr>
          </a:solidFill>
          <a:ln w="9525">
            <a:solidFill>
              <a:schemeClr val="tx1"/>
            </a:solidFill>
            <a:miter lim="800000"/>
            <a:headEnd/>
            <a:tailEnd/>
          </a:ln>
        </p:spPr>
        <p:txBody>
          <a:bodyPr wrap="square">
            <a:spAutoFit/>
          </a:bodyP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a:spcBef>
                <a:spcPct val="0"/>
              </a:spcBef>
              <a:buClrTx/>
              <a:buFontTx/>
              <a:buNone/>
            </a:pPr>
            <a:r>
              <a:rPr lang="nl-NL" altLang="nl-BE" sz="2000" dirty="0" err="1">
                <a:solidFill>
                  <a:schemeClr val="tx1"/>
                </a:solidFill>
                <a:latin typeface="Arial Narrow" panose="020B0606020202030204" pitchFamily="34" charset="0"/>
                <a:ea typeface="ＭＳ Ｐゴシック" panose="020B0600070205080204" pitchFamily="34" charset="-128"/>
              </a:rPr>
              <a:t>Activités</a:t>
            </a:r>
            <a:r>
              <a:rPr lang="nl-NL" altLang="nl-BE" sz="2000" dirty="0">
                <a:solidFill>
                  <a:schemeClr val="tx1"/>
                </a:solidFill>
                <a:latin typeface="Arial Narrow" panose="020B0606020202030204" pitchFamily="34" charset="0"/>
                <a:ea typeface="ＭＳ Ｐゴシック" panose="020B0600070205080204" pitchFamily="34" charset="-128"/>
              </a:rPr>
              <a:t> et </a:t>
            </a:r>
            <a:r>
              <a:rPr lang="nl-NL" altLang="nl-BE" sz="2000" dirty="0" err="1">
                <a:solidFill>
                  <a:schemeClr val="tx1"/>
                </a:solidFill>
                <a:latin typeface="Arial Narrow" panose="020B0606020202030204" pitchFamily="34" charset="0"/>
                <a:ea typeface="ＭＳ Ｐゴシック" panose="020B0600070205080204" pitchFamily="34" charset="-128"/>
              </a:rPr>
              <a:t>moyens</a:t>
            </a:r>
            <a:endParaRPr lang="nl-NL" altLang="nl-BE" sz="2000" dirty="0">
              <a:solidFill>
                <a:schemeClr val="tx1"/>
              </a:solidFill>
              <a:latin typeface="Arial Narrow" panose="020B0606020202030204" pitchFamily="34" charset="0"/>
              <a:ea typeface="ＭＳ Ｐゴシック" panose="020B0600070205080204" pitchFamily="34" charset="-128"/>
            </a:endParaRPr>
          </a:p>
        </p:txBody>
      </p:sp>
      <p:sp>
        <p:nvSpPr>
          <p:cNvPr id="41" name="PIJL-OMHOOG 40"/>
          <p:cNvSpPr/>
          <p:nvPr/>
        </p:nvSpPr>
        <p:spPr bwMode="auto">
          <a:xfrm>
            <a:off x="140100" y="4615298"/>
            <a:ext cx="326406" cy="1031001"/>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2" name="PIJL-OMHOOG 41"/>
          <p:cNvSpPr/>
          <p:nvPr/>
        </p:nvSpPr>
        <p:spPr bwMode="auto">
          <a:xfrm>
            <a:off x="1195882" y="5419527"/>
            <a:ext cx="283890" cy="47155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l-BE"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43" name="Rectangle 16"/>
          <p:cNvSpPr>
            <a:spLocks noChangeArrowheads="1"/>
          </p:cNvSpPr>
          <p:nvPr/>
        </p:nvSpPr>
        <p:spPr bwMode="auto">
          <a:xfrm>
            <a:off x="1406711" y="3742522"/>
            <a:ext cx="323992" cy="308743"/>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44" name="Rectangle 16"/>
          <p:cNvSpPr>
            <a:spLocks noChangeArrowheads="1"/>
          </p:cNvSpPr>
          <p:nvPr/>
        </p:nvSpPr>
        <p:spPr bwMode="auto">
          <a:xfrm>
            <a:off x="3563489" y="5649545"/>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
        <p:nvSpPr>
          <p:cNvPr id="45" name="Rectangle 16"/>
          <p:cNvSpPr>
            <a:spLocks noChangeArrowheads="1"/>
          </p:cNvSpPr>
          <p:nvPr/>
        </p:nvSpPr>
        <p:spPr bwMode="auto">
          <a:xfrm>
            <a:off x="273415" y="4963197"/>
            <a:ext cx="246458" cy="257812"/>
          </a:xfrm>
          <a:prstGeom prst="rect">
            <a:avLst/>
          </a:prstGeom>
          <a:solidFill>
            <a:srgbClr val="E5405D"/>
          </a:solidFill>
          <a:ln w="12700">
            <a:solidFill>
              <a:schemeClr val="tx1"/>
            </a:solidFill>
            <a:miter lim="800000"/>
            <a:headEnd/>
            <a:tailEnd/>
          </a:ln>
        </p:spPr>
        <p:txBody>
          <a:bodyPr wrap="none" anchor="ctr"/>
          <a:lstStyle>
            <a:lvl1pPr>
              <a:spcBef>
                <a:spcPct val="20000"/>
              </a:spcBef>
              <a:buClr>
                <a:srgbClr val="9DCB3B"/>
              </a:buClr>
              <a:buChar char="&gt;"/>
              <a:defRPr sz="3000" b="1">
                <a:solidFill>
                  <a:srgbClr val="444432"/>
                </a:solidFill>
                <a:latin typeface="Arial" panose="020B0604020202020204" pitchFamily="34" charset="0"/>
                <a:cs typeface="Times New Roman" panose="02020603050405020304" pitchFamily="18" charset="0"/>
              </a:defRPr>
            </a:lvl1pPr>
            <a:lvl2pPr marL="742950" indent="-285750">
              <a:spcBef>
                <a:spcPct val="20000"/>
              </a:spcBef>
              <a:buClr>
                <a:srgbClr val="A6A8AB"/>
              </a:buClr>
              <a:buSzPct val="150000"/>
              <a:buChar char="•"/>
              <a:defRPr sz="2400">
                <a:solidFill>
                  <a:schemeClr val="bg2"/>
                </a:solidFill>
                <a:latin typeface="Arial" panose="020B0604020202020204" pitchFamily="34" charset="0"/>
                <a:cs typeface="Times New Roman" panose="02020603050405020304" pitchFamily="18" charset="0"/>
              </a:defRPr>
            </a:lvl2pPr>
            <a:lvl3pPr marL="1143000" indent="-228600">
              <a:spcBef>
                <a:spcPct val="20000"/>
              </a:spcBef>
              <a:buClr>
                <a:srgbClr val="0099CC"/>
              </a:buClr>
              <a:buFont typeface="Wingdings" panose="05000000000000000000" pitchFamily="2" charset="2"/>
              <a:buChar char="§"/>
              <a:defRPr sz="2000">
                <a:solidFill>
                  <a:schemeClr val="bg2"/>
                </a:solidFill>
                <a:latin typeface="Arial" panose="020B0604020202020204" pitchFamily="34" charset="0"/>
                <a:cs typeface="Times New Roman" panose="02020603050405020304" pitchFamily="18" charset="0"/>
              </a:defRPr>
            </a:lvl3pPr>
            <a:lvl4pPr marL="1600200" indent="-228600">
              <a:spcBef>
                <a:spcPct val="20000"/>
              </a:spcBef>
              <a:buClr>
                <a:srgbClr val="FF6600"/>
              </a:buClr>
              <a:buChar char="–"/>
              <a:defRPr>
                <a:solidFill>
                  <a:schemeClr val="bg2"/>
                </a:solidFill>
                <a:latin typeface="Arial" panose="020B0604020202020204" pitchFamily="34" charset="0"/>
                <a:cs typeface="Times New Roman" panose="02020603050405020304" pitchFamily="18" charset="0"/>
              </a:defRPr>
            </a:lvl4pPr>
            <a:lvl5pPr marL="2057400" indent="-228600">
              <a:spcBef>
                <a:spcPct val="20000"/>
              </a:spcBef>
              <a:buClr>
                <a:srgbClr val="A6A8AB"/>
              </a:buClr>
              <a:buChar char="*"/>
              <a:defRPr sz="1600">
                <a:solidFill>
                  <a:schemeClr val="bg2"/>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anose="020B0604020202020204" pitchFamily="34" charset="0"/>
                <a:cs typeface="Times New Roman" panose="02020603050405020304" pitchFamily="18" charset="0"/>
              </a:defRPr>
            </a:lvl9pPr>
          </a:lstStyle>
          <a:p>
            <a:pPr eaLnBrk="1" hangingPunct="1">
              <a:spcBef>
                <a:spcPct val="0"/>
              </a:spcBef>
              <a:buClrTx/>
              <a:buFontTx/>
              <a:buNone/>
            </a:pPr>
            <a:endParaRPr lang="nl-BE" altLang="nl-BE" sz="24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199948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63688" y="332656"/>
            <a:ext cx="6858000" cy="685800"/>
          </a:xfrm>
        </p:spPr>
        <p:txBody>
          <a:bodyPr/>
          <a:lstStyle/>
          <a:p>
            <a:r>
              <a:rPr lang="nl-BE" dirty="0" err="1"/>
              <a:t>ToC</a:t>
            </a:r>
            <a:r>
              <a:rPr lang="nl-BE" dirty="0"/>
              <a:t> et </a:t>
            </a:r>
            <a:r>
              <a:rPr lang="nl-BE" dirty="0" err="1"/>
              <a:t>Cadre</a:t>
            </a:r>
            <a:r>
              <a:rPr lang="nl-BE" dirty="0"/>
              <a:t> </a:t>
            </a:r>
            <a:r>
              <a:rPr lang="nl-BE" dirty="0" err="1"/>
              <a:t>Logique</a:t>
            </a:r>
            <a:r>
              <a:rPr lang="nl-BE" dirty="0"/>
              <a:t> (CL)</a:t>
            </a:r>
            <a:endParaRPr lang="en-GB" dirty="0"/>
          </a:p>
        </p:txBody>
      </p:sp>
      <p:sp>
        <p:nvSpPr>
          <p:cNvPr id="3" name="Tijdelijke aanduiding voor inhoud 2"/>
          <p:cNvSpPr>
            <a:spLocks noGrp="1"/>
          </p:cNvSpPr>
          <p:nvPr>
            <p:ph idx="1"/>
          </p:nvPr>
        </p:nvSpPr>
        <p:spPr>
          <a:xfrm>
            <a:off x="899592" y="1268760"/>
            <a:ext cx="7920508" cy="5235678"/>
          </a:xfrm>
        </p:spPr>
        <p:txBody>
          <a:bodyPr/>
          <a:lstStyle/>
          <a:p>
            <a:pPr algn="just">
              <a:lnSpc>
                <a:spcPct val="100000"/>
              </a:lnSpc>
              <a:spcBef>
                <a:spcPts val="150"/>
              </a:spcBef>
            </a:pPr>
            <a:r>
              <a:rPr lang="fr-BE" sz="2400" dirty="0"/>
              <a:t>Y-a-t-il une place pour le CL </a:t>
            </a:r>
            <a:r>
              <a:rPr lang="fr-BE" sz="2400" i="1" dirty="0"/>
              <a:t>et</a:t>
            </a:r>
            <a:r>
              <a:rPr lang="fr-BE" sz="2400" dirty="0"/>
              <a:t> la </a:t>
            </a:r>
            <a:r>
              <a:rPr lang="fr-BE" sz="2400" dirty="0" err="1"/>
              <a:t>ToC</a:t>
            </a:r>
            <a:r>
              <a:rPr lang="fr-BE" sz="2400" dirty="0"/>
              <a:t> dans une même démarche?</a:t>
            </a:r>
          </a:p>
          <a:p>
            <a:pPr marL="0" indent="0" algn="just">
              <a:lnSpc>
                <a:spcPct val="100000"/>
              </a:lnSpc>
              <a:spcBef>
                <a:spcPts val="150"/>
              </a:spcBef>
              <a:buNone/>
            </a:pPr>
            <a:endParaRPr lang="fr-BE" sz="1100" dirty="0"/>
          </a:p>
          <a:p>
            <a:pPr algn="just">
              <a:lnSpc>
                <a:spcPct val="100000"/>
              </a:lnSpc>
              <a:spcBef>
                <a:spcPts val="150"/>
              </a:spcBef>
            </a:pPr>
            <a:r>
              <a:rPr lang="fr-BE" sz="2400" dirty="0"/>
              <a:t>Chaque bon CL contient une </a:t>
            </a:r>
            <a:r>
              <a:rPr lang="fr-BE" sz="2400" dirty="0" err="1"/>
              <a:t>ToC</a:t>
            </a:r>
            <a:endParaRPr lang="fr-BE" sz="2400" dirty="0"/>
          </a:p>
          <a:p>
            <a:pPr lvl="1" algn="just">
              <a:spcBef>
                <a:spcPts val="150"/>
              </a:spcBef>
            </a:pPr>
            <a:r>
              <a:rPr lang="fr-BE" sz="2000" dirty="0"/>
              <a:t>Mais celle-ci n’est pas toujours entièrement explicitée (on « perd » certains éléments dans l’utilisation actuelle du CL)</a:t>
            </a:r>
          </a:p>
          <a:p>
            <a:pPr lvl="1" algn="just">
              <a:spcBef>
                <a:spcPts val="150"/>
              </a:spcBef>
            </a:pPr>
            <a:r>
              <a:rPr lang="fr-BE" sz="2000" dirty="0"/>
              <a:t>La </a:t>
            </a:r>
            <a:r>
              <a:rPr lang="fr-BE" sz="2000" dirty="0" err="1"/>
              <a:t>ToC</a:t>
            </a:r>
            <a:r>
              <a:rPr lang="fr-BE" sz="2000" dirty="0"/>
              <a:t> peut aider à clarifier une voie menant des outputs à l’impact</a:t>
            </a:r>
          </a:p>
          <a:p>
            <a:pPr marL="457200" lvl="1" indent="0" algn="just">
              <a:spcBef>
                <a:spcPts val="150"/>
              </a:spcBef>
              <a:buNone/>
            </a:pPr>
            <a:endParaRPr lang="fr-BE" sz="1100" dirty="0"/>
          </a:p>
          <a:p>
            <a:pPr algn="just">
              <a:spcBef>
                <a:spcPts val="150"/>
              </a:spcBef>
            </a:pPr>
            <a:r>
              <a:rPr lang="fr-BE" sz="2400" dirty="0">
                <a:sym typeface="Wingdings"/>
              </a:rPr>
              <a:t>Des outils complémentaires?</a:t>
            </a:r>
          </a:p>
          <a:p>
            <a:pPr lvl="1" algn="just">
              <a:lnSpc>
                <a:spcPct val="100000"/>
              </a:lnSpc>
              <a:spcBef>
                <a:spcPts val="150"/>
              </a:spcBef>
            </a:pPr>
            <a:r>
              <a:rPr lang="fr-BE" sz="2000" dirty="0"/>
              <a:t>La rigidité du CL ne permet pas de représenter la réalité complexe &gt;&lt; les </a:t>
            </a:r>
            <a:r>
              <a:rPr lang="fr-BE" sz="2000" dirty="0" err="1"/>
              <a:t>ToC</a:t>
            </a:r>
            <a:r>
              <a:rPr lang="fr-BE" sz="2000" dirty="0"/>
              <a:t>  sont souvent complexes à lire.</a:t>
            </a:r>
          </a:p>
          <a:p>
            <a:pPr lvl="1" algn="just">
              <a:lnSpc>
                <a:spcPct val="100000"/>
              </a:lnSpc>
              <a:spcBef>
                <a:spcPts val="150"/>
              </a:spcBef>
            </a:pPr>
            <a:r>
              <a:rPr lang="fr-BE" sz="2000" dirty="0"/>
              <a:t>Danger certain de confusion si les 2 outils sont utilisés conjointement sans définition claire du rôle de chaque outil.</a:t>
            </a:r>
          </a:p>
          <a:p>
            <a:pPr lvl="2" algn="just">
              <a:lnSpc>
                <a:spcPct val="100000"/>
              </a:lnSpc>
              <a:spcBef>
                <a:spcPts val="150"/>
              </a:spcBef>
            </a:pPr>
            <a:r>
              <a:rPr lang="fr-BE" dirty="0" err="1"/>
              <a:t>ToC</a:t>
            </a:r>
            <a:r>
              <a:rPr lang="fr-BE" dirty="0"/>
              <a:t> – réflexion stratégique/analytique</a:t>
            </a:r>
          </a:p>
          <a:p>
            <a:pPr lvl="2" algn="just">
              <a:lnSpc>
                <a:spcPct val="100000"/>
              </a:lnSpc>
              <a:spcBef>
                <a:spcPts val="150"/>
              </a:spcBef>
            </a:pPr>
            <a:r>
              <a:rPr lang="fr-BE" dirty="0"/>
              <a:t>CL – gestion et suivi </a:t>
            </a:r>
          </a:p>
          <a:p>
            <a:endParaRPr lang="en-GB" dirty="0"/>
          </a:p>
        </p:txBody>
      </p:sp>
      <p:sp>
        <p:nvSpPr>
          <p:cNvPr id="4" name="Rechthoek 3"/>
          <p:cNvSpPr/>
          <p:nvPr/>
        </p:nvSpPr>
        <p:spPr>
          <a:xfrm>
            <a:off x="7092280" y="6330225"/>
            <a:ext cx="1713931" cy="246221"/>
          </a:xfrm>
          <a:prstGeom prst="rect">
            <a:avLst/>
          </a:prstGeom>
        </p:spPr>
        <p:txBody>
          <a:bodyPr wrap="none">
            <a:spAutoFit/>
          </a:bodyPr>
          <a:lstStyle/>
          <a:p>
            <a:pPr lvl="1" algn="r">
              <a:buNone/>
            </a:pPr>
            <a:r>
              <a:rPr lang="nl-NL" sz="1000" dirty="0"/>
              <a:t>Bron: ADE/SR 2016</a:t>
            </a:r>
            <a:endParaRPr lang="en-GB" sz="1000" dirty="0"/>
          </a:p>
        </p:txBody>
      </p:sp>
    </p:spTree>
    <p:extLst>
      <p:ext uri="{BB962C8B-B14F-4D97-AF65-F5344CB8AC3E}">
        <p14:creationId xmlns:p14="http://schemas.microsoft.com/office/powerpoint/2010/main" val="163651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23528" y="332656"/>
            <a:ext cx="8640960" cy="576064"/>
          </a:xfrm>
        </p:spPr>
        <p:txBody>
          <a:bodyPr>
            <a:noAutofit/>
          </a:bodyPr>
          <a:lstStyle/>
          <a:p>
            <a:r>
              <a:rPr lang="en-GB" sz="3000" dirty="0">
                <a:latin typeface="Arial" charset="0"/>
                <a:cs typeface="Arial" charset="0"/>
              </a:rPr>
              <a:t>La </a:t>
            </a:r>
            <a:r>
              <a:rPr lang="en-GB" sz="3000" dirty="0" err="1">
                <a:latin typeface="Arial" charset="0"/>
                <a:cs typeface="Arial" charset="0"/>
              </a:rPr>
              <a:t>TdC</a:t>
            </a:r>
            <a:r>
              <a:rPr lang="en-GB" sz="3000" dirty="0">
                <a:latin typeface="Arial" charset="0"/>
                <a:cs typeface="Arial" charset="0"/>
              </a:rPr>
              <a:t> </a:t>
            </a:r>
            <a:r>
              <a:rPr lang="en-GB" sz="3000" dirty="0" err="1">
                <a:latin typeface="Arial" charset="0"/>
                <a:cs typeface="Arial" charset="0"/>
              </a:rPr>
              <a:t>comme</a:t>
            </a:r>
            <a:r>
              <a:rPr lang="en-GB" sz="3000" dirty="0">
                <a:latin typeface="Arial" charset="0"/>
                <a:cs typeface="Arial" charset="0"/>
              </a:rPr>
              <a:t> un </a:t>
            </a:r>
            <a:r>
              <a:rPr lang="en-GB" sz="3000" dirty="0" err="1">
                <a:latin typeface="Arial" charset="0"/>
                <a:cs typeface="Arial" charset="0"/>
              </a:rPr>
              <a:t>processus</a:t>
            </a:r>
            <a:r>
              <a:rPr lang="en-GB" sz="3000" dirty="0">
                <a:latin typeface="Arial" charset="0"/>
                <a:cs typeface="Arial" charset="0"/>
              </a:rPr>
              <a:t> de </a:t>
            </a:r>
            <a:r>
              <a:rPr lang="en-GB" sz="3000" dirty="0" err="1">
                <a:latin typeface="Arial" charset="0"/>
                <a:cs typeface="Arial" charset="0"/>
              </a:rPr>
              <a:t>réflexion</a:t>
            </a:r>
            <a:r>
              <a:rPr lang="en-GB" sz="3000" dirty="0">
                <a:latin typeface="Arial" charset="0"/>
                <a:cs typeface="Arial" charset="0"/>
              </a:rPr>
              <a:t> sur: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35382759"/>
              </p:ext>
            </p:extLst>
          </p:nvPr>
        </p:nvGraphicFramePr>
        <p:xfrm>
          <a:off x="-252536"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5724128" y="3138045"/>
            <a:ext cx="1800200" cy="108012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B/>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043886" y="3470172"/>
            <a:ext cx="1224136" cy="400110"/>
          </a:xfrm>
          <a:prstGeom prst="rect">
            <a:avLst/>
          </a:prstGeom>
          <a:noFill/>
        </p:spPr>
        <p:txBody>
          <a:bodyPr wrap="square" rtlCol="0">
            <a:spAutoFit/>
          </a:bodyPr>
          <a:lstStyle/>
          <a:p>
            <a:r>
              <a:rPr lang="nl-BE" sz="2000" dirty="0" err="1">
                <a:solidFill>
                  <a:schemeClr val="bg1"/>
                </a:solidFill>
                <a:latin typeface="Arial" charset="0"/>
                <a:cs typeface="Arial" charset="0"/>
              </a:rPr>
              <a:t>Risques</a:t>
            </a:r>
            <a:endParaRPr lang="en-GB" dirty="0">
              <a:solidFill>
                <a:schemeClr val="bg1"/>
              </a:solidFill>
              <a:latin typeface="Arial" charset="0"/>
              <a:cs typeface="Arial" charset="0"/>
            </a:endParaRPr>
          </a:p>
        </p:txBody>
      </p:sp>
      <p:sp>
        <p:nvSpPr>
          <p:cNvPr id="5" name="Pijl-rechts 4"/>
          <p:cNvSpPr/>
          <p:nvPr/>
        </p:nvSpPr>
        <p:spPr bwMode="auto">
          <a:xfrm>
            <a:off x="5004048" y="3608563"/>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grpSp>
        <p:nvGrpSpPr>
          <p:cNvPr id="7" name="Groep 6"/>
          <p:cNvGrpSpPr/>
          <p:nvPr/>
        </p:nvGrpSpPr>
        <p:grpSpPr>
          <a:xfrm>
            <a:off x="6948264" y="5221120"/>
            <a:ext cx="2102397" cy="1304224"/>
            <a:chOff x="1175903" y="684197"/>
            <a:chExt cx="2102397" cy="1304224"/>
          </a:xfrm>
          <a:solidFill>
            <a:schemeClr val="accent2">
              <a:lumMod val="50000"/>
              <a:lumOff val="50000"/>
            </a:schemeClr>
          </a:solidFill>
        </p:grpSpPr>
        <p:sp>
          <p:nvSpPr>
            <p:cNvPr id="9" name="Ovaal 8"/>
            <p:cNvSpPr/>
            <p:nvPr/>
          </p:nvSpPr>
          <p:spPr>
            <a:xfrm>
              <a:off x="1175903" y="684197"/>
              <a:ext cx="2102397" cy="1304224"/>
            </a:xfrm>
            <a:prstGeom prst="ellipse">
              <a:avLst/>
            </a:prstGeom>
            <a:grpFill/>
          </p:spPr>
          <p:style>
            <a:lnRef idx="3">
              <a:schemeClr val="lt1">
                <a:hueOff val="0"/>
                <a:satOff val="0"/>
                <a:lumOff val="0"/>
                <a:alphaOff val="0"/>
              </a:schemeClr>
            </a:lnRef>
            <a:fillRef idx="1">
              <a:schemeClr val="accent1">
                <a:shade val="80000"/>
                <a:hueOff val="573673"/>
                <a:satOff val="-48584"/>
                <a:lumOff val="36311"/>
                <a:alphaOff val="0"/>
              </a:schemeClr>
            </a:fillRef>
            <a:effectRef idx="1">
              <a:schemeClr val="accent1">
                <a:shade val="80000"/>
                <a:hueOff val="573673"/>
                <a:satOff val="-48584"/>
                <a:lumOff val="36311"/>
                <a:alphaOff val="0"/>
              </a:schemeClr>
            </a:effectRef>
            <a:fontRef idx="minor">
              <a:schemeClr val="lt1"/>
            </a:fontRef>
          </p:style>
        </p:sp>
        <p:sp>
          <p:nvSpPr>
            <p:cNvPr id="10" name="Ovaal 4"/>
            <p:cNvSpPr/>
            <p:nvPr/>
          </p:nvSpPr>
          <p:spPr>
            <a:xfrm>
              <a:off x="1514612" y="963482"/>
              <a:ext cx="1455799" cy="8339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nl-BE" sz="1400" dirty="0" err="1">
                  <a:latin typeface="Arial" charset="0"/>
                  <a:cs typeface="Arial" charset="0"/>
                </a:rPr>
                <a:t>Explication</a:t>
              </a:r>
              <a:r>
                <a:rPr lang="nl-BE" sz="1400" dirty="0">
                  <a:latin typeface="Arial" charset="0"/>
                  <a:cs typeface="Arial" charset="0"/>
                </a:rPr>
                <a:t> </a:t>
              </a:r>
              <a:r>
                <a:rPr lang="nl-BE" sz="1400" dirty="0" err="1">
                  <a:latin typeface="Arial" charset="0"/>
                  <a:cs typeface="Arial" charset="0"/>
                </a:rPr>
                <a:t>schématique</a:t>
              </a:r>
              <a:r>
                <a:rPr lang="nl-BE" sz="1400" dirty="0">
                  <a:latin typeface="Arial" charset="0"/>
                  <a:cs typeface="Arial" charset="0"/>
                </a:rPr>
                <a:t> et </a:t>
              </a:r>
              <a:r>
                <a:rPr lang="nl-BE" sz="1400" dirty="0" err="1">
                  <a:latin typeface="Arial" charset="0"/>
                  <a:cs typeface="Arial" charset="0"/>
                </a:rPr>
                <a:t>narrative</a:t>
              </a:r>
              <a:endParaRPr lang="nl-BE" sz="1400" kern="1200" dirty="0">
                <a:latin typeface="Arial" charset="0"/>
                <a:cs typeface="Arial" charset="0"/>
              </a:endParaRPr>
            </a:p>
          </p:txBody>
        </p:sp>
      </p:grpSp>
      <p:sp>
        <p:nvSpPr>
          <p:cNvPr id="11" name="Title 1"/>
          <p:cNvSpPr txBox="1">
            <a:spLocks/>
          </p:cNvSpPr>
          <p:nvPr/>
        </p:nvSpPr>
        <p:spPr bwMode="auto">
          <a:xfrm>
            <a:off x="7652705" y="4293095"/>
            <a:ext cx="1311783" cy="89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b" anchorCtr="0" compatLnSpc="1">
            <a:prstTxWarp prst="textNoShape">
              <a:avLst/>
            </a:prstTxWarp>
            <a:noAutofit/>
          </a:bodyPr>
          <a:lstStyle>
            <a:lvl1pPr algn="l" rtl="0" eaLnBrk="1" fontAlgn="base" hangingPunct="1">
              <a:spcBef>
                <a:spcPct val="0"/>
              </a:spcBef>
              <a:spcAft>
                <a:spcPct val="0"/>
              </a:spcAft>
              <a:defRPr sz="3200" b="1">
                <a:solidFill>
                  <a:srgbClr val="005DAA"/>
                </a:solidFill>
                <a:latin typeface="+mj-lt"/>
                <a:ea typeface="+mj-ea"/>
                <a:cs typeface="+mj-cs"/>
              </a:defRPr>
            </a:lvl1pPr>
            <a:lvl2pPr algn="l" rtl="0" eaLnBrk="1" fontAlgn="base" hangingPunct="1">
              <a:spcBef>
                <a:spcPct val="0"/>
              </a:spcBef>
              <a:spcAft>
                <a:spcPct val="0"/>
              </a:spcAft>
              <a:defRPr sz="3200" b="1">
                <a:solidFill>
                  <a:srgbClr val="005DAA"/>
                </a:solidFill>
                <a:latin typeface="Arial" charset="0"/>
                <a:cs typeface="Times New Roman" pitchFamily="18" charset="0"/>
              </a:defRPr>
            </a:lvl2pPr>
            <a:lvl3pPr algn="l" rtl="0" eaLnBrk="1" fontAlgn="base" hangingPunct="1">
              <a:spcBef>
                <a:spcPct val="0"/>
              </a:spcBef>
              <a:spcAft>
                <a:spcPct val="0"/>
              </a:spcAft>
              <a:defRPr sz="3200" b="1">
                <a:solidFill>
                  <a:srgbClr val="005DAA"/>
                </a:solidFill>
                <a:latin typeface="Arial" charset="0"/>
                <a:cs typeface="Times New Roman" pitchFamily="18" charset="0"/>
              </a:defRPr>
            </a:lvl3pPr>
            <a:lvl4pPr algn="l" rtl="0" eaLnBrk="1" fontAlgn="base" hangingPunct="1">
              <a:spcBef>
                <a:spcPct val="0"/>
              </a:spcBef>
              <a:spcAft>
                <a:spcPct val="0"/>
              </a:spcAft>
              <a:defRPr sz="3200" b="1">
                <a:solidFill>
                  <a:srgbClr val="005DAA"/>
                </a:solidFill>
                <a:latin typeface="Arial" charset="0"/>
                <a:cs typeface="Times New Roman" pitchFamily="18" charset="0"/>
              </a:defRPr>
            </a:lvl4pPr>
            <a:lvl5pPr algn="l" rtl="0" eaLnBrk="1" fontAlgn="base" hangingPunct="1">
              <a:spcBef>
                <a:spcPct val="0"/>
              </a:spcBef>
              <a:spcAft>
                <a:spcPct val="0"/>
              </a:spcAft>
              <a:defRPr sz="3200" b="1">
                <a:solidFill>
                  <a:srgbClr val="005DAA"/>
                </a:solidFill>
                <a:latin typeface="Arial" charset="0"/>
                <a:cs typeface="Times New Roman" pitchFamily="18" charset="0"/>
              </a:defRPr>
            </a:lvl5pPr>
            <a:lvl6pPr marL="457200" algn="l" rtl="0" eaLnBrk="1" fontAlgn="base" hangingPunct="1">
              <a:spcBef>
                <a:spcPct val="0"/>
              </a:spcBef>
              <a:spcAft>
                <a:spcPct val="0"/>
              </a:spcAft>
              <a:defRPr sz="3200" b="1">
                <a:solidFill>
                  <a:srgbClr val="005DAA"/>
                </a:solidFill>
                <a:latin typeface="Arial" charset="0"/>
                <a:cs typeface="Times New Roman" pitchFamily="18" charset="0"/>
              </a:defRPr>
            </a:lvl6pPr>
            <a:lvl7pPr marL="914400" algn="l" rtl="0" eaLnBrk="1" fontAlgn="base" hangingPunct="1">
              <a:spcBef>
                <a:spcPct val="0"/>
              </a:spcBef>
              <a:spcAft>
                <a:spcPct val="0"/>
              </a:spcAft>
              <a:defRPr sz="3200" b="1">
                <a:solidFill>
                  <a:srgbClr val="005DAA"/>
                </a:solidFill>
                <a:latin typeface="Arial" charset="0"/>
                <a:cs typeface="Times New Roman" pitchFamily="18" charset="0"/>
              </a:defRPr>
            </a:lvl7pPr>
            <a:lvl8pPr marL="1371600" algn="l" rtl="0" eaLnBrk="1" fontAlgn="base" hangingPunct="1">
              <a:spcBef>
                <a:spcPct val="0"/>
              </a:spcBef>
              <a:spcAft>
                <a:spcPct val="0"/>
              </a:spcAft>
              <a:defRPr sz="3200" b="1">
                <a:solidFill>
                  <a:srgbClr val="005DAA"/>
                </a:solidFill>
                <a:latin typeface="Arial" charset="0"/>
                <a:cs typeface="Times New Roman" pitchFamily="18" charset="0"/>
              </a:defRPr>
            </a:lvl8pPr>
            <a:lvl9pPr marL="1828800" algn="l" rtl="0" eaLnBrk="1" fontAlgn="base" hangingPunct="1">
              <a:spcBef>
                <a:spcPct val="0"/>
              </a:spcBef>
              <a:spcAft>
                <a:spcPct val="0"/>
              </a:spcAft>
              <a:defRPr sz="3200" b="1">
                <a:solidFill>
                  <a:srgbClr val="005DAA"/>
                </a:solidFill>
                <a:latin typeface="Arial" charset="0"/>
                <a:cs typeface="Times New Roman" pitchFamily="18" charset="0"/>
              </a:defRPr>
            </a:lvl9pPr>
          </a:lstStyle>
          <a:p>
            <a:r>
              <a:rPr lang="en-GB" sz="1600" kern="0" dirty="0">
                <a:latin typeface="Arial" charset="0"/>
                <a:cs typeface="Arial" charset="0"/>
              </a:rPr>
              <a:t>Qui </a:t>
            </a:r>
            <a:r>
              <a:rPr lang="en-GB" sz="1600" kern="0" dirty="0" err="1">
                <a:latin typeface="Arial" charset="0"/>
                <a:cs typeface="Arial" charset="0"/>
              </a:rPr>
              <a:t>est</a:t>
            </a:r>
            <a:r>
              <a:rPr lang="en-GB" sz="1600" kern="0" dirty="0">
                <a:latin typeface="Arial" charset="0"/>
                <a:cs typeface="Arial" charset="0"/>
              </a:rPr>
              <a:t> </a:t>
            </a:r>
            <a:r>
              <a:rPr lang="en-GB" sz="1600" kern="0" dirty="0" err="1">
                <a:latin typeface="Arial" charset="0"/>
                <a:cs typeface="Arial" charset="0"/>
              </a:rPr>
              <a:t>traduit</a:t>
            </a:r>
            <a:r>
              <a:rPr lang="en-GB" sz="1600" kern="0" dirty="0">
                <a:latin typeface="Arial" charset="0"/>
                <a:cs typeface="Arial" charset="0"/>
              </a:rPr>
              <a:t> </a:t>
            </a:r>
            <a:r>
              <a:rPr lang="en-GB" sz="1600" kern="0" dirty="0" err="1">
                <a:latin typeface="Arial" charset="0"/>
                <a:cs typeface="Arial" charset="0"/>
              </a:rPr>
              <a:t>en</a:t>
            </a:r>
            <a:r>
              <a:rPr lang="en-GB" sz="1600" kern="0" dirty="0">
                <a:latin typeface="Arial" charset="0"/>
                <a:cs typeface="Arial" charset="0"/>
              </a:rPr>
              <a:t> </a:t>
            </a:r>
            <a:r>
              <a:rPr lang="en-GB" sz="1600" kern="0" dirty="0" err="1">
                <a:latin typeface="Arial" charset="0"/>
                <a:cs typeface="Arial" charset="0"/>
              </a:rPr>
              <a:t>une</a:t>
            </a:r>
            <a:r>
              <a:rPr lang="en-GB" sz="1600" kern="0" dirty="0">
                <a:latin typeface="Arial" charset="0"/>
                <a:cs typeface="Arial" charset="0"/>
              </a:rPr>
              <a:t>:</a:t>
            </a:r>
          </a:p>
        </p:txBody>
      </p:sp>
    </p:spTree>
    <p:extLst>
      <p:ext uri="{BB962C8B-B14F-4D97-AF65-F5344CB8AC3E}">
        <p14:creationId xmlns:p14="http://schemas.microsoft.com/office/powerpoint/2010/main" val="2351384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37799" y="332656"/>
            <a:ext cx="6858000" cy="685800"/>
          </a:xfrm>
        </p:spPr>
        <p:txBody>
          <a:bodyPr>
            <a:normAutofit/>
          </a:bodyPr>
          <a:lstStyle/>
          <a:p>
            <a:r>
              <a:rPr lang="en-GB" dirty="0" err="1">
                <a:latin typeface="Arial" charset="0"/>
                <a:cs typeface="Arial" charset="0"/>
              </a:rPr>
              <a:t>Exercice</a:t>
            </a:r>
            <a:r>
              <a:rPr lang="en-GB" dirty="0">
                <a:latin typeface="Arial" charset="0"/>
                <a:cs typeface="Arial" charset="0"/>
              </a:rPr>
              <a:t> 1 - </a:t>
            </a:r>
            <a:r>
              <a:rPr lang="en-GB" dirty="0" err="1">
                <a:latin typeface="Arial" charset="0"/>
                <a:cs typeface="Arial" charset="0"/>
              </a:rPr>
              <a:t>partie</a:t>
            </a:r>
            <a:r>
              <a:rPr lang="en-GB" dirty="0">
                <a:latin typeface="Arial" charset="0"/>
                <a:cs typeface="Arial" charset="0"/>
              </a:rPr>
              <a:t> 1 (1h30)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2856433"/>
              </p:ext>
            </p:extLst>
          </p:nvPr>
        </p:nvGraphicFramePr>
        <p:xfrm>
          <a:off x="467544" y="1412775"/>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al 2"/>
          <p:cNvSpPr/>
          <p:nvPr/>
        </p:nvSpPr>
        <p:spPr bwMode="auto">
          <a:xfrm>
            <a:off x="6043886" y="3130167"/>
            <a:ext cx="1800200" cy="1080120"/>
          </a:xfrm>
          <a:prstGeom prst="ellipse">
            <a:avLst/>
          </a:prstGeom>
          <a:solidFill>
            <a:schemeClr val="accent1"/>
          </a:solidFill>
          <a:ln w="9525" cap="flat" cmpd="sng" algn="ctr">
            <a:noFill/>
            <a:prstDash val="solid"/>
            <a:round/>
            <a:headEnd type="none" w="med" len="med"/>
            <a:tailEnd type="none" w="med" len="med"/>
          </a:ln>
          <a:effectLst/>
          <a:scene3d>
            <a:camera prst="orthographicFront"/>
            <a:lightRig rig="threePt" dir="t"/>
          </a:scene3d>
          <a:sp3d>
            <a:bevelB/>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444208" y="3470172"/>
            <a:ext cx="1224136" cy="400110"/>
          </a:xfrm>
          <a:prstGeom prst="rect">
            <a:avLst/>
          </a:prstGeom>
          <a:noFill/>
        </p:spPr>
        <p:txBody>
          <a:bodyPr wrap="square" rtlCol="0">
            <a:spAutoFit/>
          </a:bodyPr>
          <a:lstStyle/>
          <a:p>
            <a:r>
              <a:rPr lang="nl-BE" sz="2000" dirty="0" err="1">
                <a:solidFill>
                  <a:schemeClr val="bg1"/>
                </a:solidFill>
                <a:latin typeface="Arial" charset="0"/>
                <a:cs typeface="Arial" charset="0"/>
              </a:rPr>
              <a:t>Risques</a:t>
            </a:r>
            <a:r>
              <a:rPr lang="nl-BE" sz="2000" dirty="0">
                <a:solidFill>
                  <a:schemeClr val="bg1"/>
                </a:solidFill>
                <a:latin typeface="Arial" charset="0"/>
                <a:cs typeface="Arial" charset="0"/>
              </a:rPr>
              <a:t> </a:t>
            </a:r>
            <a:endParaRPr lang="en-GB" dirty="0">
              <a:solidFill>
                <a:schemeClr val="bg1"/>
              </a:solidFill>
              <a:latin typeface="Arial" charset="0"/>
              <a:cs typeface="Arial" charset="0"/>
            </a:endParaRPr>
          </a:p>
        </p:txBody>
      </p:sp>
      <p:sp>
        <p:nvSpPr>
          <p:cNvPr id="5" name="Pijl-rechts 4"/>
          <p:cNvSpPr/>
          <p:nvPr/>
        </p:nvSpPr>
        <p:spPr bwMode="auto">
          <a:xfrm>
            <a:off x="5366799" y="3608562"/>
            <a:ext cx="576064"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025110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 </a:t>
            </a:r>
          </a:p>
        </p:txBody>
      </p:sp>
      <p:sp>
        <p:nvSpPr>
          <p:cNvPr id="3" name="Tijdelijke aanduiding voor inhoud 2"/>
          <p:cNvSpPr>
            <a:spLocks noGrp="1"/>
          </p:cNvSpPr>
          <p:nvPr>
            <p:ph idx="1"/>
          </p:nvPr>
        </p:nvSpPr>
        <p:spPr/>
        <p:txBody>
          <a:bodyPr/>
          <a:lstStyle/>
          <a:p>
            <a:r>
              <a:rPr lang="nl-BE" dirty="0">
                <a:hlinkClick r:id="rId2"/>
              </a:rPr>
              <a:t>https://www.youtube.com/watch?v=1e8xgF0JtVg</a:t>
            </a:r>
            <a:r>
              <a:rPr lang="nl-BE" dirty="0"/>
              <a:t> </a:t>
            </a:r>
          </a:p>
        </p:txBody>
      </p:sp>
    </p:spTree>
    <p:extLst>
      <p:ext uri="{BB962C8B-B14F-4D97-AF65-F5344CB8AC3E}">
        <p14:creationId xmlns:p14="http://schemas.microsoft.com/office/powerpoint/2010/main" val="253823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16496" y="404664"/>
            <a:ext cx="7620000" cy="685800"/>
          </a:xfrm>
        </p:spPr>
        <p:txBody>
          <a:bodyPr/>
          <a:lstStyle/>
          <a:p>
            <a:r>
              <a:rPr lang="nl-BE" sz="2800" dirty="0"/>
              <a:t>A. </a:t>
            </a:r>
            <a:r>
              <a:rPr lang="nl-BE" sz="2800" dirty="0" err="1"/>
              <a:t>Réflexion</a:t>
            </a:r>
            <a:r>
              <a:rPr lang="nl-BE" sz="2800" dirty="0"/>
              <a:t> </a:t>
            </a:r>
            <a:r>
              <a:rPr lang="nl-BE" sz="2800" dirty="0" err="1"/>
              <a:t>sur</a:t>
            </a:r>
            <a:r>
              <a:rPr lang="nl-BE" sz="2800" dirty="0"/>
              <a:t> la </a:t>
            </a:r>
            <a:r>
              <a:rPr lang="nl-BE" sz="2800" dirty="0" err="1"/>
              <a:t>situation</a:t>
            </a:r>
            <a:r>
              <a:rPr lang="nl-BE" sz="2800" dirty="0"/>
              <a:t> </a:t>
            </a:r>
            <a:r>
              <a:rPr lang="nl-BE" sz="2800" dirty="0" err="1"/>
              <a:t>souhaitée</a:t>
            </a:r>
            <a:endParaRPr lang="en-GB" sz="2800" dirty="0"/>
          </a:p>
        </p:txBody>
      </p:sp>
      <p:sp>
        <p:nvSpPr>
          <p:cNvPr id="3" name="Tijdelijke aanduiding voor inhoud 2"/>
          <p:cNvSpPr>
            <a:spLocks noGrp="1"/>
          </p:cNvSpPr>
          <p:nvPr>
            <p:ph idx="1"/>
          </p:nvPr>
        </p:nvSpPr>
        <p:spPr>
          <a:xfrm>
            <a:off x="1403648" y="1296144"/>
            <a:ext cx="7056784" cy="5661248"/>
          </a:xfrm>
        </p:spPr>
        <p:txBody>
          <a:bodyPr/>
          <a:lstStyle/>
          <a:p>
            <a:pPr algn="just"/>
            <a:r>
              <a:rPr lang="nl-BE" sz="2400" dirty="0" err="1"/>
              <a:t>Discutez</a:t>
            </a:r>
            <a:r>
              <a:rPr lang="nl-BE" sz="2400" dirty="0"/>
              <a:t> dans </a:t>
            </a:r>
            <a:r>
              <a:rPr lang="nl-BE" sz="2400" dirty="0" err="1"/>
              <a:t>votre</a:t>
            </a:r>
            <a:r>
              <a:rPr lang="nl-BE" sz="2400" dirty="0"/>
              <a:t> </a:t>
            </a:r>
            <a:r>
              <a:rPr lang="nl-BE" sz="2400" dirty="0" err="1"/>
              <a:t>groupe</a:t>
            </a:r>
            <a:r>
              <a:rPr lang="nl-BE" sz="2400" dirty="0"/>
              <a:t> des </a:t>
            </a:r>
            <a:r>
              <a:rPr lang="nl-BE" sz="2400" dirty="0" err="1"/>
              <a:t>différents</a:t>
            </a:r>
            <a:r>
              <a:rPr lang="nl-BE" sz="2400" dirty="0"/>
              <a:t> </a:t>
            </a:r>
            <a:r>
              <a:rPr lang="nl-BE" sz="2400" dirty="0" err="1"/>
              <a:t>programmes</a:t>
            </a:r>
            <a:r>
              <a:rPr lang="nl-BE" sz="2400" dirty="0"/>
              <a:t> des participants – </a:t>
            </a:r>
            <a:r>
              <a:rPr lang="nl-BE" sz="2400" dirty="0" err="1"/>
              <a:t>utilisez</a:t>
            </a:r>
            <a:r>
              <a:rPr lang="nl-BE" sz="2400" dirty="0"/>
              <a:t> les fiches de </a:t>
            </a:r>
            <a:r>
              <a:rPr lang="nl-BE" sz="2400" dirty="0" err="1"/>
              <a:t>préparation</a:t>
            </a:r>
            <a:endParaRPr lang="nl-BE" sz="2400" dirty="0"/>
          </a:p>
          <a:p>
            <a:pPr algn="just"/>
            <a:r>
              <a:rPr lang="nl-BE" sz="2400" dirty="0" err="1"/>
              <a:t>Choisissez</a:t>
            </a:r>
            <a:r>
              <a:rPr lang="nl-BE" sz="2400" dirty="0"/>
              <a:t> ensemble </a:t>
            </a:r>
            <a:r>
              <a:rPr lang="nl-BE" sz="2400" dirty="0" err="1"/>
              <a:t>un</a:t>
            </a:r>
            <a:r>
              <a:rPr lang="nl-BE" sz="2400" dirty="0"/>
              <a:t> </a:t>
            </a:r>
            <a:r>
              <a:rPr lang="nl-BE" sz="2400" dirty="0" err="1"/>
              <a:t>cas</a:t>
            </a:r>
            <a:r>
              <a:rPr lang="nl-BE" sz="2400" dirty="0"/>
              <a:t> pour faire </a:t>
            </a:r>
            <a:r>
              <a:rPr lang="nl-BE" sz="2400" dirty="0" err="1"/>
              <a:t>l’exercice</a:t>
            </a:r>
            <a:endParaRPr lang="nl-BE" sz="2400" dirty="0"/>
          </a:p>
          <a:p>
            <a:pPr algn="just"/>
            <a:r>
              <a:rPr lang="fr-BE" sz="2400" dirty="0"/>
              <a:t>Choisissez votre point de départ: un programme ou une problématique plus large </a:t>
            </a:r>
          </a:p>
          <a:p>
            <a:pPr lvl="0" algn="just"/>
            <a:r>
              <a:rPr lang="fr-BE" sz="2400" dirty="0"/>
              <a:t>Questions-guides:</a:t>
            </a:r>
          </a:p>
          <a:p>
            <a:pPr lvl="1" algn="just"/>
            <a:r>
              <a:rPr lang="fr-BE" sz="2000" dirty="0">
                <a:solidFill>
                  <a:srgbClr val="444432"/>
                </a:solidFill>
                <a:ea typeface="+mn-ea"/>
              </a:rPr>
              <a:t>Formuler ce que le programme veut atteindre sur le long terme</a:t>
            </a:r>
          </a:p>
          <a:p>
            <a:pPr lvl="1" algn="just"/>
            <a:r>
              <a:rPr lang="fr-BE" sz="2000" dirty="0">
                <a:solidFill>
                  <a:srgbClr val="444432"/>
                </a:solidFill>
                <a:ea typeface="+mn-ea"/>
              </a:rPr>
              <a:t>Penser au problème que vous souhaitez aborder</a:t>
            </a:r>
          </a:p>
          <a:p>
            <a:pPr lvl="1" algn="just"/>
            <a:r>
              <a:rPr lang="fr-BE" sz="2000" dirty="0">
                <a:solidFill>
                  <a:srgbClr val="444432"/>
                </a:solidFill>
                <a:ea typeface="+mn-ea"/>
              </a:rPr>
              <a:t>Tenez compte du niveau des bénéficiaires finaux</a:t>
            </a:r>
          </a:p>
          <a:p>
            <a:endParaRPr lang="nl-BE" sz="2000" dirty="0"/>
          </a:p>
        </p:txBody>
      </p:sp>
    </p:spTree>
    <p:extLst>
      <p:ext uri="{BB962C8B-B14F-4D97-AF65-F5344CB8AC3E}">
        <p14:creationId xmlns:p14="http://schemas.microsoft.com/office/powerpoint/2010/main" val="318134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37"/>
          <p:cNvGrpSpPr>
            <a:grpSpLocks/>
          </p:cNvGrpSpPr>
          <p:nvPr/>
        </p:nvGrpSpPr>
        <p:grpSpPr bwMode="auto">
          <a:xfrm>
            <a:off x="508000" y="1435100"/>
            <a:ext cx="8032750" cy="5184775"/>
            <a:chOff x="541338" y="1220788"/>
            <a:chExt cx="8032750" cy="5184845"/>
          </a:xfrm>
        </p:grpSpPr>
        <p:sp>
          <p:nvSpPr>
            <p:cNvPr id="88098" name="Line 9"/>
            <p:cNvSpPr>
              <a:spLocks noChangeShapeType="1"/>
            </p:cNvSpPr>
            <p:nvPr/>
          </p:nvSpPr>
          <p:spPr bwMode="auto">
            <a:xfrm rot="21540000" flipV="1">
              <a:off x="1566863" y="2033599"/>
              <a:ext cx="6008688" cy="3705275"/>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23580" name="WordArt 8"/>
            <p:cNvSpPr>
              <a:spLocks noChangeArrowheads="1" noChangeShapeType="1" noTextEdit="1"/>
            </p:cNvSpPr>
            <p:nvPr/>
          </p:nvSpPr>
          <p:spPr bwMode="auto">
            <a:xfrm rot="-968385">
              <a:off x="7545443" y="1220788"/>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23581" name="WordArt 7"/>
            <p:cNvSpPr>
              <a:spLocks noChangeArrowheads="1" noChangeShapeType="1" noTextEdit="1"/>
            </p:cNvSpPr>
            <p:nvPr/>
          </p:nvSpPr>
          <p:spPr bwMode="auto">
            <a:xfrm rot="-504316">
              <a:off x="541338" y="5697715"/>
              <a:ext cx="1028645" cy="70791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grpSp>
      <p:grpSp>
        <p:nvGrpSpPr>
          <p:cNvPr id="23555" name="Group 107"/>
          <p:cNvGrpSpPr>
            <a:grpSpLocks/>
          </p:cNvGrpSpPr>
          <p:nvPr/>
        </p:nvGrpSpPr>
        <p:grpSpPr bwMode="auto">
          <a:xfrm>
            <a:off x="2154238" y="3875088"/>
            <a:ext cx="1660525" cy="1042987"/>
            <a:chOff x="923977" y="4431492"/>
            <a:chExt cx="2051716" cy="1286910"/>
          </a:xfrm>
        </p:grpSpPr>
        <p:sp>
          <p:nvSpPr>
            <p:cNvPr id="88095" name="Line 10"/>
            <p:cNvSpPr>
              <a:spLocks noChangeShapeType="1"/>
            </p:cNvSpPr>
            <p:nvPr/>
          </p:nvSpPr>
          <p:spPr bwMode="auto">
            <a:xfrm rot="21540000" flipV="1">
              <a:off x="1596767" y="5718402"/>
              <a:ext cx="123573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6" name="Line 12"/>
            <p:cNvSpPr>
              <a:spLocks noChangeShapeType="1"/>
            </p:cNvSpPr>
            <p:nvPr/>
          </p:nvSpPr>
          <p:spPr bwMode="auto">
            <a:xfrm rot="21540000" flipV="1">
              <a:off x="2820735" y="4431492"/>
              <a:ext cx="154958"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7" name="TextBox 51"/>
            <p:cNvSpPr txBox="1">
              <a:spLocks noChangeArrowheads="1"/>
            </p:cNvSpPr>
            <p:nvPr/>
          </p:nvSpPr>
          <p:spPr bwMode="auto">
            <a:xfrm rot="21540000">
              <a:off x="923977" y="5224792"/>
              <a:ext cx="1934027" cy="454434"/>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ACTIVITIES</a:t>
              </a:r>
            </a:p>
          </p:txBody>
        </p:sp>
      </p:grpSp>
      <p:grpSp>
        <p:nvGrpSpPr>
          <p:cNvPr id="23556" name="Group 108"/>
          <p:cNvGrpSpPr>
            <a:grpSpLocks/>
          </p:cNvGrpSpPr>
          <p:nvPr/>
        </p:nvGrpSpPr>
        <p:grpSpPr bwMode="auto">
          <a:xfrm>
            <a:off x="3630613" y="3028950"/>
            <a:ext cx="1419225" cy="838200"/>
            <a:chOff x="2748680" y="3384821"/>
            <a:chExt cx="1750292" cy="1033299"/>
          </a:xfrm>
        </p:grpSpPr>
        <p:sp>
          <p:nvSpPr>
            <p:cNvPr id="88092" name="Line 17"/>
            <p:cNvSpPr>
              <a:spLocks noChangeShapeType="1"/>
            </p:cNvSpPr>
            <p:nvPr/>
          </p:nvSpPr>
          <p:spPr bwMode="auto">
            <a:xfrm rot="21540000" flipV="1">
              <a:off x="2964040" y="4418120"/>
              <a:ext cx="139005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3" name="Line 20"/>
            <p:cNvSpPr>
              <a:spLocks noChangeShapeType="1"/>
            </p:cNvSpPr>
            <p:nvPr/>
          </p:nvSpPr>
          <p:spPr bwMode="auto">
            <a:xfrm rot="21540000" flipV="1">
              <a:off x="4344304" y="3384821"/>
              <a:ext cx="154668" cy="1019601"/>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4" name="TextBox 48"/>
            <p:cNvSpPr txBox="1">
              <a:spLocks noChangeArrowheads="1"/>
            </p:cNvSpPr>
            <p:nvPr/>
          </p:nvSpPr>
          <p:spPr bwMode="auto">
            <a:xfrm rot="21540000">
              <a:off x="2748680" y="3926912"/>
              <a:ext cx="1632823" cy="454025"/>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OUTPUTS</a:t>
              </a:r>
            </a:p>
          </p:txBody>
        </p:sp>
      </p:grpSp>
      <p:grpSp>
        <p:nvGrpSpPr>
          <p:cNvPr id="23557" name="Group 109"/>
          <p:cNvGrpSpPr>
            <a:grpSpLocks/>
          </p:cNvGrpSpPr>
          <p:nvPr/>
        </p:nvGrpSpPr>
        <p:grpSpPr bwMode="auto">
          <a:xfrm>
            <a:off x="4957763" y="2179638"/>
            <a:ext cx="1452562" cy="838200"/>
            <a:chOff x="4386815" y="2335436"/>
            <a:chExt cx="1791991" cy="1034646"/>
          </a:xfrm>
        </p:grpSpPr>
        <p:sp>
          <p:nvSpPr>
            <p:cNvPr id="88089" name="Line 18"/>
            <p:cNvSpPr>
              <a:spLocks noChangeShapeType="1"/>
            </p:cNvSpPr>
            <p:nvPr/>
          </p:nvSpPr>
          <p:spPr bwMode="auto">
            <a:xfrm rot="21540000" flipV="1">
              <a:off x="4490613" y="3370082"/>
              <a:ext cx="1543267"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0" name="Line 21"/>
            <p:cNvSpPr>
              <a:spLocks noChangeShapeType="1"/>
            </p:cNvSpPr>
            <p:nvPr/>
          </p:nvSpPr>
          <p:spPr bwMode="auto">
            <a:xfrm rot="21540000" flipV="1">
              <a:off x="6024088" y="2335436"/>
              <a:ext cx="154718" cy="101897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91" name="TextBox 45"/>
            <p:cNvSpPr txBox="1">
              <a:spLocks noChangeArrowheads="1"/>
            </p:cNvSpPr>
            <p:nvPr/>
          </p:nvSpPr>
          <p:spPr bwMode="auto">
            <a:xfrm rot="21540000">
              <a:off x="4386815" y="2858637"/>
              <a:ext cx="1633356" cy="454617"/>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OUTCOMES</a:t>
              </a:r>
            </a:p>
          </p:txBody>
        </p:sp>
      </p:grpSp>
      <p:grpSp>
        <p:nvGrpSpPr>
          <p:cNvPr id="23558" name="Group 110"/>
          <p:cNvGrpSpPr>
            <a:grpSpLocks/>
          </p:cNvGrpSpPr>
          <p:nvPr/>
        </p:nvGrpSpPr>
        <p:grpSpPr bwMode="auto">
          <a:xfrm>
            <a:off x="6130925" y="1830388"/>
            <a:ext cx="1397000" cy="368300"/>
            <a:chOff x="5834234" y="1906508"/>
            <a:chExt cx="1724739" cy="455379"/>
          </a:xfrm>
        </p:grpSpPr>
        <p:sp>
          <p:nvSpPr>
            <p:cNvPr id="88087" name="Line 16"/>
            <p:cNvSpPr>
              <a:spLocks noChangeShapeType="1"/>
            </p:cNvSpPr>
            <p:nvPr/>
          </p:nvSpPr>
          <p:spPr bwMode="auto">
            <a:xfrm rot="21540000" flipV="1">
              <a:off x="6169383" y="2322630"/>
              <a:ext cx="1389590"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8" name="TextBox 42"/>
            <p:cNvSpPr txBox="1">
              <a:spLocks noChangeArrowheads="1"/>
            </p:cNvSpPr>
            <p:nvPr/>
          </p:nvSpPr>
          <p:spPr bwMode="auto">
            <a:xfrm rot="21540000">
              <a:off x="5834234" y="1906508"/>
              <a:ext cx="1632623" cy="455379"/>
            </a:xfrm>
            <a:prstGeom prst="rect">
              <a:avLst/>
            </a:prstGeom>
            <a:noFill/>
            <a:ln w="9525">
              <a:noFill/>
              <a:miter lim="800000"/>
              <a:headEnd/>
              <a:tailEnd/>
            </a:ln>
          </p:spPr>
          <p:txBody>
            <a:bodyPr>
              <a:spAutoFit/>
            </a:bodyPr>
            <a:lstStyle/>
            <a:p>
              <a:pPr algn="r" eaLnBrk="1" hangingPunct="1">
                <a:defRPr/>
              </a:pPr>
              <a:r>
                <a:rPr lang="en-GB" sz="1800" b="1" dirty="0">
                  <a:solidFill>
                    <a:schemeClr val="accent1">
                      <a:lumMod val="50000"/>
                    </a:schemeClr>
                  </a:solidFill>
                  <a:latin typeface="Calibri" pitchFamily="34" charset="0"/>
                </a:rPr>
                <a:t>IMPACT</a:t>
              </a:r>
            </a:p>
          </p:txBody>
        </p:sp>
      </p:grpSp>
      <p:grpSp>
        <p:nvGrpSpPr>
          <p:cNvPr id="23559" name="Group 107"/>
          <p:cNvGrpSpPr>
            <a:grpSpLocks/>
          </p:cNvGrpSpPr>
          <p:nvPr/>
        </p:nvGrpSpPr>
        <p:grpSpPr bwMode="auto">
          <a:xfrm>
            <a:off x="1289050" y="4946650"/>
            <a:ext cx="1506538" cy="1042988"/>
            <a:chOff x="1190652" y="4431492"/>
            <a:chExt cx="1859442" cy="1286910"/>
          </a:xfrm>
        </p:grpSpPr>
        <p:sp>
          <p:nvSpPr>
            <p:cNvPr id="88084" name="Line 10"/>
            <p:cNvSpPr>
              <a:spLocks noChangeShapeType="1"/>
            </p:cNvSpPr>
            <p:nvPr/>
          </p:nvSpPr>
          <p:spPr bwMode="auto">
            <a:xfrm rot="21540000" flipV="1">
              <a:off x="1598201" y="5718402"/>
              <a:ext cx="123440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5" name="Line 12"/>
            <p:cNvSpPr>
              <a:spLocks noChangeShapeType="1"/>
            </p:cNvSpPr>
            <p:nvPr/>
          </p:nvSpPr>
          <p:spPr bwMode="auto">
            <a:xfrm rot="21540000" flipV="1">
              <a:off x="2820847" y="4431492"/>
              <a:ext cx="154791" cy="1275157"/>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b="1">
                <a:solidFill>
                  <a:schemeClr val="accent1">
                    <a:lumMod val="50000"/>
                  </a:schemeClr>
                </a:solidFill>
                <a:latin typeface="Arial" charset="0"/>
              </a:endParaRPr>
            </a:p>
          </p:txBody>
        </p:sp>
        <p:sp>
          <p:nvSpPr>
            <p:cNvPr id="88086" name="TextBox 40"/>
            <p:cNvSpPr txBox="1">
              <a:spLocks noChangeArrowheads="1"/>
            </p:cNvSpPr>
            <p:nvPr/>
          </p:nvSpPr>
          <p:spPr bwMode="auto">
            <a:xfrm rot="21540000">
              <a:off x="1190652" y="5224793"/>
              <a:ext cx="1859442" cy="454434"/>
            </a:xfrm>
            <a:prstGeom prst="rect">
              <a:avLst/>
            </a:prstGeom>
            <a:noFill/>
            <a:ln w="9525">
              <a:noFill/>
              <a:miter lim="800000"/>
              <a:headEnd/>
              <a:tailEnd/>
            </a:ln>
          </p:spPr>
          <p:txBody>
            <a:bodyPr>
              <a:spAutoFit/>
            </a:bodyPr>
            <a:lstStyle/>
            <a:p>
              <a:pPr algn="ctr" eaLnBrk="1" hangingPunct="1">
                <a:defRPr/>
              </a:pPr>
              <a:r>
                <a:rPr lang="en-GB" sz="1800" b="1" dirty="0">
                  <a:solidFill>
                    <a:schemeClr val="accent1">
                      <a:lumMod val="50000"/>
                    </a:schemeClr>
                  </a:solidFill>
                  <a:latin typeface="Calibri" pitchFamily="34" charset="0"/>
                </a:rPr>
                <a:t>INPUTS</a:t>
              </a:r>
            </a:p>
          </p:txBody>
        </p:sp>
      </p:grpSp>
      <p:grpSp>
        <p:nvGrpSpPr>
          <p:cNvPr id="23560" name="Group 38"/>
          <p:cNvGrpSpPr>
            <a:grpSpLocks/>
          </p:cNvGrpSpPr>
          <p:nvPr/>
        </p:nvGrpSpPr>
        <p:grpSpPr bwMode="auto">
          <a:xfrm>
            <a:off x="1571625" y="5967413"/>
            <a:ext cx="6643688" cy="461962"/>
            <a:chOff x="1571846" y="5967862"/>
            <a:chExt cx="6725622" cy="462119"/>
          </a:xfrm>
        </p:grpSpPr>
        <p:sp>
          <p:nvSpPr>
            <p:cNvPr id="88082" name="Text Box 129"/>
            <p:cNvSpPr txBox="1">
              <a:spLocks noChangeArrowheads="1"/>
            </p:cNvSpPr>
            <p:nvPr/>
          </p:nvSpPr>
          <p:spPr bwMode="auto">
            <a:xfrm>
              <a:off x="4464586" y="5967862"/>
              <a:ext cx="1054243" cy="462119"/>
            </a:xfrm>
            <a:prstGeom prst="rect">
              <a:avLst/>
            </a:prstGeom>
            <a:noFill/>
            <a:ln w="9525">
              <a:noFill/>
              <a:miter lim="800000"/>
              <a:headEnd/>
              <a:tailEnd/>
            </a:ln>
          </p:spPr>
          <p:txBody>
            <a:bodyPr>
              <a:spAutoFit/>
            </a:bodyPr>
            <a:lstStyle/>
            <a:p>
              <a:pPr eaLnBrk="1" hangingPunct="1">
                <a:spcBef>
                  <a:spcPct val="50000"/>
                </a:spcBef>
                <a:buClr>
                  <a:schemeClr val="tx2"/>
                </a:buClr>
                <a:buFont typeface="Monotype Sorts" pitchFamily="2" charset="2"/>
                <a:buNone/>
                <a:defRPr/>
              </a:pPr>
              <a:r>
                <a:rPr lang="en-GB" b="1" i="1" kern="10" dirty="0">
                  <a:ln w="9525">
                    <a:noFill/>
                    <a:round/>
                    <a:headEnd/>
                    <a:tailEnd/>
                  </a:ln>
                  <a:solidFill>
                    <a:srgbClr val="254061"/>
                  </a:solidFill>
                  <a:latin typeface="+mn-lt"/>
                  <a:ea typeface="+mn-lt"/>
                  <a:cs typeface="+mn-lt"/>
                </a:rPr>
                <a:t>Time</a:t>
              </a:r>
              <a:endParaRPr lang="en-US" b="1" i="1" dirty="0">
                <a:solidFill>
                  <a:schemeClr val="accent1">
                    <a:lumMod val="50000"/>
                  </a:schemeClr>
                </a:solidFill>
                <a:latin typeface="+mn-lt"/>
              </a:endParaRPr>
            </a:p>
          </p:txBody>
        </p:sp>
        <p:sp>
          <p:nvSpPr>
            <p:cNvPr id="88083" name="Line 9"/>
            <p:cNvSpPr>
              <a:spLocks noChangeShapeType="1"/>
            </p:cNvSpPr>
            <p:nvPr/>
          </p:nvSpPr>
          <p:spPr bwMode="auto">
            <a:xfrm rot="-60000">
              <a:off x="1571846" y="5972626"/>
              <a:ext cx="6725622" cy="85754"/>
            </a:xfrm>
            <a:prstGeom prst="line">
              <a:avLst/>
            </a:prstGeom>
            <a:noFill/>
            <a:ln w="38100">
              <a:solidFill>
                <a:srgbClr val="FFC000"/>
              </a:solidFill>
              <a:prstDash val="sysDot"/>
              <a:round/>
              <a:headEnd/>
              <a:tailEnd type="triangle" w="med" len="med"/>
            </a:ln>
          </p:spPr>
          <p:txBody>
            <a:bodyPr wrap="none" anchor="ctr"/>
            <a:lstStyle/>
            <a:p>
              <a:pPr eaLnBrk="1" hangingPunct="1">
                <a:defRPr/>
              </a:pPr>
              <a:endParaRPr lang="en-GB" sz="1800" b="1">
                <a:solidFill>
                  <a:schemeClr val="accent1">
                    <a:lumMod val="50000"/>
                  </a:schemeClr>
                </a:solidFill>
                <a:latin typeface="Arial" charset="0"/>
              </a:endParaRPr>
            </a:p>
          </p:txBody>
        </p:sp>
      </p:grpSp>
      <p:sp>
        <p:nvSpPr>
          <p:cNvPr id="47117" name="Footer Placeholder 4"/>
          <p:cNvSpPr txBox="1">
            <a:spLocks noGrp="1"/>
          </p:cNvSpPr>
          <p:nvPr/>
        </p:nvSpPr>
        <p:spPr bwMode="auto">
          <a:xfrm>
            <a:off x="5940425" y="6532563"/>
            <a:ext cx="2895600" cy="365125"/>
          </a:xfrm>
          <a:prstGeom prst="rect">
            <a:avLst/>
          </a:prstGeom>
          <a:noFill/>
          <a:ln>
            <a:miter lim="800000"/>
            <a:headEnd/>
            <a:tailEnd/>
          </a:ln>
        </p:spPr>
        <p:txBody>
          <a:bodyPr anchor="ctr"/>
          <a:lstStyle/>
          <a:p>
            <a:pPr algn="ctr" eaLnBrk="1" hangingPunct="1">
              <a:defRPr/>
            </a:pPr>
            <a:r>
              <a:rPr lang="en-GB" sz="1000" dirty="0" err="1">
                <a:solidFill>
                  <a:srgbClr val="898989"/>
                </a:solidFill>
                <a:latin typeface="+mn-lt"/>
              </a:rPr>
              <a:t>Bron</a:t>
            </a:r>
            <a:r>
              <a:rPr lang="en-GB" sz="1000" dirty="0">
                <a:solidFill>
                  <a:srgbClr val="898989"/>
                </a:solidFill>
                <a:latin typeface="+mn-lt"/>
              </a:rPr>
              <a:t>: </a:t>
            </a:r>
            <a:r>
              <a:rPr lang="en-GB" sz="1000" dirty="0" err="1">
                <a:solidFill>
                  <a:srgbClr val="898989"/>
                </a:solidFill>
                <a:latin typeface="+mn-lt"/>
              </a:rPr>
              <a:t>Ricardo.Wilson-Grau@inter.nl.net</a:t>
            </a:r>
            <a:endParaRPr lang="en-GB" sz="1000" dirty="0">
              <a:solidFill>
                <a:srgbClr val="898989"/>
              </a:solidFill>
              <a:latin typeface="+mn-lt"/>
            </a:endParaRPr>
          </a:p>
        </p:txBody>
      </p:sp>
      <p:sp>
        <p:nvSpPr>
          <p:cNvPr id="32" name="Title 1"/>
          <p:cNvSpPr txBox="1">
            <a:spLocks/>
          </p:cNvSpPr>
          <p:nvPr/>
        </p:nvSpPr>
        <p:spPr>
          <a:xfrm>
            <a:off x="457200" y="274638"/>
            <a:ext cx="7620000" cy="1143000"/>
          </a:xfrm>
          <a:prstGeom prst="rect">
            <a:avLst/>
          </a:prstGeom>
        </p:spPr>
        <p:txBody>
          <a:bodyPr/>
          <a:lstStyle>
            <a:lvl1pPr algn="l" rtl="0" eaLnBrk="0" fontAlgn="base" hangingPunct="0">
              <a:spcBef>
                <a:spcPct val="0"/>
              </a:spcBef>
              <a:spcAft>
                <a:spcPct val="0"/>
              </a:spcAft>
              <a:defRPr sz="46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2pPr>
            <a:lvl3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3pPr>
            <a:lvl4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4pPr>
            <a:lvl5pPr algn="l" rtl="0" eaLnBrk="0" fontAlgn="base" hangingPunct="0">
              <a:spcBef>
                <a:spcPct val="0"/>
              </a:spcBef>
              <a:spcAft>
                <a:spcPct val="0"/>
              </a:spcAft>
              <a:defRPr sz="4600">
                <a:solidFill>
                  <a:schemeClr val="tx2"/>
                </a:solidFill>
                <a:latin typeface="Cambria" charset="0"/>
                <a:ea typeface="ＭＳ Ｐゴシック" charset="0"/>
                <a:cs typeface="ＭＳ Ｐゴシック" charset="0"/>
              </a:defRPr>
            </a:lvl5pPr>
            <a:lvl6pPr marL="457200" algn="l" rtl="0" fontAlgn="base">
              <a:spcBef>
                <a:spcPct val="0"/>
              </a:spcBef>
              <a:spcAft>
                <a:spcPct val="0"/>
              </a:spcAft>
              <a:defRPr sz="4600">
                <a:solidFill>
                  <a:schemeClr val="tx2"/>
                </a:solidFill>
                <a:latin typeface="Cambria" charset="0"/>
                <a:ea typeface="ＭＳ Ｐゴシック" charset="0"/>
                <a:cs typeface="ＭＳ Ｐゴシック" charset="0"/>
              </a:defRPr>
            </a:lvl6pPr>
            <a:lvl7pPr marL="914400" algn="l" rtl="0" fontAlgn="base">
              <a:spcBef>
                <a:spcPct val="0"/>
              </a:spcBef>
              <a:spcAft>
                <a:spcPct val="0"/>
              </a:spcAft>
              <a:defRPr sz="4600">
                <a:solidFill>
                  <a:schemeClr val="tx2"/>
                </a:solidFill>
                <a:latin typeface="Cambria" charset="0"/>
                <a:ea typeface="ＭＳ Ｐゴシック" charset="0"/>
                <a:cs typeface="ＭＳ Ｐゴシック" charset="0"/>
              </a:defRPr>
            </a:lvl7pPr>
            <a:lvl8pPr marL="1371600" algn="l" rtl="0" fontAlgn="base">
              <a:spcBef>
                <a:spcPct val="0"/>
              </a:spcBef>
              <a:spcAft>
                <a:spcPct val="0"/>
              </a:spcAft>
              <a:defRPr sz="4600">
                <a:solidFill>
                  <a:schemeClr val="tx2"/>
                </a:solidFill>
                <a:latin typeface="Cambria" charset="0"/>
                <a:ea typeface="ＭＳ Ｐゴシック" charset="0"/>
                <a:cs typeface="ＭＳ Ｐゴシック" charset="0"/>
              </a:defRPr>
            </a:lvl8pPr>
            <a:lvl9pPr marL="1828800" algn="l" rtl="0" fontAlgn="base">
              <a:spcBef>
                <a:spcPct val="0"/>
              </a:spcBef>
              <a:spcAft>
                <a:spcPct val="0"/>
              </a:spcAft>
              <a:defRPr sz="4600">
                <a:solidFill>
                  <a:schemeClr val="tx2"/>
                </a:solidFill>
                <a:latin typeface="Cambria" charset="0"/>
                <a:ea typeface="ＭＳ Ｐゴシック" charset="0"/>
                <a:cs typeface="ＭＳ Ｐゴシック" charset="0"/>
              </a:defRPr>
            </a:lvl9pPr>
          </a:lstStyle>
          <a:p>
            <a:pPr>
              <a:defRPr/>
            </a:pPr>
            <a:r>
              <a:rPr lang="en-US" sz="3200" b="1" dirty="0">
                <a:solidFill>
                  <a:schemeClr val="accent5">
                    <a:lumMod val="50000"/>
                  </a:schemeClr>
                </a:solidFill>
              </a:rPr>
              <a:t>La </a:t>
            </a:r>
            <a:r>
              <a:rPr lang="en-US" sz="3200" b="1" dirty="0" err="1">
                <a:solidFill>
                  <a:schemeClr val="accent5">
                    <a:lumMod val="50000"/>
                  </a:schemeClr>
                </a:solidFill>
              </a:rPr>
              <a:t>planification</a:t>
            </a:r>
            <a:r>
              <a:rPr lang="en-US" sz="3200" b="1" dirty="0">
                <a:solidFill>
                  <a:schemeClr val="accent5">
                    <a:lumMod val="50000"/>
                  </a:schemeClr>
                </a:solidFill>
              </a:rPr>
              <a:t> du </a:t>
            </a:r>
            <a:r>
              <a:rPr lang="en-US" sz="3200" b="1" dirty="0" err="1">
                <a:solidFill>
                  <a:schemeClr val="accent5">
                    <a:lumMod val="50000"/>
                  </a:schemeClr>
                </a:solidFill>
              </a:rPr>
              <a:t>changement</a:t>
            </a:r>
            <a:endParaRPr lang="en-US" sz="3200" b="1" dirty="0">
              <a:solidFill>
                <a:schemeClr val="accent5">
                  <a:lumMod val="50000"/>
                </a:schemeClr>
              </a:solidFill>
            </a:endParaRPr>
          </a:p>
        </p:txBody>
      </p:sp>
    </p:spTree>
    <p:extLst>
      <p:ext uri="{BB962C8B-B14F-4D97-AF65-F5344CB8AC3E}">
        <p14:creationId xmlns:p14="http://schemas.microsoft.com/office/powerpoint/2010/main" val="349969712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bwMode="auto">
          <a:xfrm>
            <a:off x="971600" y="692696"/>
            <a:ext cx="7488831" cy="5042339"/>
          </a:xfrm>
          <a:prstGeom prst="rect">
            <a:avLst/>
          </a:prstGeom>
          <a:noFill/>
          <a:ln w="9525">
            <a:noFill/>
            <a:miter lim="800000"/>
            <a:headEnd/>
            <a:tailEnd/>
          </a:ln>
        </p:spPr>
      </p:pic>
    </p:spTree>
    <p:extLst>
      <p:ext uri="{BB962C8B-B14F-4D97-AF65-F5344CB8AC3E}">
        <p14:creationId xmlns:p14="http://schemas.microsoft.com/office/powerpoint/2010/main" val="4086158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80728" y="654968"/>
            <a:ext cx="8087816" cy="613792"/>
          </a:xfrm>
        </p:spPr>
        <p:txBody>
          <a:bodyPr/>
          <a:lstStyle/>
          <a:p>
            <a:r>
              <a:rPr lang="nl-BE" sz="2800" dirty="0"/>
              <a:t>B. </a:t>
            </a:r>
            <a:r>
              <a:rPr lang="nl-BE" sz="2800" dirty="0" err="1"/>
              <a:t>Réflexions</a:t>
            </a:r>
            <a:r>
              <a:rPr lang="nl-BE" sz="2800" dirty="0"/>
              <a:t> </a:t>
            </a:r>
            <a:r>
              <a:rPr lang="nl-BE" sz="2800" dirty="0" err="1"/>
              <a:t>sur</a:t>
            </a:r>
            <a:r>
              <a:rPr lang="nl-BE" sz="2800" dirty="0"/>
              <a:t> </a:t>
            </a:r>
            <a:r>
              <a:rPr lang="nl-BE" sz="2800" dirty="0" err="1"/>
              <a:t>le</a:t>
            </a:r>
            <a:r>
              <a:rPr lang="nl-BE" sz="2800" dirty="0"/>
              <a:t>/les </a:t>
            </a:r>
            <a:r>
              <a:rPr lang="nl-BE" sz="2800" dirty="0" err="1"/>
              <a:t>chemins</a:t>
            </a:r>
            <a:r>
              <a:rPr lang="nl-BE" sz="2800" dirty="0"/>
              <a:t> de changements</a:t>
            </a:r>
            <a:endParaRPr lang="en-GB" sz="2800" dirty="0"/>
          </a:p>
        </p:txBody>
      </p:sp>
      <p:sp>
        <p:nvSpPr>
          <p:cNvPr id="3" name="Tijdelijke aanduiding voor inhoud 2"/>
          <p:cNvSpPr>
            <a:spLocks noGrp="1"/>
          </p:cNvSpPr>
          <p:nvPr>
            <p:ph idx="1"/>
          </p:nvPr>
        </p:nvSpPr>
        <p:spPr>
          <a:xfrm>
            <a:off x="1187624" y="1484784"/>
            <a:ext cx="7505700" cy="4752528"/>
          </a:xfrm>
        </p:spPr>
        <p:txBody>
          <a:bodyPr/>
          <a:lstStyle/>
          <a:p>
            <a:pPr lvl="0"/>
            <a:r>
              <a:rPr lang="fr-BE" sz="2800" dirty="0"/>
              <a:t>Elaborer les différents changements et voies nécessaires pour atteindre l’objectif à long terme. </a:t>
            </a:r>
          </a:p>
          <a:p>
            <a:pPr lvl="0"/>
            <a:r>
              <a:rPr lang="fr-BE" sz="2800" dirty="0"/>
              <a:t>Questions-guides:</a:t>
            </a:r>
          </a:p>
          <a:p>
            <a:pPr lvl="1"/>
            <a:r>
              <a:rPr lang="fr-BE" dirty="0">
                <a:solidFill>
                  <a:srgbClr val="444432"/>
                </a:solidFill>
                <a:ea typeface="+mn-ea"/>
              </a:rPr>
              <a:t>Rappelez-vous: pour y arriver, qu’est-ce qui doit changer?</a:t>
            </a:r>
          </a:p>
          <a:p>
            <a:pPr lvl="1"/>
            <a:r>
              <a:rPr lang="fr-BE" dirty="0">
                <a:solidFill>
                  <a:srgbClr val="444432"/>
                </a:solidFill>
                <a:ea typeface="+mn-ea"/>
              </a:rPr>
              <a:t>Pensez dans une perspective orientée acteurs (qui doit changé?)</a:t>
            </a:r>
          </a:p>
          <a:p>
            <a:pPr lvl="1"/>
            <a:r>
              <a:rPr lang="fr-BE" dirty="0">
                <a:solidFill>
                  <a:srgbClr val="444432"/>
                </a:solidFill>
                <a:ea typeface="+mn-ea"/>
              </a:rPr>
              <a:t>Liez les changements entre eux (quel est le chemin que pourrait suivre le changement?)</a:t>
            </a:r>
          </a:p>
          <a:p>
            <a:pPr lvl="1"/>
            <a:r>
              <a:rPr lang="fr-BE" dirty="0">
                <a:solidFill>
                  <a:srgbClr val="444432"/>
                </a:solidFill>
                <a:ea typeface="+mn-ea"/>
              </a:rPr>
              <a:t>Essayez de vous éloigner de la pensée linéaire</a:t>
            </a:r>
          </a:p>
        </p:txBody>
      </p:sp>
    </p:spTree>
    <p:extLst>
      <p:ext uri="{BB962C8B-B14F-4D97-AF65-F5344CB8AC3E}">
        <p14:creationId xmlns:p14="http://schemas.microsoft.com/office/powerpoint/2010/main" val="3330210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09602" y="729530"/>
            <a:ext cx="7915200" cy="685800"/>
          </a:xfrm>
        </p:spPr>
        <p:txBody>
          <a:bodyPr/>
          <a:lstStyle/>
          <a:p>
            <a:r>
              <a:rPr lang="nl-BE" dirty="0"/>
              <a:t>C</a:t>
            </a:r>
            <a:r>
              <a:rPr lang="nl-BE" dirty="0" smtClean="0"/>
              <a:t>. </a:t>
            </a:r>
            <a:r>
              <a:rPr lang="nl-BE" dirty="0" err="1"/>
              <a:t>Réflection</a:t>
            </a:r>
            <a:r>
              <a:rPr lang="nl-BE" dirty="0"/>
              <a:t> </a:t>
            </a:r>
            <a:r>
              <a:rPr lang="nl-BE" dirty="0" err="1"/>
              <a:t>sur</a:t>
            </a:r>
            <a:r>
              <a:rPr lang="nl-BE" dirty="0"/>
              <a:t> la </a:t>
            </a:r>
            <a:r>
              <a:rPr lang="nl-BE" dirty="0" err="1"/>
              <a:t>contribution</a:t>
            </a:r>
            <a:r>
              <a:rPr lang="nl-BE" dirty="0"/>
              <a:t> </a:t>
            </a:r>
            <a:r>
              <a:rPr lang="nl-BE" dirty="0" err="1" smtClean="0"/>
              <a:t>propre</a:t>
            </a:r>
            <a:r>
              <a:rPr lang="nl-BE" dirty="0" smtClean="0"/>
              <a:t> (stratégie)</a:t>
            </a:r>
            <a:endParaRPr lang="nl-BE" dirty="0"/>
          </a:p>
        </p:txBody>
      </p:sp>
      <p:sp>
        <p:nvSpPr>
          <p:cNvPr id="3" name="Tijdelijke aanduiding voor inhoud 2"/>
          <p:cNvSpPr>
            <a:spLocks noGrp="1"/>
          </p:cNvSpPr>
          <p:nvPr>
            <p:ph idx="1"/>
          </p:nvPr>
        </p:nvSpPr>
        <p:spPr>
          <a:xfrm>
            <a:off x="1115616" y="1450504"/>
            <a:ext cx="7920880" cy="4714800"/>
          </a:xfrm>
        </p:spPr>
        <p:txBody>
          <a:bodyPr/>
          <a:lstStyle/>
          <a:p>
            <a:pPr algn="just"/>
            <a:r>
              <a:rPr lang="nl-BE" sz="2800" dirty="0" err="1"/>
              <a:t>Questions</a:t>
            </a:r>
            <a:r>
              <a:rPr lang="nl-BE" sz="2800" dirty="0"/>
              <a:t>-guides:</a:t>
            </a:r>
          </a:p>
          <a:p>
            <a:pPr lvl="1" algn="just"/>
            <a:r>
              <a:rPr lang="nl-BE" dirty="0" err="1"/>
              <a:t>Considérez</a:t>
            </a:r>
            <a:r>
              <a:rPr lang="nl-BE" dirty="0"/>
              <a:t> </a:t>
            </a:r>
            <a:r>
              <a:rPr lang="nl-BE" dirty="0" err="1"/>
              <a:t>tous</a:t>
            </a:r>
            <a:r>
              <a:rPr lang="nl-BE" dirty="0"/>
              <a:t> les </a:t>
            </a:r>
            <a:r>
              <a:rPr lang="nl-BE" dirty="0" err="1"/>
              <a:t>chemins</a:t>
            </a:r>
            <a:r>
              <a:rPr lang="nl-BE" dirty="0"/>
              <a:t> vers </a:t>
            </a:r>
            <a:r>
              <a:rPr lang="nl-BE" dirty="0" err="1"/>
              <a:t>le</a:t>
            </a:r>
            <a:r>
              <a:rPr lang="nl-BE" dirty="0"/>
              <a:t> changement</a:t>
            </a:r>
          </a:p>
          <a:p>
            <a:pPr lvl="1" algn="just"/>
            <a:r>
              <a:rPr lang="fr-BE" dirty="0"/>
              <a:t>Déterminez les changements à court et à long terme auxquels vous pouvez contribuer: qu’est-ce qui est faisable</a:t>
            </a:r>
            <a:r>
              <a:rPr lang="fr-BE" dirty="0" smtClean="0"/>
              <a:t>?</a:t>
            </a:r>
          </a:p>
          <a:p>
            <a:pPr lvl="1" algn="just"/>
            <a:r>
              <a:rPr lang="fr-BE" dirty="0" smtClean="0"/>
              <a:t>Où est-ce que votre ONG peut exercer une influence: qu’est-ce qui est faisable?</a:t>
            </a:r>
            <a:endParaRPr lang="fr-BE" dirty="0"/>
          </a:p>
          <a:p>
            <a:pPr lvl="1" algn="just"/>
            <a:r>
              <a:rPr lang="nl-BE" dirty="0" err="1"/>
              <a:t>Tenez</a:t>
            </a:r>
            <a:r>
              <a:rPr lang="nl-BE" dirty="0"/>
              <a:t> </a:t>
            </a:r>
            <a:r>
              <a:rPr lang="nl-BE" dirty="0" err="1"/>
              <a:t>compte</a:t>
            </a:r>
            <a:r>
              <a:rPr lang="nl-BE" dirty="0"/>
              <a:t> de:</a:t>
            </a:r>
          </a:p>
          <a:p>
            <a:pPr lvl="2" algn="just"/>
            <a:r>
              <a:rPr lang="nl-BE" sz="1800" dirty="0" err="1"/>
              <a:t>Votre</a:t>
            </a:r>
            <a:r>
              <a:rPr lang="nl-BE" sz="1800" dirty="0"/>
              <a:t> expertise, public </a:t>
            </a:r>
            <a:r>
              <a:rPr lang="nl-BE" sz="1800" dirty="0" err="1"/>
              <a:t>cible</a:t>
            </a:r>
            <a:r>
              <a:rPr lang="nl-BE" sz="1800" dirty="0"/>
              <a:t>, </a:t>
            </a:r>
            <a:r>
              <a:rPr lang="nl-BE" sz="1800" dirty="0" err="1"/>
              <a:t>capacité</a:t>
            </a:r>
            <a:r>
              <a:rPr lang="nl-BE" sz="1800" dirty="0"/>
              <a:t>, </a:t>
            </a:r>
            <a:r>
              <a:rPr lang="nl-BE" sz="1800" dirty="0" err="1"/>
              <a:t>priorités</a:t>
            </a:r>
            <a:endParaRPr lang="nl-BE" sz="1800" dirty="0"/>
          </a:p>
          <a:p>
            <a:pPr lvl="2" algn="just"/>
            <a:r>
              <a:rPr lang="nl-BE" sz="1800" dirty="0"/>
              <a:t>La ‘</a:t>
            </a:r>
            <a:r>
              <a:rPr lang="nl-BE" sz="1800" dirty="0" err="1"/>
              <a:t>readiness</a:t>
            </a:r>
            <a:r>
              <a:rPr lang="nl-BE" sz="1800" dirty="0"/>
              <a:t>’ des acteurs</a:t>
            </a:r>
          </a:p>
          <a:p>
            <a:pPr lvl="2" algn="just"/>
            <a:r>
              <a:rPr lang="nl-BE" sz="1800" dirty="0"/>
              <a:t>Les </a:t>
            </a:r>
            <a:r>
              <a:rPr lang="nl-BE" sz="1800" dirty="0" err="1"/>
              <a:t>priorités</a:t>
            </a:r>
            <a:r>
              <a:rPr lang="nl-BE" sz="1800" dirty="0"/>
              <a:t> des </a:t>
            </a:r>
            <a:r>
              <a:rPr lang="nl-BE" sz="1800" dirty="0" err="1"/>
              <a:t>autres</a:t>
            </a:r>
            <a:endParaRPr lang="nl-BE" sz="1800" dirty="0"/>
          </a:p>
        </p:txBody>
      </p:sp>
    </p:spTree>
    <p:extLst>
      <p:ext uri="{BB962C8B-B14F-4D97-AF65-F5344CB8AC3E}">
        <p14:creationId xmlns:p14="http://schemas.microsoft.com/office/powerpoint/2010/main" val="1852247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a:p>
        </p:txBody>
      </p:sp>
      <p:pic>
        <p:nvPicPr>
          <p:cNvPr id="78851"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962472" y="423863"/>
            <a:ext cx="6858000" cy="685800"/>
          </a:xfrm>
        </p:spPr>
        <p:txBody>
          <a:bodyPr/>
          <a:lstStyle/>
          <a:p>
            <a:r>
              <a:rPr lang="nl-BE" altLang="nl-BE" sz="2800" dirty="0"/>
              <a:t>La </a:t>
            </a:r>
            <a:r>
              <a:rPr lang="nl-BE" altLang="nl-BE" sz="2800" dirty="0" err="1"/>
              <a:t>cartographie</a:t>
            </a:r>
            <a:r>
              <a:rPr lang="nl-BE" altLang="nl-BE" sz="2800" dirty="0"/>
              <a:t> des </a:t>
            </a:r>
            <a:r>
              <a:rPr lang="nl-BE" altLang="nl-BE" sz="2800" dirty="0" err="1"/>
              <a:t>incidences</a:t>
            </a:r>
            <a:endParaRPr lang="nl-BE" altLang="nl-BE" sz="2800" dirty="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9600990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79712" y="692696"/>
            <a:ext cx="6858000" cy="685800"/>
          </a:xfrm>
        </p:spPr>
        <p:txBody>
          <a:bodyPr/>
          <a:lstStyle/>
          <a:p>
            <a:r>
              <a:rPr lang="nl-BE" dirty="0"/>
              <a:t>Feedback </a:t>
            </a:r>
            <a:r>
              <a:rPr lang="nl-BE" dirty="0" err="1"/>
              <a:t>sur</a:t>
            </a:r>
            <a:r>
              <a:rPr lang="nl-BE" dirty="0"/>
              <a:t> </a:t>
            </a:r>
            <a:r>
              <a:rPr lang="nl-BE" dirty="0" err="1"/>
              <a:t>l’exercice</a:t>
            </a:r>
            <a:endParaRPr lang="nl-BE" dirty="0"/>
          </a:p>
        </p:txBody>
      </p:sp>
      <p:sp>
        <p:nvSpPr>
          <p:cNvPr id="3" name="Tijdelijke aanduiding voor inhoud 2"/>
          <p:cNvSpPr>
            <a:spLocks noGrp="1"/>
          </p:cNvSpPr>
          <p:nvPr>
            <p:ph idx="1"/>
          </p:nvPr>
        </p:nvSpPr>
        <p:spPr>
          <a:xfrm>
            <a:off x="971600" y="2132856"/>
            <a:ext cx="7505700" cy="4343400"/>
          </a:xfrm>
        </p:spPr>
        <p:txBody>
          <a:bodyPr/>
          <a:lstStyle/>
          <a:p>
            <a:r>
              <a:rPr lang="nl-BE" dirty="0" err="1"/>
              <a:t>Partage</a:t>
            </a:r>
            <a:r>
              <a:rPr lang="nl-BE" dirty="0"/>
              <a:t> </a:t>
            </a:r>
            <a:r>
              <a:rPr lang="nl-BE" dirty="0" err="1"/>
              <a:t>d’expérience</a:t>
            </a:r>
            <a:r>
              <a:rPr lang="nl-BE" dirty="0"/>
              <a:t>: </a:t>
            </a:r>
            <a:r>
              <a:rPr lang="nl-BE" dirty="0" err="1"/>
              <a:t>comment</a:t>
            </a:r>
            <a:r>
              <a:rPr lang="nl-BE" dirty="0"/>
              <a:t> </a:t>
            </a:r>
            <a:r>
              <a:rPr lang="nl-BE" dirty="0" err="1"/>
              <a:t>s’est</a:t>
            </a:r>
            <a:r>
              <a:rPr lang="nl-BE" dirty="0"/>
              <a:t> </a:t>
            </a:r>
            <a:r>
              <a:rPr lang="nl-BE" dirty="0" err="1"/>
              <a:t>déroulé</a:t>
            </a:r>
            <a:r>
              <a:rPr lang="nl-BE" dirty="0"/>
              <a:t> </a:t>
            </a:r>
            <a:r>
              <a:rPr lang="nl-BE" dirty="0" err="1"/>
              <a:t>l’exercice</a:t>
            </a:r>
            <a:r>
              <a:rPr lang="nl-BE" dirty="0"/>
              <a:t>?</a:t>
            </a:r>
          </a:p>
          <a:p>
            <a:r>
              <a:rPr lang="nl-BE" dirty="0" err="1" smtClean="0"/>
              <a:t>Comment</a:t>
            </a:r>
            <a:r>
              <a:rPr lang="nl-BE" dirty="0" smtClean="0"/>
              <a:t> </a:t>
            </a:r>
            <a:r>
              <a:rPr lang="nl-BE" dirty="0" err="1"/>
              <a:t>apprécier</a:t>
            </a:r>
            <a:r>
              <a:rPr lang="nl-BE" dirty="0"/>
              <a:t> </a:t>
            </a:r>
            <a:r>
              <a:rPr lang="nl-BE" dirty="0" err="1"/>
              <a:t>le</a:t>
            </a:r>
            <a:r>
              <a:rPr lang="nl-BE" dirty="0"/>
              <a:t> </a:t>
            </a:r>
            <a:r>
              <a:rPr lang="nl-BE" dirty="0" err="1"/>
              <a:t>TdC</a:t>
            </a:r>
            <a:r>
              <a:rPr lang="nl-BE" dirty="0"/>
              <a:t> </a:t>
            </a:r>
            <a:r>
              <a:rPr lang="nl-BE" dirty="0" err="1"/>
              <a:t>d’un</a:t>
            </a:r>
            <a:r>
              <a:rPr lang="nl-BE" dirty="0"/>
              <a:t> </a:t>
            </a:r>
            <a:r>
              <a:rPr lang="nl-BE" dirty="0" err="1"/>
              <a:t>autre</a:t>
            </a:r>
            <a:r>
              <a:rPr lang="nl-BE" dirty="0"/>
              <a:t> </a:t>
            </a:r>
            <a:r>
              <a:rPr lang="nl-BE" dirty="0" err="1"/>
              <a:t>groupe</a:t>
            </a:r>
            <a:r>
              <a:rPr lang="nl-BE" dirty="0"/>
              <a:t>:</a:t>
            </a:r>
          </a:p>
          <a:p>
            <a:pPr lvl="1"/>
            <a:r>
              <a:rPr lang="nl-BE" dirty="0"/>
              <a:t>Présentation </a:t>
            </a:r>
            <a:r>
              <a:rPr lang="nl-BE" dirty="0" err="1"/>
              <a:t>d’une</a:t>
            </a:r>
            <a:r>
              <a:rPr lang="nl-BE" dirty="0"/>
              <a:t> </a:t>
            </a:r>
            <a:r>
              <a:rPr lang="nl-BE" dirty="0" err="1"/>
              <a:t>liste</a:t>
            </a:r>
            <a:r>
              <a:rPr lang="nl-BE" dirty="0"/>
              <a:t> de </a:t>
            </a:r>
            <a:r>
              <a:rPr lang="nl-BE" dirty="0" err="1"/>
              <a:t>questions</a:t>
            </a:r>
            <a:r>
              <a:rPr lang="nl-BE" dirty="0"/>
              <a:t> pour ‘</a:t>
            </a:r>
            <a:r>
              <a:rPr lang="nl-BE" dirty="0" err="1"/>
              <a:t>lecture</a:t>
            </a:r>
            <a:r>
              <a:rPr lang="nl-BE" dirty="0"/>
              <a:t> </a:t>
            </a:r>
            <a:r>
              <a:rPr lang="nl-BE" dirty="0" err="1"/>
              <a:t>critique</a:t>
            </a:r>
            <a:r>
              <a:rPr lang="nl-BE" dirty="0"/>
              <a:t>’</a:t>
            </a:r>
          </a:p>
        </p:txBody>
      </p:sp>
    </p:spTree>
    <p:extLst>
      <p:ext uri="{BB962C8B-B14F-4D97-AF65-F5344CB8AC3E}">
        <p14:creationId xmlns:p14="http://schemas.microsoft.com/office/powerpoint/2010/main" val="2674003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07704" y="476672"/>
            <a:ext cx="6858000" cy="685800"/>
          </a:xfrm>
        </p:spPr>
        <p:txBody>
          <a:bodyPr/>
          <a:lstStyle/>
          <a:p>
            <a:r>
              <a:rPr lang="nl-BE" dirty="0" err="1"/>
              <a:t>Exercice</a:t>
            </a:r>
            <a:r>
              <a:rPr lang="nl-BE" dirty="0"/>
              <a:t> 1 – </a:t>
            </a:r>
            <a:r>
              <a:rPr lang="nl-BE" dirty="0" err="1"/>
              <a:t>partie</a:t>
            </a:r>
            <a:r>
              <a:rPr lang="nl-BE" dirty="0"/>
              <a:t> 2</a:t>
            </a:r>
          </a:p>
        </p:txBody>
      </p:sp>
      <p:sp>
        <p:nvSpPr>
          <p:cNvPr id="3" name="Tijdelijke aanduiding voor inhoud 2"/>
          <p:cNvSpPr>
            <a:spLocks noGrp="1"/>
          </p:cNvSpPr>
          <p:nvPr>
            <p:ph idx="1"/>
          </p:nvPr>
        </p:nvSpPr>
        <p:spPr/>
        <p:txBody>
          <a:bodyPr/>
          <a:lstStyle/>
          <a:p>
            <a:pPr lvl="0"/>
            <a:r>
              <a:rPr lang="nl-BE" dirty="0"/>
              <a:t>Présentation des </a:t>
            </a:r>
            <a:r>
              <a:rPr lang="nl-BE" dirty="0" err="1"/>
              <a:t>résultats</a:t>
            </a:r>
            <a:r>
              <a:rPr lang="nl-BE" dirty="0"/>
              <a:t> à </a:t>
            </a:r>
            <a:r>
              <a:rPr lang="nl-BE" dirty="0" err="1"/>
              <a:t>un</a:t>
            </a:r>
            <a:r>
              <a:rPr lang="nl-BE" dirty="0"/>
              <a:t> </a:t>
            </a:r>
            <a:r>
              <a:rPr lang="nl-BE" dirty="0" err="1"/>
              <a:t>autre</a:t>
            </a:r>
            <a:r>
              <a:rPr lang="nl-BE" dirty="0"/>
              <a:t> </a:t>
            </a:r>
            <a:r>
              <a:rPr lang="nl-BE" dirty="0" err="1"/>
              <a:t>groupe</a:t>
            </a:r>
            <a:r>
              <a:rPr lang="nl-BE" dirty="0"/>
              <a:t> (en </a:t>
            </a:r>
            <a:r>
              <a:rPr lang="nl-BE" dirty="0" err="1"/>
              <a:t>plénière</a:t>
            </a:r>
            <a:r>
              <a:rPr lang="nl-BE" dirty="0"/>
              <a:t>)</a:t>
            </a:r>
          </a:p>
          <a:p>
            <a:pPr lvl="1"/>
            <a:r>
              <a:rPr lang="nl-BE" dirty="0" err="1">
                <a:solidFill>
                  <a:srgbClr val="000000"/>
                </a:solidFill>
              </a:rPr>
              <a:t>Quelqu’un</a:t>
            </a:r>
            <a:r>
              <a:rPr lang="nl-BE" dirty="0">
                <a:solidFill>
                  <a:srgbClr val="000000"/>
                </a:solidFill>
              </a:rPr>
              <a:t> présente </a:t>
            </a:r>
            <a:r>
              <a:rPr lang="nl-BE" dirty="0" err="1">
                <a:solidFill>
                  <a:srgbClr val="000000"/>
                </a:solidFill>
              </a:rPr>
              <a:t>le</a:t>
            </a:r>
            <a:r>
              <a:rPr lang="nl-BE" dirty="0">
                <a:solidFill>
                  <a:srgbClr val="000000"/>
                </a:solidFill>
              </a:rPr>
              <a:t> </a:t>
            </a:r>
            <a:r>
              <a:rPr lang="nl-BE" dirty="0" err="1">
                <a:solidFill>
                  <a:srgbClr val="000000"/>
                </a:solidFill>
              </a:rPr>
              <a:t>cas</a:t>
            </a:r>
            <a:r>
              <a:rPr lang="nl-BE" dirty="0">
                <a:solidFill>
                  <a:srgbClr val="000000"/>
                </a:solidFill>
              </a:rPr>
              <a:t>: les </a:t>
            </a:r>
            <a:r>
              <a:rPr lang="nl-BE" dirty="0" err="1">
                <a:solidFill>
                  <a:srgbClr val="000000"/>
                </a:solidFill>
              </a:rPr>
              <a:t>autres</a:t>
            </a:r>
            <a:r>
              <a:rPr lang="nl-BE" dirty="0">
                <a:solidFill>
                  <a:srgbClr val="000000"/>
                </a:solidFill>
              </a:rPr>
              <a:t> </a:t>
            </a:r>
            <a:r>
              <a:rPr lang="nl-BE" dirty="0" err="1">
                <a:solidFill>
                  <a:srgbClr val="000000"/>
                </a:solidFill>
              </a:rPr>
              <a:t>groupes</a:t>
            </a:r>
            <a:r>
              <a:rPr lang="nl-BE" dirty="0">
                <a:solidFill>
                  <a:srgbClr val="000000"/>
                </a:solidFill>
              </a:rPr>
              <a:t> </a:t>
            </a:r>
            <a:r>
              <a:rPr lang="nl-BE" dirty="0" err="1">
                <a:solidFill>
                  <a:srgbClr val="000000"/>
                </a:solidFill>
              </a:rPr>
              <a:t>écoutent</a:t>
            </a:r>
            <a:endParaRPr lang="nl-BE" dirty="0">
              <a:solidFill>
                <a:srgbClr val="000000"/>
              </a:solidFill>
            </a:endParaRPr>
          </a:p>
          <a:p>
            <a:pPr lvl="1"/>
            <a:r>
              <a:rPr lang="nl-BE" dirty="0" err="1">
                <a:solidFill>
                  <a:srgbClr val="000000"/>
                </a:solidFill>
              </a:rPr>
              <a:t>Clarification</a:t>
            </a:r>
            <a:r>
              <a:rPr lang="nl-BE" dirty="0">
                <a:solidFill>
                  <a:srgbClr val="000000"/>
                </a:solidFill>
              </a:rPr>
              <a:t> et </a:t>
            </a:r>
            <a:r>
              <a:rPr lang="nl-BE" dirty="0" err="1">
                <a:solidFill>
                  <a:srgbClr val="000000"/>
                </a:solidFill>
              </a:rPr>
              <a:t>réaction</a:t>
            </a:r>
            <a:r>
              <a:rPr lang="nl-BE" dirty="0">
                <a:solidFill>
                  <a:srgbClr val="000000"/>
                </a:solidFill>
              </a:rPr>
              <a:t> </a:t>
            </a:r>
            <a:r>
              <a:rPr lang="nl-BE" dirty="0" err="1">
                <a:solidFill>
                  <a:srgbClr val="000000"/>
                </a:solidFill>
              </a:rPr>
              <a:t>sur</a:t>
            </a:r>
            <a:r>
              <a:rPr lang="nl-BE" dirty="0">
                <a:solidFill>
                  <a:srgbClr val="000000"/>
                </a:solidFill>
              </a:rPr>
              <a:t> base de la </a:t>
            </a:r>
            <a:r>
              <a:rPr lang="nl-BE" dirty="0" err="1">
                <a:solidFill>
                  <a:srgbClr val="000000"/>
                </a:solidFill>
              </a:rPr>
              <a:t>liste</a:t>
            </a:r>
            <a:r>
              <a:rPr lang="nl-BE" dirty="0">
                <a:solidFill>
                  <a:srgbClr val="000000"/>
                </a:solidFill>
              </a:rPr>
              <a:t> de </a:t>
            </a:r>
            <a:r>
              <a:rPr lang="nl-BE" dirty="0" err="1">
                <a:solidFill>
                  <a:srgbClr val="000000"/>
                </a:solidFill>
              </a:rPr>
              <a:t>questions</a:t>
            </a:r>
            <a:r>
              <a:rPr lang="nl-BE" dirty="0">
                <a:solidFill>
                  <a:srgbClr val="000000"/>
                </a:solidFill>
              </a:rPr>
              <a:t> (</a:t>
            </a:r>
            <a:r>
              <a:rPr lang="nl-BE" dirty="0" err="1">
                <a:solidFill>
                  <a:srgbClr val="000000"/>
                </a:solidFill>
              </a:rPr>
              <a:t>lecture</a:t>
            </a:r>
            <a:r>
              <a:rPr lang="nl-BE" dirty="0">
                <a:solidFill>
                  <a:srgbClr val="000000"/>
                </a:solidFill>
              </a:rPr>
              <a:t> </a:t>
            </a:r>
            <a:r>
              <a:rPr lang="nl-BE" dirty="0" err="1">
                <a:solidFill>
                  <a:srgbClr val="000000"/>
                </a:solidFill>
              </a:rPr>
              <a:t>critique</a:t>
            </a:r>
            <a:r>
              <a:rPr lang="nl-BE" dirty="0">
                <a:solidFill>
                  <a:srgbClr val="000000"/>
                </a:solidFill>
              </a:rPr>
              <a:t>)</a:t>
            </a:r>
          </a:p>
          <a:p>
            <a:r>
              <a:rPr lang="nl-BE" sz="2800" b="1" dirty="0" err="1">
                <a:solidFill>
                  <a:srgbClr val="444432"/>
                </a:solidFill>
                <a:ea typeface="+mn-ea"/>
              </a:rPr>
              <a:t>Conclusion</a:t>
            </a:r>
            <a:r>
              <a:rPr lang="nl-BE" sz="2800" b="1" dirty="0">
                <a:solidFill>
                  <a:srgbClr val="444432"/>
                </a:solidFill>
                <a:ea typeface="+mn-ea"/>
              </a:rPr>
              <a:t>:</a:t>
            </a:r>
          </a:p>
          <a:p>
            <a:pPr lvl="1"/>
            <a:r>
              <a:rPr lang="nl-BE" dirty="0" err="1">
                <a:solidFill>
                  <a:srgbClr val="000000"/>
                </a:solidFill>
              </a:rPr>
              <a:t>Expérience</a:t>
            </a:r>
            <a:r>
              <a:rPr lang="nl-BE" dirty="0">
                <a:solidFill>
                  <a:srgbClr val="000000"/>
                </a:solidFill>
              </a:rPr>
              <a:t> </a:t>
            </a:r>
            <a:r>
              <a:rPr lang="nl-BE" dirty="0" err="1">
                <a:solidFill>
                  <a:srgbClr val="000000"/>
                </a:solidFill>
              </a:rPr>
              <a:t>avec</a:t>
            </a:r>
            <a:r>
              <a:rPr lang="nl-BE" dirty="0">
                <a:solidFill>
                  <a:srgbClr val="000000"/>
                </a:solidFill>
              </a:rPr>
              <a:t> les </a:t>
            </a:r>
            <a:r>
              <a:rPr lang="nl-BE" dirty="0" err="1">
                <a:solidFill>
                  <a:srgbClr val="000000"/>
                </a:solidFill>
              </a:rPr>
              <a:t>questions</a:t>
            </a:r>
            <a:endParaRPr lang="nl-BE" dirty="0">
              <a:solidFill>
                <a:srgbClr val="000000"/>
              </a:solidFill>
            </a:endParaRPr>
          </a:p>
          <a:p>
            <a:pPr lvl="1"/>
            <a:r>
              <a:rPr lang="nl-BE" dirty="0">
                <a:solidFill>
                  <a:srgbClr val="000000"/>
                </a:solidFill>
              </a:rPr>
              <a:t>Est-</a:t>
            </a:r>
            <a:r>
              <a:rPr lang="nl-BE" dirty="0" err="1">
                <a:solidFill>
                  <a:srgbClr val="000000"/>
                </a:solidFill>
              </a:rPr>
              <a:t>ce</a:t>
            </a:r>
            <a:r>
              <a:rPr lang="nl-BE" dirty="0">
                <a:solidFill>
                  <a:srgbClr val="000000"/>
                </a:solidFill>
              </a:rPr>
              <a:t> </a:t>
            </a:r>
            <a:r>
              <a:rPr lang="nl-BE" dirty="0" err="1">
                <a:solidFill>
                  <a:srgbClr val="000000"/>
                </a:solidFill>
              </a:rPr>
              <a:t>une</a:t>
            </a:r>
            <a:r>
              <a:rPr lang="nl-BE" dirty="0">
                <a:solidFill>
                  <a:srgbClr val="000000"/>
                </a:solidFill>
              </a:rPr>
              <a:t> </a:t>
            </a:r>
            <a:r>
              <a:rPr lang="nl-BE" dirty="0" err="1">
                <a:solidFill>
                  <a:srgbClr val="000000"/>
                </a:solidFill>
              </a:rPr>
              <a:t>bonne</a:t>
            </a:r>
            <a:r>
              <a:rPr lang="nl-BE" dirty="0">
                <a:solidFill>
                  <a:srgbClr val="000000"/>
                </a:solidFill>
              </a:rPr>
              <a:t> </a:t>
            </a:r>
            <a:r>
              <a:rPr lang="nl-BE" dirty="0" err="1">
                <a:solidFill>
                  <a:srgbClr val="000000"/>
                </a:solidFill>
              </a:rPr>
              <a:t>façon</a:t>
            </a:r>
            <a:r>
              <a:rPr lang="nl-BE" dirty="0">
                <a:solidFill>
                  <a:srgbClr val="000000"/>
                </a:solidFill>
              </a:rPr>
              <a:t> </a:t>
            </a:r>
            <a:r>
              <a:rPr lang="nl-BE" dirty="0" err="1">
                <a:solidFill>
                  <a:srgbClr val="000000"/>
                </a:solidFill>
              </a:rPr>
              <a:t>d’examiner</a:t>
            </a:r>
            <a:r>
              <a:rPr lang="nl-BE" dirty="0">
                <a:solidFill>
                  <a:srgbClr val="000000"/>
                </a:solidFill>
              </a:rPr>
              <a:t> </a:t>
            </a:r>
            <a:r>
              <a:rPr lang="nl-BE" dirty="0" err="1">
                <a:solidFill>
                  <a:srgbClr val="000000"/>
                </a:solidFill>
              </a:rPr>
              <a:t>une</a:t>
            </a:r>
            <a:r>
              <a:rPr lang="nl-BE" dirty="0">
                <a:solidFill>
                  <a:srgbClr val="000000"/>
                </a:solidFill>
              </a:rPr>
              <a:t> </a:t>
            </a:r>
            <a:r>
              <a:rPr lang="nl-BE" dirty="0" err="1">
                <a:solidFill>
                  <a:srgbClr val="000000"/>
                </a:solidFill>
              </a:rPr>
              <a:t>TdC</a:t>
            </a:r>
            <a:r>
              <a:rPr lang="nl-BE" dirty="0">
                <a:solidFill>
                  <a:srgbClr val="000000"/>
                </a:solidFill>
              </a:rPr>
              <a:t> et </a:t>
            </a:r>
            <a:r>
              <a:rPr lang="nl-BE" dirty="0" err="1">
                <a:solidFill>
                  <a:srgbClr val="000000"/>
                </a:solidFill>
              </a:rPr>
              <a:t>son</a:t>
            </a:r>
            <a:r>
              <a:rPr lang="nl-BE" dirty="0">
                <a:solidFill>
                  <a:srgbClr val="000000"/>
                </a:solidFill>
              </a:rPr>
              <a:t> </a:t>
            </a:r>
            <a:r>
              <a:rPr lang="nl-BE" dirty="0" err="1">
                <a:solidFill>
                  <a:srgbClr val="000000"/>
                </a:solidFill>
              </a:rPr>
              <a:t>utilisation</a:t>
            </a:r>
            <a:r>
              <a:rPr lang="nl-BE" dirty="0">
                <a:solidFill>
                  <a:srgbClr val="000000"/>
                </a:solidFill>
              </a:rPr>
              <a:t>?</a:t>
            </a:r>
          </a:p>
          <a:p>
            <a:endParaRPr lang="nl-BE" dirty="0"/>
          </a:p>
        </p:txBody>
      </p:sp>
    </p:spTree>
    <p:extLst>
      <p:ext uri="{BB962C8B-B14F-4D97-AF65-F5344CB8AC3E}">
        <p14:creationId xmlns:p14="http://schemas.microsoft.com/office/powerpoint/2010/main" val="602419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685800"/>
            <a:ext cx="8087816" cy="685800"/>
          </a:xfrm>
        </p:spPr>
        <p:txBody>
          <a:bodyPr/>
          <a:lstStyle/>
          <a:p>
            <a:r>
              <a:rPr lang="nl-BE" dirty="0" err="1"/>
              <a:t>TdC</a:t>
            </a:r>
            <a:r>
              <a:rPr lang="nl-BE" dirty="0"/>
              <a:t> </a:t>
            </a:r>
            <a:r>
              <a:rPr lang="nl-BE" dirty="0" smtClean="0"/>
              <a:t>comme </a:t>
            </a:r>
            <a:r>
              <a:rPr lang="nl-BE" dirty="0"/>
              <a:t>méthode et </a:t>
            </a:r>
            <a:r>
              <a:rPr lang="nl-BE" dirty="0" err="1"/>
              <a:t>influences</a:t>
            </a:r>
            <a:r>
              <a:rPr lang="nl-BE" dirty="0"/>
              <a:t> </a:t>
            </a:r>
            <a:r>
              <a:rPr lang="nl-BE" dirty="0" err="1"/>
              <a:t>d’autres</a:t>
            </a:r>
            <a:r>
              <a:rPr lang="nl-BE" dirty="0"/>
              <a:t> méthodes</a:t>
            </a:r>
          </a:p>
        </p:txBody>
      </p:sp>
      <p:sp>
        <p:nvSpPr>
          <p:cNvPr id="3" name="Tijdelijke aanduiding voor inhoud 2"/>
          <p:cNvSpPr>
            <a:spLocks noGrp="1"/>
          </p:cNvSpPr>
          <p:nvPr>
            <p:ph idx="1"/>
          </p:nvPr>
        </p:nvSpPr>
        <p:spPr>
          <a:xfrm>
            <a:off x="1259632" y="1556792"/>
            <a:ext cx="7505700" cy="4343400"/>
          </a:xfrm>
        </p:spPr>
        <p:txBody>
          <a:bodyPr/>
          <a:lstStyle/>
          <a:p>
            <a:r>
              <a:rPr lang="nl-BE" dirty="0" err="1"/>
              <a:t>Cartographie</a:t>
            </a:r>
            <a:r>
              <a:rPr lang="nl-BE" dirty="0"/>
              <a:t> des </a:t>
            </a:r>
            <a:r>
              <a:rPr lang="nl-BE" dirty="0" err="1"/>
              <a:t>incidences</a:t>
            </a:r>
            <a:r>
              <a:rPr lang="nl-BE" dirty="0"/>
              <a:t>:</a:t>
            </a:r>
          </a:p>
          <a:p>
            <a:pPr lvl="1"/>
            <a:r>
              <a:rPr lang="nl-BE" dirty="0"/>
              <a:t>Attention pour les acteurs</a:t>
            </a:r>
          </a:p>
          <a:p>
            <a:pPr lvl="1"/>
            <a:r>
              <a:rPr lang="nl-BE" dirty="0"/>
              <a:t>Attention pour les </a:t>
            </a:r>
            <a:r>
              <a:rPr lang="nl-BE" dirty="0" err="1"/>
              <a:t>sphères</a:t>
            </a:r>
            <a:r>
              <a:rPr lang="nl-BE" dirty="0"/>
              <a:t> </a:t>
            </a:r>
            <a:r>
              <a:rPr lang="nl-BE" dirty="0" smtClean="0"/>
              <a:t>de controle et </a:t>
            </a:r>
            <a:r>
              <a:rPr lang="nl-BE" dirty="0" err="1" smtClean="0"/>
              <a:t>d’influence</a:t>
            </a:r>
            <a:endParaRPr lang="nl-BE" dirty="0"/>
          </a:p>
          <a:p>
            <a:r>
              <a:rPr lang="nl-BE" dirty="0" err="1"/>
              <a:t>Cadre</a:t>
            </a:r>
            <a:r>
              <a:rPr lang="nl-BE" dirty="0"/>
              <a:t> </a:t>
            </a:r>
            <a:r>
              <a:rPr lang="nl-BE" dirty="0" err="1"/>
              <a:t>logique</a:t>
            </a:r>
            <a:r>
              <a:rPr lang="nl-BE" dirty="0"/>
              <a:t>:</a:t>
            </a:r>
          </a:p>
          <a:p>
            <a:pPr lvl="1"/>
            <a:r>
              <a:rPr lang="nl-BE" dirty="0" err="1"/>
              <a:t>Utiliser</a:t>
            </a:r>
            <a:r>
              <a:rPr lang="nl-BE" dirty="0"/>
              <a:t> des </a:t>
            </a:r>
            <a:r>
              <a:rPr lang="nl-BE" dirty="0" err="1" smtClean="0"/>
              <a:t>hypothèses</a:t>
            </a:r>
            <a:r>
              <a:rPr lang="nl-BE" dirty="0" smtClean="0"/>
              <a:t> </a:t>
            </a:r>
            <a:r>
              <a:rPr lang="nl-BE" dirty="0" err="1" smtClean="0"/>
              <a:t>sur</a:t>
            </a:r>
            <a:r>
              <a:rPr lang="nl-BE" dirty="0" smtClean="0"/>
              <a:t> les facteurs </a:t>
            </a:r>
            <a:r>
              <a:rPr lang="nl-BE" dirty="0" err="1" smtClean="0"/>
              <a:t>externes</a:t>
            </a:r>
            <a:r>
              <a:rPr lang="nl-BE" dirty="0" smtClean="0"/>
              <a:t>  </a:t>
            </a:r>
            <a:r>
              <a:rPr lang="nl-BE" dirty="0"/>
              <a:t>pour </a:t>
            </a:r>
            <a:r>
              <a:rPr lang="nl-BE" dirty="0" err="1"/>
              <a:t>identifier</a:t>
            </a:r>
            <a:r>
              <a:rPr lang="nl-BE" dirty="0"/>
              <a:t> des </a:t>
            </a:r>
            <a:r>
              <a:rPr lang="nl-BE" dirty="0" err="1"/>
              <a:t>risques</a:t>
            </a:r>
            <a:endParaRPr lang="nl-BE" dirty="0"/>
          </a:p>
          <a:p>
            <a:r>
              <a:rPr lang="nl-BE" dirty="0" err="1"/>
              <a:t>Chaine</a:t>
            </a:r>
            <a:r>
              <a:rPr lang="nl-BE" dirty="0"/>
              <a:t> de </a:t>
            </a:r>
            <a:r>
              <a:rPr lang="nl-BE" dirty="0" err="1"/>
              <a:t>résultats</a:t>
            </a:r>
            <a:r>
              <a:rPr lang="nl-BE" dirty="0"/>
              <a:t>:</a:t>
            </a:r>
          </a:p>
          <a:p>
            <a:pPr lvl="1"/>
            <a:r>
              <a:rPr lang="nl-BE" dirty="0" err="1"/>
              <a:t>Visualisation</a:t>
            </a:r>
            <a:r>
              <a:rPr lang="nl-BE" dirty="0"/>
              <a:t> des </a:t>
            </a:r>
            <a:r>
              <a:rPr lang="nl-BE" dirty="0" err="1"/>
              <a:t>ToC</a:t>
            </a:r>
            <a:endParaRPr lang="nl-BE" dirty="0"/>
          </a:p>
          <a:p>
            <a:pPr lvl="1"/>
            <a:r>
              <a:rPr lang="nl-BE" dirty="0" err="1"/>
              <a:t>Discussion</a:t>
            </a:r>
            <a:r>
              <a:rPr lang="nl-BE" dirty="0"/>
              <a:t> </a:t>
            </a:r>
            <a:r>
              <a:rPr lang="nl-BE" dirty="0" err="1"/>
              <a:t>sur</a:t>
            </a:r>
            <a:r>
              <a:rPr lang="nl-BE" dirty="0"/>
              <a:t>: output/</a:t>
            </a:r>
            <a:r>
              <a:rPr lang="nl-BE" dirty="0" err="1"/>
              <a:t>résultat</a:t>
            </a:r>
            <a:r>
              <a:rPr lang="nl-BE" dirty="0"/>
              <a:t> = </a:t>
            </a:r>
            <a:r>
              <a:rPr lang="nl-BE" dirty="0" err="1"/>
              <a:t>sphère</a:t>
            </a:r>
            <a:r>
              <a:rPr lang="nl-BE" dirty="0"/>
              <a:t> de controle?</a:t>
            </a:r>
          </a:p>
        </p:txBody>
      </p:sp>
    </p:spTree>
    <p:extLst>
      <p:ext uri="{BB962C8B-B14F-4D97-AF65-F5344CB8AC3E}">
        <p14:creationId xmlns:p14="http://schemas.microsoft.com/office/powerpoint/2010/main" val="1711003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jdelijke aanduiding voor inhoud 2"/>
          <p:cNvSpPr>
            <a:spLocks noGrp="1"/>
          </p:cNvSpPr>
          <p:nvPr>
            <p:ph idx="1"/>
          </p:nvPr>
        </p:nvSpPr>
        <p:spPr/>
        <p:txBody>
          <a:bodyPr/>
          <a:lstStyle/>
          <a:p>
            <a:endParaRPr lang="nl-BE" altLang="nl-BE"/>
          </a:p>
        </p:txBody>
      </p:sp>
      <p:pic>
        <p:nvPicPr>
          <p:cNvPr id="78851" name="Afbeelding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628775"/>
            <a:ext cx="74882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el 1"/>
          <p:cNvSpPr>
            <a:spLocks noGrp="1"/>
          </p:cNvSpPr>
          <p:nvPr>
            <p:ph type="title"/>
          </p:nvPr>
        </p:nvSpPr>
        <p:spPr>
          <a:xfrm>
            <a:off x="1962472" y="423863"/>
            <a:ext cx="6858000" cy="685800"/>
          </a:xfrm>
        </p:spPr>
        <p:txBody>
          <a:bodyPr/>
          <a:lstStyle/>
          <a:p>
            <a:r>
              <a:rPr lang="nl-BE" altLang="nl-BE" sz="2800" dirty="0"/>
              <a:t>La </a:t>
            </a:r>
            <a:r>
              <a:rPr lang="nl-BE" altLang="nl-BE" sz="2800" dirty="0" err="1"/>
              <a:t>cartographie</a:t>
            </a:r>
            <a:r>
              <a:rPr lang="nl-BE" altLang="nl-BE" sz="2800" dirty="0"/>
              <a:t> des </a:t>
            </a:r>
            <a:r>
              <a:rPr lang="nl-BE" altLang="nl-BE" sz="2800" dirty="0" err="1"/>
              <a:t>incidences</a:t>
            </a:r>
            <a:endParaRPr lang="nl-BE" altLang="nl-BE" sz="2800" dirty="0"/>
          </a:p>
        </p:txBody>
      </p:sp>
      <p:sp>
        <p:nvSpPr>
          <p:cNvPr id="78853" name="Tekstvak 5"/>
          <p:cNvSpPr txBox="1">
            <a:spLocks noChangeArrowheads="1"/>
          </p:cNvSpPr>
          <p:nvPr/>
        </p:nvSpPr>
        <p:spPr bwMode="auto">
          <a:xfrm>
            <a:off x="7092950" y="3141663"/>
            <a:ext cx="1582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a:solidFill>
                  <a:schemeClr val="tx1"/>
                </a:solidFill>
                <a:latin typeface="Times New Roman" pitchFamily="18" charset="0"/>
              </a:rPr>
              <a:t>Stakeholders/</a:t>
            </a:r>
          </a:p>
          <a:p>
            <a:pPr eaLnBrk="1" hangingPunct="1">
              <a:spcBef>
                <a:spcPct val="0"/>
              </a:spcBef>
              <a:buClrTx/>
              <a:buFontTx/>
              <a:buNone/>
            </a:pPr>
            <a:r>
              <a:rPr lang="nl-BE" altLang="nl-BE" sz="1600">
                <a:solidFill>
                  <a:schemeClr val="tx1"/>
                </a:solidFill>
                <a:latin typeface="Times New Roman" pitchFamily="18" charset="0"/>
              </a:rPr>
              <a:t>begunstigden</a:t>
            </a:r>
          </a:p>
        </p:txBody>
      </p:sp>
    </p:spTree>
    <p:extLst>
      <p:ext uri="{BB962C8B-B14F-4D97-AF65-F5344CB8AC3E}">
        <p14:creationId xmlns:p14="http://schemas.microsoft.com/office/powerpoint/2010/main" val="23108924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extLst>
                    <a:ext uri="{9D8B030D-6E8A-4147-A177-3AD203B41FA5}">
                      <a16:colId xmlns="" xmlns:a16="http://schemas.microsoft.com/office/drawing/2014/main" val="20000"/>
                    </a:ext>
                  </a:extLst>
                </a:gridCol>
                <a:gridCol w="2196306">
                  <a:extLst>
                    <a:ext uri="{9D8B030D-6E8A-4147-A177-3AD203B41FA5}">
                      <a16:colId xmlns="" xmlns:a16="http://schemas.microsoft.com/office/drawing/2014/main" val="20001"/>
                    </a:ext>
                  </a:extLst>
                </a:gridCol>
              </a:tblGrid>
              <a:tr h="1808163">
                <a:tc>
                  <a:txBody>
                    <a:bodyPr/>
                    <a:lstStyle/>
                    <a:p>
                      <a:endParaRPr lang="nl-BE" sz="1800" dirty="0"/>
                    </a:p>
                    <a:p>
                      <a:endParaRPr lang="nl-BE" sz="1800" dirty="0"/>
                    </a:p>
                    <a:p>
                      <a:endParaRPr lang="nl-BE" sz="1800" dirty="0"/>
                    </a:p>
                    <a:p>
                      <a:endParaRPr lang="nl-BE" sz="1800" dirty="0"/>
                    </a:p>
                    <a:p>
                      <a:endParaRPr lang="nl-BE" sz="1800" dirty="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extLst>
                  <a:ext uri="{0D108BD9-81ED-4DB2-BD59-A6C34878D82A}">
                    <a16:rowId xmlns="" xmlns:a16="http://schemas.microsoft.com/office/drawing/2014/main" val="10000"/>
                  </a:ext>
                </a:extLst>
              </a:tr>
              <a:tr h="1808163">
                <a:tc>
                  <a:txBody>
                    <a:bodyPr/>
                    <a:lstStyle/>
                    <a:p>
                      <a:endParaRPr lang="nl-BE" sz="1800" dirty="0"/>
                    </a:p>
                    <a:p>
                      <a:endParaRPr lang="nl-BE" sz="1800" dirty="0"/>
                    </a:p>
                    <a:p>
                      <a:endParaRPr lang="nl-BE" sz="1800" dirty="0"/>
                    </a:p>
                    <a:p>
                      <a:endParaRPr lang="nl-BE" sz="1800" dirty="0"/>
                    </a:p>
                  </a:txBody>
                  <a:tcPr marL="91443" marR="91443" marT="45722" marB="45722"/>
                </a:tc>
                <a:tc>
                  <a:txBody>
                    <a:bodyPr/>
                    <a:lstStyle/>
                    <a:p>
                      <a:endParaRPr lang="nl-BE" sz="1800" dirty="0"/>
                    </a:p>
                  </a:txBody>
                  <a:tcPr marL="91443" marR="91443" marT="45722" marB="45722"/>
                </a:tc>
                <a:extLst>
                  <a:ext uri="{0D108BD9-81ED-4DB2-BD59-A6C34878D82A}">
                    <a16:rowId xmlns="" xmlns:a16="http://schemas.microsoft.com/office/drawing/2014/main" val="10001"/>
                  </a:ext>
                </a:extLst>
              </a:tr>
            </a:tbl>
          </a:graphicData>
        </a:graphic>
      </p:graphicFrame>
      <p:cxnSp>
        <p:nvCxnSpPr>
          <p:cNvPr id="51213" name="Rechte verbindingslijn met pijl 5"/>
          <p:cNvCxnSpPr>
            <a:cxnSpLocks noChangeShapeType="1"/>
          </p:cNvCxnSpPr>
          <p:nvPr/>
        </p:nvCxnSpPr>
        <p:spPr bwMode="auto">
          <a:xfrm flipV="1">
            <a:off x="2411413" y="1124744"/>
            <a:ext cx="0" cy="3888581"/>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1214" name="Rechte verbindingslijn met pijl 9"/>
          <p:cNvCxnSpPr>
            <a:cxnSpLocks noChangeShapeType="1"/>
          </p:cNvCxnSpPr>
          <p:nvPr/>
        </p:nvCxnSpPr>
        <p:spPr bwMode="auto">
          <a:xfrm>
            <a:off x="2411413" y="5013325"/>
            <a:ext cx="4824412"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1215" name="Tekstvak 10"/>
          <p:cNvSpPr txBox="1">
            <a:spLocks noChangeArrowheads="1"/>
          </p:cNvSpPr>
          <p:nvPr/>
        </p:nvSpPr>
        <p:spPr bwMode="auto">
          <a:xfrm>
            <a:off x="5940153" y="5183188"/>
            <a:ext cx="10083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1216"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1217" name="Tekstvak 12"/>
          <p:cNvSpPr txBox="1">
            <a:spLocks noChangeArrowheads="1"/>
          </p:cNvSpPr>
          <p:nvPr/>
        </p:nvSpPr>
        <p:spPr bwMode="auto">
          <a:xfrm>
            <a:off x="1547813" y="458152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1218" name="Tekstvak 13"/>
          <p:cNvSpPr txBox="1">
            <a:spLocks noChangeArrowheads="1"/>
          </p:cNvSpPr>
          <p:nvPr/>
        </p:nvSpPr>
        <p:spPr bwMode="auto">
          <a:xfrm>
            <a:off x="1331640" y="1439863"/>
            <a:ext cx="10083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26" name="Tekstvak 25"/>
          <p:cNvSpPr txBox="1"/>
          <p:nvPr/>
        </p:nvSpPr>
        <p:spPr>
          <a:xfrm>
            <a:off x="1835696" y="1844824"/>
            <a:ext cx="430887" cy="2664296"/>
          </a:xfrm>
          <a:prstGeom prst="rect">
            <a:avLst/>
          </a:prstGeom>
          <a:noFill/>
        </p:spPr>
        <p:txBody>
          <a:bodyPr vert="vert270">
            <a:spAutoFit/>
          </a:bodyPr>
          <a:lstStyle/>
          <a:p>
            <a:pPr algn="ctr" eaLnBrk="1" hangingPunct="1">
              <a:defRPr/>
            </a:pPr>
            <a:r>
              <a:rPr lang="nl-BE" sz="1600" b="1" dirty="0"/>
              <a:t>alignement</a:t>
            </a:r>
          </a:p>
        </p:txBody>
      </p:sp>
      <p:sp>
        <p:nvSpPr>
          <p:cNvPr id="51220" name="Tekstvak 26"/>
          <p:cNvSpPr txBox="1">
            <a:spLocks noChangeArrowheads="1"/>
          </p:cNvSpPr>
          <p:nvPr/>
        </p:nvSpPr>
        <p:spPr bwMode="auto">
          <a:xfrm>
            <a:off x="3276601" y="5157788"/>
            <a:ext cx="28797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dirty="0" err="1">
                <a:solidFill>
                  <a:schemeClr val="tx1"/>
                </a:solidFill>
                <a:latin typeface="Times New Roman" pitchFamily="18" charset="0"/>
              </a:rPr>
              <a:t>Intérêt</a:t>
            </a:r>
            <a:endParaRPr lang="nl-BE" altLang="nl-BE" sz="1600" dirty="0">
              <a:solidFill>
                <a:schemeClr val="tx1"/>
              </a:solidFill>
              <a:latin typeface="Times New Roman" pitchFamily="18" charset="0"/>
            </a:endParaRPr>
          </a:p>
        </p:txBody>
      </p:sp>
      <p:sp>
        <p:nvSpPr>
          <p:cNvPr id="51221" name="Tekstvak 1"/>
          <p:cNvSpPr txBox="1">
            <a:spLocks noChangeArrowheads="1"/>
          </p:cNvSpPr>
          <p:nvPr/>
        </p:nvSpPr>
        <p:spPr bwMode="auto">
          <a:xfrm>
            <a:off x="2555776" y="1778417"/>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a:solidFill>
                  <a:schemeClr val="tx1"/>
                </a:solidFill>
                <a:latin typeface="Times New Roman" pitchFamily="18" charset="0"/>
              </a:rPr>
              <a:t>Des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partagées</a:t>
            </a:r>
            <a:r>
              <a:rPr lang="nl-BE" altLang="nl-BE" sz="2000" b="0" dirty="0">
                <a:solidFill>
                  <a:schemeClr val="tx1"/>
                </a:solidFill>
                <a:latin typeface="Times New Roman" pitchFamily="18" charset="0"/>
              </a:rPr>
              <a:t> mais </a:t>
            </a:r>
            <a:r>
              <a:rPr lang="nl-BE" altLang="nl-BE" sz="2000" b="0" dirty="0" err="1">
                <a:solidFill>
                  <a:schemeClr val="tx1"/>
                </a:solidFill>
                <a:latin typeface="Times New Roman" pitchFamily="18" charset="0"/>
              </a:rPr>
              <a:t>peu</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51222" name="Tekstvak 31"/>
          <p:cNvSpPr txBox="1">
            <a:spLocks noChangeArrowheads="1"/>
          </p:cNvSpPr>
          <p:nvPr/>
        </p:nvSpPr>
        <p:spPr bwMode="auto">
          <a:xfrm>
            <a:off x="2555775" y="3781425"/>
            <a:ext cx="2016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err="1">
                <a:solidFill>
                  <a:schemeClr val="tx1"/>
                </a:solidFill>
                <a:latin typeface="Times New Roman" pitchFamily="18" charset="0"/>
              </a:rPr>
              <a:t>Autres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et </a:t>
            </a:r>
            <a:r>
              <a:rPr lang="nl-BE" altLang="nl-BE" sz="2000" b="0" dirty="0" err="1">
                <a:solidFill>
                  <a:schemeClr val="tx1"/>
                </a:solidFill>
                <a:latin typeface="Times New Roman" pitchFamily="18" charset="0"/>
              </a:rPr>
              <a:t>peu</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51223" name="Tekstvak 32"/>
          <p:cNvSpPr txBox="1">
            <a:spLocks noChangeArrowheads="1"/>
          </p:cNvSpPr>
          <p:nvPr/>
        </p:nvSpPr>
        <p:spPr bwMode="auto">
          <a:xfrm>
            <a:off x="4932364" y="1745595"/>
            <a:ext cx="20161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a:solidFill>
                  <a:schemeClr val="tx1"/>
                </a:solidFill>
                <a:latin typeface="Times New Roman" pitchFamily="18" charset="0"/>
              </a:rPr>
              <a:t>Des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partagées</a:t>
            </a:r>
            <a:r>
              <a:rPr lang="nl-BE" altLang="nl-BE" sz="2000" b="0" dirty="0">
                <a:solidFill>
                  <a:schemeClr val="tx1"/>
                </a:solidFill>
                <a:latin typeface="Times New Roman" pitchFamily="18" charset="0"/>
              </a:rPr>
              <a:t> et beaucoup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51224" name="Tekstvak 33"/>
          <p:cNvSpPr txBox="1">
            <a:spLocks noChangeArrowheads="1"/>
          </p:cNvSpPr>
          <p:nvPr/>
        </p:nvSpPr>
        <p:spPr bwMode="auto">
          <a:xfrm>
            <a:off x="4823619" y="3627536"/>
            <a:ext cx="20161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2000" b="0" dirty="0" err="1">
                <a:solidFill>
                  <a:schemeClr val="tx1"/>
                </a:solidFill>
                <a:latin typeface="Times New Roman" pitchFamily="18" charset="0"/>
              </a:rPr>
              <a:t>Autres</a:t>
            </a:r>
            <a:r>
              <a:rPr lang="nl-BE" altLang="nl-BE" sz="2000" b="0" dirty="0">
                <a:solidFill>
                  <a:schemeClr val="tx1"/>
                </a:solidFill>
                <a:latin typeface="Times New Roman" pitchFamily="18" charset="0"/>
              </a:rPr>
              <a:t> </a:t>
            </a:r>
            <a:r>
              <a:rPr lang="nl-BE" altLang="nl-BE" sz="2000" b="0" dirty="0" err="1">
                <a:solidFill>
                  <a:schemeClr val="tx1"/>
                </a:solidFill>
                <a:latin typeface="Times New Roman" pitchFamily="18" charset="0"/>
              </a:rPr>
              <a:t>positions</a:t>
            </a:r>
            <a:r>
              <a:rPr lang="nl-BE" altLang="nl-BE" sz="2000" b="0" dirty="0">
                <a:solidFill>
                  <a:schemeClr val="tx1"/>
                </a:solidFill>
                <a:latin typeface="Times New Roman" pitchFamily="18" charset="0"/>
              </a:rPr>
              <a:t> et beaucoup </a:t>
            </a:r>
            <a:r>
              <a:rPr lang="nl-BE" altLang="nl-BE" sz="2000" b="0" dirty="0" err="1">
                <a:solidFill>
                  <a:schemeClr val="tx1"/>
                </a:solidFill>
                <a:latin typeface="Times New Roman" pitchFamily="18" charset="0"/>
              </a:rPr>
              <a:t>d’intérêt</a:t>
            </a:r>
            <a:endParaRPr lang="nl-BE" altLang="nl-BE" sz="2000" b="0" dirty="0">
              <a:solidFill>
                <a:schemeClr val="tx1"/>
              </a:solidFill>
              <a:latin typeface="Times New Roman" pitchFamily="18" charset="0"/>
            </a:endParaRPr>
          </a:p>
        </p:txBody>
      </p:sp>
      <p:sp>
        <p:nvSpPr>
          <p:cNvPr id="2" name="Titel 1"/>
          <p:cNvSpPr>
            <a:spLocks noGrp="1"/>
          </p:cNvSpPr>
          <p:nvPr>
            <p:ph type="title"/>
          </p:nvPr>
        </p:nvSpPr>
        <p:spPr>
          <a:xfrm>
            <a:off x="971600" y="332656"/>
            <a:ext cx="7434213" cy="685800"/>
          </a:xfrm>
        </p:spPr>
        <p:txBody>
          <a:bodyPr/>
          <a:lstStyle/>
          <a:p>
            <a:pPr algn="ctr"/>
            <a:r>
              <a:rPr lang="nl-BE" sz="2800" dirty="0"/>
              <a:t>La </a:t>
            </a:r>
            <a:r>
              <a:rPr lang="nl-BE" sz="2800" dirty="0" err="1"/>
              <a:t>cartographie</a:t>
            </a:r>
            <a:r>
              <a:rPr lang="nl-BE" sz="2800" dirty="0"/>
              <a:t> des acteurs</a:t>
            </a:r>
          </a:p>
        </p:txBody>
      </p:sp>
    </p:spTree>
    <p:extLst>
      <p:ext uri="{BB962C8B-B14F-4D97-AF65-F5344CB8AC3E}">
        <p14:creationId xmlns:p14="http://schemas.microsoft.com/office/powerpoint/2010/main" val="3797231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196306">
                  <a:extLst>
                    <a:ext uri="{9D8B030D-6E8A-4147-A177-3AD203B41FA5}">
                      <a16:colId xmlns="" xmlns:a16="http://schemas.microsoft.com/office/drawing/2014/main" val="20000"/>
                    </a:ext>
                  </a:extLst>
                </a:gridCol>
                <a:gridCol w="2196306">
                  <a:extLst>
                    <a:ext uri="{9D8B030D-6E8A-4147-A177-3AD203B41FA5}">
                      <a16:colId xmlns="" xmlns:a16="http://schemas.microsoft.com/office/drawing/2014/main" val="20001"/>
                    </a:ext>
                  </a:extLst>
                </a:gridCol>
              </a:tblGrid>
              <a:tr h="1808163">
                <a:tc>
                  <a:txBody>
                    <a:bodyPr/>
                    <a:lstStyle/>
                    <a:p>
                      <a:endParaRPr lang="nl-BE" sz="1800" dirty="0"/>
                    </a:p>
                    <a:p>
                      <a:endParaRPr lang="nl-BE" sz="1800" dirty="0"/>
                    </a:p>
                    <a:p>
                      <a:endParaRPr lang="nl-BE" sz="1800" dirty="0"/>
                    </a:p>
                    <a:p>
                      <a:endParaRPr lang="nl-BE" sz="1800" dirty="0"/>
                    </a:p>
                    <a:p>
                      <a:endParaRPr lang="nl-BE" sz="1800" dirty="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extLst>
                  <a:ext uri="{0D108BD9-81ED-4DB2-BD59-A6C34878D82A}">
                    <a16:rowId xmlns="" xmlns:a16="http://schemas.microsoft.com/office/drawing/2014/main" val="10000"/>
                  </a:ext>
                </a:extLst>
              </a:tr>
              <a:tr h="1808163">
                <a:tc>
                  <a:txBody>
                    <a:bodyPr/>
                    <a:lstStyle/>
                    <a:p>
                      <a:endParaRPr lang="nl-BE" sz="1800" dirty="0"/>
                    </a:p>
                    <a:p>
                      <a:endParaRPr lang="nl-BE" sz="1800" dirty="0"/>
                    </a:p>
                    <a:p>
                      <a:endParaRPr lang="nl-BE" sz="1800" dirty="0"/>
                    </a:p>
                    <a:p>
                      <a:endParaRPr lang="nl-BE" sz="1800" dirty="0"/>
                    </a:p>
                  </a:txBody>
                  <a:tcPr marL="91443" marR="91443" marT="45722" marB="45722"/>
                </a:tc>
                <a:tc>
                  <a:txBody>
                    <a:bodyPr/>
                    <a:lstStyle/>
                    <a:p>
                      <a:endParaRPr lang="nl-BE" sz="1800" dirty="0"/>
                    </a:p>
                  </a:txBody>
                  <a:tcPr marL="91443" marR="91443" marT="45722" marB="45722"/>
                </a:tc>
                <a:extLst>
                  <a:ext uri="{0D108BD9-81ED-4DB2-BD59-A6C34878D82A}">
                    <a16:rowId xmlns="" xmlns:a16="http://schemas.microsoft.com/office/drawing/2014/main" val="10001"/>
                  </a:ext>
                </a:extLst>
              </a:tr>
            </a:tbl>
          </a:graphicData>
        </a:graphic>
      </p:graphicFrame>
      <p:cxnSp>
        <p:nvCxnSpPr>
          <p:cNvPr id="53261" name="Rechte verbindingslijn met pijl 5"/>
          <p:cNvCxnSpPr>
            <a:cxnSpLocks noChangeShapeType="1"/>
          </p:cNvCxnSpPr>
          <p:nvPr/>
        </p:nvCxnSpPr>
        <p:spPr bwMode="auto">
          <a:xfrm flipV="1">
            <a:off x="2411413" y="908050"/>
            <a:ext cx="0" cy="30972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3262" name="Rechte verbindingslijn met pijl 9"/>
          <p:cNvCxnSpPr>
            <a:cxnSpLocks noChangeShapeType="1"/>
          </p:cNvCxnSpPr>
          <p:nvPr/>
        </p:nvCxnSpPr>
        <p:spPr bwMode="auto">
          <a:xfrm>
            <a:off x="3276600" y="5013325"/>
            <a:ext cx="3959225"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63" name="Tekstvak 10"/>
          <p:cNvSpPr txBox="1">
            <a:spLocks noChangeArrowheads="1"/>
          </p:cNvSpPr>
          <p:nvPr/>
        </p:nvSpPr>
        <p:spPr bwMode="auto">
          <a:xfrm>
            <a:off x="5886451" y="5183188"/>
            <a:ext cx="10620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3264" name="Tekstvak 11"/>
          <p:cNvSpPr txBox="1">
            <a:spLocks noChangeArrowheads="1"/>
          </p:cNvSpPr>
          <p:nvPr/>
        </p:nvSpPr>
        <p:spPr bwMode="auto">
          <a:xfrm>
            <a:off x="2411413" y="5156200"/>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3265" name="Tekstvak 12"/>
          <p:cNvSpPr txBox="1">
            <a:spLocks noChangeArrowheads="1"/>
          </p:cNvSpPr>
          <p:nvPr/>
        </p:nvSpPr>
        <p:spPr bwMode="auto">
          <a:xfrm>
            <a:off x="1547813" y="4581525"/>
            <a:ext cx="7921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peu</a:t>
            </a:r>
            <a:endParaRPr lang="nl-BE" altLang="nl-BE" sz="1600" b="0" i="1" dirty="0">
              <a:solidFill>
                <a:schemeClr val="tx1"/>
              </a:solidFill>
              <a:latin typeface="Times New Roman" pitchFamily="18" charset="0"/>
            </a:endParaRPr>
          </a:p>
        </p:txBody>
      </p:sp>
      <p:sp>
        <p:nvSpPr>
          <p:cNvPr id="53266" name="Tekstvak 13"/>
          <p:cNvSpPr txBox="1">
            <a:spLocks noChangeArrowheads="1"/>
          </p:cNvSpPr>
          <p:nvPr/>
        </p:nvSpPr>
        <p:spPr bwMode="auto">
          <a:xfrm>
            <a:off x="1403350" y="1439863"/>
            <a:ext cx="10080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beaucoup</a:t>
            </a:r>
          </a:p>
        </p:txBody>
      </p:sp>
      <p:sp>
        <p:nvSpPr>
          <p:cNvPr id="53267" name="Stroomdiagram: Scheidingslijn 14"/>
          <p:cNvSpPr>
            <a:spLocks noChangeArrowheads="1"/>
          </p:cNvSpPr>
          <p:nvPr/>
        </p:nvSpPr>
        <p:spPr bwMode="auto">
          <a:xfrm>
            <a:off x="2825750" y="20256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8" name="Stroomdiagram: Scheidingslijn 15"/>
          <p:cNvSpPr>
            <a:spLocks noChangeArrowheads="1"/>
          </p:cNvSpPr>
          <p:nvPr/>
        </p:nvSpPr>
        <p:spPr bwMode="auto">
          <a:xfrm>
            <a:off x="5099050" y="3357563"/>
            <a:ext cx="431800" cy="168275"/>
          </a:xfrm>
          <a:prstGeom prst="flowChartTerminator">
            <a:avLst/>
          </a:prstGeom>
          <a:pattFill prst="dkDn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69" name="Stroomdiagram: Scheidingslijn 16"/>
          <p:cNvSpPr>
            <a:spLocks noChangeArrowheads="1"/>
          </p:cNvSpPr>
          <p:nvPr/>
        </p:nvSpPr>
        <p:spPr bwMode="auto">
          <a:xfrm>
            <a:off x="6088063" y="4221163"/>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0" name="Stroomdiagram: Scheidingslijn 17"/>
          <p:cNvSpPr>
            <a:spLocks noChangeArrowheads="1"/>
          </p:cNvSpPr>
          <p:nvPr/>
        </p:nvSpPr>
        <p:spPr bwMode="auto">
          <a:xfrm>
            <a:off x="5314950" y="244475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1" name="Stroomdiagram: Scheidingslijn 18"/>
          <p:cNvSpPr>
            <a:spLocks noChangeArrowheads="1"/>
          </p:cNvSpPr>
          <p:nvPr/>
        </p:nvSpPr>
        <p:spPr bwMode="auto">
          <a:xfrm>
            <a:off x="5670550" y="1873250"/>
            <a:ext cx="431800" cy="169863"/>
          </a:xfrm>
          <a:prstGeom prst="flowChartTerminator">
            <a:avLst/>
          </a:prstGeom>
          <a:pattFill prst="dkUpDiag">
            <a:fgClr>
              <a:schemeClr val="accent1"/>
            </a:fgClr>
            <a:bgClr>
              <a:schemeClr val="bg1"/>
            </a:bgClr>
          </a:patt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2" name="Stroomdiagram: Scheidingslijn 19"/>
          <p:cNvSpPr>
            <a:spLocks noChangeArrowheads="1"/>
          </p:cNvSpPr>
          <p:nvPr/>
        </p:nvSpPr>
        <p:spPr bwMode="auto">
          <a:xfrm>
            <a:off x="6102350" y="1692275"/>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3" name="Stroomdiagram: Scheidingslijn 20"/>
          <p:cNvSpPr>
            <a:spLocks noChangeArrowheads="1"/>
          </p:cNvSpPr>
          <p:nvPr/>
        </p:nvSpPr>
        <p:spPr bwMode="auto">
          <a:xfrm>
            <a:off x="4427538" y="1790700"/>
            <a:ext cx="431800" cy="168275"/>
          </a:xfrm>
          <a:prstGeom prst="flowChartTerminator">
            <a:avLst/>
          </a:prstGeom>
          <a:solidFill>
            <a:srgbClr val="92D050"/>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4" name="Stroomdiagram: Scheidingslijn 21"/>
          <p:cNvSpPr>
            <a:spLocks noChangeArrowheads="1"/>
          </p:cNvSpPr>
          <p:nvPr/>
        </p:nvSpPr>
        <p:spPr bwMode="auto">
          <a:xfrm>
            <a:off x="3284538" y="3835400"/>
            <a:ext cx="431800" cy="169863"/>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5" name="Stroomdiagram: Scheidingslijn 22"/>
          <p:cNvSpPr>
            <a:spLocks noChangeArrowheads="1"/>
          </p:cNvSpPr>
          <p:nvPr/>
        </p:nvSpPr>
        <p:spPr bwMode="auto">
          <a:xfrm>
            <a:off x="4067175" y="2614613"/>
            <a:ext cx="433388"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6" name="Stroomdiagram: Scheidingslijn 23"/>
          <p:cNvSpPr>
            <a:spLocks noChangeArrowheads="1"/>
          </p:cNvSpPr>
          <p:nvPr/>
        </p:nvSpPr>
        <p:spPr bwMode="auto">
          <a:xfrm>
            <a:off x="4427538" y="3068638"/>
            <a:ext cx="431800" cy="169862"/>
          </a:xfrm>
          <a:prstGeom prst="flowChartTerminator">
            <a:avLst/>
          </a:prstGeom>
          <a:solidFill>
            <a:schemeClr val="accent1"/>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7" name="Stroomdiagram: Scheidingslijn 24"/>
          <p:cNvSpPr>
            <a:spLocks noChangeArrowheads="1"/>
          </p:cNvSpPr>
          <p:nvPr/>
        </p:nvSpPr>
        <p:spPr bwMode="auto">
          <a:xfrm>
            <a:off x="6151563" y="3070225"/>
            <a:ext cx="431800" cy="168275"/>
          </a:xfrm>
          <a:prstGeom prst="flowChartTerminator">
            <a:avLst/>
          </a:prstGeom>
          <a:solidFill>
            <a:srgbClr val="9DCB3B"/>
          </a:solidFill>
          <a:ln w="9525" algn="ctr">
            <a:solidFill>
              <a:schemeClr val="tx1"/>
            </a:solidFill>
            <a:round/>
            <a:headEnd/>
            <a:tailEnd/>
          </a:ln>
        </p:spPr>
        <p:txBody>
          <a:bodyPr wrap="none"/>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endParaRPr lang="nl-BE" altLang="nl-BE" sz="2400" b="0">
              <a:solidFill>
                <a:schemeClr val="tx1"/>
              </a:solidFill>
              <a:latin typeface="Times New Roman" pitchFamily="18" charset="0"/>
            </a:endParaRPr>
          </a:p>
        </p:txBody>
      </p:sp>
      <p:sp>
        <p:nvSpPr>
          <p:cNvPr id="53278" name="Tekstvak 26"/>
          <p:cNvSpPr txBox="1">
            <a:spLocks noChangeArrowheads="1"/>
          </p:cNvSpPr>
          <p:nvPr/>
        </p:nvSpPr>
        <p:spPr bwMode="auto">
          <a:xfrm>
            <a:off x="3257550" y="5229225"/>
            <a:ext cx="27543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1600" dirty="0" err="1">
                <a:solidFill>
                  <a:schemeClr val="tx1"/>
                </a:solidFill>
                <a:latin typeface="Times New Roman" pitchFamily="18" charset="0"/>
              </a:rPr>
              <a:t>intérêt</a:t>
            </a:r>
            <a:endParaRPr lang="nl-BE" altLang="nl-BE" sz="1600" dirty="0">
              <a:solidFill>
                <a:schemeClr val="tx1"/>
              </a:solidFill>
              <a:latin typeface="Times New Roman" pitchFamily="18" charset="0"/>
            </a:endParaRPr>
          </a:p>
        </p:txBody>
      </p:sp>
      <p:cxnSp>
        <p:nvCxnSpPr>
          <p:cNvPr id="53279" name="Rechte verbindingslijn 28"/>
          <p:cNvCxnSpPr>
            <a:cxnSpLocks noChangeShapeType="1"/>
          </p:cNvCxnSpPr>
          <p:nvPr/>
        </p:nvCxnSpPr>
        <p:spPr bwMode="auto">
          <a:xfrm>
            <a:off x="7308850" y="765175"/>
            <a:ext cx="0" cy="110966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0" name="Rechte verbindingslijn 30"/>
          <p:cNvCxnSpPr>
            <a:cxnSpLocks noChangeShapeType="1"/>
            <a:endCxn id="53272" idx="3"/>
          </p:cNvCxnSpPr>
          <p:nvPr/>
        </p:nvCxnSpPr>
        <p:spPr bwMode="auto">
          <a:xfrm flipH="1">
            <a:off x="6534150" y="1341438"/>
            <a:ext cx="774700" cy="4365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1" name="Tekstvak 31"/>
          <p:cNvSpPr txBox="1">
            <a:spLocks noChangeArrowheads="1"/>
          </p:cNvSpPr>
          <p:nvPr/>
        </p:nvSpPr>
        <p:spPr bwMode="auto">
          <a:xfrm>
            <a:off x="7451725" y="765175"/>
            <a:ext cx="1512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Travailler activement avec cet acteur</a:t>
            </a:r>
            <a:endParaRPr lang="nl-BE" altLang="nl-BE" sz="1600" b="0" dirty="0">
              <a:solidFill>
                <a:schemeClr val="tx1"/>
              </a:solidFill>
              <a:latin typeface="Times New Roman" pitchFamily="18" charset="0"/>
            </a:endParaRPr>
          </a:p>
        </p:txBody>
      </p:sp>
      <p:cxnSp>
        <p:nvCxnSpPr>
          <p:cNvPr id="53282" name="Rechte verbindingslijn 34"/>
          <p:cNvCxnSpPr>
            <a:cxnSpLocks noChangeShapeType="1"/>
          </p:cNvCxnSpPr>
          <p:nvPr/>
        </p:nvCxnSpPr>
        <p:spPr bwMode="auto">
          <a:xfrm>
            <a:off x="1403350" y="908050"/>
            <a:ext cx="0" cy="441801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3" name="Rechte verbindingslijn 37"/>
          <p:cNvCxnSpPr>
            <a:cxnSpLocks noChangeShapeType="1"/>
            <a:endCxn id="53267" idx="0"/>
          </p:cNvCxnSpPr>
          <p:nvPr/>
        </p:nvCxnSpPr>
        <p:spPr bwMode="auto">
          <a:xfrm>
            <a:off x="1403350" y="1052513"/>
            <a:ext cx="1638300" cy="9731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4" name="Tekstvak 38"/>
          <p:cNvSpPr txBox="1">
            <a:spLocks noChangeArrowheads="1"/>
          </p:cNvSpPr>
          <p:nvPr/>
        </p:nvSpPr>
        <p:spPr bwMode="auto">
          <a:xfrm>
            <a:off x="35496" y="1049338"/>
            <a:ext cx="14398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Communiquer avec cet acteur et lui faire prendre conscience de l'importance d'être plus impliqué</a:t>
            </a:r>
            <a:endParaRPr lang="nl-BE" altLang="nl-BE" sz="1600" b="0" dirty="0">
              <a:solidFill>
                <a:schemeClr val="tx1"/>
              </a:solidFill>
              <a:latin typeface="Times New Roman" pitchFamily="18" charset="0"/>
            </a:endParaRPr>
          </a:p>
        </p:txBody>
      </p:sp>
      <p:sp>
        <p:nvSpPr>
          <p:cNvPr id="53285" name="Tekstvak 39"/>
          <p:cNvSpPr txBox="1">
            <a:spLocks noChangeArrowheads="1"/>
          </p:cNvSpPr>
          <p:nvPr/>
        </p:nvSpPr>
        <p:spPr bwMode="auto">
          <a:xfrm>
            <a:off x="7451725" y="3875088"/>
            <a:ext cx="151288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L’influencer, faire du lobbying, négocier ou essayer de le neutraliser</a:t>
            </a:r>
            <a:endParaRPr lang="nl-BE" altLang="nl-BE" sz="1600" b="0" dirty="0">
              <a:solidFill>
                <a:schemeClr val="tx1"/>
              </a:solidFill>
              <a:latin typeface="Times New Roman" pitchFamily="18" charset="0"/>
            </a:endParaRPr>
          </a:p>
        </p:txBody>
      </p:sp>
      <p:cxnSp>
        <p:nvCxnSpPr>
          <p:cNvPr id="53286" name="Rechte verbindingslijn 41"/>
          <p:cNvCxnSpPr>
            <a:cxnSpLocks noChangeShapeType="1"/>
          </p:cNvCxnSpPr>
          <p:nvPr/>
        </p:nvCxnSpPr>
        <p:spPr bwMode="auto">
          <a:xfrm>
            <a:off x="7308850" y="3525838"/>
            <a:ext cx="0" cy="19685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87" name="Rechte verbindingslijn 43"/>
          <p:cNvCxnSpPr>
            <a:cxnSpLocks noChangeShapeType="1"/>
            <a:endCxn id="53269" idx="3"/>
          </p:cNvCxnSpPr>
          <p:nvPr/>
        </p:nvCxnSpPr>
        <p:spPr bwMode="auto">
          <a:xfrm flipH="1">
            <a:off x="6519863" y="4049713"/>
            <a:ext cx="788987" cy="255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53288" name="Tekstvak 32"/>
          <p:cNvSpPr txBox="1">
            <a:spLocks noChangeArrowheads="1"/>
          </p:cNvSpPr>
          <p:nvPr/>
        </p:nvSpPr>
        <p:spPr bwMode="auto">
          <a:xfrm>
            <a:off x="7453313" y="1988840"/>
            <a:ext cx="1512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fr-BE" altLang="nl-BE" sz="1600" b="0" dirty="0">
                <a:solidFill>
                  <a:schemeClr val="tx1"/>
                </a:solidFill>
                <a:latin typeface="Times New Roman" pitchFamily="18" charset="0"/>
              </a:rPr>
              <a:t>Utiliser les meilleures pratiques et évaluations pour influencer leur vision</a:t>
            </a:r>
            <a:endParaRPr lang="nl-BE" altLang="nl-BE" sz="1600" b="0" dirty="0">
              <a:solidFill>
                <a:schemeClr val="tx1"/>
              </a:solidFill>
              <a:latin typeface="Times New Roman" pitchFamily="18" charset="0"/>
            </a:endParaRPr>
          </a:p>
        </p:txBody>
      </p:sp>
      <p:cxnSp>
        <p:nvCxnSpPr>
          <p:cNvPr id="53289" name="Rechte verbindingslijn 4"/>
          <p:cNvCxnSpPr>
            <a:cxnSpLocks noChangeShapeType="1"/>
          </p:cNvCxnSpPr>
          <p:nvPr/>
        </p:nvCxnSpPr>
        <p:spPr bwMode="auto">
          <a:xfrm>
            <a:off x="7308850" y="2195513"/>
            <a:ext cx="0" cy="8731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3290" name="Rechte verbindingslijn 7"/>
          <p:cNvCxnSpPr>
            <a:cxnSpLocks noChangeShapeType="1"/>
            <a:endCxn id="53277" idx="3"/>
          </p:cNvCxnSpPr>
          <p:nvPr/>
        </p:nvCxnSpPr>
        <p:spPr bwMode="auto">
          <a:xfrm flipH="1">
            <a:off x="6583363" y="2614613"/>
            <a:ext cx="725487" cy="53975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34" name="Tekstvak 33"/>
          <p:cNvSpPr txBox="1"/>
          <p:nvPr/>
        </p:nvSpPr>
        <p:spPr>
          <a:xfrm>
            <a:off x="1835696" y="1772816"/>
            <a:ext cx="430887" cy="2808312"/>
          </a:xfrm>
          <a:prstGeom prst="rect">
            <a:avLst/>
          </a:prstGeom>
          <a:noFill/>
        </p:spPr>
        <p:txBody>
          <a:bodyPr vert="vert270">
            <a:spAutoFit/>
          </a:bodyPr>
          <a:lstStyle/>
          <a:p>
            <a:pPr algn="ctr" eaLnBrk="1" hangingPunct="1">
              <a:defRPr/>
            </a:pPr>
            <a:r>
              <a:rPr lang="nl-BE" sz="1600" b="1" dirty="0"/>
              <a:t>alignement</a:t>
            </a:r>
          </a:p>
        </p:txBody>
      </p:sp>
    </p:spTree>
    <p:extLst>
      <p:ext uri="{BB962C8B-B14F-4D97-AF65-F5344CB8AC3E}">
        <p14:creationId xmlns:p14="http://schemas.microsoft.com/office/powerpoint/2010/main" val="3134274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1"/>
          <p:cNvGrpSpPr>
            <a:grpSpLocks/>
          </p:cNvGrpSpPr>
          <p:nvPr/>
        </p:nvGrpSpPr>
        <p:grpSpPr bwMode="auto">
          <a:xfrm>
            <a:off x="2493963" y="3240088"/>
            <a:ext cx="1419225" cy="1062037"/>
            <a:chOff x="2743184" y="3864934"/>
            <a:chExt cx="1561148" cy="1202557"/>
          </a:xfrm>
        </p:grpSpPr>
        <p:sp>
          <p:nvSpPr>
            <p:cNvPr id="70739" name="Line 17"/>
            <p:cNvSpPr>
              <a:spLocks noChangeShapeType="1"/>
            </p:cNvSpPr>
            <p:nvPr/>
          </p:nvSpPr>
          <p:spPr bwMode="auto">
            <a:xfrm rot="21540000" flipV="1">
              <a:off x="2813034" y="4815835"/>
              <a:ext cx="1363821" cy="251656"/>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40" name="Line 20"/>
            <p:cNvSpPr>
              <a:spLocks noChangeShapeType="1"/>
            </p:cNvSpPr>
            <p:nvPr/>
          </p:nvSpPr>
          <p:spPr bwMode="auto">
            <a:xfrm rot="21540000" flipV="1">
              <a:off x="4166378" y="3864934"/>
              <a:ext cx="137954" cy="93831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9" name="TextBox 48"/>
            <p:cNvSpPr txBox="1"/>
            <p:nvPr/>
          </p:nvSpPr>
          <p:spPr bwMode="auto">
            <a:xfrm rot="21540000">
              <a:off x="2743184" y="4382627"/>
              <a:ext cx="1456373" cy="348724"/>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3" name="Group 92"/>
          <p:cNvGrpSpPr>
            <a:grpSpLocks/>
          </p:cNvGrpSpPr>
          <p:nvPr/>
        </p:nvGrpSpPr>
        <p:grpSpPr bwMode="auto">
          <a:xfrm rot="482314">
            <a:off x="5553075" y="1738313"/>
            <a:ext cx="2187575" cy="1433512"/>
            <a:chOff x="4029068" y="3927200"/>
            <a:chExt cx="2405379" cy="1623340"/>
          </a:xfrm>
        </p:grpSpPr>
        <p:sp>
          <p:nvSpPr>
            <p:cNvPr id="70736" name="Line 18"/>
            <p:cNvSpPr>
              <a:spLocks noChangeShapeType="1"/>
            </p:cNvSpPr>
            <p:nvPr/>
          </p:nvSpPr>
          <p:spPr bwMode="auto">
            <a:xfrm rot="21540000" flipV="1">
              <a:off x="4078348" y="5508313"/>
              <a:ext cx="137550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7" name="Line 21"/>
            <p:cNvSpPr>
              <a:spLocks noChangeShapeType="1"/>
            </p:cNvSpPr>
            <p:nvPr/>
          </p:nvSpPr>
          <p:spPr bwMode="auto">
            <a:xfrm rot="21540000" flipV="1">
              <a:off x="5456843" y="3912317"/>
              <a:ext cx="951330" cy="160176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6" name="TextBox 45"/>
            <p:cNvSpPr txBox="1"/>
            <p:nvPr/>
          </p:nvSpPr>
          <p:spPr bwMode="auto">
            <a:xfrm rot="21540000">
              <a:off x="3982809" y="5071345"/>
              <a:ext cx="1457540" cy="3487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4" name="Group 95"/>
          <p:cNvGrpSpPr>
            <a:grpSpLocks/>
          </p:cNvGrpSpPr>
          <p:nvPr/>
        </p:nvGrpSpPr>
        <p:grpSpPr bwMode="auto">
          <a:xfrm>
            <a:off x="1052513" y="5692775"/>
            <a:ext cx="1506537" cy="1042988"/>
            <a:chOff x="671482" y="6451494"/>
            <a:chExt cx="1657191" cy="1182052"/>
          </a:xfrm>
        </p:grpSpPr>
        <p:sp>
          <p:nvSpPr>
            <p:cNvPr id="70733" name="Line 10"/>
            <p:cNvSpPr>
              <a:spLocks noChangeShapeType="1"/>
            </p:cNvSpPr>
            <p:nvPr/>
          </p:nvSpPr>
          <p:spPr bwMode="auto">
            <a:xfrm rot="21540000" flipV="1">
              <a:off x="1034702" y="7633546"/>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4" name="Line 12"/>
            <p:cNvSpPr>
              <a:spLocks noChangeShapeType="1"/>
            </p:cNvSpPr>
            <p:nvPr/>
          </p:nvSpPr>
          <p:spPr bwMode="auto">
            <a:xfrm rot="21540000" flipV="1">
              <a:off x="2124362" y="6451494"/>
              <a:ext cx="137953" cy="1171257"/>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1" name="TextBox 40"/>
            <p:cNvSpPr txBox="1"/>
            <p:nvPr/>
          </p:nvSpPr>
          <p:spPr bwMode="auto">
            <a:xfrm rot="21540000">
              <a:off x="671482" y="7214340"/>
              <a:ext cx="1657191" cy="34903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5" name="Group 96"/>
          <p:cNvGrpSpPr>
            <a:grpSpLocks/>
          </p:cNvGrpSpPr>
          <p:nvPr/>
        </p:nvGrpSpPr>
        <p:grpSpPr bwMode="auto">
          <a:xfrm>
            <a:off x="508000" y="2922588"/>
            <a:ext cx="1565275" cy="1014412"/>
            <a:chOff x="559416" y="3311520"/>
            <a:chExt cx="1721803" cy="1151096"/>
          </a:xfrm>
        </p:grpSpPr>
        <p:sp>
          <p:nvSpPr>
            <p:cNvPr id="70730" name="Line 10"/>
            <p:cNvSpPr>
              <a:spLocks noChangeShapeType="1"/>
            </p:cNvSpPr>
            <p:nvPr/>
          </p:nvSpPr>
          <p:spPr bwMode="auto">
            <a:xfrm rot="21540000" flipV="1">
              <a:off x="1158380" y="4462616"/>
              <a:ext cx="1100138"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31" name="Line 12"/>
            <p:cNvSpPr>
              <a:spLocks noChangeShapeType="1"/>
            </p:cNvSpPr>
            <p:nvPr/>
          </p:nvSpPr>
          <p:spPr bwMode="auto">
            <a:xfrm rot="-60000" flipH="1" flipV="1">
              <a:off x="1895298" y="3311520"/>
              <a:ext cx="354488" cy="114389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1" name="TextBox 50"/>
            <p:cNvSpPr txBox="1"/>
            <p:nvPr/>
          </p:nvSpPr>
          <p:spPr bwMode="auto">
            <a:xfrm rot="21540000">
              <a:off x="559416" y="4023074"/>
              <a:ext cx="1721803" cy="347671"/>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6" name="Group 97"/>
          <p:cNvGrpSpPr>
            <a:grpSpLocks/>
          </p:cNvGrpSpPr>
          <p:nvPr/>
        </p:nvGrpSpPr>
        <p:grpSpPr bwMode="auto">
          <a:xfrm>
            <a:off x="-357188" y="3873500"/>
            <a:ext cx="1508126" cy="1135063"/>
            <a:chOff x="-392289" y="4390149"/>
            <a:chExt cx="1657192" cy="1286910"/>
          </a:xfrm>
        </p:grpSpPr>
        <p:sp>
          <p:nvSpPr>
            <p:cNvPr id="70727" name="Line 10"/>
            <p:cNvSpPr>
              <a:spLocks noChangeShapeType="1"/>
            </p:cNvSpPr>
            <p:nvPr/>
          </p:nvSpPr>
          <p:spPr bwMode="auto">
            <a:xfrm rot="21540000" flipV="1">
              <a:off x="-29451" y="5677059"/>
              <a:ext cx="1100724"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8" name="Line 12"/>
            <p:cNvSpPr>
              <a:spLocks noChangeShapeType="1"/>
            </p:cNvSpPr>
            <p:nvPr/>
          </p:nvSpPr>
          <p:spPr bwMode="auto">
            <a:xfrm rot="21540000" flipV="1">
              <a:off x="1060806" y="4390149"/>
              <a:ext cx="137809" cy="1274310"/>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47" name="TextBox 46"/>
            <p:cNvSpPr txBox="1"/>
            <p:nvPr/>
          </p:nvSpPr>
          <p:spPr bwMode="auto">
            <a:xfrm rot="21540000">
              <a:off x="-392289" y="5236089"/>
              <a:ext cx="1657192" cy="34917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7" name="Group 98"/>
          <p:cNvGrpSpPr>
            <a:grpSpLocks/>
          </p:cNvGrpSpPr>
          <p:nvPr/>
        </p:nvGrpSpPr>
        <p:grpSpPr bwMode="auto">
          <a:xfrm>
            <a:off x="638175" y="1663700"/>
            <a:ext cx="3246438" cy="3079750"/>
            <a:chOff x="702292" y="1830827"/>
            <a:chExt cx="3571443" cy="3489045"/>
          </a:xfrm>
        </p:grpSpPr>
        <p:sp>
          <p:nvSpPr>
            <p:cNvPr id="70724" name="Line 10"/>
            <p:cNvSpPr>
              <a:spLocks noChangeShapeType="1"/>
            </p:cNvSpPr>
            <p:nvPr/>
          </p:nvSpPr>
          <p:spPr bwMode="auto">
            <a:xfrm rot="21540000" flipV="1">
              <a:off x="1301317" y="5319872"/>
              <a:ext cx="1100249"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5" name="Line 12"/>
            <p:cNvSpPr>
              <a:spLocks noChangeShapeType="1"/>
            </p:cNvSpPr>
            <p:nvPr/>
          </p:nvSpPr>
          <p:spPr bwMode="auto">
            <a:xfrm rot="21540000" flipV="1">
              <a:off x="2371876" y="1830827"/>
              <a:ext cx="1901859" cy="3462068"/>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4" name="TextBox 63"/>
            <p:cNvSpPr txBox="1"/>
            <p:nvPr/>
          </p:nvSpPr>
          <p:spPr bwMode="auto">
            <a:xfrm rot="21540000">
              <a:off x="702292" y="4879246"/>
              <a:ext cx="1721977" cy="348905"/>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grpSp>
        <p:nvGrpSpPr>
          <p:cNvPr id="8" name="Group 99"/>
          <p:cNvGrpSpPr>
            <a:grpSpLocks/>
          </p:cNvGrpSpPr>
          <p:nvPr/>
        </p:nvGrpSpPr>
        <p:grpSpPr bwMode="auto">
          <a:xfrm>
            <a:off x="-227013" y="4629150"/>
            <a:ext cx="1506538" cy="1136650"/>
            <a:chOff x="-249413" y="5247405"/>
            <a:chExt cx="1657192" cy="1286910"/>
          </a:xfrm>
        </p:grpSpPr>
        <p:sp>
          <p:nvSpPr>
            <p:cNvPr id="70721" name="Line 10"/>
            <p:cNvSpPr>
              <a:spLocks noChangeShapeType="1"/>
            </p:cNvSpPr>
            <p:nvPr/>
          </p:nvSpPr>
          <p:spPr bwMode="auto">
            <a:xfrm rot="21540000" flipV="1">
              <a:off x="113808" y="6534315"/>
              <a:ext cx="1100138"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2" name="Line 12"/>
            <p:cNvSpPr>
              <a:spLocks noChangeShapeType="1"/>
            </p:cNvSpPr>
            <p:nvPr/>
          </p:nvSpPr>
          <p:spPr bwMode="auto">
            <a:xfrm rot="21540000" flipV="1">
              <a:off x="1203468" y="5247405"/>
              <a:ext cx="137953" cy="1274329"/>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61" name="TextBox 60"/>
            <p:cNvSpPr txBox="1"/>
            <p:nvPr/>
          </p:nvSpPr>
          <p:spPr bwMode="auto">
            <a:xfrm rot="21540000">
              <a:off x="-249413" y="6093962"/>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9" name="Group 100"/>
          <p:cNvGrpSpPr>
            <a:grpSpLocks/>
          </p:cNvGrpSpPr>
          <p:nvPr/>
        </p:nvGrpSpPr>
        <p:grpSpPr bwMode="auto">
          <a:xfrm>
            <a:off x="896938" y="4422775"/>
            <a:ext cx="1670050" cy="1012825"/>
            <a:chOff x="988044" y="4958958"/>
            <a:chExt cx="1836489" cy="1146732"/>
          </a:xfrm>
        </p:grpSpPr>
        <p:sp>
          <p:nvSpPr>
            <p:cNvPr id="73" name="TextBox 72"/>
            <p:cNvSpPr txBox="1"/>
            <p:nvPr/>
          </p:nvSpPr>
          <p:spPr bwMode="auto">
            <a:xfrm rot="21540000">
              <a:off x="988044" y="5665331"/>
              <a:ext cx="1723017" cy="348693"/>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sp>
          <p:nvSpPr>
            <p:cNvPr id="70719" name="Line 10"/>
            <p:cNvSpPr>
              <a:spLocks noChangeShapeType="1"/>
            </p:cNvSpPr>
            <p:nvPr/>
          </p:nvSpPr>
          <p:spPr bwMode="auto">
            <a:xfrm rot="21540000" flipV="1">
              <a:off x="1588569" y="6105690"/>
              <a:ext cx="109805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20" name="Line 12"/>
            <p:cNvSpPr>
              <a:spLocks noChangeShapeType="1"/>
            </p:cNvSpPr>
            <p:nvPr/>
          </p:nvSpPr>
          <p:spPr bwMode="auto">
            <a:xfrm rot="21540000" flipV="1">
              <a:off x="2677893" y="4958958"/>
              <a:ext cx="146640" cy="113415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0" name="Group 101"/>
          <p:cNvGrpSpPr>
            <a:grpSpLocks/>
          </p:cNvGrpSpPr>
          <p:nvPr/>
        </p:nvGrpSpPr>
        <p:grpSpPr bwMode="auto">
          <a:xfrm>
            <a:off x="-39688" y="5319713"/>
            <a:ext cx="1508126" cy="1136650"/>
            <a:chOff x="36339" y="6033223"/>
            <a:chExt cx="1657192" cy="1286910"/>
          </a:xfrm>
        </p:grpSpPr>
        <p:sp>
          <p:nvSpPr>
            <p:cNvPr id="70715" name="Line 10"/>
            <p:cNvSpPr>
              <a:spLocks noChangeShapeType="1"/>
            </p:cNvSpPr>
            <p:nvPr/>
          </p:nvSpPr>
          <p:spPr bwMode="auto">
            <a:xfrm rot="21540000" flipV="1">
              <a:off x="399178" y="7320133"/>
              <a:ext cx="1100723" cy="0"/>
            </a:xfrm>
            <a:prstGeom prst="line">
              <a:avLst/>
            </a:prstGeom>
            <a:noFill/>
            <a:ln w="57150">
              <a:solidFill>
                <a:schemeClr val="accent6">
                  <a:lumMod val="50000"/>
                </a:schemeClr>
              </a:solidFill>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6" name="Line 12"/>
            <p:cNvSpPr>
              <a:spLocks noChangeShapeType="1"/>
            </p:cNvSpPr>
            <p:nvPr/>
          </p:nvSpPr>
          <p:spPr bwMode="auto">
            <a:xfrm rot="21540000" flipV="1">
              <a:off x="1489434" y="6033223"/>
              <a:ext cx="137809" cy="1274328"/>
            </a:xfrm>
            <a:prstGeom prst="line">
              <a:avLst/>
            </a:prstGeom>
            <a:noFill/>
            <a:ln w="57150">
              <a:solidFill>
                <a:schemeClr val="accent6">
                  <a:lumMod val="50000"/>
                </a:schemeClr>
              </a:solidFill>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0" name="TextBox 69"/>
            <p:cNvSpPr txBox="1"/>
            <p:nvPr/>
          </p:nvSpPr>
          <p:spPr bwMode="auto">
            <a:xfrm rot="21540000">
              <a:off x="36339" y="6879779"/>
              <a:ext cx="1657192" cy="34868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INPUTS</a:t>
              </a:r>
            </a:p>
          </p:txBody>
        </p:sp>
      </p:grpSp>
      <p:grpSp>
        <p:nvGrpSpPr>
          <p:cNvPr id="11" name="Group 102"/>
          <p:cNvGrpSpPr>
            <a:grpSpLocks/>
          </p:cNvGrpSpPr>
          <p:nvPr/>
        </p:nvGrpSpPr>
        <p:grpSpPr bwMode="auto">
          <a:xfrm>
            <a:off x="390525" y="2039938"/>
            <a:ext cx="1323975" cy="839787"/>
            <a:chOff x="429555" y="2311492"/>
            <a:chExt cx="1456373" cy="953032"/>
          </a:xfrm>
        </p:grpSpPr>
        <p:sp>
          <p:nvSpPr>
            <p:cNvPr id="70712" name="Line 17"/>
            <p:cNvSpPr>
              <a:spLocks noChangeShapeType="1"/>
            </p:cNvSpPr>
            <p:nvPr/>
          </p:nvSpPr>
          <p:spPr bwMode="auto">
            <a:xfrm rot="60000" flipH="1" flipV="1">
              <a:off x="455749" y="3264524"/>
              <a:ext cx="1238091"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3" name="Line 20"/>
            <p:cNvSpPr>
              <a:spLocks noChangeShapeType="1"/>
            </p:cNvSpPr>
            <p:nvPr/>
          </p:nvSpPr>
          <p:spPr bwMode="auto">
            <a:xfrm rot="60000" flipV="1">
              <a:off x="462734" y="2311492"/>
              <a:ext cx="344011" cy="94582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77" name="TextBox 76"/>
            <p:cNvSpPr txBox="1"/>
            <p:nvPr/>
          </p:nvSpPr>
          <p:spPr bwMode="auto">
            <a:xfrm rot="60000" flipH="1">
              <a:off x="429555" y="2846559"/>
              <a:ext cx="145637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2" name="Group 103"/>
          <p:cNvGrpSpPr>
            <a:grpSpLocks/>
          </p:cNvGrpSpPr>
          <p:nvPr/>
        </p:nvGrpSpPr>
        <p:grpSpPr bwMode="auto">
          <a:xfrm>
            <a:off x="3665538" y="1171575"/>
            <a:ext cx="1612900" cy="1298575"/>
            <a:chOff x="4032003" y="1272006"/>
            <a:chExt cx="1773730" cy="1473573"/>
          </a:xfrm>
        </p:grpSpPr>
        <p:sp>
          <p:nvSpPr>
            <p:cNvPr id="70709" name="Line 17"/>
            <p:cNvSpPr>
              <a:spLocks noChangeShapeType="1"/>
            </p:cNvSpPr>
            <p:nvPr/>
          </p:nvSpPr>
          <p:spPr bwMode="auto">
            <a:xfrm rot="21540000" flipV="1">
              <a:off x="4292126" y="1693542"/>
              <a:ext cx="124126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10" name="Line 20"/>
            <p:cNvSpPr>
              <a:spLocks noChangeShapeType="1"/>
            </p:cNvSpPr>
            <p:nvPr/>
          </p:nvSpPr>
          <p:spPr bwMode="auto">
            <a:xfrm rot="-60000">
              <a:off x="5542117" y="1680932"/>
              <a:ext cx="263616" cy="1064647"/>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1" name="TextBox 80"/>
            <p:cNvSpPr txBox="1"/>
            <p:nvPr/>
          </p:nvSpPr>
          <p:spPr bwMode="auto">
            <a:xfrm rot="21540000">
              <a:off x="4032003" y="1272006"/>
              <a:ext cx="1455995" cy="34947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3" name="Group 134"/>
          <p:cNvGrpSpPr>
            <a:grpSpLocks/>
          </p:cNvGrpSpPr>
          <p:nvPr/>
        </p:nvGrpSpPr>
        <p:grpSpPr bwMode="auto">
          <a:xfrm>
            <a:off x="2233613" y="5067300"/>
            <a:ext cx="1885950" cy="688975"/>
            <a:chOff x="2518664" y="5672150"/>
            <a:chExt cx="2073028" cy="780761"/>
          </a:xfrm>
        </p:grpSpPr>
        <p:grpSp>
          <p:nvGrpSpPr>
            <p:cNvPr id="25651" name="Group 94"/>
            <p:cNvGrpSpPr>
              <a:grpSpLocks/>
            </p:cNvGrpSpPr>
            <p:nvPr/>
          </p:nvGrpSpPr>
          <p:grpSpPr bwMode="auto">
            <a:xfrm>
              <a:off x="2518664" y="5672150"/>
              <a:ext cx="1721803" cy="780761"/>
              <a:chOff x="2518664" y="5672150"/>
              <a:chExt cx="1721803" cy="780761"/>
            </a:xfrm>
          </p:grpSpPr>
          <p:sp>
            <p:nvSpPr>
              <p:cNvPr id="70706" name="Line 10"/>
              <p:cNvSpPr>
                <a:spLocks noChangeShapeType="1"/>
              </p:cNvSpPr>
              <p:nvPr/>
            </p:nvSpPr>
            <p:spPr bwMode="auto">
              <a:xfrm rot="21540000" flipV="1">
                <a:off x="2742021" y="6415133"/>
                <a:ext cx="581075" cy="37778"/>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7" name="Line 12"/>
              <p:cNvSpPr>
                <a:spLocks noChangeShapeType="1"/>
              </p:cNvSpPr>
              <p:nvPr/>
            </p:nvSpPr>
            <p:spPr bwMode="auto">
              <a:xfrm rot="21540000" flipV="1">
                <a:off x="3316116" y="5672150"/>
                <a:ext cx="748594" cy="730389"/>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52" name="TextBox 51"/>
              <p:cNvSpPr txBox="1"/>
              <p:nvPr/>
            </p:nvSpPr>
            <p:spPr bwMode="auto">
              <a:xfrm rot="21540000">
                <a:off x="2518664" y="6094913"/>
                <a:ext cx="1722288" cy="349004"/>
              </a:xfrm>
              <a:prstGeom prst="rect">
                <a:avLst/>
              </a:prstGeom>
              <a:noFill/>
              <a:ln>
                <a:noFill/>
              </a:ln>
            </p:spPr>
            <p:txBody>
              <a:bodyPr>
                <a:spAutoFit/>
              </a:bodyPr>
              <a:lstStyle/>
              <a:p>
                <a:pPr algn="r" eaLnBrk="1" hangingPunct="1">
                  <a:defRPr/>
                </a:pPr>
                <a:r>
                  <a:rPr lang="en-GB" sz="1400" b="1" dirty="0">
                    <a:solidFill>
                      <a:schemeClr val="accent1">
                        <a:lumMod val="50000"/>
                      </a:schemeClr>
                    </a:solidFill>
                    <a:latin typeface="+mn-lt"/>
                  </a:rPr>
                  <a:t>ACTIVITY</a:t>
                </a:r>
              </a:p>
            </p:txBody>
          </p:sp>
        </p:grpSp>
        <p:sp>
          <p:nvSpPr>
            <p:cNvPr id="70705" name="Line 12"/>
            <p:cNvSpPr>
              <a:spLocks noChangeShapeType="1"/>
            </p:cNvSpPr>
            <p:nvPr/>
          </p:nvSpPr>
          <p:spPr bwMode="auto">
            <a:xfrm rot="21540000" flipV="1">
              <a:off x="3162559" y="6398941"/>
              <a:ext cx="1429133" cy="46774"/>
            </a:xfrm>
            <a:custGeom>
              <a:avLst/>
              <a:gdLst>
                <a:gd name="T0" fmla="*/ 0 w 1429789"/>
                <a:gd name="T1" fmla="*/ 0 h 46492"/>
                <a:gd name="T2" fmla="*/ 1429789 w 1429789"/>
                <a:gd name="T3" fmla="*/ 46492 h 46492"/>
                <a:gd name="T4" fmla="*/ 0 60000 65536"/>
                <a:gd name="T5" fmla="*/ 0 60000 65536"/>
                <a:gd name="T6" fmla="*/ 0 w 1429789"/>
                <a:gd name="T7" fmla="*/ 0 h 46492"/>
                <a:gd name="T8" fmla="*/ 1429789 w 1429789"/>
                <a:gd name="T9" fmla="*/ 46492 h 46492"/>
              </a:gdLst>
              <a:ahLst/>
              <a:cxnLst>
                <a:cxn ang="T4">
                  <a:pos x="T0" y="T1"/>
                </a:cxn>
                <a:cxn ang="T5">
                  <a:pos x="T2" y="T3"/>
                </a:cxn>
              </a:cxnLst>
              <a:rect l="T6" t="T7" r="T8" b="T9"/>
              <a:pathLst>
                <a:path w="1429789" h="46492">
                  <a:moveTo>
                    <a:pt x="0" y="0"/>
                  </a:moveTo>
                  <a:lnTo>
                    <a:pt x="1429789" y="46492"/>
                  </a:lnTo>
                </a:path>
              </a:pathLst>
            </a:cu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grpSp>
      <p:grpSp>
        <p:nvGrpSpPr>
          <p:cNvPr id="15" name="Group 104"/>
          <p:cNvGrpSpPr>
            <a:grpSpLocks/>
          </p:cNvGrpSpPr>
          <p:nvPr/>
        </p:nvGrpSpPr>
        <p:grpSpPr bwMode="auto">
          <a:xfrm>
            <a:off x="2689225" y="3681413"/>
            <a:ext cx="3511550" cy="668337"/>
            <a:chOff x="2240065" y="3347184"/>
            <a:chExt cx="3863872" cy="756467"/>
          </a:xfrm>
        </p:grpSpPr>
        <p:sp>
          <p:nvSpPr>
            <p:cNvPr id="70701" name="Line 17"/>
            <p:cNvSpPr>
              <a:spLocks noChangeShapeType="1"/>
            </p:cNvSpPr>
            <p:nvPr/>
          </p:nvSpPr>
          <p:spPr bwMode="auto">
            <a:xfrm rot="21540000" flipV="1">
              <a:off x="2240065" y="3783814"/>
              <a:ext cx="3367787" cy="319837"/>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702" name="Line 20"/>
            <p:cNvSpPr>
              <a:spLocks noChangeShapeType="1"/>
            </p:cNvSpPr>
            <p:nvPr/>
          </p:nvSpPr>
          <p:spPr bwMode="auto">
            <a:xfrm rot="21540000" flipV="1">
              <a:off x="5600865" y="3390308"/>
              <a:ext cx="503072" cy="3575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86" name="TextBox 85"/>
            <p:cNvSpPr txBox="1"/>
            <p:nvPr/>
          </p:nvSpPr>
          <p:spPr bwMode="auto">
            <a:xfrm rot="21540000">
              <a:off x="4172001" y="3347184"/>
              <a:ext cx="1455066" cy="348586"/>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OUTPUT</a:t>
              </a:r>
            </a:p>
          </p:txBody>
        </p:sp>
      </p:grpSp>
      <p:grpSp>
        <p:nvGrpSpPr>
          <p:cNvPr id="16" name="Group 105"/>
          <p:cNvGrpSpPr>
            <a:grpSpLocks/>
          </p:cNvGrpSpPr>
          <p:nvPr/>
        </p:nvGrpSpPr>
        <p:grpSpPr bwMode="auto">
          <a:xfrm>
            <a:off x="4376738" y="5221288"/>
            <a:ext cx="3952875" cy="1319212"/>
            <a:chOff x="4814886" y="5918952"/>
            <a:chExt cx="4348232" cy="1493162"/>
          </a:xfrm>
        </p:grpSpPr>
        <p:sp>
          <p:nvSpPr>
            <p:cNvPr id="70698" name="Line 17"/>
            <p:cNvSpPr>
              <a:spLocks noChangeShapeType="1"/>
            </p:cNvSpPr>
            <p:nvPr/>
          </p:nvSpPr>
          <p:spPr bwMode="auto">
            <a:xfrm rot="21540000" flipV="1">
              <a:off x="5006977" y="6335816"/>
              <a:ext cx="1239857"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9" name="Line 20"/>
            <p:cNvSpPr>
              <a:spLocks noChangeShapeType="1"/>
            </p:cNvSpPr>
            <p:nvPr/>
          </p:nvSpPr>
          <p:spPr bwMode="auto">
            <a:xfrm rot="-60000">
              <a:off x="6255565" y="6299879"/>
              <a:ext cx="2907553" cy="111223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90" name="TextBox 89"/>
            <p:cNvSpPr txBox="1"/>
            <p:nvPr/>
          </p:nvSpPr>
          <p:spPr bwMode="auto">
            <a:xfrm rot="21540000">
              <a:off x="4814886" y="5918952"/>
              <a:ext cx="1456396" cy="348584"/>
            </a:xfrm>
            <a:prstGeom prst="rect">
              <a:avLst/>
            </a:prstGeom>
            <a:noFill/>
            <a:ln>
              <a:noFill/>
              <a:prstDash val="dash"/>
            </a:ln>
          </p:spPr>
          <p:txBody>
            <a:bodyPr>
              <a:spAutoFit/>
            </a:bodyPr>
            <a:lstStyle/>
            <a:p>
              <a:pPr algn="ctr" eaLnBrk="1" hangingPunct="1">
                <a:defRPr/>
              </a:pPr>
              <a:r>
                <a:rPr lang="en-GB" sz="1400" b="1" dirty="0">
                  <a:solidFill>
                    <a:schemeClr val="accent1">
                      <a:lumMod val="50000"/>
                    </a:schemeClr>
                  </a:solidFill>
                  <a:latin typeface="+mn-lt"/>
                </a:rPr>
                <a:t>OUTPUT</a:t>
              </a:r>
            </a:p>
          </p:txBody>
        </p:sp>
      </p:grpSp>
      <p:sp>
        <p:nvSpPr>
          <p:cNvPr id="91" name="Line 12"/>
          <p:cNvSpPr>
            <a:spLocks noChangeShapeType="1"/>
          </p:cNvSpPr>
          <p:nvPr/>
        </p:nvSpPr>
        <p:spPr bwMode="auto">
          <a:xfrm rot="21540000" flipV="1">
            <a:off x="2032000" y="3057525"/>
            <a:ext cx="858838" cy="868363"/>
          </a:xfrm>
          <a:custGeom>
            <a:avLst/>
            <a:gdLst>
              <a:gd name="T0" fmla="*/ 0 w 946006"/>
              <a:gd name="T1" fmla="*/ 0 h 983772"/>
              <a:gd name="T2" fmla="*/ 705581 w 946006"/>
              <a:gd name="T3" fmla="*/ 677304 h 983772"/>
              <a:gd name="T4" fmla="*/ 0 60000 65536"/>
              <a:gd name="T5" fmla="*/ 0 60000 65536"/>
              <a:gd name="T6" fmla="*/ 0 w 946006"/>
              <a:gd name="T7" fmla="*/ 0 h 983772"/>
              <a:gd name="T8" fmla="*/ 946006 w 946006"/>
              <a:gd name="T9" fmla="*/ 983772 h 983772"/>
            </a:gdLst>
            <a:ahLst/>
            <a:cxnLst>
              <a:cxn ang="T4">
                <a:pos x="T0" y="T1"/>
              </a:cxn>
              <a:cxn ang="T5">
                <a:pos x="T2" y="T3"/>
              </a:cxn>
            </a:cxnLst>
            <a:rect l="T6" t="T7" r="T8" b="T9"/>
            <a:pathLst>
              <a:path w="946006" h="983772">
                <a:moveTo>
                  <a:pt x="0" y="0"/>
                </a:moveTo>
                <a:lnTo>
                  <a:pt x="946006" y="983772"/>
                </a:lnTo>
              </a:path>
            </a:pathLst>
          </a:custGeom>
          <a:noFill/>
          <a:ln w="57150">
            <a:solidFill>
              <a:schemeClr val="accent6">
                <a:lumMod val="50000"/>
              </a:schemeClr>
            </a:solidFill>
            <a:prstDash val="dash"/>
            <a:round/>
            <a:headEnd/>
            <a:tailEnd type="arrow" w="med" len="med"/>
          </a:ln>
        </p:spPr>
        <p:txBody>
          <a:bodyPr wrap="none" lIns="82058" tIns="41029" rIns="82058" bIns="41029" anchor="ctr"/>
          <a:lstStyle/>
          <a:p>
            <a:pPr eaLnBrk="1" hangingPunct="1">
              <a:defRPr/>
            </a:pPr>
            <a:endParaRPr lang="en-GB" sz="1800">
              <a:solidFill>
                <a:schemeClr val="accent1">
                  <a:lumMod val="50000"/>
                </a:schemeClr>
              </a:solidFill>
              <a:latin typeface="+mn-lt"/>
            </a:endParaRPr>
          </a:p>
        </p:txBody>
      </p:sp>
      <p:grpSp>
        <p:nvGrpSpPr>
          <p:cNvPr id="17" name="Group 106"/>
          <p:cNvGrpSpPr>
            <a:grpSpLocks/>
          </p:cNvGrpSpPr>
          <p:nvPr/>
        </p:nvGrpSpPr>
        <p:grpSpPr bwMode="auto">
          <a:xfrm rot="-785046">
            <a:off x="1649413" y="957263"/>
            <a:ext cx="2085975" cy="835025"/>
            <a:chOff x="4029068" y="4601890"/>
            <a:chExt cx="2294186" cy="948650"/>
          </a:xfrm>
        </p:grpSpPr>
        <p:sp>
          <p:nvSpPr>
            <p:cNvPr id="70695" name="Line 18"/>
            <p:cNvSpPr>
              <a:spLocks noChangeShapeType="1"/>
            </p:cNvSpPr>
            <p:nvPr/>
          </p:nvSpPr>
          <p:spPr bwMode="auto">
            <a:xfrm rot="21540000" flipV="1">
              <a:off x="4097100" y="5508158"/>
              <a:ext cx="1375813"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6" name="Line 21"/>
            <p:cNvSpPr>
              <a:spLocks noChangeShapeType="1"/>
            </p:cNvSpPr>
            <p:nvPr/>
          </p:nvSpPr>
          <p:spPr bwMode="auto">
            <a:xfrm rot="21540000" flipV="1">
              <a:off x="5451241" y="4553086"/>
              <a:ext cx="834567" cy="930615"/>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0" name="TextBox 109"/>
            <p:cNvSpPr txBox="1"/>
            <p:nvPr/>
          </p:nvSpPr>
          <p:spPr bwMode="auto">
            <a:xfrm rot="21540000">
              <a:off x="4023257" y="5108494"/>
              <a:ext cx="1456127" cy="34988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8" name="Group 110"/>
          <p:cNvGrpSpPr>
            <a:grpSpLocks/>
          </p:cNvGrpSpPr>
          <p:nvPr/>
        </p:nvGrpSpPr>
        <p:grpSpPr bwMode="auto">
          <a:xfrm>
            <a:off x="3792538" y="2365375"/>
            <a:ext cx="2278062" cy="520700"/>
            <a:chOff x="4029068" y="4960923"/>
            <a:chExt cx="2505367" cy="589617"/>
          </a:xfrm>
        </p:grpSpPr>
        <p:sp>
          <p:nvSpPr>
            <p:cNvPr id="70692" name="Line 18"/>
            <p:cNvSpPr>
              <a:spLocks noChangeShapeType="1"/>
            </p:cNvSpPr>
            <p:nvPr/>
          </p:nvSpPr>
          <p:spPr bwMode="auto">
            <a:xfrm rot="21540000" flipV="1">
              <a:off x="4121600" y="5550540"/>
              <a:ext cx="1375770"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3" name="Line 21"/>
            <p:cNvSpPr>
              <a:spLocks noChangeShapeType="1"/>
            </p:cNvSpPr>
            <p:nvPr/>
          </p:nvSpPr>
          <p:spPr bwMode="auto">
            <a:xfrm rot="21540000" flipV="1">
              <a:off x="5492133" y="4960923"/>
              <a:ext cx="1042302" cy="569844"/>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4" name="TextBox 113"/>
            <p:cNvSpPr txBox="1"/>
            <p:nvPr/>
          </p:nvSpPr>
          <p:spPr bwMode="auto">
            <a:xfrm rot="21540000">
              <a:off x="4029068" y="5115518"/>
              <a:ext cx="1456081" cy="34873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19" name="Group 114"/>
          <p:cNvGrpSpPr>
            <a:grpSpLocks/>
          </p:cNvGrpSpPr>
          <p:nvPr/>
        </p:nvGrpSpPr>
        <p:grpSpPr bwMode="auto">
          <a:xfrm rot="2012174">
            <a:off x="7040563" y="4375150"/>
            <a:ext cx="1333500" cy="849313"/>
            <a:chOff x="4029068" y="4586699"/>
            <a:chExt cx="1468240" cy="963841"/>
          </a:xfrm>
        </p:grpSpPr>
        <p:sp>
          <p:nvSpPr>
            <p:cNvPr id="70689" name="Line 18"/>
            <p:cNvSpPr>
              <a:spLocks noChangeShapeType="1"/>
            </p:cNvSpPr>
            <p:nvPr/>
          </p:nvSpPr>
          <p:spPr bwMode="auto">
            <a:xfrm rot="21540000" flipV="1">
              <a:off x="4118004" y="5550667"/>
              <a:ext cx="137560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90" name="Line 21"/>
            <p:cNvSpPr>
              <a:spLocks noChangeShapeType="1"/>
            </p:cNvSpPr>
            <p:nvPr/>
          </p:nvSpPr>
          <p:spPr bwMode="auto">
            <a:xfrm rot="-60000" flipH="1" flipV="1">
              <a:off x="5105459" y="4584933"/>
              <a:ext cx="381043" cy="954833"/>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18" name="TextBox 117"/>
            <p:cNvSpPr txBox="1"/>
            <p:nvPr/>
          </p:nvSpPr>
          <p:spPr bwMode="auto">
            <a:xfrm rot="21540000">
              <a:off x="4026951" y="5113950"/>
              <a:ext cx="1457753" cy="349505"/>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0" name="Group 118"/>
          <p:cNvGrpSpPr>
            <a:grpSpLocks/>
          </p:cNvGrpSpPr>
          <p:nvPr/>
        </p:nvGrpSpPr>
        <p:grpSpPr bwMode="auto">
          <a:xfrm>
            <a:off x="3662363" y="4119563"/>
            <a:ext cx="1335087" cy="719137"/>
            <a:chOff x="4029068" y="4737560"/>
            <a:chExt cx="1468240" cy="812980"/>
          </a:xfrm>
        </p:grpSpPr>
        <p:sp>
          <p:nvSpPr>
            <p:cNvPr id="70686" name="Line 18"/>
            <p:cNvSpPr>
              <a:spLocks noChangeShapeType="1"/>
            </p:cNvSpPr>
            <p:nvPr/>
          </p:nvSpPr>
          <p:spPr bwMode="auto">
            <a:xfrm rot="21540000" flipV="1">
              <a:off x="4121596" y="5550540"/>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7" name="Line 21"/>
            <p:cNvSpPr>
              <a:spLocks noChangeShapeType="1"/>
            </p:cNvSpPr>
            <p:nvPr/>
          </p:nvSpPr>
          <p:spPr bwMode="auto">
            <a:xfrm rot="-60000" flipH="1" flipV="1">
              <a:off x="4821673" y="4737560"/>
              <a:ext cx="668651" cy="805801"/>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24" name="TextBox 123"/>
            <p:cNvSpPr txBox="1"/>
            <p:nvPr/>
          </p:nvSpPr>
          <p:spPr bwMode="auto">
            <a:xfrm rot="21540000">
              <a:off x="4029068" y="5114438"/>
              <a:ext cx="1457765" cy="349958"/>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1" name="Group 126"/>
          <p:cNvGrpSpPr>
            <a:grpSpLocks/>
          </p:cNvGrpSpPr>
          <p:nvPr/>
        </p:nvGrpSpPr>
        <p:grpSpPr bwMode="auto">
          <a:xfrm rot="-1089358">
            <a:off x="7285038" y="1895475"/>
            <a:ext cx="1335087" cy="2039938"/>
            <a:chOff x="4029068" y="3237192"/>
            <a:chExt cx="1468240" cy="2313348"/>
          </a:xfrm>
        </p:grpSpPr>
        <p:sp>
          <p:nvSpPr>
            <p:cNvPr id="70683" name="Line 18"/>
            <p:cNvSpPr>
              <a:spLocks noChangeShapeType="1"/>
            </p:cNvSpPr>
            <p:nvPr/>
          </p:nvSpPr>
          <p:spPr bwMode="auto">
            <a:xfrm rot="21540000" flipV="1">
              <a:off x="4115532" y="5541378"/>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4" name="Line 21"/>
            <p:cNvSpPr>
              <a:spLocks noChangeShapeType="1"/>
            </p:cNvSpPr>
            <p:nvPr/>
          </p:nvSpPr>
          <p:spPr bwMode="auto">
            <a:xfrm rot="21540000" flipV="1">
              <a:off x="5445827" y="3191386"/>
              <a:ext cx="1746" cy="2300746"/>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0" name="TextBox 129"/>
            <p:cNvSpPr txBox="1"/>
            <p:nvPr/>
          </p:nvSpPr>
          <p:spPr bwMode="auto">
            <a:xfrm rot="21540000">
              <a:off x="4019505" y="5109137"/>
              <a:ext cx="1456020" cy="349252"/>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grpSp>
        <p:nvGrpSpPr>
          <p:cNvPr id="22" name="Group 130"/>
          <p:cNvGrpSpPr>
            <a:grpSpLocks/>
          </p:cNvGrpSpPr>
          <p:nvPr/>
        </p:nvGrpSpPr>
        <p:grpSpPr bwMode="auto">
          <a:xfrm rot="2573326">
            <a:off x="5481638" y="530225"/>
            <a:ext cx="1335087" cy="715963"/>
            <a:chOff x="4029068" y="4737560"/>
            <a:chExt cx="1468240" cy="812980"/>
          </a:xfrm>
        </p:grpSpPr>
        <p:sp>
          <p:nvSpPr>
            <p:cNvPr id="70680" name="Line 18"/>
            <p:cNvSpPr>
              <a:spLocks noChangeShapeType="1"/>
            </p:cNvSpPr>
            <p:nvPr/>
          </p:nvSpPr>
          <p:spPr bwMode="auto">
            <a:xfrm rot="21540000" flipV="1">
              <a:off x="4116567" y="5546129"/>
              <a:ext cx="1375712" cy="0"/>
            </a:xfrm>
            <a:prstGeom prst="line">
              <a:avLst/>
            </a:prstGeom>
            <a:noFill/>
            <a:ln w="57150">
              <a:solidFill>
                <a:schemeClr val="accent6">
                  <a:lumMod val="50000"/>
                </a:schemeClr>
              </a:solidFill>
              <a:prstDash val="dash"/>
              <a:round/>
              <a:headEnd/>
              <a:tailEnd/>
            </a:ln>
          </p:spPr>
          <p:txBody>
            <a:bodyPr wrap="none" anchor="ctr"/>
            <a:lstStyle/>
            <a:p>
              <a:pPr eaLnBrk="1" hangingPunct="1">
                <a:defRPr/>
              </a:pPr>
              <a:endParaRPr lang="en-GB" sz="1800">
                <a:solidFill>
                  <a:schemeClr val="accent1">
                    <a:lumMod val="50000"/>
                  </a:schemeClr>
                </a:solidFill>
                <a:latin typeface="+mn-lt"/>
              </a:endParaRPr>
            </a:p>
          </p:txBody>
        </p:sp>
        <p:sp>
          <p:nvSpPr>
            <p:cNvPr id="70681" name="Line 21"/>
            <p:cNvSpPr>
              <a:spLocks noChangeShapeType="1"/>
            </p:cNvSpPr>
            <p:nvPr/>
          </p:nvSpPr>
          <p:spPr bwMode="auto">
            <a:xfrm rot="-60000" flipH="1" flipV="1">
              <a:off x="4810599" y="4733407"/>
              <a:ext cx="670398" cy="805770"/>
            </a:xfrm>
            <a:prstGeom prst="line">
              <a:avLst/>
            </a:prstGeom>
            <a:noFill/>
            <a:ln w="57150">
              <a:solidFill>
                <a:schemeClr val="accent6">
                  <a:lumMod val="50000"/>
                </a:schemeClr>
              </a:solidFill>
              <a:prstDash val="dash"/>
              <a:round/>
              <a:headEnd/>
              <a:tailEnd type="arrow" w="med" len="med"/>
            </a:ln>
          </p:spPr>
          <p:txBody>
            <a:bodyPr wrap="none" anchor="ctr"/>
            <a:lstStyle/>
            <a:p>
              <a:pPr eaLnBrk="1" hangingPunct="1">
                <a:defRPr/>
              </a:pPr>
              <a:endParaRPr lang="en-GB" sz="1800">
                <a:solidFill>
                  <a:schemeClr val="accent1">
                    <a:lumMod val="50000"/>
                  </a:schemeClr>
                </a:solidFill>
                <a:latin typeface="+mn-lt"/>
              </a:endParaRPr>
            </a:p>
          </p:txBody>
        </p:sp>
        <p:sp>
          <p:nvSpPr>
            <p:cNvPr id="134" name="TextBox 133"/>
            <p:cNvSpPr txBox="1"/>
            <p:nvPr/>
          </p:nvSpPr>
          <p:spPr bwMode="auto">
            <a:xfrm rot="21540000">
              <a:off x="4022404" y="5112238"/>
              <a:ext cx="1457765" cy="349707"/>
            </a:xfrm>
            <a:prstGeom prst="rect">
              <a:avLst/>
            </a:prstGeom>
            <a:noFill/>
            <a:ln>
              <a:noFill/>
            </a:ln>
          </p:spPr>
          <p:txBody>
            <a:bodyPr>
              <a:spAutoFit/>
            </a:bodyPr>
            <a:lstStyle/>
            <a:p>
              <a:pPr algn="ctr" eaLnBrk="1" hangingPunct="1">
                <a:defRPr/>
              </a:pPr>
              <a:r>
                <a:rPr lang="en-GB" sz="1400" b="1" dirty="0">
                  <a:solidFill>
                    <a:schemeClr val="accent1">
                      <a:lumMod val="50000"/>
                    </a:schemeClr>
                  </a:solidFill>
                  <a:latin typeface="+mn-lt"/>
                </a:rPr>
                <a:t>OUTCOME</a:t>
              </a:r>
            </a:p>
          </p:txBody>
        </p:sp>
      </p:grpSp>
      <p:sp>
        <p:nvSpPr>
          <p:cNvPr id="25623" name="WordArt 8"/>
          <p:cNvSpPr>
            <a:spLocks noChangeArrowheads="1" noChangeShapeType="1" noTextEdit="1"/>
          </p:cNvSpPr>
          <p:nvPr/>
        </p:nvSpPr>
        <p:spPr bwMode="auto">
          <a:xfrm rot="-968385">
            <a:off x="7512050" y="1057275"/>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Visie</a:t>
            </a:r>
          </a:p>
        </p:txBody>
      </p:sp>
      <p:sp>
        <p:nvSpPr>
          <p:cNvPr id="93" name="WordArt 7"/>
          <p:cNvSpPr>
            <a:spLocks noChangeArrowheads="1" noChangeShapeType="1" noTextEdit="1"/>
          </p:cNvSpPr>
          <p:nvPr/>
        </p:nvSpPr>
        <p:spPr bwMode="auto">
          <a:xfrm rot="-504316">
            <a:off x="508000" y="5911850"/>
            <a:ext cx="1028700" cy="7080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55556"/>
              </a:avLst>
            </a:prstTxWarp>
          </a:bodyPr>
          <a:lstStyle/>
          <a:p>
            <a:pPr algn="ctr"/>
            <a:r>
              <a:rPr lang="en-GB" sz="1800" b="1" kern="10">
                <a:solidFill>
                  <a:srgbClr val="254061"/>
                </a:solidFill>
                <a:latin typeface="+mn-lt"/>
                <a:ea typeface="+mn-lt"/>
                <a:cs typeface="+mn-lt"/>
              </a:rPr>
              <a:t>Plan</a:t>
            </a:r>
          </a:p>
        </p:txBody>
      </p:sp>
      <p:sp>
        <p:nvSpPr>
          <p:cNvPr id="48154" name="Footer Placeholder 4"/>
          <p:cNvSpPr txBox="1">
            <a:spLocks noGrp="1"/>
          </p:cNvSpPr>
          <p:nvPr/>
        </p:nvSpPr>
        <p:spPr bwMode="auto">
          <a:xfrm>
            <a:off x="5508625" y="6381750"/>
            <a:ext cx="2895600" cy="365125"/>
          </a:xfrm>
          <a:prstGeom prst="rect">
            <a:avLst/>
          </a:prstGeom>
          <a:noFill/>
          <a:ln>
            <a:miter lim="800000"/>
            <a:headEnd/>
            <a:tailEnd/>
          </a:ln>
        </p:spPr>
        <p:txBody>
          <a:bodyPr anchor="ctr"/>
          <a:lstStyle/>
          <a:p>
            <a:pPr algn="ctr" eaLnBrk="1" hangingPunct="1">
              <a:defRPr/>
            </a:pPr>
            <a:r>
              <a:rPr lang="en-GB" sz="1200" dirty="0" err="1">
                <a:solidFill>
                  <a:srgbClr val="898989"/>
                </a:solidFill>
                <a:latin typeface="+mn-lt"/>
              </a:rPr>
              <a:t>Ricardo.Wilson-Grau@inter.nl.net</a:t>
            </a:r>
            <a:endParaRPr lang="en-GB" sz="1200" dirty="0">
              <a:solidFill>
                <a:srgbClr val="898989"/>
              </a:solidFill>
              <a:latin typeface="+mn-lt"/>
            </a:endParaRPr>
          </a:p>
        </p:txBody>
      </p:sp>
      <p:sp>
        <p:nvSpPr>
          <p:cNvPr id="38937" name="TextBox 13"/>
          <p:cNvSpPr txBox="1">
            <a:spLocks noChangeArrowheads="1"/>
          </p:cNvSpPr>
          <p:nvPr/>
        </p:nvSpPr>
        <p:spPr bwMode="auto">
          <a:xfrm>
            <a:off x="179388" y="115888"/>
            <a:ext cx="504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defRPr/>
            </a:pPr>
            <a:r>
              <a:rPr lang="en-US" altLang="nl-BE" sz="2800" dirty="0">
                <a:solidFill>
                  <a:schemeClr val="accent5">
                    <a:lumMod val="50000"/>
                  </a:schemeClr>
                </a:solidFill>
                <a:latin typeface="Georgia" panose="02040502050405020303" pitchFamily="18" charset="0"/>
                <a:ea typeface="ヒラギノ角ゴ Pro W3" pitchFamily="-84" charset="-128"/>
              </a:rPr>
              <a:t>La </a:t>
            </a:r>
            <a:r>
              <a:rPr lang="en-US" altLang="nl-BE" sz="2800" dirty="0" err="1">
                <a:solidFill>
                  <a:schemeClr val="accent5">
                    <a:lumMod val="50000"/>
                  </a:schemeClr>
                </a:solidFill>
                <a:latin typeface="Georgia" panose="02040502050405020303" pitchFamily="18" charset="0"/>
                <a:ea typeface="ヒラギノ角ゴ Pro W3" pitchFamily="-84" charset="-128"/>
              </a:rPr>
              <a:t>réalité</a:t>
            </a:r>
            <a:r>
              <a:rPr lang="en-US" altLang="nl-BE" sz="2800" dirty="0">
                <a:solidFill>
                  <a:schemeClr val="accent5">
                    <a:lumMod val="50000"/>
                  </a:schemeClr>
                </a:solidFill>
                <a:latin typeface="Georgia" panose="02040502050405020303" pitchFamily="18" charset="0"/>
                <a:ea typeface="ヒラギノ角ゴ Pro W3" pitchFamily="-84" charset="-128"/>
              </a:rPr>
              <a:t> …</a:t>
            </a:r>
          </a:p>
        </p:txBody>
      </p:sp>
    </p:spTree>
    <p:extLst>
      <p:ext uri="{BB962C8B-B14F-4D97-AF65-F5344CB8AC3E}">
        <p14:creationId xmlns:p14="http://schemas.microsoft.com/office/powerpoint/2010/main" val="37433145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xit" presetSubtype="0" fill="hold" nodeType="clickEffect">
                                  <p:stCondLst>
                                    <p:cond delay="0"/>
                                  </p:stCondLst>
                                  <p:iterate type="lt">
                                    <p:tmPct val="10000"/>
                                  </p:iterate>
                                  <p:childTnLst>
                                    <p:anim from="(ppt_w)" to="(-ppt_w*2)" calcmode="lin" valueType="num">
                                      <p:cBhvr rctx="PPT">
                                        <p:cTn id="11" dur="1000" autoRev="1">
                                          <p:stCondLst>
                                            <p:cond delay="0"/>
                                          </p:stCondLst>
                                        </p:cTn>
                                        <p:tgtEl>
                                          <p:spTgt spid="93"/>
                                        </p:tgtEl>
                                        <p:attrNameLst>
                                          <p:attrName>ppt_w</p:attrName>
                                        </p:attrNameLst>
                                      </p:cBhvr>
                                    </p:anim>
                                    <p:anim by="(ppt_w*0.50)" calcmode="lin" valueType="num">
                                      <p:cBhvr>
                                        <p:cTn id="12" dur="1000" decel="50000" autoRev="1">
                                          <p:stCondLst>
                                            <p:cond delay="0"/>
                                          </p:stCondLst>
                                        </p:cTn>
                                        <p:tgtEl>
                                          <p:spTgt spid="93"/>
                                        </p:tgtEl>
                                        <p:attrNameLst>
                                          <p:attrName>ppt_x</p:attrName>
                                        </p:attrNameLst>
                                      </p:cBhvr>
                                    </p:anim>
                                    <p:anim from="(ppt_y)" to="(1+ppt_h/2)" calcmode="lin" valueType="num">
                                      <p:cBhvr>
                                        <p:cTn id="13" dur="2000">
                                          <p:stCondLst>
                                            <p:cond delay="0"/>
                                          </p:stCondLst>
                                        </p:cTn>
                                        <p:tgtEl>
                                          <p:spTgt spid="93"/>
                                        </p:tgtEl>
                                        <p:attrNameLst>
                                          <p:attrName>ppt_y</p:attrName>
                                        </p:attrNameLst>
                                      </p:cBhvr>
                                    </p:anim>
                                    <p:animRot by="21600000">
                                      <p:cBhvr>
                                        <p:cTn id="14" dur="2000">
                                          <p:stCondLst>
                                            <p:cond delay="0"/>
                                          </p:stCondLst>
                                        </p:cTn>
                                        <p:tgtEl>
                                          <p:spTgt spid="93"/>
                                        </p:tgtEl>
                                        <p:attrNameLst>
                                          <p:attrName>r</p:attrName>
                                        </p:attrNameLst>
                                      </p:cBhvr>
                                    </p:animRot>
                                    <p:set>
                                      <p:cBhvr>
                                        <p:cTn id="15" dur="1" fill="hold">
                                          <p:stCondLst>
                                            <p:cond delay="1999"/>
                                          </p:stCondLst>
                                        </p:cTn>
                                        <p:tgtEl>
                                          <p:spTgt spid="93"/>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par>
                          <p:cTn id="19" fill="hold" nodeType="afterGroup">
                            <p:stCondLst>
                              <p:cond delay="2000"/>
                            </p:stCondLst>
                            <p:childTnLst>
                              <p:par>
                                <p:cTn id="20" presetID="2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par>
                          <p:cTn id="23" fill="hold" nodeType="afterGroup">
                            <p:stCondLst>
                              <p:cond delay="2500"/>
                            </p:stCondLst>
                            <p:childTnLst>
                              <p:par>
                                <p:cTn id="24" presetID="22" presetClass="entr" presetSubtype="4"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par>
                          <p:cTn id="27" fill="hold" nodeType="afterGroup">
                            <p:stCondLst>
                              <p:cond delay="3000"/>
                            </p:stCondLst>
                            <p:childTnLst>
                              <p:par>
                                <p:cTn id="28" presetID="22" presetClass="entr" presetSubtype="4"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par>
                          <p:cTn id="31" fill="hold" nodeType="afterGroup">
                            <p:stCondLst>
                              <p:cond delay="35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childTnLst>
                          </p:cTn>
                        </p:par>
                        <p:par>
                          <p:cTn id="39" fill="hold" nodeType="afterGroup">
                            <p:stCondLst>
                              <p:cond delay="4500"/>
                            </p:stCondLst>
                            <p:childTnLst>
                              <p:par>
                                <p:cTn id="40" presetID="22" presetClass="entr" presetSubtype="4"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nodeType="afterGroup">
                            <p:stCondLst>
                              <p:cond delay="5000"/>
                            </p:stCondLst>
                            <p:childTnLst>
                              <p:par>
                                <p:cTn id="44" presetID="22" presetClass="entr" presetSubtype="4"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down)">
                                      <p:cBhvr>
                                        <p:cTn id="46" dur="500"/>
                                        <p:tgtEl>
                                          <p:spTgt spid="91"/>
                                        </p:tgtEl>
                                      </p:cBhvr>
                                    </p:animEffect>
                                  </p:childTnLst>
                                </p:cTn>
                              </p:par>
                            </p:childTnLst>
                          </p:cTn>
                        </p:par>
                        <p:par>
                          <p:cTn id="47" fill="hold" nodeType="afterGroup">
                            <p:stCondLst>
                              <p:cond delay="5500"/>
                            </p:stCondLst>
                            <p:childTnLst>
                              <p:par>
                                <p:cTn id="48" presetID="22" presetClass="entr" presetSubtype="8"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par>
                          <p:cTn id="51" fill="hold" nodeType="afterGroup">
                            <p:stCondLst>
                              <p:cond delay="6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nodeType="afterGroup">
                            <p:stCondLst>
                              <p:cond delay="6500"/>
                            </p:stCondLst>
                            <p:childTnLst>
                              <p:par>
                                <p:cTn id="56" presetID="22" presetClass="entr" presetSubtype="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right)">
                                      <p:cBhvr>
                                        <p:cTn id="58" dur="500"/>
                                        <p:tgtEl>
                                          <p:spTgt spid="20"/>
                                        </p:tgtEl>
                                      </p:cBhvr>
                                    </p:animEffect>
                                  </p:childTnLst>
                                </p:cTn>
                              </p:par>
                            </p:childTnLst>
                          </p:cTn>
                        </p:par>
                        <p:par>
                          <p:cTn id="59" fill="hold" nodeType="afterGroup">
                            <p:stCondLst>
                              <p:cond delay="7000"/>
                            </p:stCondLst>
                            <p:childTnLst>
                              <p:par>
                                <p:cTn id="60" presetID="22" presetClass="entr" presetSubtype="4"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down)">
                                      <p:cBhvr>
                                        <p:cTn id="62" dur="500"/>
                                        <p:tgtEl>
                                          <p:spTgt spid="15"/>
                                        </p:tgtEl>
                                      </p:cBhvr>
                                    </p:animEffect>
                                  </p:childTnLst>
                                </p:cTn>
                              </p:par>
                            </p:childTnLst>
                          </p:cTn>
                        </p:par>
                        <p:par>
                          <p:cTn id="63" fill="hold" nodeType="afterGroup">
                            <p:stCondLst>
                              <p:cond delay="7500"/>
                            </p:stCondLst>
                            <p:childTnLst>
                              <p:par>
                                <p:cTn id="64" presetID="8" presetClass="entr" presetSubtype="16" fill="hold"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diamond(in)">
                                      <p:cBhvr>
                                        <p:cTn id="66" dur="500"/>
                                        <p:tgtEl>
                                          <p:spTgt spid="19"/>
                                        </p:tgtEl>
                                      </p:cBhvr>
                                    </p:animEffect>
                                  </p:childTnLst>
                                </p:cTn>
                              </p:par>
                            </p:childTnLst>
                          </p:cTn>
                        </p:par>
                        <p:par>
                          <p:cTn id="67" fill="hold" nodeType="afterGroup">
                            <p:stCondLst>
                              <p:cond delay="8000"/>
                            </p:stCondLst>
                            <p:childTnLst>
                              <p:par>
                                <p:cTn id="68" presetID="8" presetClass="entr" presetSubtype="16"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diamond(in)">
                                      <p:cBhvr>
                                        <p:cTn id="70" dur="500"/>
                                        <p:tgtEl>
                                          <p:spTgt spid="17"/>
                                        </p:tgtEl>
                                      </p:cBhvr>
                                    </p:animEffect>
                                  </p:childTnLst>
                                </p:cTn>
                              </p:par>
                            </p:childTnLst>
                          </p:cTn>
                        </p:par>
                        <p:par>
                          <p:cTn id="71" fill="hold" nodeType="afterGroup">
                            <p:stCondLst>
                              <p:cond delay="8500"/>
                            </p:stCondLst>
                            <p:childTnLst>
                              <p:par>
                                <p:cTn id="72" presetID="22" presetClass="entr" presetSubtype="4"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down)">
                                      <p:cBhvr>
                                        <p:cTn id="74" dur="500"/>
                                        <p:tgtEl>
                                          <p:spTgt spid="2"/>
                                        </p:tgtEl>
                                      </p:cBhvr>
                                    </p:animEffect>
                                  </p:childTnLst>
                                </p:cTn>
                              </p:par>
                            </p:childTnLst>
                          </p:cTn>
                        </p:par>
                        <p:par>
                          <p:cTn id="75" fill="hold" nodeType="afterGroup">
                            <p:stCondLst>
                              <p:cond delay="9000"/>
                            </p:stCondLst>
                            <p:childTnLst>
                              <p:par>
                                <p:cTn id="76" presetID="22" presetClass="entr" presetSubtype="4" fill="hold"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wipe(down)">
                                      <p:cBhvr>
                                        <p:cTn id="78" dur="500"/>
                                        <p:tgtEl>
                                          <p:spTgt spid="18"/>
                                        </p:tgtEl>
                                      </p:cBhvr>
                                    </p:animEffect>
                                  </p:childTnLst>
                                </p:cTn>
                              </p:par>
                            </p:childTnLst>
                          </p:cTn>
                        </p:par>
                        <p:par>
                          <p:cTn id="79" fill="hold" nodeType="afterGroup">
                            <p:stCondLst>
                              <p:cond delay="9500"/>
                            </p:stCondLst>
                            <p:childTnLst>
                              <p:par>
                                <p:cTn id="80" presetID="22" presetClass="entr" presetSubtype="4" fill="hold"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ipe(down)">
                                      <p:cBhvr>
                                        <p:cTn id="82" dur="500"/>
                                        <p:tgtEl>
                                          <p:spTgt spid="3"/>
                                        </p:tgtEl>
                                      </p:cBhvr>
                                    </p:animEffect>
                                  </p:childTnLst>
                                </p:cTn>
                              </p:par>
                            </p:childTnLst>
                          </p:cTn>
                        </p:par>
                        <p:par>
                          <p:cTn id="83" fill="hold" nodeType="afterGroup">
                            <p:stCondLst>
                              <p:cond delay="10000"/>
                            </p:stCondLst>
                            <p:childTnLst>
                              <p:par>
                                <p:cTn id="84" presetID="22" presetClass="entr" presetSubtype="4"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down)">
                                      <p:cBhvr>
                                        <p:cTn id="86" dur="500"/>
                                        <p:tgtEl>
                                          <p:spTgt spid="21"/>
                                        </p:tgtEl>
                                      </p:cBhvr>
                                    </p:animEffect>
                                  </p:childTnLst>
                                </p:cTn>
                              </p:par>
                            </p:childTnLst>
                          </p:cTn>
                        </p:par>
                        <p:par>
                          <p:cTn id="87" fill="hold" nodeType="afterGroup">
                            <p:stCondLst>
                              <p:cond delay="10500"/>
                            </p:stCondLst>
                            <p:childTnLst>
                              <p:par>
                                <p:cTn id="88" presetID="22" presetClass="entr" presetSubtype="4" fill="hold"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ipe(down)">
                                      <p:cBhvr>
                                        <p:cTn id="90" dur="500"/>
                                        <p:tgtEl>
                                          <p:spTgt spid="22"/>
                                        </p:tgtEl>
                                      </p:cBhvr>
                                    </p:animEffect>
                                  </p:childTnLst>
                                </p:cTn>
                              </p:par>
                            </p:childTnLst>
                          </p:cTn>
                        </p:par>
                        <p:par>
                          <p:cTn id="91" fill="hold" nodeType="afterGroup">
                            <p:stCondLst>
                              <p:cond delay="11000"/>
                            </p:stCondLst>
                            <p:childTnLst>
                              <p:par>
                                <p:cTn id="92" presetID="22" presetClass="entr" presetSubtype="4"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wipe(down)">
                                      <p:cBhvr>
                                        <p:cTn id="9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el 1"/>
          <p:cNvSpPr>
            <a:spLocks noGrp="1"/>
          </p:cNvSpPr>
          <p:nvPr>
            <p:ph type="title"/>
          </p:nvPr>
        </p:nvSpPr>
        <p:spPr>
          <a:xfrm>
            <a:off x="516954" y="332656"/>
            <a:ext cx="8591550" cy="829816"/>
          </a:xfrm>
        </p:spPr>
        <p:txBody>
          <a:bodyPr/>
          <a:lstStyle/>
          <a:p>
            <a:r>
              <a:rPr lang="nl-BE" altLang="nl-BE" sz="2800" dirty="0"/>
              <a:t>Des </a:t>
            </a:r>
            <a:r>
              <a:rPr lang="nl-BE" altLang="nl-BE" sz="2800" dirty="0" err="1"/>
              <a:t>hypothèses</a:t>
            </a:r>
            <a:r>
              <a:rPr lang="nl-BE" altLang="nl-BE" sz="2800" dirty="0"/>
              <a:t> du </a:t>
            </a:r>
            <a:r>
              <a:rPr lang="nl-BE" altLang="nl-BE" sz="2800" dirty="0" err="1"/>
              <a:t>cadre</a:t>
            </a:r>
            <a:r>
              <a:rPr lang="nl-BE" altLang="nl-BE" sz="2800" dirty="0"/>
              <a:t> </a:t>
            </a:r>
            <a:r>
              <a:rPr lang="nl-BE" altLang="nl-BE" sz="2800" dirty="0" err="1"/>
              <a:t>logique</a:t>
            </a:r>
            <a:r>
              <a:rPr lang="nl-BE" altLang="nl-BE" sz="2800" dirty="0"/>
              <a:t> </a:t>
            </a:r>
            <a:r>
              <a:rPr lang="nl-BE" altLang="nl-BE" sz="2800" dirty="0" err="1"/>
              <a:t>aux</a:t>
            </a:r>
            <a:r>
              <a:rPr lang="nl-BE" altLang="nl-BE" sz="2800" dirty="0"/>
              <a:t> </a:t>
            </a:r>
            <a:r>
              <a:rPr lang="nl-BE" altLang="nl-BE" sz="2800" dirty="0" err="1"/>
              <a:t>risques</a:t>
            </a:r>
            <a:r>
              <a:rPr lang="nl-BE" altLang="nl-BE" sz="2800" dirty="0"/>
              <a:t>…</a:t>
            </a:r>
          </a:p>
        </p:txBody>
      </p:sp>
      <p:graphicFrame>
        <p:nvGraphicFramePr>
          <p:cNvPr id="5" name="Tabel 4"/>
          <p:cNvGraphicFramePr>
            <a:graphicFrameLocks noGrp="1"/>
          </p:cNvGraphicFramePr>
          <p:nvPr>
            <p:extLst>
              <p:ext uri="{D42A27DB-BD31-4B8C-83A1-F6EECF244321}">
                <p14:modId xmlns:p14="http://schemas.microsoft.com/office/powerpoint/2010/main" val="2737711889"/>
              </p:ext>
            </p:extLst>
          </p:nvPr>
        </p:nvGraphicFramePr>
        <p:xfrm>
          <a:off x="1042988" y="1700213"/>
          <a:ext cx="7561262" cy="3960812"/>
        </p:xfrm>
        <a:graphic>
          <a:graphicData uri="http://schemas.openxmlformats.org/drawingml/2006/table">
            <a:tbl>
              <a:tblPr/>
              <a:tblGrid>
                <a:gridCol w="2376884">
                  <a:extLst>
                    <a:ext uri="{9D8B030D-6E8A-4147-A177-3AD203B41FA5}">
                      <a16:colId xmlns="" xmlns:a16="http://schemas.microsoft.com/office/drawing/2014/main" val="20000"/>
                    </a:ext>
                  </a:extLst>
                </a:gridCol>
                <a:gridCol w="2667511">
                  <a:extLst>
                    <a:ext uri="{9D8B030D-6E8A-4147-A177-3AD203B41FA5}">
                      <a16:colId xmlns="" xmlns:a16="http://schemas.microsoft.com/office/drawing/2014/main" val="20001"/>
                    </a:ext>
                  </a:extLst>
                </a:gridCol>
                <a:gridCol w="2516867">
                  <a:extLst>
                    <a:ext uri="{9D8B030D-6E8A-4147-A177-3AD203B41FA5}">
                      <a16:colId xmlns="" xmlns:a16="http://schemas.microsoft.com/office/drawing/2014/main" val="20002"/>
                    </a:ext>
                  </a:extLst>
                </a:gridCol>
              </a:tblGrid>
              <a:tr h="2520516">
                <a:tc>
                  <a:txBody>
                    <a:bodyPr/>
                    <a:lstStyle/>
                    <a:p>
                      <a:pPr algn="ctr">
                        <a:spcAft>
                          <a:spcPts val="0"/>
                        </a:spcAft>
                      </a:pPr>
                      <a:r>
                        <a:rPr lang="nl-BE" sz="2800" b="0" kern="1200" dirty="0" err="1">
                          <a:solidFill>
                            <a:schemeClr val="tx1"/>
                          </a:solidFill>
                          <a:latin typeface="+mj-lt"/>
                          <a:ea typeface="Times New Roman"/>
                          <a:cs typeface="Times New Roman"/>
                        </a:rPr>
                        <a:t>Supposition</a:t>
                      </a:r>
                      <a:r>
                        <a:rPr lang="nl-BE" sz="2800" b="0" kern="1200" dirty="0">
                          <a:solidFill>
                            <a:schemeClr val="tx1"/>
                          </a:solidFill>
                          <a:latin typeface="+mj-lt"/>
                          <a:ea typeface="Times New Roman"/>
                          <a:cs typeface="Times New Roman"/>
                        </a:rPr>
                        <a:t> / </a:t>
                      </a:r>
                      <a:r>
                        <a:rPr lang="nl-BE" sz="2800" b="0" kern="1200" dirty="0" err="1">
                          <a:solidFill>
                            <a:schemeClr val="tx1"/>
                          </a:solidFill>
                          <a:latin typeface="+mj-lt"/>
                          <a:ea typeface="Times New Roman"/>
                          <a:cs typeface="Times New Roman"/>
                        </a:rPr>
                        <a:t>hypothèse</a:t>
                      </a:r>
                      <a:endParaRPr lang="nl-BE" sz="2800" b="0" kern="1200" dirty="0">
                        <a:solidFill>
                          <a:schemeClr val="tx1"/>
                        </a:solidFill>
                        <a:latin typeface="+mj-lt"/>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BE" sz="1800" b="0" kern="1200" dirty="0">
                          <a:solidFill>
                            <a:schemeClr val="tx1"/>
                          </a:solidFill>
                          <a:latin typeface="+mj-lt"/>
                          <a:ea typeface="Times New Roman"/>
                          <a:cs typeface="Times New Roman"/>
                        </a:rPr>
                        <a:t>Les risques d'échec sont: (compléter avec: élevés (entre 76 et 100%), significatifs (entre 51 et 75%), modérés (entre 26 et 50%), limités (entre 0 et 25%)</a:t>
                      </a:r>
                      <a:endParaRPr lang="nl-NL" sz="1800" b="0" kern="1200" dirty="0">
                        <a:solidFill>
                          <a:schemeClr val="tx1"/>
                        </a:solidFill>
                        <a:latin typeface="+mj-lt"/>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fr-BE" sz="1800" b="0" kern="1200" dirty="0">
                          <a:solidFill>
                            <a:schemeClr val="tx1"/>
                          </a:solidFill>
                          <a:latin typeface="+mj-lt"/>
                          <a:ea typeface="Times New Roman"/>
                          <a:cs typeface="+mn-cs"/>
                        </a:rPr>
                        <a:t>En cas d’échec, l’effet est (compléter avec: élevé (entre 76 et 100%), significatif (entre 51 et 75%), modéré (entre 26 et 50%), limité</a:t>
                      </a:r>
                      <a:r>
                        <a:rPr lang="fr-BE" sz="1800" b="0" kern="1200" baseline="0" dirty="0">
                          <a:solidFill>
                            <a:schemeClr val="tx1"/>
                          </a:solidFill>
                          <a:latin typeface="+mj-lt"/>
                          <a:ea typeface="Times New Roman"/>
                          <a:cs typeface="+mn-cs"/>
                        </a:rPr>
                        <a:t> </a:t>
                      </a:r>
                      <a:r>
                        <a:rPr lang="fr-BE" sz="1800" b="0" kern="1200" dirty="0">
                          <a:solidFill>
                            <a:schemeClr val="tx1"/>
                          </a:solidFill>
                          <a:latin typeface="+mj-lt"/>
                          <a:ea typeface="Times New Roman"/>
                          <a:cs typeface="+mn-cs"/>
                        </a:rPr>
                        <a:t>(entre 0 et 25%)</a:t>
                      </a:r>
                      <a:endParaRPr lang="nl-NL" sz="1800" b="0" kern="1200" dirty="0">
                        <a:solidFill>
                          <a:schemeClr val="tx1"/>
                        </a:solidFill>
                        <a:latin typeface="+mj-lt"/>
                        <a:ea typeface="Times New Roman"/>
                        <a:cs typeface="+mn-cs"/>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720148">
                <a:tc>
                  <a:txBody>
                    <a:bodyPr/>
                    <a:lstStyle/>
                    <a:p>
                      <a:pPr>
                        <a:spcAft>
                          <a:spcPts val="0"/>
                        </a:spcAft>
                      </a:pPr>
                      <a:endParaRPr lang="nl-NL" sz="1600" dirty="0">
                        <a:latin typeface="+mj-lt"/>
                        <a:ea typeface="Times New Roman"/>
                        <a:cs typeface="Times New Roman"/>
                      </a:endParaRPr>
                    </a:p>
                    <a:p>
                      <a:pPr>
                        <a:spcAft>
                          <a:spcPts val="0"/>
                        </a:spcAft>
                      </a:pPr>
                      <a:r>
                        <a:rPr lang="nl-BE" sz="1600" dirty="0" err="1">
                          <a:latin typeface="+mj-lt"/>
                          <a:ea typeface="Times New Roman"/>
                          <a:cs typeface="Times New Roman"/>
                        </a:rPr>
                        <a:t>Supposition</a:t>
                      </a:r>
                      <a:r>
                        <a:rPr lang="nl-BE" sz="1600" dirty="0">
                          <a:latin typeface="+mj-lt"/>
                          <a:ea typeface="Times New Roman"/>
                          <a:cs typeface="Times New Roman"/>
                        </a:rPr>
                        <a:t>/</a:t>
                      </a:r>
                      <a:r>
                        <a:rPr lang="nl-BE" sz="1600" dirty="0" err="1">
                          <a:latin typeface="+mj-lt"/>
                          <a:ea typeface="Times New Roman"/>
                          <a:cs typeface="Times New Roman"/>
                        </a:rPr>
                        <a:t>hypothèse</a:t>
                      </a:r>
                      <a:r>
                        <a:rPr lang="nl-BE" sz="1600" dirty="0">
                          <a:latin typeface="+mj-lt"/>
                          <a:ea typeface="Times New Roman"/>
                          <a:cs typeface="Times New Roman"/>
                        </a:rPr>
                        <a:t> 1</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dirty="0">
                        <a:latin typeface="+mj-lt"/>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dirty="0">
                        <a:latin typeface="+mj-lt"/>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720148">
                <a:tc>
                  <a:txBody>
                    <a:bodyPr/>
                    <a:lstStyle/>
                    <a:p>
                      <a:pPr>
                        <a:spcAft>
                          <a:spcPts val="0"/>
                        </a:spcAft>
                      </a:pPr>
                      <a:endParaRPr lang="nl-NL" sz="1600" dirty="0">
                        <a:latin typeface="+mj-lt"/>
                        <a:ea typeface="Times New Roman"/>
                        <a:cs typeface="Times New Roman"/>
                      </a:endParaRPr>
                    </a:p>
                    <a:p>
                      <a:pPr>
                        <a:spcAft>
                          <a:spcPts val="0"/>
                        </a:spcAft>
                      </a:pPr>
                      <a:r>
                        <a:rPr lang="nl-BE" sz="1600" dirty="0" err="1">
                          <a:latin typeface="+mj-lt"/>
                          <a:ea typeface="Times New Roman"/>
                          <a:cs typeface="+mn-cs"/>
                        </a:rPr>
                        <a:t>Supposition</a:t>
                      </a:r>
                      <a:r>
                        <a:rPr lang="nl-BE" sz="1600" dirty="0">
                          <a:latin typeface="+mj-lt"/>
                          <a:ea typeface="Times New Roman"/>
                          <a:cs typeface="+mn-cs"/>
                        </a:rPr>
                        <a:t>/</a:t>
                      </a:r>
                      <a:r>
                        <a:rPr lang="nl-BE" sz="1600" dirty="0" err="1">
                          <a:latin typeface="+mj-lt"/>
                          <a:ea typeface="Times New Roman"/>
                          <a:cs typeface="+mn-cs"/>
                        </a:rPr>
                        <a:t>hypothèse</a:t>
                      </a:r>
                      <a:r>
                        <a:rPr lang="nl-BE" sz="1600" dirty="0">
                          <a:latin typeface="+mj-lt"/>
                          <a:ea typeface="Times New Roman"/>
                          <a:cs typeface="+mn-cs"/>
                        </a:rPr>
                        <a:t> 2</a:t>
                      </a: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dirty="0">
                        <a:latin typeface="+mj-lt"/>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nl-NL" sz="1100" dirty="0">
                        <a:latin typeface="+mj-lt"/>
                        <a:ea typeface="Times New Roman"/>
                        <a:cs typeface="Times New Roman"/>
                      </a:endParaRPr>
                    </a:p>
                  </a:txBody>
                  <a:tcPr marL="68584" marR="685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3701622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nvGraphicFramePr>
        <p:xfrm>
          <a:off x="2411413" y="1397000"/>
          <a:ext cx="4392612" cy="3616326"/>
        </p:xfrm>
        <a:graphic>
          <a:graphicData uri="http://schemas.openxmlformats.org/drawingml/2006/table">
            <a:tbl>
              <a:tblPr firstRow="1" bandRow="1">
                <a:tableStyleId>{5C22544A-7EE6-4342-B048-85BDC9FD1C3A}</a:tableStyleId>
              </a:tblPr>
              <a:tblGrid>
                <a:gridCol w="2232658">
                  <a:extLst>
                    <a:ext uri="{9D8B030D-6E8A-4147-A177-3AD203B41FA5}">
                      <a16:colId xmlns="" xmlns:a16="http://schemas.microsoft.com/office/drawing/2014/main" val="20000"/>
                    </a:ext>
                  </a:extLst>
                </a:gridCol>
                <a:gridCol w="2159954">
                  <a:extLst>
                    <a:ext uri="{9D8B030D-6E8A-4147-A177-3AD203B41FA5}">
                      <a16:colId xmlns="" xmlns:a16="http://schemas.microsoft.com/office/drawing/2014/main" val="20001"/>
                    </a:ext>
                  </a:extLst>
                </a:gridCol>
              </a:tblGrid>
              <a:tr h="1808163">
                <a:tc>
                  <a:txBody>
                    <a:bodyPr/>
                    <a:lstStyle/>
                    <a:p>
                      <a:endParaRPr lang="nl-BE" sz="1800" dirty="0"/>
                    </a:p>
                    <a:p>
                      <a:endParaRPr lang="nl-BE" sz="1800" dirty="0"/>
                    </a:p>
                    <a:p>
                      <a:endParaRPr lang="nl-BE" sz="1800" dirty="0"/>
                    </a:p>
                    <a:p>
                      <a:endParaRPr lang="nl-BE" sz="1800" dirty="0"/>
                    </a:p>
                    <a:p>
                      <a:endParaRPr lang="nl-BE" sz="1800" dirty="0"/>
                    </a:p>
                    <a:p>
                      <a:endParaRPr lang="nl-BE" sz="1800" dirty="0"/>
                    </a:p>
                  </a:txBody>
                  <a:tcPr marL="91443" marR="91443" marT="45722" marB="45722">
                    <a:solidFill>
                      <a:schemeClr val="accent1">
                        <a:alpha val="29000"/>
                      </a:schemeClr>
                    </a:solidFill>
                  </a:tcPr>
                </a:tc>
                <a:tc>
                  <a:txBody>
                    <a:bodyPr/>
                    <a:lstStyle/>
                    <a:p>
                      <a:endParaRPr lang="nl-BE" sz="1800" dirty="0"/>
                    </a:p>
                  </a:txBody>
                  <a:tcPr marL="91443" marR="91443" marT="45722" marB="45722">
                    <a:solidFill>
                      <a:schemeClr val="accent1">
                        <a:alpha val="29000"/>
                      </a:schemeClr>
                    </a:solidFill>
                  </a:tcPr>
                </a:tc>
                <a:extLst>
                  <a:ext uri="{0D108BD9-81ED-4DB2-BD59-A6C34878D82A}">
                    <a16:rowId xmlns="" xmlns:a16="http://schemas.microsoft.com/office/drawing/2014/main" val="10000"/>
                  </a:ext>
                </a:extLst>
              </a:tr>
              <a:tr h="1808163">
                <a:tc>
                  <a:txBody>
                    <a:bodyPr/>
                    <a:lstStyle/>
                    <a:p>
                      <a:endParaRPr lang="nl-BE" sz="1800" dirty="0"/>
                    </a:p>
                    <a:p>
                      <a:endParaRPr lang="nl-BE" sz="1800" dirty="0"/>
                    </a:p>
                    <a:p>
                      <a:endParaRPr lang="nl-BE" sz="1800" dirty="0"/>
                    </a:p>
                    <a:p>
                      <a:endParaRPr lang="nl-BE" sz="1800" dirty="0"/>
                    </a:p>
                  </a:txBody>
                  <a:tcPr marL="91443" marR="91443" marT="45722" marB="45722"/>
                </a:tc>
                <a:tc>
                  <a:txBody>
                    <a:bodyPr/>
                    <a:lstStyle/>
                    <a:p>
                      <a:endParaRPr lang="nl-BE" sz="1800" dirty="0"/>
                    </a:p>
                  </a:txBody>
                  <a:tcPr marL="91443" marR="91443" marT="45722" marB="45722"/>
                </a:tc>
                <a:extLst>
                  <a:ext uri="{0D108BD9-81ED-4DB2-BD59-A6C34878D82A}">
                    <a16:rowId xmlns="" xmlns:a16="http://schemas.microsoft.com/office/drawing/2014/main" val="10001"/>
                  </a:ext>
                </a:extLst>
              </a:tr>
            </a:tbl>
          </a:graphicData>
        </a:graphic>
      </p:graphicFrame>
      <p:cxnSp>
        <p:nvCxnSpPr>
          <p:cNvPr id="111629" name="Rechte verbindingslijn met pijl 5"/>
          <p:cNvCxnSpPr>
            <a:cxnSpLocks noChangeShapeType="1"/>
          </p:cNvCxnSpPr>
          <p:nvPr/>
        </p:nvCxnSpPr>
        <p:spPr bwMode="auto">
          <a:xfrm flipV="1">
            <a:off x="2411413" y="908051"/>
            <a:ext cx="0" cy="41052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11630" name="Rechte verbindingslijn met pijl 9"/>
          <p:cNvCxnSpPr>
            <a:cxnSpLocks noChangeShapeType="1"/>
            <a:stCxn id="111639" idx="0"/>
          </p:cNvCxnSpPr>
          <p:nvPr/>
        </p:nvCxnSpPr>
        <p:spPr bwMode="auto">
          <a:xfrm>
            <a:off x="2483644" y="5013325"/>
            <a:ext cx="4752181"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11631" name="Tekstvak 10"/>
          <p:cNvSpPr txBox="1">
            <a:spLocks noChangeArrowheads="1"/>
          </p:cNvSpPr>
          <p:nvPr/>
        </p:nvSpPr>
        <p:spPr bwMode="auto">
          <a:xfrm>
            <a:off x="6227763" y="5300663"/>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élevé</a:t>
            </a:r>
            <a:endParaRPr lang="nl-BE" altLang="nl-BE" sz="1600" b="0" i="1" dirty="0">
              <a:solidFill>
                <a:schemeClr val="tx1"/>
              </a:solidFill>
              <a:latin typeface="Times New Roman" pitchFamily="18" charset="0"/>
            </a:endParaRPr>
          </a:p>
        </p:txBody>
      </p:sp>
      <p:sp>
        <p:nvSpPr>
          <p:cNvPr id="111632" name="Tekstvak 11"/>
          <p:cNvSpPr txBox="1">
            <a:spLocks noChangeArrowheads="1"/>
          </p:cNvSpPr>
          <p:nvPr/>
        </p:nvSpPr>
        <p:spPr bwMode="auto">
          <a:xfrm>
            <a:off x="2411413" y="5300663"/>
            <a:ext cx="7921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bas</a:t>
            </a:r>
          </a:p>
        </p:txBody>
      </p:sp>
      <p:sp>
        <p:nvSpPr>
          <p:cNvPr id="111633" name="Tekstvak 12"/>
          <p:cNvSpPr txBox="1">
            <a:spLocks noChangeArrowheads="1"/>
          </p:cNvSpPr>
          <p:nvPr/>
        </p:nvSpPr>
        <p:spPr bwMode="auto">
          <a:xfrm>
            <a:off x="1547813" y="4724400"/>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a:solidFill>
                  <a:schemeClr val="tx1"/>
                </a:solidFill>
                <a:latin typeface="Times New Roman" pitchFamily="18" charset="0"/>
              </a:rPr>
              <a:t>bas</a:t>
            </a:r>
          </a:p>
        </p:txBody>
      </p:sp>
      <p:sp>
        <p:nvSpPr>
          <p:cNvPr id="111634" name="Tekstvak 13"/>
          <p:cNvSpPr txBox="1">
            <a:spLocks noChangeArrowheads="1"/>
          </p:cNvSpPr>
          <p:nvPr/>
        </p:nvSpPr>
        <p:spPr bwMode="auto">
          <a:xfrm>
            <a:off x="1547813" y="1196975"/>
            <a:ext cx="792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b="0" i="1" dirty="0" err="1">
                <a:solidFill>
                  <a:schemeClr val="tx1"/>
                </a:solidFill>
                <a:latin typeface="Times New Roman" pitchFamily="18" charset="0"/>
              </a:rPr>
              <a:t>élevé</a:t>
            </a:r>
            <a:endParaRPr lang="nl-BE" altLang="nl-BE" sz="1600" b="0" i="1" dirty="0">
              <a:solidFill>
                <a:schemeClr val="tx1"/>
              </a:solidFill>
              <a:latin typeface="Times New Roman" pitchFamily="18" charset="0"/>
            </a:endParaRPr>
          </a:p>
        </p:txBody>
      </p:sp>
      <p:sp>
        <p:nvSpPr>
          <p:cNvPr id="26" name="Tekstvak 25"/>
          <p:cNvSpPr txBox="1"/>
          <p:nvPr/>
        </p:nvSpPr>
        <p:spPr>
          <a:xfrm>
            <a:off x="1836857" y="1611544"/>
            <a:ext cx="430887" cy="3112856"/>
          </a:xfrm>
          <a:prstGeom prst="rect">
            <a:avLst/>
          </a:prstGeom>
          <a:noFill/>
        </p:spPr>
        <p:txBody>
          <a:bodyPr vert="vert270" wrap="square">
            <a:spAutoFit/>
          </a:bodyPr>
          <a:lstStyle/>
          <a:p>
            <a:pPr algn="ctr" eaLnBrk="1" hangingPunct="1">
              <a:defRPr/>
            </a:pPr>
            <a:r>
              <a:rPr lang="nl-BE" sz="1600" b="1" dirty="0">
                <a:solidFill>
                  <a:schemeClr val="bg2"/>
                </a:solidFill>
              </a:rPr>
              <a:t>Impact </a:t>
            </a:r>
            <a:r>
              <a:rPr lang="nl-BE" sz="1600" b="1" dirty="0" err="1"/>
              <a:t>sur</a:t>
            </a:r>
            <a:r>
              <a:rPr lang="nl-BE" sz="1600" b="1" dirty="0"/>
              <a:t> </a:t>
            </a:r>
            <a:r>
              <a:rPr lang="nl-BE" sz="1600" b="1" dirty="0" err="1"/>
              <a:t>l’atteinte</a:t>
            </a:r>
            <a:r>
              <a:rPr lang="nl-BE" sz="1600" b="1" dirty="0"/>
              <a:t> de </a:t>
            </a:r>
            <a:r>
              <a:rPr lang="nl-BE" sz="1600" b="1" dirty="0" err="1"/>
              <a:t>l’objectif</a:t>
            </a:r>
            <a:endParaRPr lang="nl-BE" sz="1600" b="1" dirty="0"/>
          </a:p>
        </p:txBody>
      </p:sp>
      <p:sp>
        <p:nvSpPr>
          <p:cNvPr id="111636" name="Tekstvak 26"/>
          <p:cNvSpPr txBox="1">
            <a:spLocks noChangeArrowheads="1"/>
          </p:cNvSpPr>
          <p:nvPr/>
        </p:nvSpPr>
        <p:spPr bwMode="auto">
          <a:xfrm>
            <a:off x="3924721" y="5394610"/>
            <a:ext cx="23034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600" dirty="0" err="1">
                <a:solidFill>
                  <a:schemeClr val="tx1"/>
                </a:solidFill>
                <a:latin typeface="Times New Roman" pitchFamily="18" charset="0"/>
              </a:rPr>
              <a:t>Risque</a:t>
            </a:r>
            <a:r>
              <a:rPr lang="nl-BE" altLang="nl-BE" sz="1600" dirty="0">
                <a:solidFill>
                  <a:schemeClr val="tx1"/>
                </a:solidFill>
                <a:latin typeface="Times New Roman" pitchFamily="18" charset="0"/>
              </a:rPr>
              <a:t> </a:t>
            </a:r>
            <a:r>
              <a:rPr lang="nl-BE" altLang="nl-BE" sz="1600" dirty="0" err="1">
                <a:solidFill>
                  <a:schemeClr val="tx1"/>
                </a:solidFill>
                <a:latin typeface="Times New Roman" pitchFamily="18" charset="0"/>
              </a:rPr>
              <a:t>d’échec</a:t>
            </a:r>
            <a:endParaRPr lang="nl-BE" altLang="nl-BE" sz="1600" dirty="0">
              <a:solidFill>
                <a:schemeClr val="tx1"/>
              </a:solidFill>
              <a:latin typeface="Times New Roman" pitchFamily="18" charset="0"/>
            </a:endParaRPr>
          </a:p>
        </p:txBody>
      </p:sp>
      <p:sp>
        <p:nvSpPr>
          <p:cNvPr id="111637" name="Tekstvak 30"/>
          <p:cNvSpPr txBox="1">
            <a:spLocks noChangeArrowheads="1"/>
          </p:cNvSpPr>
          <p:nvPr/>
        </p:nvSpPr>
        <p:spPr bwMode="auto">
          <a:xfrm>
            <a:off x="4818689" y="1916832"/>
            <a:ext cx="1871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algn="ctr" eaLnBrk="1" hangingPunct="1">
              <a:spcBef>
                <a:spcPct val="0"/>
              </a:spcBef>
              <a:buClrTx/>
              <a:buFontTx/>
              <a:buNone/>
            </a:pPr>
            <a:r>
              <a:rPr lang="nl-BE" altLang="nl-BE" sz="2000" b="0" dirty="0" err="1">
                <a:solidFill>
                  <a:schemeClr val="tx1"/>
                </a:solidFill>
                <a:latin typeface="Times New Roman" pitchFamily="18" charset="0"/>
              </a:rPr>
              <a:t>Hypothèse</a:t>
            </a:r>
            <a:r>
              <a:rPr lang="nl-BE" altLang="nl-BE" sz="2000" b="0" dirty="0">
                <a:solidFill>
                  <a:schemeClr val="tx1"/>
                </a:solidFill>
                <a:latin typeface="Times New Roman" pitchFamily="18" charset="0"/>
              </a:rPr>
              <a:t> fatale</a:t>
            </a:r>
          </a:p>
        </p:txBody>
      </p:sp>
      <p:cxnSp>
        <p:nvCxnSpPr>
          <p:cNvPr id="111638" name="Rechte verbindingslijn 32"/>
          <p:cNvCxnSpPr>
            <a:cxnSpLocks noChangeShapeType="1"/>
          </p:cNvCxnSpPr>
          <p:nvPr/>
        </p:nvCxnSpPr>
        <p:spPr bwMode="auto">
          <a:xfrm>
            <a:off x="2411413" y="5013325"/>
            <a:ext cx="0" cy="71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1639" name="Tekstvak 33"/>
          <p:cNvSpPr txBox="1">
            <a:spLocks noChangeArrowheads="1"/>
          </p:cNvSpPr>
          <p:nvPr/>
        </p:nvSpPr>
        <p:spPr bwMode="auto">
          <a:xfrm>
            <a:off x="2195513" y="5013325"/>
            <a:ext cx="576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400" b="0">
                <a:solidFill>
                  <a:schemeClr val="tx1"/>
                </a:solidFill>
                <a:latin typeface="Times New Roman" pitchFamily="18" charset="0"/>
              </a:rPr>
              <a:t>0%</a:t>
            </a:r>
          </a:p>
        </p:txBody>
      </p:sp>
      <p:sp>
        <p:nvSpPr>
          <p:cNvPr id="111640" name="Tekstvak 34"/>
          <p:cNvSpPr txBox="1">
            <a:spLocks noChangeArrowheads="1"/>
          </p:cNvSpPr>
          <p:nvPr/>
        </p:nvSpPr>
        <p:spPr bwMode="auto">
          <a:xfrm>
            <a:off x="4356100" y="5084763"/>
            <a:ext cx="576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400" b="0">
                <a:solidFill>
                  <a:schemeClr val="tx1"/>
                </a:solidFill>
                <a:latin typeface="Times New Roman" pitchFamily="18" charset="0"/>
              </a:rPr>
              <a:t>50%</a:t>
            </a:r>
          </a:p>
        </p:txBody>
      </p:sp>
      <p:cxnSp>
        <p:nvCxnSpPr>
          <p:cNvPr id="111641" name="Rechte verbindingslijn 36"/>
          <p:cNvCxnSpPr>
            <a:cxnSpLocks noChangeShapeType="1"/>
          </p:cNvCxnSpPr>
          <p:nvPr/>
        </p:nvCxnSpPr>
        <p:spPr bwMode="auto">
          <a:xfrm flipH="1">
            <a:off x="4572000" y="5013325"/>
            <a:ext cx="71438"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11642" name="Rechte verbindingslijn 39"/>
          <p:cNvCxnSpPr>
            <a:cxnSpLocks noChangeShapeType="1"/>
            <a:endCxn id="111640" idx="0"/>
          </p:cNvCxnSpPr>
          <p:nvPr/>
        </p:nvCxnSpPr>
        <p:spPr bwMode="auto">
          <a:xfrm>
            <a:off x="4643438" y="5013325"/>
            <a:ext cx="0" cy="7143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11643" name="Tekstvak 40"/>
          <p:cNvSpPr txBox="1">
            <a:spLocks noChangeArrowheads="1"/>
          </p:cNvSpPr>
          <p:nvPr/>
        </p:nvSpPr>
        <p:spPr bwMode="auto">
          <a:xfrm>
            <a:off x="6443663" y="5084763"/>
            <a:ext cx="865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DCB3B"/>
              </a:buClr>
              <a:buChar char="&gt;"/>
              <a:defRPr sz="3000" b="1">
                <a:solidFill>
                  <a:srgbClr val="444432"/>
                </a:solidFill>
                <a:latin typeface="Arial" pitchFamily="34" charset="0"/>
                <a:cs typeface="Times New Roman" pitchFamily="18" charset="0"/>
              </a:defRPr>
            </a:lvl1pPr>
            <a:lvl2pPr marL="742950" indent="-285750">
              <a:spcBef>
                <a:spcPct val="20000"/>
              </a:spcBef>
              <a:buClr>
                <a:srgbClr val="A6A8AB"/>
              </a:buClr>
              <a:buSzPct val="150000"/>
              <a:buChar char="•"/>
              <a:defRPr sz="2400">
                <a:solidFill>
                  <a:schemeClr val="bg2"/>
                </a:solidFill>
                <a:latin typeface="Arial" pitchFamily="34" charset="0"/>
                <a:cs typeface="Times New Roman" pitchFamily="18" charset="0"/>
              </a:defRPr>
            </a:lvl2pPr>
            <a:lvl3pPr marL="1143000" indent="-228600">
              <a:spcBef>
                <a:spcPct val="20000"/>
              </a:spcBef>
              <a:buClr>
                <a:srgbClr val="0099CC"/>
              </a:buClr>
              <a:buFont typeface="Wingdings" pitchFamily="2" charset="2"/>
              <a:buChar char="§"/>
              <a:defRPr sz="2000">
                <a:solidFill>
                  <a:schemeClr val="bg2"/>
                </a:solidFill>
                <a:latin typeface="Arial" pitchFamily="34" charset="0"/>
                <a:cs typeface="Times New Roman" pitchFamily="18" charset="0"/>
              </a:defRPr>
            </a:lvl3pPr>
            <a:lvl4pPr marL="1600200" indent="-228600">
              <a:spcBef>
                <a:spcPct val="20000"/>
              </a:spcBef>
              <a:buClr>
                <a:srgbClr val="FF6600"/>
              </a:buClr>
              <a:buChar char="–"/>
              <a:defRPr>
                <a:solidFill>
                  <a:schemeClr val="bg2"/>
                </a:solidFill>
                <a:latin typeface="Arial" pitchFamily="34" charset="0"/>
                <a:cs typeface="Times New Roman" pitchFamily="18" charset="0"/>
              </a:defRPr>
            </a:lvl4pPr>
            <a:lvl5pPr marL="2057400" indent="-228600">
              <a:spcBef>
                <a:spcPct val="20000"/>
              </a:spcBef>
              <a:buClr>
                <a:srgbClr val="A6A8AB"/>
              </a:buClr>
              <a:buChar char="*"/>
              <a:defRPr sz="1600">
                <a:solidFill>
                  <a:schemeClr val="bg2"/>
                </a:solidFill>
                <a:latin typeface="Arial" pitchFamily="34" charset="0"/>
                <a:cs typeface="Times New Roman" pitchFamily="18" charset="0"/>
              </a:defRPr>
            </a:lvl5pPr>
            <a:lvl6pPr marL="25146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6pPr>
            <a:lvl7pPr marL="29718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7pPr>
            <a:lvl8pPr marL="34290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8pPr>
            <a:lvl9pPr marL="3886200" indent="-228600" eaLnBrk="0" fontAlgn="base" hangingPunct="0">
              <a:spcBef>
                <a:spcPct val="20000"/>
              </a:spcBef>
              <a:spcAft>
                <a:spcPct val="0"/>
              </a:spcAft>
              <a:buClr>
                <a:srgbClr val="A6A8AB"/>
              </a:buClr>
              <a:buChar char="*"/>
              <a:defRPr sz="1600">
                <a:solidFill>
                  <a:schemeClr val="bg2"/>
                </a:solidFill>
                <a:latin typeface="Arial" pitchFamily="34" charset="0"/>
                <a:cs typeface="Times New Roman" pitchFamily="18" charset="0"/>
              </a:defRPr>
            </a:lvl9pPr>
          </a:lstStyle>
          <a:p>
            <a:pPr eaLnBrk="1" hangingPunct="1">
              <a:spcBef>
                <a:spcPct val="0"/>
              </a:spcBef>
              <a:buClrTx/>
              <a:buFontTx/>
              <a:buNone/>
            </a:pPr>
            <a:r>
              <a:rPr lang="nl-BE" altLang="nl-BE" sz="1400" b="0">
                <a:solidFill>
                  <a:schemeClr val="tx1"/>
                </a:solidFill>
                <a:latin typeface="Times New Roman" pitchFamily="18" charset="0"/>
              </a:rPr>
              <a:t>100%</a:t>
            </a:r>
          </a:p>
        </p:txBody>
      </p:sp>
    </p:spTree>
    <p:extLst>
      <p:ext uri="{BB962C8B-B14F-4D97-AF65-F5344CB8AC3E}">
        <p14:creationId xmlns:p14="http://schemas.microsoft.com/office/powerpoint/2010/main" val="27377786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2682552" y="361538"/>
            <a:ext cx="6858000" cy="685800"/>
          </a:xfrm>
        </p:spPr>
        <p:txBody>
          <a:bodyPr/>
          <a:lstStyle/>
          <a:p>
            <a:pPr eaLnBrk="1" hangingPunct="1"/>
            <a:r>
              <a:rPr lang="en-CA" kern="1200" dirty="0" err="1">
                <a:ea typeface="MS PGothic" pitchFamily="34" charset="-128"/>
              </a:rPr>
              <a:t>Chaine</a:t>
            </a:r>
            <a:r>
              <a:rPr lang="en-CA" kern="1200" dirty="0">
                <a:ea typeface="MS PGothic" pitchFamily="34" charset="-128"/>
              </a:rPr>
              <a:t> de </a:t>
            </a:r>
            <a:r>
              <a:rPr lang="en-CA" kern="1200" dirty="0" err="1">
                <a:ea typeface="MS PGothic" pitchFamily="34" charset="-128"/>
              </a:rPr>
              <a:t>résultats</a:t>
            </a:r>
            <a:endParaRPr lang="en-CA" kern="1200" dirty="0">
              <a:ea typeface="MS PGothic" pitchFamily="34" charset="-128"/>
            </a:endParaRPr>
          </a:p>
        </p:txBody>
      </p:sp>
      <p:sp>
        <p:nvSpPr>
          <p:cNvPr id="78851" name="Rectangle 3"/>
          <p:cNvSpPr>
            <a:spLocks noChangeArrowheads="1"/>
          </p:cNvSpPr>
          <p:nvPr/>
        </p:nvSpPr>
        <p:spPr bwMode="auto">
          <a:xfrm>
            <a:off x="2911475" y="1412875"/>
            <a:ext cx="4319588" cy="792163"/>
          </a:xfrm>
          <a:prstGeom prst="rect">
            <a:avLst/>
          </a:prstGeom>
          <a:solidFill>
            <a:srgbClr val="91DA00"/>
          </a:solidFill>
          <a:ln w="9525">
            <a:noFill/>
            <a:miter lim="800000"/>
            <a:headEnd/>
            <a:tailEnd/>
          </a:ln>
        </p:spPr>
        <p:txBody>
          <a:bodyPr tIns="91440" anchor="ctr"/>
          <a:lstStyle/>
          <a:p>
            <a:pPr algn="ctr" eaLnBrk="0" hangingPunct="0">
              <a:spcBef>
                <a:spcPct val="20000"/>
              </a:spcBef>
            </a:pPr>
            <a:r>
              <a:rPr lang="en-GB" sz="2000" b="1" dirty="0">
                <a:latin typeface="Lucida Sans" pitchFamily="34" charset="0"/>
                <a:cs typeface="Arial" pitchFamily="34" charset="0"/>
              </a:rPr>
              <a:t>Widespread improvement in society/final beneficiaries</a:t>
            </a:r>
          </a:p>
        </p:txBody>
      </p:sp>
      <p:sp>
        <p:nvSpPr>
          <p:cNvPr id="78852" name="Rectangle 4"/>
          <p:cNvSpPr>
            <a:spLocks noChangeArrowheads="1"/>
          </p:cNvSpPr>
          <p:nvPr/>
        </p:nvSpPr>
        <p:spPr bwMode="auto">
          <a:xfrm>
            <a:off x="2911475" y="4051300"/>
            <a:ext cx="4319588" cy="755650"/>
          </a:xfrm>
          <a:prstGeom prst="rect">
            <a:avLst/>
          </a:prstGeom>
          <a:solidFill>
            <a:srgbClr val="EA0000"/>
          </a:solidFill>
          <a:ln w="9525">
            <a:noFill/>
            <a:miter lim="800000"/>
            <a:headEnd/>
            <a:tailEnd/>
          </a:ln>
        </p:spPr>
        <p:txBody>
          <a:bodyPr tIns="91440" anchor="ctr"/>
          <a:lstStyle/>
          <a:p>
            <a:pPr algn="ctr" eaLnBrk="0" hangingPunct="0"/>
            <a:r>
              <a:rPr lang="en-GB" sz="2000" b="1" dirty="0">
                <a:latin typeface="Lucida Sans" pitchFamily="34" charset="0"/>
                <a:cs typeface="Arial" pitchFamily="34" charset="0"/>
              </a:rPr>
              <a:t>  </a:t>
            </a:r>
            <a:r>
              <a:rPr lang="en-GB" sz="2000" b="1" dirty="0">
                <a:solidFill>
                  <a:schemeClr val="tx1">
                    <a:lumMod val="75000"/>
                  </a:schemeClr>
                </a:solidFill>
                <a:latin typeface="Lucida Sans" pitchFamily="34" charset="0"/>
                <a:cs typeface="Arial" pitchFamily="34" charset="0"/>
              </a:rPr>
              <a:t>Products and services delivered</a:t>
            </a:r>
          </a:p>
        </p:txBody>
      </p:sp>
      <p:sp>
        <p:nvSpPr>
          <p:cNvPr id="78853" name="AutoShape 5"/>
          <p:cNvSpPr>
            <a:spLocks noChangeArrowheads="1"/>
          </p:cNvSpPr>
          <p:nvPr/>
        </p:nvSpPr>
        <p:spPr bwMode="auto">
          <a:xfrm rot="-5400000">
            <a:off x="5658643" y="2834482"/>
            <a:ext cx="354013"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54" name="AutoShape 6"/>
          <p:cNvSpPr>
            <a:spLocks noChangeArrowheads="1"/>
          </p:cNvSpPr>
          <p:nvPr/>
        </p:nvSpPr>
        <p:spPr bwMode="auto">
          <a:xfrm rot="-5400000">
            <a:off x="5725319" y="4131469"/>
            <a:ext cx="354012"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55" name="AutoShape 7"/>
          <p:cNvSpPr>
            <a:spLocks noChangeArrowheads="1"/>
          </p:cNvSpPr>
          <p:nvPr/>
        </p:nvSpPr>
        <p:spPr bwMode="auto">
          <a:xfrm rot="-5400000">
            <a:off x="5725319" y="5283994"/>
            <a:ext cx="354012"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56" name="Rectangle 8"/>
          <p:cNvSpPr>
            <a:spLocks noChangeArrowheads="1"/>
          </p:cNvSpPr>
          <p:nvPr/>
        </p:nvSpPr>
        <p:spPr bwMode="auto">
          <a:xfrm>
            <a:off x="2922588" y="2708275"/>
            <a:ext cx="4308475" cy="793750"/>
          </a:xfrm>
          <a:prstGeom prst="rect">
            <a:avLst/>
          </a:prstGeom>
          <a:solidFill>
            <a:srgbClr val="FFFF00"/>
          </a:solidFill>
          <a:ln w="9525">
            <a:noFill/>
            <a:miter lim="800000"/>
            <a:headEnd/>
            <a:tailEnd/>
          </a:ln>
        </p:spPr>
        <p:txBody>
          <a:bodyPr tIns="91440" anchor="ctr"/>
          <a:lstStyle/>
          <a:p>
            <a:pPr algn="ctr" eaLnBrk="0" hangingPunct="0">
              <a:spcBef>
                <a:spcPct val="40000"/>
              </a:spcBef>
            </a:pPr>
            <a:r>
              <a:rPr lang="en-GB" sz="2000" b="1" dirty="0">
                <a:latin typeface="Lucida Sans" pitchFamily="34" charset="0"/>
                <a:cs typeface="Arial" pitchFamily="34" charset="0"/>
              </a:rPr>
              <a:t>Use of services/products by beneficiaries/TGs</a:t>
            </a:r>
          </a:p>
        </p:txBody>
      </p:sp>
      <p:sp>
        <p:nvSpPr>
          <p:cNvPr id="78857" name="Rectangle 9"/>
          <p:cNvSpPr>
            <a:spLocks noChangeArrowheads="1"/>
          </p:cNvSpPr>
          <p:nvPr/>
        </p:nvSpPr>
        <p:spPr bwMode="auto">
          <a:xfrm>
            <a:off x="7429500" y="1412875"/>
            <a:ext cx="1295400" cy="792163"/>
          </a:xfrm>
          <a:prstGeom prst="rect">
            <a:avLst/>
          </a:prstGeom>
          <a:solidFill>
            <a:srgbClr val="91DA00"/>
          </a:solidFill>
          <a:ln w="9525">
            <a:noFill/>
            <a:miter lim="800000"/>
            <a:headEnd/>
            <a:tailEnd/>
          </a:ln>
        </p:spPr>
        <p:txBody>
          <a:bodyPr tIns="91440" anchor="ctr"/>
          <a:lstStyle/>
          <a:p>
            <a:pPr algn="ctr" eaLnBrk="0" hangingPunct="0"/>
            <a:r>
              <a:rPr lang="en-GB" sz="2000" b="1">
                <a:latin typeface="Lucida Sans" pitchFamily="34" charset="0"/>
                <a:cs typeface="Arial" pitchFamily="34" charset="0"/>
              </a:rPr>
              <a:t> Long- Term</a:t>
            </a:r>
          </a:p>
        </p:txBody>
      </p:sp>
      <p:sp>
        <p:nvSpPr>
          <p:cNvPr id="78858" name="Rectangle 10"/>
          <p:cNvSpPr>
            <a:spLocks noChangeArrowheads="1"/>
          </p:cNvSpPr>
          <p:nvPr/>
        </p:nvSpPr>
        <p:spPr bwMode="auto">
          <a:xfrm>
            <a:off x="7397750" y="2708275"/>
            <a:ext cx="1295400" cy="817563"/>
          </a:xfrm>
          <a:prstGeom prst="rect">
            <a:avLst/>
          </a:prstGeom>
          <a:solidFill>
            <a:srgbClr val="FFFF00"/>
          </a:solidFill>
          <a:ln w="9525">
            <a:noFill/>
            <a:miter lim="800000"/>
            <a:headEnd/>
            <a:tailEnd/>
          </a:ln>
        </p:spPr>
        <p:txBody>
          <a:bodyPr anchor="ctr"/>
          <a:lstStyle/>
          <a:p>
            <a:pPr algn="ctr" eaLnBrk="0" hangingPunct="0"/>
            <a:r>
              <a:rPr lang="en-GB" sz="2000" b="1" dirty="0">
                <a:latin typeface="Lucida Sans" pitchFamily="34" charset="0"/>
                <a:cs typeface="Arial" pitchFamily="34" charset="0"/>
              </a:rPr>
              <a:t>Medium-Term</a:t>
            </a:r>
          </a:p>
        </p:txBody>
      </p:sp>
      <p:sp>
        <p:nvSpPr>
          <p:cNvPr id="78859" name="Rectangle 11"/>
          <p:cNvSpPr>
            <a:spLocks noChangeArrowheads="1"/>
          </p:cNvSpPr>
          <p:nvPr/>
        </p:nvSpPr>
        <p:spPr bwMode="auto">
          <a:xfrm>
            <a:off x="7431088" y="4051300"/>
            <a:ext cx="1295400" cy="746125"/>
          </a:xfrm>
          <a:prstGeom prst="rect">
            <a:avLst/>
          </a:prstGeom>
          <a:solidFill>
            <a:srgbClr val="EA0000"/>
          </a:solidFill>
          <a:ln w="9525">
            <a:noFill/>
            <a:miter lim="800000"/>
            <a:headEnd/>
            <a:tailEnd/>
          </a:ln>
        </p:spPr>
        <p:txBody>
          <a:bodyPr tIns="91440" anchor="ctr"/>
          <a:lstStyle/>
          <a:p>
            <a:pPr algn="ctr" eaLnBrk="0" hangingPunct="0"/>
            <a:r>
              <a:rPr lang="en-GB" sz="2200" b="1" dirty="0">
                <a:solidFill>
                  <a:schemeClr val="tx1">
                    <a:lumMod val="75000"/>
                  </a:schemeClr>
                </a:solidFill>
                <a:latin typeface="Lucida Sans" pitchFamily="34" charset="0"/>
                <a:cs typeface="Arial" pitchFamily="34" charset="0"/>
              </a:rPr>
              <a:t>Short- Term</a:t>
            </a:r>
          </a:p>
        </p:txBody>
      </p:sp>
      <p:sp>
        <p:nvSpPr>
          <p:cNvPr id="78860" name="Text Box 12"/>
          <p:cNvSpPr txBox="1">
            <a:spLocks noChangeArrowheads="1"/>
          </p:cNvSpPr>
          <p:nvPr/>
        </p:nvSpPr>
        <p:spPr bwMode="auto">
          <a:xfrm>
            <a:off x="524002" y="1403731"/>
            <a:ext cx="1905000" cy="822325"/>
          </a:xfrm>
          <a:prstGeom prst="rect">
            <a:avLst/>
          </a:prstGeom>
          <a:solidFill>
            <a:srgbClr val="91DA00"/>
          </a:solidFill>
          <a:ln w="12700">
            <a:noFill/>
            <a:miter lim="800000"/>
            <a:headEnd/>
            <a:tailEnd/>
          </a:ln>
        </p:spPr>
        <p:txBody>
          <a:bodyPr>
            <a:spAutoFit/>
          </a:bodyPr>
          <a:lstStyle/>
          <a:p>
            <a:pPr algn="ctr"/>
            <a:r>
              <a:rPr lang="en-GB" sz="2400" b="1" dirty="0">
                <a:latin typeface="Lucida Sans" pitchFamily="34" charset="0"/>
                <a:cs typeface="Arial" pitchFamily="34" charset="0"/>
              </a:rPr>
              <a:t>Impacts</a:t>
            </a:r>
          </a:p>
          <a:p>
            <a:pPr algn="ctr"/>
            <a:endParaRPr lang="en-GB" sz="2400" b="1" dirty="0">
              <a:latin typeface="Lucida Sans" pitchFamily="34" charset="0"/>
              <a:cs typeface="Arial" pitchFamily="34" charset="0"/>
            </a:endParaRPr>
          </a:p>
        </p:txBody>
      </p:sp>
      <p:sp>
        <p:nvSpPr>
          <p:cNvPr id="78861" name="Text Box 13"/>
          <p:cNvSpPr txBox="1">
            <a:spLocks noChangeArrowheads="1"/>
          </p:cNvSpPr>
          <p:nvPr/>
        </p:nvSpPr>
        <p:spPr bwMode="auto">
          <a:xfrm>
            <a:off x="519113" y="2708275"/>
            <a:ext cx="1905000" cy="822325"/>
          </a:xfrm>
          <a:prstGeom prst="rect">
            <a:avLst/>
          </a:prstGeom>
          <a:solidFill>
            <a:srgbClr val="FFFF00"/>
          </a:solidFill>
          <a:ln w="12700">
            <a:noFill/>
            <a:miter lim="800000"/>
            <a:headEnd/>
            <a:tailEnd/>
          </a:ln>
        </p:spPr>
        <p:txBody>
          <a:bodyPr>
            <a:spAutoFit/>
          </a:bodyPr>
          <a:lstStyle/>
          <a:p>
            <a:pPr algn="ctr"/>
            <a:r>
              <a:rPr lang="en-GB" sz="2400" b="1" dirty="0">
                <a:latin typeface="Lucida Sans" pitchFamily="34" charset="0"/>
                <a:cs typeface="Arial" pitchFamily="34" charset="0"/>
              </a:rPr>
              <a:t>Outcomes</a:t>
            </a:r>
          </a:p>
          <a:p>
            <a:pPr algn="ctr"/>
            <a:endParaRPr lang="en-GB" sz="2400" b="1" dirty="0">
              <a:latin typeface="Lucida Sans" pitchFamily="34" charset="0"/>
              <a:cs typeface="Arial" pitchFamily="34" charset="0"/>
            </a:endParaRPr>
          </a:p>
        </p:txBody>
      </p:sp>
      <p:sp>
        <p:nvSpPr>
          <p:cNvPr id="78862" name="Text Box 14"/>
          <p:cNvSpPr txBox="1">
            <a:spLocks noChangeArrowheads="1"/>
          </p:cNvSpPr>
          <p:nvPr/>
        </p:nvSpPr>
        <p:spPr bwMode="auto">
          <a:xfrm>
            <a:off x="519113" y="4051300"/>
            <a:ext cx="1905000" cy="830997"/>
          </a:xfrm>
          <a:prstGeom prst="rect">
            <a:avLst/>
          </a:prstGeom>
          <a:solidFill>
            <a:srgbClr val="EA0000"/>
          </a:solidFill>
          <a:ln w="12700">
            <a:noFill/>
            <a:miter lim="800000"/>
            <a:headEnd/>
            <a:tailEnd/>
          </a:ln>
        </p:spPr>
        <p:txBody>
          <a:bodyPr>
            <a:spAutoFit/>
          </a:bodyPr>
          <a:lstStyle/>
          <a:p>
            <a:pPr algn="ctr"/>
            <a:r>
              <a:rPr lang="en-GB" sz="2400" b="1" dirty="0">
                <a:solidFill>
                  <a:schemeClr val="tx1">
                    <a:lumMod val="75000"/>
                  </a:schemeClr>
                </a:solidFill>
                <a:latin typeface="Lucida Sans" pitchFamily="34" charset="0"/>
                <a:cs typeface="Arial" pitchFamily="34" charset="0"/>
              </a:rPr>
              <a:t>Outputs</a:t>
            </a:r>
          </a:p>
          <a:p>
            <a:pPr algn="ctr"/>
            <a:endParaRPr lang="en-GB" sz="2400" b="1" dirty="0">
              <a:latin typeface="Lucida Sans" pitchFamily="34" charset="0"/>
              <a:cs typeface="Arial" pitchFamily="34" charset="0"/>
            </a:endParaRPr>
          </a:p>
        </p:txBody>
      </p:sp>
      <p:sp>
        <p:nvSpPr>
          <p:cNvPr id="78863" name="AutoShape 15"/>
          <p:cNvSpPr>
            <a:spLocks noChangeArrowheads="1"/>
          </p:cNvSpPr>
          <p:nvPr/>
        </p:nvSpPr>
        <p:spPr bwMode="auto">
          <a:xfrm rot="-5400000">
            <a:off x="1330325" y="2698750"/>
            <a:ext cx="368300"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64" name="AutoShape 16"/>
          <p:cNvSpPr>
            <a:spLocks noChangeArrowheads="1"/>
          </p:cNvSpPr>
          <p:nvPr/>
        </p:nvSpPr>
        <p:spPr bwMode="auto">
          <a:xfrm rot="-5400000">
            <a:off x="1329531" y="4067969"/>
            <a:ext cx="369888"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65" name="AutoShape 17"/>
          <p:cNvSpPr>
            <a:spLocks noChangeArrowheads="1"/>
          </p:cNvSpPr>
          <p:nvPr/>
        </p:nvSpPr>
        <p:spPr bwMode="auto">
          <a:xfrm rot="-5400000">
            <a:off x="1396206" y="5291932"/>
            <a:ext cx="369887" cy="533400"/>
          </a:xfrm>
          <a:prstGeom prst="rightArrow">
            <a:avLst>
              <a:gd name="adj1" fmla="val 47028"/>
              <a:gd name="adj2" fmla="val 25000"/>
            </a:avLst>
          </a:prstGeom>
          <a:noFill/>
          <a:ln w="12700">
            <a:noFill/>
            <a:miter lim="800000"/>
            <a:headEnd/>
            <a:tailEnd/>
          </a:ln>
        </p:spPr>
        <p:txBody>
          <a:bodyPr wrap="none" anchor="ctr"/>
          <a:lstStyle/>
          <a:p>
            <a:endParaRPr lang="en-US"/>
          </a:p>
        </p:txBody>
      </p:sp>
      <p:sp>
        <p:nvSpPr>
          <p:cNvPr id="78866" name="AutoShape 18"/>
          <p:cNvSpPr>
            <a:spLocks noChangeArrowheads="1"/>
          </p:cNvSpPr>
          <p:nvPr/>
        </p:nvSpPr>
        <p:spPr bwMode="auto">
          <a:xfrm rot="-5400000">
            <a:off x="1265238" y="2193925"/>
            <a:ext cx="368300"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67" name="AutoShape 19"/>
          <p:cNvSpPr>
            <a:spLocks noChangeArrowheads="1"/>
          </p:cNvSpPr>
          <p:nvPr/>
        </p:nvSpPr>
        <p:spPr bwMode="auto">
          <a:xfrm rot="-5400000">
            <a:off x="1264444" y="3563144"/>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68" name="AutoShape 20"/>
          <p:cNvSpPr>
            <a:spLocks noChangeArrowheads="1"/>
          </p:cNvSpPr>
          <p:nvPr/>
        </p:nvSpPr>
        <p:spPr bwMode="auto">
          <a:xfrm rot="-5400000">
            <a:off x="4787900" y="2193925"/>
            <a:ext cx="368300"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69" name="AutoShape 21"/>
          <p:cNvSpPr>
            <a:spLocks noChangeArrowheads="1"/>
          </p:cNvSpPr>
          <p:nvPr/>
        </p:nvSpPr>
        <p:spPr bwMode="auto">
          <a:xfrm rot="-5400000">
            <a:off x="4787106" y="3563144"/>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70" name="Text Box 22"/>
          <p:cNvSpPr txBox="1">
            <a:spLocks noChangeArrowheads="1"/>
          </p:cNvSpPr>
          <p:nvPr/>
        </p:nvSpPr>
        <p:spPr bwMode="auto">
          <a:xfrm>
            <a:off x="539750" y="5400675"/>
            <a:ext cx="1905000" cy="830997"/>
          </a:xfrm>
          <a:prstGeom prst="rect">
            <a:avLst/>
          </a:prstGeom>
          <a:noFill/>
          <a:ln w="12700">
            <a:solidFill>
              <a:schemeClr val="tx1"/>
            </a:solidFill>
            <a:miter lim="800000"/>
            <a:headEnd/>
            <a:tailEnd/>
          </a:ln>
        </p:spPr>
        <p:txBody>
          <a:bodyPr wrap="square">
            <a:spAutoFit/>
          </a:bodyPr>
          <a:lstStyle/>
          <a:p>
            <a:pPr algn="ctr"/>
            <a:r>
              <a:rPr lang="en-GB" sz="2400" b="1" dirty="0">
                <a:latin typeface="Lucida Sans" pitchFamily="34" charset="0"/>
                <a:cs typeface="Arial" pitchFamily="34" charset="0"/>
              </a:rPr>
              <a:t>Activities</a:t>
            </a:r>
          </a:p>
          <a:p>
            <a:pPr algn="ctr"/>
            <a:endParaRPr lang="en-GB" sz="2400" b="1" dirty="0">
              <a:latin typeface="Lucida Sans" pitchFamily="34" charset="0"/>
              <a:cs typeface="Arial" pitchFamily="34" charset="0"/>
            </a:endParaRPr>
          </a:p>
        </p:txBody>
      </p:sp>
      <p:sp>
        <p:nvSpPr>
          <p:cNvPr id="78871" name="Rectangle 23"/>
          <p:cNvSpPr>
            <a:spLocks noChangeArrowheads="1"/>
          </p:cNvSpPr>
          <p:nvPr/>
        </p:nvSpPr>
        <p:spPr bwMode="auto">
          <a:xfrm>
            <a:off x="2916238" y="5395913"/>
            <a:ext cx="4319587" cy="839787"/>
          </a:xfrm>
          <a:prstGeom prst="rect">
            <a:avLst/>
          </a:prstGeom>
          <a:noFill/>
          <a:ln w="9525">
            <a:solidFill>
              <a:schemeClr val="tx1"/>
            </a:solidFill>
            <a:miter lim="800000"/>
            <a:headEnd/>
            <a:tailEnd/>
          </a:ln>
        </p:spPr>
        <p:txBody>
          <a:bodyPr tIns="91440" anchor="ctr"/>
          <a:lstStyle/>
          <a:p>
            <a:pPr algn="ctr" eaLnBrk="0" hangingPunct="0"/>
            <a:r>
              <a:rPr lang="en-GB" sz="2000" b="1">
                <a:latin typeface="Lucida Sans" pitchFamily="34" charset="0"/>
                <a:cs typeface="Arial" pitchFamily="34" charset="0"/>
              </a:rPr>
              <a:t>  Tasks transforming inputs to outputs</a:t>
            </a:r>
          </a:p>
        </p:txBody>
      </p:sp>
      <p:sp>
        <p:nvSpPr>
          <p:cNvPr id="78872" name="Rectangle 24"/>
          <p:cNvSpPr>
            <a:spLocks noChangeArrowheads="1"/>
          </p:cNvSpPr>
          <p:nvPr/>
        </p:nvSpPr>
        <p:spPr bwMode="auto">
          <a:xfrm>
            <a:off x="7451725" y="5410200"/>
            <a:ext cx="1254125" cy="815975"/>
          </a:xfrm>
          <a:prstGeom prst="rect">
            <a:avLst/>
          </a:prstGeom>
          <a:noFill/>
          <a:ln w="9525">
            <a:solidFill>
              <a:schemeClr val="tx1"/>
            </a:solidFill>
            <a:miter lim="800000"/>
            <a:headEnd/>
            <a:tailEnd/>
          </a:ln>
        </p:spPr>
        <p:txBody>
          <a:bodyPr tIns="91440" anchor="ctr"/>
          <a:lstStyle/>
          <a:p>
            <a:pPr algn="ctr" eaLnBrk="0" hangingPunct="0"/>
            <a:r>
              <a:rPr lang="en-GB" sz="1900" b="1" dirty="0">
                <a:latin typeface="Lucida Sans" pitchFamily="34" charset="0"/>
                <a:cs typeface="Arial" pitchFamily="34" charset="0"/>
              </a:rPr>
              <a:t>Ongoing</a:t>
            </a:r>
          </a:p>
        </p:txBody>
      </p:sp>
      <p:sp>
        <p:nvSpPr>
          <p:cNvPr id="78873" name="AutoShape 25"/>
          <p:cNvSpPr>
            <a:spLocks noChangeArrowheads="1"/>
          </p:cNvSpPr>
          <p:nvPr/>
        </p:nvSpPr>
        <p:spPr bwMode="auto">
          <a:xfrm rot="-5400000">
            <a:off x="1275556" y="4823619"/>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
        <p:nvSpPr>
          <p:cNvPr id="78874" name="AutoShape 26"/>
          <p:cNvSpPr>
            <a:spLocks noChangeArrowheads="1"/>
          </p:cNvSpPr>
          <p:nvPr/>
        </p:nvSpPr>
        <p:spPr bwMode="auto">
          <a:xfrm rot="-5400000">
            <a:off x="4798219" y="4823619"/>
            <a:ext cx="369888" cy="533400"/>
          </a:xfrm>
          <a:prstGeom prst="rightArrow">
            <a:avLst>
              <a:gd name="adj1" fmla="val 47028"/>
              <a:gd name="adj2" fmla="val 25000"/>
            </a:avLst>
          </a:prstGeom>
          <a:noFill/>
          <a:ln w="127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173913332"/>
      </p:ext>
    </p:extLst>
  </p:cSld>
  <p:clrMapOvr>
    <a:masterClrMapping/>
  </p:clrMapOvr>
  <p:transition spd="med">
    <p:pull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6000072" y="3784895"/>
            <a:ext cx="2431094" cy="2107610"/>
          </a:xfrm>
          <a:prstGeom prst="roundRect">
            <a:avLst/>
          </a:prstGeom>
          <a:gradFill flip="none" rotWithShape="1">
            <a:gsLst>
              <a:gs pos="51000">
                <a:srgbClr val="FBEAC7">
                  <a:alpha val="0"/>
                </a:srgbClr>
              </a:gs>
              <a:gs pos="17999">
                <a:srgbClr val="FEE7F2"/>
              </a:gs>
              <a:gs pos="36000">
                <a:srgbClr val="FAC77D"/>
              </a:gs>
              <a:gs pos="61000">
                <a:srgbClr val="FBA97D"/>
              </a:gs>
              <a:gs pos="82001">
                <a:srgbClr val="FBD49C"/>
              </a:gs>
              <a:gs pos="100000">
                <a:srgbClr val="FEE7F2"/>
              </a:gs>
            </a:gsLst>
            <a:lin ang="2700000" scaled="1"/>
            <a:tileRect/>
          </a:gradFill>
          <a:ln w="9525" cap="flat" cmpd="sng" algn="ctr">
            <a:noFill/>
            <a:prstDash val="solid"/>
            <a:round/>
            <a:headEnd type="none" w="med" len="med"/>
            <a:tailEnd type="none" w="med" len="med"/>
          </a:ln>
          <a:effectLst/>
        </p:spPr>
        <p:txBody>
          <a:bodyPr wrap="none" anchor="ctr"/>
          <a:lstStyle/>
          <a:p>
            <a:pPr>
              <a:defRPr/>
            </a:pPr>
            <a:endParaRPr lang="en-GB"/>
          </a:p>
        </p:txBody>
      </p:sp>
      <p:pic>
        <p:nvPicPr>
          <p:cNvPr id="11269" name="Rounded Rectangle 16"/>
          <p:cNvPicPr>
            <a:picLocks noChangeArrowheads="1"/>
          </p:cNvPicPr>
          <p:nvPr/>
        </p:nvPicPr>
        <p:blipFill>
          <a:blip r:embed="rId3" cstate="print"/>
          <a:srcRect/>
          <a:stretch>
            <a:fillRect/>
          </a:stretch>
        </p:blipFill>
        <p:spPr bwMode="auto">
          <a:xfrm>
            <a:off x="801688" y="3776663"/>
            <a:ext cx="2436812" cy="2124075"/>
          </a:xfrm>
          <a:prstGeom prst="rect">
            <a:avLst/>
          </a:prstGeom>
          <a:noFill/>
          <a:ln w="9525">
            <a:noFill/>
            <a:miter lim="800000"/>
            <a:headEnd/>
            <a:tailEnd/>
          </a:ln>
        </p:spPr>
      </p:pic>
      <p:sp>
        <p:nvSpPr>
          <p:cNvPr id="11270" name="Text Box 26"/>
          <p:cNvSpPr txBox="1">
            <a:spLocks noChangeArrowheads="1"/>
          </p:cNvSpPr>
          <p:nvPr/>
        </p:nvSpPr>
        <p:spPr bwMode="auto">
          <a:xfrm>
            <a:off x="855663" y="3886200"/>
            <a:ext cx="2330450" cy="1905000"/>
          </a:xfrm>
          <a:prstGeom prst="rect">
            <a:avLst/>
          </a:prstGeom>
          <a:noFill/>
          <a:ln w="9525">
            <a:noFill/>
            <a:miter lim="800000"/>
            <a:headEnd/>
            <a:tailEnd/>
          </a:ln>
        </p:spPr>
        <p:txBody>
          <a:bodyPr wrap="none" anchor="ctr"/>
          <a:lstStyle/>
          <a:p>
            <a:endParaRPr lang="en-GB"/>
          </a:p>
        </p:txBody>
      </p:sp>
      <p:sp>
        <p:nvSpPr>
          <p:cNvPr id="11271" name="Text Box 39"/>
          <p:cNvSpPr txBox="1">
            <a:spLocks noChangeArrowheads="1"/>
          </p:cNvSpPr>
          <p:nvPr/>
        </p:nvSpPr>
        <p:spPr bwMode="auto">
          <a:xfrm>
            <a:off x="6054725" y="5472113"/>
            <a:ext cx="2317750" cy="366712"/>
          </a:xfrm>
          <a:prstGeom prst="rect">
            <a:avLst/>
          </a:prstGeom>
          <a:noFill/>
          <a:ln w="9525">
            <a:noFill/>
            <a:miter lim="800000"/>
            <a:headEnd/>
            <a:tailEnd/>
          </a:ln>
        </p:spPr>
        <p:txBody>
          <a:bodyPr>
            <a:spAutoFit/>
          </a:bodyPr>
          <a:lstStyle/>
          <a:p>
            <a:pPr algn="ctr"/>
            <a:r>
              <a:rPr lang="en-US" b="1" dirty="0"/>
              <a:t>Sphere of Concern</a:t>
            </a:r>
          </a:p>
        </p:txBody>
      </p:sp>
      <p:sp>
        <p:nvSpPr>
          <p:cNvPr id="2" name="Rounded Rectangle 16"/>
          <p:cNvSpPr/>
          <p:nvPr/>
        </p:nvSpPr>
        <p:spPr bwMode="auto">
          <a:xfrm>
            <a:off x="3421972" y="3772195"/>
            <a:ext cx="2431094" cy="2107610"/>
          </a:xfrm>
          <a:prstGeom prst="roundRect">
            <a:avLst/>
          </a:prstGeom>
          <a:gradFill flip="none" rotWithShape="1">
            <a:gsLst>
              <a:gs pos="51000">
                <a:srgbClr val="FBEAC7">
                  <a:alpha val="0"/>
                </a:srgbClr>
              </a:gs>
              <a:gs pos="17999">
                <a:srgbClr val="FEE7F2"/>
              </a:gs>
              <a:gs pos="36000">
                <a:srgbClr val="FAC77D"/>
              </a:gs>
              <a:gs pos="61000">
                <a:srgbClr val="FBA97D"/>
              </a:gs>
              <a:gs pos="82001">
                <a:srgbClr val="FBD49C"/>
              </a:gs>
              <a:gs pos="100000">
                <a:srgbClr val="FEE7F2"/>
              </a:gs>
            </a:gsLst>
            <a:lin ang="2700000" scaled="1"/>
            <a:tileRect/>
          </a:gradFill>
          <a:ln w="9525" cap="flat" cmpd="sng" algn="ctr">
            <a:noFill/>
            <a:prstDash val="solid"/>
            <a:round/>
            <a:headEnd type="none" w="med" len="med"/>
            <a:tailEnd type="none" w="med" len="med"/>
          </a:ln>
          <a:effectLst/>
        </p:spPr>
        <p:txBody>
          <a:bodyPr wrap="none" anchor="ctr"/>
          <a:lstStyle/>
          <a:p>
            <a:pPr>
              <a:defRPr/>
            </a:pPr>
            <a:endParaRPr lang="en-GB"/>
          </a:p>
        </p:txBody>
      </p:sp>
      <p:sp>
        <p:nvSpPr>
          <p:cNvPr id="11275" name="Text Box 35"/>
          <p:cNvSpPr txBox="1">
            <a:spLocks noChangeArrowheads="1"/>
          </p:cNvSpPr>
          <p:nvPr/>
        </p:nvSpPr>
        <p:spPr bwMode="auto">
          <a:xfrm>
            <a:off x="3476625" y="5459413"/>
            <a:ext cx="2317750" cy="366712"/>
          </a:xfrm>
          <a:prstGeom prst="rect">
            <a:avLst/>
          </a:prstGeom>
          <a:noFill/>
          <a:ln w="9525">
            <a:noFill/>
            <a:miter lim="800000"/>
            <a:headEnd/>
            <a:tailEnd/>
          </a:ln>
        </p:spPr>
        <p:txBody>
          <a:bodyPr>
            <a:spAutoFit/>
          </a:bodyPr>
          <a:lstStyle/>
          <a:p>
            <a:pPr algn="ctr"/>
            <a:r>
              <a:rPr lang="en-US" b="1"/>
              <a:t>Sphere of Infuence</a:t>
            </a:r>
          </a:p>
        </p:txBody>
      </p:sp>
      <p:sp>
        <p:nvSpPr>
          <p:cNvPr id="9" name="Right Arrow 8"/>
          <p:cNvSpPr/>
          <p:nvPr/>
        </p:nvSpPr>
        <p:spPr bwMode="auto">
          <a:xfrm>
            <a:off x="1473200" y="1943100"/>
            <a:ext cx="1435100" cy="1473200"/>
          </a:xfrm>
          <a:prstGeom prst="rightArrow">
            <a:avLst/>
          </a:prstGeom>
          <a:gradFill rotWithShape="0">
            <a:gsLst>
              <a:gs pos="0">
                <a:srgbClr val="FF0000">
                  <a:alpha val="69000"/>
                </a:srgbClr>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lgn="ctr">
              <a:defRPr/>
            </a:pPr>
            <a:r>
              <a:rPr lang="en-US" sz="1600" b="1" dirty="0">
                <a:latin typeface="Arial" pitchFamily="34" charset="0"/>
              </a:rPr>
              <a:t>Outputs</a:t>
            </a:r>
            <a:endParaRPr lang="en-GB" sz="1600" b="1" dirty="0">
              <a:latin typeface="Arial" pitchFamily="34" charset="0"/>
            </a:endParaRPr>
          </a:p>
        </p:txBody>
      </p:sp>
      <p:sp>
        <p:nvSpPr>
          <p:cNvPr id="10" name="Right Arrow 9"/>
          <p:cNvSpPr/>
          <p:nvPr/>
        </p:nvSpPr>
        <p:spPr bwMode="auto">
          <a:xfrm>
            <a:off x="6870700" y="1968500"/>
            <a:ext cx="1435100" cy="1473200"/>
          </a:xfrm>
          <a:prstGeom prst="rightArrow">
            <a:avLst/>
          </a:prstGeom>
          <a:gradFill>
            <a:gsLst>
              <a:gs pos="0">
                <a:srgbClr val="92D05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lgn="ctr">
              <a:defRPr/>
            </a:pPr>
            <a:endParaRPr lang="en-US" sz="1600">
              <a:latin typeface="Arial" pitchFamily="34" charset="0"/>
            </a:endParaRPr>
          </a:p>
          <a:p>
            <a:pPr algn="ctr">
              <a:defRPr/>
            </a:pPr>
            <a:r>
              <a:rPr lang="en-US" sz="1600" b="1">
                <a:latin typeface="Arial" pitchFamily="34" charset="0"/>
              </a:rPr>
              <a:t>Impact</a:t>
            </a:r>
            <a:endParaRPr lang="en-GB" sz="1600" b="1">
              <a:latin typeface="Arial" pitchFamily="34" charset="0"/>
            </a:endParaRPr>
          </a:p>
          <a:p>
            <a:pPr algn="ctr">
              <a:defRPr/>
            </a:pPr>
            <a:endParaRPr lang="en-GB" sz="1600">
              <a:latin typeface="Arial" pitchFamily="34" charset="0"/>
            </a:endParaRPr>
          </a:p>
        </p:txBody>
      </p:sp>
      <p:sp>
        <p:nvSpPr>
          <p:cNvPr id="11" name="Right Arrow 10"/>
          <p:cNvSpPr/>
          <p:nvPr/>
        </p:nvSpPr>
        <p:spPr bwMode="auto">
          <a:xfrm>
            <a:off x="4114800" y="1955800"/>
            <a:ext cx="1435100" cy="1473200"/>
          </a:xfrm>
          <a:prstGeom prst="rightArrow">
            <a:avLst/>
          </a:prstGeom>
          <a:gradFill>
            <a:gsLst>
              <a:gs pos="0">
                <a:srgbClr val="FFFF0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lgn="ctr">
              <a:defRPr/>
            </a:pPr>
            <a:r>
              <a:rPr lang="en-US" sz="1600">
                <a:latin typeface="Arial" pitchFamily="34" charset="0"/>
              </a:rPr>
              <a:t/>
            </a:r>
            <a:br>
              <a:rPr lang="en-US" sz="1600">
                <a:latin typeface="Arial" pitchFamily="34" charset="0"/>
              </a:rPr>
            </a:br>
            <a:r>
              <a:rPr lang="en-US" sz="1600">
                <a:latin typeface="Arial" pitchFamily="34" charset="0"/>
              </a:rPr>
              <a:t>  </a:t>
            </a:r>
            <a:r>
              <a:rPr lang="en-US" sz="1600" b="1">
                <a:latin typeface="Arial" pitchFamily="34" charset="0"/>
              </a:rPr>
              <a:t>Outcomes</a:t>
            </a:r>
            <a:r>
              <a:rPr lang="en-US" sz="1600">
                <a:latin typeface="Arial" pitchFamily="34" charset="0"/>
              </a:rPr>
              <a:t> </a:t>
            </a:r>
            <a:br>
              <a:rPr lang="en-US" sz="1600">
                <a:latin typeface="Arial" pitchFamily="34" charset="0"/>
              </a:rPr>
            </a:br>
            <a:endParaRPr lang="en-GB" sz="1600">
              <a:latin typeface="Arial" pitchFamily="34" charset="0"/>
            </a:endParaRPr>
          </a:p>
        </p:txBody>
      </p:sp>
      <p:sp>
        <p:nvSpPr>
          <p:cNvPr id="3" name="Right Arrow 8"/>
          <p:cNvSpPr/>
          <p:nvPr/>
        </p:nvSpPr>
        <p:spPr bwMode="auto">
          <a:xfrm>
            <a:off x="1409700" y="3937000"/>
            <a:ext cx="1435100" cy="1473200"/>
          </a:xfrm>
          <a:prstGeom prst="rightArrow">
            <a:avLst/>
          </a:prstGeom>
          <a:gradFill rotWithShape="0">
            <a:gsLst>
              <a:gs pos="0">
                <a:srgbClr val="FF0000">
                  <a:alpha val="69000"/>
                </a:srgbClr>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defRPr/>
            </a:pPr>
            <a:r>
              <a:rPr lang="en-US" sz="1600" b="1" dirty="0">
                <a:latin typeface="Arial" pitchFamily="34" charset="0"/>
              </a:rPr>
              <a:t>Deliverables</a:t>
            </a:r>
            <a:endParaRPr lang="en-GB" sz="1600" b="1" dirty="0">
              <a:latin typeface="Arial" pitchFamily="34" charset="0"/>
            </a:endParaRPr>
          </a:p>
        </p:txBody>
      </p:sp>
      <p:sp>
        <p:nvSpPr>
          <p:cNvPr id="4" name="Right Arrow 9"/>
          <p:cNvSpPr/>
          <p:nvPr/>
        </p:nvSpPr>
        <p:spPr bwMode="auto">
          <a:xfrm>
            <a:off x="6807200" y="3962400"/>
            <a:ext cx="1435100" cy="1473200"/>
          </a:xfrm>
          <a:prstGeom prst="rightArrow">
            <a:avLst/>
          </a:prstGeom>
          <a:gradFill>
            <a:gsLst>
              <a:gs pos="0">
                <a:srgbClr val="92D05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defRPr/>
            </a:pPr>
            <a:endParaRPr lang="en-US" sz="1600">
              <a:latin typeface="Arial" pitchFamily="34" charset="0"/>
            </a:endParaRPr>
          </a:p>
          <a:p>
            <a:pPr>
              <a:defRPr/>
            </a:pPr>
            <a:r>
              <a:rPr lang="en-US" sz="1600" b="1">
                <a:latin typeface="Arial" pitchFamily="34" charset="0"/>
              </a:rPr>
              <a:t>Society</a:t>
            </a:r>
            <a:endParaRPr lang="en-GB" sz="1600" b="1">
              <a:latin typeface="Arial" pitchFamily="34" charset="0"/>
            </a:endParaRPr>
          </a:p>
          <a:p>
            <a:pPr>
              <a:defRPr/>
            </a:pPr>
            <a:endParaRPr lang="en-GB" sz="1600">
              <a:latin typeface="Arial" pitchFamily="34" charset="0"/>
            </a:endParaRPr>
          </a:p>
        </p:txBody>
      </p:sp>
      <p:sp>
        <p:nvSpPr>
          <p:cNvPr id="5" name="Right Arrow 10"/>
          <p:cNvSpPr/>
          <p:nvPr/>
        </p:nvSpPr>
        <p:spPr bwMode="auto">
          <a:xfrm>
            <a:off x="4051300" y="3949700"/>
            <a:ext cx="1435100" cy="1473200"/>
          </a:xfrm>
          <a:prstGeom prst="rightArrow">
            <a:avLst/>
          </a:prstGeom>
          <a:gradFill>
            <a:gsLst>
              <a:gs pos="0">
                <a:srgbClr val="FFFF00"/>
              </a:gs>
              <a:gs pos="100000">
                <a:schemeClr val="bg1"/>
              </a:gs>
            </a:gsLst>
            <a:lin ang="2700000" scaled="1"/>
          </a:gradFill>
          <a:ln w="9525" cap="flat" cmpd="sng" algn="ctr">
            <a:solidFill>
              <a:schemeClr val="tx1"/>
            </a:solidFill>
            <a:prstDash val="solid"/>
            <a:round/>
            <a:headEnd type="none" w="med" len="med"/>
            <a:tailEnd type="none" w="med" len="med"/>
          </a:ln>
          <a:effectLst>
            <a:outerShdw blurRad="50800" dist="38100" dir="10800000" algn="r" rotWithShape="0">
              <a:prstClr val="black">
                <a:alpha val="40000"/>
              </a:prstClr>
            </a:outerShdw>
          </a:effectLst>
        </p:spPr>
        <p:txBody>
          <a:bodyPr wrap="none" anchor="ctr"/>
          <a:lstStyle/>
          <a:p>
            <a:pPr>
              <a:defRPr/>
            </a:pPr>
            <a:r>
              <a:rPr lang="en-US" sz="1600">
                <a:latin typeface="Arial" pitchFamily="34" charset="0"/>
              </a:rPr>
              <a:t/>
            </a:r>
            <a:br>
              <a:rPr lang="en-US" sz="1600">
                <a:latin typeface="Arial" pitchFamily="34" charset="0"/>
              </a:rPr>
            </a:br>
            <a:r>
              <a:rPr lang="en-US" sz="1600">
                <a:latin typeface="Arial" pitchFamily="34" charset="0"/>
              </a:rPr>
              <a:t>  </a:t>
            </a:r>
            <a:r>
              <a:rPr lang="en-US" sz="1600" b="1">
                <a:latin typeface="Arial" pitchFamily="34" charset="0"/>
              </a:rPr>
              <a:t>Use</a:t>
            </a:r>
            <a:r>
              <a:rPr lang="en-US" sz="1600">
                <a:latin typeface="Arial" pitchFamily="34" charset="0"/>
              </a:rPr>
              <a:t> </a:t>
            </a:r>
            <a:br>
              <a:rPr lang="en-US" sz="1600">
                <a:latin typeface="Arial" pitchFamily="34" charset="0"/>
              </a:rPr>
            </a:br>
            <a:endParaRPr lang="en-GB" sz="1600">
              <a:latin typeface="Arial" pitchFamily="34" charset="0"/>
            </a:endParaRPr>
          </a:p>
        </p:txBody>
      </p:sp>
      <p:sp>
        <p:nvSpPr>
          <p:cNvPr id="11282" name="Text Box 27"/>
          <p:cNvSpPr txBox="1">
            <a:spLocks noChangeArrowheads="1"/>
          </p:cNvSpPr>
          <p:nvPr/>
        </p:nvSpPr>
        <p:spPr bwMode="auto">
          <a:xfrm>
            <a:off x="860425" y="5472113"/>
            <a:ext cx="2317750" cy="366712"/>
          </a:xfrm>
          <a:prstGeom prst="rect">
            <a:avLst/>
          </a:prstGeom>
          <a:noFill/>
          <a:ln w="9525">
            <a:noFill/>
            <a:miter lim="800000"/>
            <a:headEnd/>
            <a:tailEnd/>
          </a:ln>
        </p:spPr>
        <p:txBody>
          <a:bodyPr>
            <a:spAutoFit/>
          </a:bodyPr>
          <a:lstStyle/>
          <a:p>
            <a:pPr algn="ctr"/>
            <a:r>
              <a:rPr lang="en-US" b="1"/>
              <a:t>Sphere of Control</a:t>
            </a:r>
          </a:p>
        </p:txBody>
      </p:sp>
    </p:spTree>
    <p:extLst>
      <p:ext uri="{BB962C8B-B14F-4D97-AF65-F5344CB8AC3E}">
        <p14:creationId xmlns:p14="http://schemas.microsoft.com/office/powerpoint/2010/main" val="2546114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746448" y="294928"/>
            <a:ext cx="6858000" cy="685800"/>
          </a:xfrm>
        </p:spPr>
        <p:txBody>
          <a:bodyPr>
            <a:normAutofit/>
          </a:bodyPr>
          <a:lstStyle/>
          <a:p>
            <a:r>
              <a:rPr lang="en-GB" dirty="0" err="1">
                <a:latin typeface="Arial" charset="0"/>
                <a:cs typeface="Arial" charset="0"/>
              </a:rPr>
              <a:t>Exercice</a:t>
            </a:r>
            <a:r>
              <a:rPr lang="en-GB" dirty="0">
                <a:latin typeface="Arial" charset="0"/>
                <a:cs typeface="Arial" charset="0"/>
              </a:rPr>
              <a:t> 2 (1 </a:t>
            </a:r>
            <a:r>
              <a:rPr lang="en-GB" dirty="0" err="1">
                <a:latin typeface="Arial" charset="0"/>
                <a:cs typeface="Arial" charset="0"/>
              </a:rPr>
              <a:t>heure</a:t>
            </a:r>
            <a:r>
              <a:rPr lang="en-GB" dirty="0">
                <a:latin typeface="Arial" charset="0"/>
                <a:cs typeface="Arial" charset="0"/>
              </a:rPr>
              <a:t>):</a:t>
            </a:r>
          </a:p>
        </p:txBody>
      </p:sp>
      <p:sp>
        <p:nvSpPr>
          <p:cNvPr id="3" name="Ovaal 2"/>
          <p:cNvSpPr/>
          <p:nvPr/>
        </p:nvSpPr>
        <p:spPr bwMode="auto">
          <a:xfrm>
            <a:off x="5724128" y="3138045"/>
            <a:ext cx="1800200" cy="1080120"/>
          </a:xfrm>
          <a:prstGeom prst="ellipse">
            <a:avLst/>
          </a:prstGeom>
          <a:solidFill>
            <a:srgbClr val="9DCB3B"/>
          </a:solidFill>
          <a:ln w="9525" cap="flat" cmpd="sng" algn="ctr">
            <a:noFill/>
            <a:prstDash val="solid"/>
            <a:round/>
            <a:headEnd type="none" w="med" len="med"/>
            <a:tailEnd type="none" w="med" len="med"/>
          </a:ln>
          <a:effectLst/>
          <a:scene3d>
            <a:camera prst="orthographicFront"/>
            <a:lightRig rig="threePt" dir="t"/>
          </a:scene3d>
          <a:sp3d>
            <a:bevelB/>
          </a:sp3d>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4" name="Tekstvak 3"/>
          <p:cNvSpPr txBox="1"/>
          <p:nvPr/>
        </p:nvSpPr>
        <p:spPr>
          <a:xfrm>
            <a:off x="6043886" y="3470172"/>
            <a:ext cx="1224136" cy="338554"/>
          </a:xfrm>
          <a:prstGeom prst="rect">
            <a:avLst/>
          </a:prstGeom>
          <a:noFill/>
        </p:spPr>
        <p:txBody>
          <a:bodyPr wrap="square" rtlCol="0">
            <a:spAutoFit/>
          </a:bodyPr>
          <a:lstStyle/>
          <a:p>
            <a:r>
              <a:rPr lang="nl-BE" sz="1600" dirty="0" smtClean="0">
                <a:solidFill>
                  <a:schemeClr val="bg1"/>
                </a:solidFill>
                <a:latin typeface="Arial" charset="0"/>
                <a:cs typeface="Arial" charset="0"/>
              </a:rPr>
              <a:t>C </a:t>
            </a:r>
            <a:r>
              <a:rPr lang="nl-BE" sz="1600" dirty="0" err="1" smtClean="0">
                <a:solidFill>
                  <a:schemeClr val="bg1"/>
                </a:solidFill>
                <a:latin typeface="Arial" charset="0"/>
                <a:cs typeface="Arial" charset="0"/>
              </a:rPr>
              <a:t>Risques</a:t>
            </a:r>
            <a:endParaRPr lang="en-GB" sz="1800" dirty="0">
              <a:solidFill>
                <a:schemeClr val="bg1"/>
              </a:solidFill>
              <a:latin typeface="Arial" charset="0"/>
              <a:cs typeface="Arial" charset="0"/>
            </a:endParaRPr>
          </a:p>
        </p:txBody>
      </p:sp>
      <p:sp>
        <p:nvSpPr>
          <p:cNvPr id="5" name="Pijl-rechts 4"/>
          <p:cNvSpPr/>
          <p:nvPr/>
        </p:nvSpPr>
        <p:spPr bwMode="auto">
          <a:xfrm>
            <a:off x="5148064" y="3608563"/>
            <a:ext cx="432048" cy="476473"/>
          </a:xfrm>
          <a:prstGeom prst="rightArrow">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cs typeface="Times New Roman" pitchFamily="18" charset="0"/>
            </a:endParaRPr>
          </a:p>
        </p:txBody>
      </p:sp>
      <p:graphicFrame>
        <p:nvGraphicFramePr>
          <p:cNvPr id="7" name="Content Placeholder 7"/>
          <p:cNvGraphicFramePr>
            <a:graphicFrameLocks/>
          </p:cNvGraphicFramePr>
          <p:nvPr>
            <p:extLst>
              <p:ext uri="{D42A27DB-BD31-4B8C-83A1-F6EECF244321}">
                <p14:modId xmlns:p14="http://schemas.microsoft.com/office/powerpoint/2010/main" val="2654536397"/>
              </p:ext>
            </p:extLst>
          </p:nvPr>
        </p:nvGraphicFramePr>
        <p:xfrm>
          <a:off x="219052" y="1441272"/>
          <a:ext cx="8529412" cy="4868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171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692696"/>
            <a:ext cx="8208912" cy="613792"/>
          </a:xfrm>
        </p:spPr>
        <p:txBody>
          <a:bodyPr/>
          <a:lstStyle/>
          <a:p>
            <a:r>
              <a:rPr lang="nl-BE" sz="2800" dirty="0"/>
              <a:t>A</a:t>
            </a:r>
            <a:r>
              <a:rPr lang="nl-BE" sz="2800" dirty="0" smtClean="0"/>
              <a:t>. </a:t>
            </a:r>
            <a:r>
              <a:rPr lang="fr-BE" sz="2800" dirty="0"/>
              <a:t>Réflexions sur les hypothèses concernant les relations causales</a:t>
            </a:r>
            <a:endParaRPr lang="nl-BE" sz="2800" dirty="0"/>
          </a:p>
        </p:txBody>
      </p:sp>
      <p:sp>
        <p:nvSpPr>
          <p:cNvPr id="3" name="Tijdelijke aanduiding voor inhoud 2"/>
          <p:cNvSpPr>
            <a:spLocks noGrp="1"/>
          </p:cNvSpPr>
          <p:nvPr>
            <p:ph idx="1"/>
          </p:nvPr>
        </p:nvSpPr>
        <p:spPr>
          <a:xfrm>
            <a:off x="1010630" y="1594520"/>
            <a:ext cx="7593818" cy="4343400"/>
          </a:xfrm>
        </p:spPr>
        <p:txBody>
          <a:bodyPr/>
          <a:lstStyle/>
          <a:p>
            <a:pPr algn="just"/>
            <a:r>
              <a:rPr lang="nl-BE" sz="2800" dirty="0" err="1"/>
              <a:t>Essayez</a:t>
            </a:r>
            <a:r>
              <a:rPr lang="nl-BE" sz="2800" dirty="0"/>
              <a:t> de </a:t>
            </a:r>
            <a:r>
              <a:rPr lang="nl-BE" sz="2800" dirty="0" err="1"/>
              <a:t>formuler</a:t>
            </a:r>
            <a:r>
              <a:rPr lang="nl-BE" sz="2800" dirty="0"/>
              <a:t> au </a:t>
            </a:r>
            <a:r>
              <a:rPr lang="nl-BE" sz="2800" dirty="0" err="1"/>
              <a:t>moins</a:t>
            </a:r>
            <a:r>
              <a:rPr lang="nl-BE" sz="2800" dirty="0"/>
              <a:t> 2 </a:t>
            </a:r>
            <a:r>
              <a:rPr lang="nl-BE" sz="2800" dirty="0" err="1"/>
              <a:t>hypothèses</a:t>
            </a:r>
            <a:endParaRPr lang="nl-BE" sz="2800" dirty="0"/>
          </a:p>
          <a:p>
            <a:pPr algn="just"/>
            <a:r>
              <a:rPr lang="nl-BE" sz="2800" dirty="0" err="1"/>
              <a:t>Questions</a:t>
            </a:r>
            <a:r>
              <a:rPr lang="nl-BE" sz="2800" dirty="0"/>
              <a:t>-guides:</a:t>
            </a:r>
          </a:p>
          <a:p>
            <a:pPr lvl="1" algn="just"/>
            <a:r>
              <a:rPr lang="nl-BE" sz="2000" dirty="0" err="1"/>
              <a:t>Quel</a:t>
            </a:r>
            <a:r>
              <a:rPr lang="nl-BE" sz="2000" dirty="0"/>
              <a:t> raisonnement y a-t-</a:t>
            </a:r>
            <a:r>
              <a:rPr lang="nl-BE" sz="2000" dirty="0" err="1"/>
              <a:t>il</a:t>
            </a:r>
            <a:r>
              <a:rPr lang="nl-BE" sz="2000" dirty="0"/>
              <a:t> derrière les </a:t>
            </a:r>
            <a:r>
              <a:rPr lang="nl-BE" sz="2000" dirty="0" err="1"/>
              <a:t>liens</a:t>
            </a:r>
            <a:r>
              <a:rPr lang="nl-BE" sz="2000" dirty="0"/>
              <a:t> </a:t>
            </a:r>
            <a:r>
              <a:rPr lang="nl-BE" sz="2000" dirty="0" err="1"/>
              <a:t>entre</a:t>
            </a:r>
            <a:r>
              <a:rPr lang="nl-BE" sz="2000" dirty="0"/>
              <a:t> les changements (</a:t>
            </a:r>
            <a:r>
              <a:rPr lang="nl-BE" sz="2000" dirty="0" err="1"/>
              <a:t>comment</a:t>
            </a:r>
            <a:r>
              <a:rPr lang="nl-BE" sz="2000" dirty="0"/>
              <a:t> </a:t>
            </a:r>
            <a:r>
              <a:rPr lang="nl-BE" sz="2000" dirty="0" err="1"/>
              <a:t>fonctionne</a:t>
            </a:r>
            <a:r>
              <a:rPr lang="nl-BE" sz="2000" dirty="0"/>
              <a:t> </a:t>
            </a:r>
            <a:r>
              <a:rPr lang="nl-BE" sz="2000" dirty="0" err="1"/>
              <a:t>le</a:t>
            </a:r>
            <a:r>
              <a:rPr lang="nl-BE" sz="2000" dirty="0"/>
              <a:t> changement?)</a:t>
            </a:r>
          </a:p>
          <a:p>
            <a:pPr lvl="1" algn="just"/>
            <a:r>
              <a:rPr lang="fr-BE" sz="2000" dirty="0"/>
              <a:t>Pourquoi pensez-vous que le changement va se produire? (notez votre hypothèse)</a:t>
            </a:r>
          </a:p>
          <a:p>
            <a:pPr lvl="1" algn="just"/>
            <a:r>
              <a:rPr lang="fr-BE" sz="2000" dirty="0"/>
              <a:t>Soutenez votre hypothèse: qu’est-ce qui rend votre hypothèse plausible (recherche, preuves, conviction, ...)?</a:t>
            </a:r>
            <a:endParaRPr lang="nl-BE" sz="2000" dirty="0"/>
          </a:p>
          <a:p>
            <a:pPr lvl="1" algn="just"/>
            <a:r>
              <a:rPr lang="nl-BE" sz="2000" dirty="0" err="1"/>
              <a:t>Vérifiez</a:t>
            </a:r>
            <a:r>
              <a:rPr lang="nl-BE" sz="2000" dirty="0"/>
              <a:t> si </a:t>
            </a:r>
            <a:r>
              <a:rPr lang="nl-BE" sz="2000" dirty="0" err="1"/>
              <a:t>vous</a:t>
            </a:r>
            <a:r>
              <a:rPr lang="nl-BE" sz="2000" dirty="0"/>
              <a:t> </a:t>
            </a:r>
            <a:r>
              <a:rPr lang="nl-BE" sz="2000" dirty="0" err="1"/>
              <a:t>voulez</a:t>
            </a:r>
            <a:r>
              <a:rPr lang="nl-BE" sz="2000" dirty="0"/>
              <a:t> adapter </a:t>
            </a:r>
            <a:r>
              <a:rPr lang="nl-BE" sz="2000" dirty="0" err="1"/>
              <a:t>le</a:t>
            </a:r>
            <a:r>
              <a:rPr lang="nl-BE" sz="2000" dirty="0"/>
              <a:t> </a:t>
            </a:r>
            <a:r>
              <a:rPr lang="nl-BE" sz="2000" dirty="0" err="1"/>
              <a:t>chemin</a:t>
            </a:r>
            <a:r>
              <a:rPr lang="nl-BE" sz="2000" dirty="0"/>
              <a:t> vers </a:t>
            </a:r>
            <a:r>
              <a:rPr lang="nl-BE" sz="2000" dirty="0" err="1"/>
              <a:t>le</a:t>
            </a:r>
            <a:r>
              <a:rPr lang="nl-BE" sz="2000" dirty="0"/>
              <a:t> changement</a:t>
            </a:r>
          </a:p>
        </p:txBody>
      </p:sp>
    </p:spTree>
    <p:extLst>
      <p:ext uri="{BB962C8B-B14F-4D97-AF65-F5344CB8AC3E}">
        <p14:creationId xmlns:p14="http://schemas.microsoft.com/office/powerpoint/2010/main" val="2087985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744" y="548680"/>
            <a:ext cx="7223720" cy="685800"/>
          </a:xfrm>
        </p:spPr>
        <p:txBody>
          <a:bodyPr/>
          <a:lstStyle/>
          <a:p>
            <a:r>
              <a:rPr lang="nl-BE" dirty="0" err="1"/>
              <a:t>Argumentation</a:t>
            </a:r>
            <a:r>
              <a:rPr lang="nl-BE" dirty="0"/>
              <a:t> des </a:t>
            </a:r>
            <a:r>
              <a:rPr lang="nl-BE" dirty="0" err="1"/>
              <a:t>hypothèses</a:t>
            </a:r>
            <a:r>
              <a:rPr lang="nl-BE" dirty="0"/>
              <a:t>, ex. </a:t>
            </a:r>
          </a:p>
        </p:txBody>
      </p:sp>
      <p:sp>
        <p:nvSpPr>
          <p:cNvPr id="3" name="Tijdelijke aanduiding voor inhoud 2"/>
          <p:cNvSpPr>
            <a:spLocks noGrp="1"/>
          </p:cNvSpPr>
          <p:nvPr>
            <p:ph idx="1"/>
          </p:nvPr>
        </p:nvSpPr>
        <p:spPr>
          <a:xfrm>
            <a:off x="1331640" y="1772816"/>
            <a:ext cx="7505700" cy="4343400"/>
          </a:xfrm>
        </p:spPr>
        <p:txBody>
          <a:bodyPr/>
          <a:lstStyle/>
          <a:p>
            <a:r>
              <a:rPr lang="nl-BE" dirty="0" err="1"/>
              <a:t>Comment</a:t>
            </a:r>
            <a:r>
              <a:rPr lang="nl-BE" dirty="0"/>
              <a:t> </a:t>
            </a:r>
            <a:r>
              <a:rPr lang="nl-BE" dirty="0" err="1"/>
              <a:t>le</a:t>
            </a:r>
            <a:r>
              <a:rPr lang="nl-BE" dirty="0"/>
              <a:t> changement des </a:t>
            </a:r>
            <a:r>
              <a:rPr lang="nl-BE" dirty="0" err="1"/>
              <a:t>politiques</a:t>
            </a:r>
            <a:r>
              <a:rPr lang="nl-BE" dirty="0"/>
              <a:t> se </a:t>
            </a:r>
            <a:r>
              <a:rPr lang="nl-BE" dirty="0" err="1"/>
              <a:t>produit</a:t>
            </a:r>
            <a:r>
              <a:rPr lang="nl-BE" dirty="0"/>
              <a:t>?</a:t>
            </a:r>
          </a:p>
          <a:p>
            <a:pPr lvl="1"/>
            <a:r>
              <a:rPr lang="nl-BE" dirty="0"/>
              <a:t>Large </a:t>
            </a:r>
            <a:r>
              <a:rPr lang="nl-BE" dirty="0" err="1"/>
              <a:t>leaps</a:t>
            </a:r>
            <a:r>
              <a:rPr lang="nl-BE" dirty="0"/>
              <a:t> (</a:t>
            </a:r>
            <a:r>
              <a:rPr lang="nl-BE" dirty="0" err="1"/>
              <a:t>Baumgartner</a:t>
            </a:r>
            <a:r>
              <a:rPr lang="nl-BE" dirty="0"/>
              <a:t>, Jones)</a:t>
            </a:r>
          </a:p>
          <a:p>
            <a:pPr lvl="1"/>
            <a:r>
              <a:rPr lang="nl-BE" dirty="0" err="1"/>
              <a:t>Coalition</a:t>
            </a:r>
            <a:r>
              <a:rPr lang="nl-BE" dirty="0"/>
              <a:t> </a:t>
            </a:r>
            <a:r>
              <a:rPr lang="nl-BE" dirty="0" err="1"/>
              <a:t>theory</a:t>
            </a:r>
            <a:r>
              <a:rPr lang="nl-BE" dirty="0"/>
              <a:t> (</a:t>
            </a:r>
            <a:r>
              <a:rPr lang="nl-BE" dirty="0" err="1"/>
              <a:t>Sabatier</a:t>
            </a:r>
            <a:r>
              <a:rPr lang="nl-BE" dirty="0"/>
              <a:t>, Jenkins-Smith)</a:t>
            </a:r>
          </a:p>
          <a:p>
            <a:pPr lvl="1"/>
            <a:r>
              <a:rPr lang="nl-BE" dirty="0"/>
              <a:t>Policy </a:t>
            </a:r>
            <a:r>
              <a:rPr lang="nl-BE" dirty="0" err="1"/>
              <a:t>windows</a:t>
            </a:r>
            <a:r>
              <a:rPr lang="nl-BE" dirty="0"/>
              <a:t> (</a:t>
            </a:r>
            <a:r>
              <a:rPr lang="nl-BE" dirty="0" err="1"/>
              <a:t>Kingdon</a:t>
            </a:r>
            <a:r>
              <a:rPr lang="nl-BE" dirty="0"/>
              <a:t>)</a:t>
            </a:r>
          </a:p>
          <a:p>
            <a:pPr lvl="1"/>
            <a:r>
              <a:rPr lang="nl-BE" dirty="0"/>
              <a:t>Power Elites </a:t>
            </a:r>
            <a:r>
              <a:rPr lang="nl-BE" dirty="0" err="1"/>
              <a:t>Theory</a:t>
            </a:r>
            <a:r>
              <a:rPr lang="nl-BE" dirty="0"/>
              <a:t> (Mills)</a:t>
            </a:r>
          </a:p>
          <a:p>
            <a:pPr lvl="1"/>
            <a:r>
              <a:rPr lang="nl-BE" dirty="0" err="1"/>
              <a:t>Grassroots</a:t>
            </a:r>
            <a:r>
              <a:rPr lang="nl-BE" dirty="0"/>
              <a:t> or community </a:t>
            </a:r>
            <a:r>
              <a:rPr lang="nl-BE" dirty="0" err="1"/>
              <a:t>organisation</a:t>
            </a:r>
            <a:r>
              <a:rPr lang="nl-BE" dirty="0"/>
              <a:t> </a:t>
            </a:r>
            <a:r>
              <a:rPr lang="nl-BE" dirty="0" err="1"/>
              <a:t>theory</a:t>
            </a:r>
            <a:r>
              <a:rPr lang="nl-BE" dirty="0"/>
              <a:t> (</a:t>
            </a:r>
            <a:r>
              <a:rPr lang="nl-BE" dirty="0" err="1"/>
              <a:t>Alinsky</a:t>
            </a:r>
            <a:r>
              <a:rPr lang="nl-BE" dirty="0"/>
              <a:t>, </a:t>
            </a:r>
            <a:r>
              <a:rPr lang="nl-BE" dirty="0" err="1"/>
              <a:t>Biklen</a:t>
            </a:r>
            <a:r>
              <a:rPr lang="nl-BE" dirty="0"/>
              <a:t>)</a:t>
            </a:r>
          </a:p>
          <a:p>
            <a:pPr lvl="1"/>
            <a:r>
              <a:rPr lang="nl-BE" dirty="0" err="1"/>
              <a:t>Linear</a:t>
            </a:r>
            <a:r>
              <a:rPr lang="nl-BE" dirty="0"/>
              <a:t> policy development </a:t>
            </a:r>
            <a:r>
              <a:rPr lang="nl-BE" dirty="0" err="1"/>
              <a:t>processes</a:t>
            </a:r>
            <a:endParaRPr lang="nl-BE" dirty="0"/>
          </a:p>
        </p:txBody>
      </p:sp>
    </p:spTree>
    <p:extLst>
      <p:ext uri="{BB962C8B-B14F-4D97-AF65-F5344CB8AC3E}">
        <p14:creationId xmlns:p14="http://schemas.microsoft.com/office/powerpoint/2010/main" val="3766914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510952"/>
            <a:ext cx="6858000" cy="685800"/>
          </a:xfrm>
        </p:spPr>
        <p:txBody>
          <a:bodyPr/>
          <a:lstStyle/>
          <a:p>
            <a:r>
              <a:rPr lang="fr-BE" dirty="0"/>
              <a:t>Hypothèses/suppositions</a:t>
            </a:r>
          </a:p>
        </p:txBody>
      </p:sp>
      <p:sp>
        <p:nvSpPr>
          <p:cNvPr id="3" name="Tijdelijke aanduiding voor inhoud 2"/>
          <p:cNvSpPr>
            <a:spLocks noGrp="1"/>
          </p:cNvSpPr>
          <p:nvPr>
            <p:ph idx="1"/>
          </p:nvPr>
        </p:nvSpPr>
        <p:spPr>
          <a:xfrm>
            <a:off x="985247" y="1872208"/>
            <a:ext cx="8172400" cy="5589240"/>
          </a:xfrm>
        </p:spPr>
        <p:txBody>
          <a:bodyPr/>
          <a:lstStyle/>
          <a:p>
            <a:r>
              <a:rPr lang="fr-BE" sz="2800" dirty="0"/>
              <a:t>Distinction entre trois types d'hypothèses:</a:t>
            </a:r>
            <a:endParaRPr lang="nl-BE" sz="2800" dirty="0"/>
          </a:p>
          <a:p>
            <a:pPr lvl="1"/>
            <a:r>
              <a:rPr lang="fr-BE" sz="2800" dirty="0"/>
              <a:t>Les relations de cause à effet</a:t>
            </a:r>
          </a:p>
          <a:p>
            <a:pPr lvl="1"/>
            <a:r>
              <a:rPr lang="fr-BE" sz="2800" dirty="0"/>
              <a:t>Les facteurs opérationnels (facteurs internes)</a:t>
            </a:r>
          </a:p>
          <a:p>
            <a:pPr lvl="1"/>
            <a:r>
              <a:rPr lang="fr-BE" sz="2800" dirty="0"/>
              <a:t>Les facteurs externes qui peuvent influencer les actions et les </a:t>
            </a:r>
            <a:r>
              <a:rPr lang="fr-BE" sz="2800" dirty="0" smtClean="0"/>
              <a:t>résultats</a:t>
            </a:r>
          </a:p>
          <a:p>
            <a:pPr lvl="2"/>
            <a:r>
              <a:rPr lang="fr-BE" dirty="0" smtClean="0"/>
              <a:t>important pour l’identification des risques dans le programme</a:t>
            </a:r>
            <a:endParaRPr lang="nl-BE" sz="2800" dirty="0"/>
          </a:p>
        </p:txBody>
      </p:sp>
    </p:spTree>
    <p:extLst>
      <p:ext uri="{BB962C8B-B14F-4D97-AF65-F5344CB8AC3E}">
        <p14:creationId xmlns:p14="http://schemas.microsoft.com/office/powerpoint/2010/main" val="1787319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7400" y="476672"/>
            <a:ext cx="6858000" cy="685800"/>
          </a:xfrm>
        </p:spPr>
        <p:txBody>
          <a:bodyPr/>
          <a:lstStyle/>
          <a:p>
            <a:r>
              <a:rPr lang="nl-BE" dirty="0"/>
              <a:t>B</a:t>
            </a:r>
            <a:r>
              <a:rPr lang="nl-BE" dirty="0" smtClean="0"/>
              <a:t>. </a:t>
            </a:r>
            <a:r>
              <a:rPr lang="nl-BE" dirty="0" err="1"/>
              <a:t>Refléchissez</a:t>
            </a:r>
            <a:r>
              <a:rPr lang="nl-BE" dirty="0"/>
              <a:t> </a:t>
            </a:r>
            <a:r>
              <a:rPr lang="nl-BE" dirty="0" err="1"/>
              <a:t>aux</a:t>
            </a:r>
            <a:r>
              <a:rPr lang="nl-BE" dirty="0"/>
              <a:t> acteurs</a:t>
            </a:r>
          </a:p>
        </p:txBody>
      </p:sp>
      <p:sp>
        <p:nvSpPr>
          <p:cNvPr id="3" name="Tijdelijke aanduiding voor inhoud 2"/>
          <p:cNvSpPr>
            <a:spLocks noGrp="1"/>
          </p:cNvSpPr>
          <p:nvPr>
            <p:ph idx="1"/>
          </p:nvPr>
        </p:nvSpPr>
        <p:spPr>
          <a:xfrm>
            <a:off x="1295400" y="1772816"/>
            <a:ext cx="7505700" cy="4343400"/>
          </a:xfrm>
        </p:spPr>
        <p:txBody>
          <a:bodyPr/>
          <a:lstStyle/>
          <a:p>
            <a:pPr algn="just"/>
            <a:r>
              <a:rPr lang="nl-BE" sz="3200" dirty="0" err="1"/>
              <a:t>Questionnement</a:t>
            </a:r>
            <a:r>
              <a:rPr lang="nl-BE" sz="3200" dirty="0"/>
              <a:t>:</a:t>
            </a:r>
          </a:p>
          <a:p>
            <a:pPr lvl="1" algn="just"/>
            <a:r>
              <a:rPr lang="nl-BE" sz="2800" dirty="0" err="1"/>
              <a:t>Quels</a:t>
            </a:r>
            <a:r>
              <a:rPr lang="nl-BE" sz="2800" dirty="0"/>
              <a:t> </a:t>
            </a:r>
            <a:r>
              <a:rPr lang="nl-BE" sz="2800" dirty="0" err="1"/>
              <a:t>sont</a:t>
            </a:r>
            <a:r>
              <a:rPr lang="nl-BE" sz="2800" dirty="0"/>
              <a:t> les acteurs </a:t>
            </a:r>
            <a:r>
              <a:rPr lang="nl-BE" sz="2800" dirty="0" err="1"/>
              <a:t>qui</a:t>
            </a:r>
            <a:r>
              <a:rPr lang="nl-BE" sz="2800" dirty="0"/>
              <a:t> ont </a:t>
            </a:r>
            <a:r>
              <a:rPr lang="nl-BE" sz="2800" dirty="0" err="1"/>
              <a:t>une</a:t>
            </a:r>
            <a:r>
              <a:rPr lang="nl-BE" sz="2800" dirty="0"/>
              <a:t> </a:t>
            </a:r>
            <a:r>
              <a:rPr lang="nl-BE" sz="2800" dirty="0" err="1"/>
              <a:t>responsabilité</a:t>
            </a:r>
            <a:r>
              <a:rPr lang="nl-BE" sz="2800" dirty="0"/>
              <a:t>/</a:t>
            </a:r>
            <a:r>
              <a:rPr lang="nl-BE" sz="2800" dirty="0" err="1"/>
              <a:t>obligation</a:t>
            </a:r>
            <a:r>
              <a:rPr lang="nl-BE" sz="2800" dirty="0"/>
              <a:t> vis-à-vis des changements?</a:t>
            </a:r>
          </a:p>
          <a:p>
            <a:pPr lvl="2" algn="just"/>
            <a:r>
              <a:rPr lang="nl-BE" sz="2400" dirty="0" err="1"/>
              <a:t>Quel</a:t>
            </a:r>
            <a:r>
              <a:rPr lang="nl-BE" sz="2400" dirty="0"/>
              <a:t> </a:t>
            </a:r>
            <a:r>
              <a:rPr lang="nl-BE" sz="2400" dirty="0" err="1"/>
              <a:t>est</a:t>
            </a:r>
            <a:r>
              <a:rPr lang="nl-BE" sz="2400" dirty="0"/>
              <a:t> leur </a:t>
            </a:r>
            <a:r>
              <a:rPr lang="nl-BE" sz="2400" dirty="0" err="1"/>
              <a:t>pouvoir</a:t>
            </a:r>
            <a:r>
              <a:rPr lang="nl-BE" sz="2400" dirty="0"/>
              <a:t> et </a:t>
            </a:r>
            <a:r>
              <a:rPr lang="nl-BE" sz="2400" dirty="0" err="1"/>
              <a:t>capacité</a:t>
            </a:r>
            <a:r>
              <a:rPr lang="nl-BE" sz="2400" dirty="0"/>
              <a:t> pour </a:t>
            </a:r>
            <a:r>
              <a:rPr lang="nl-BE" sz="2400" dirty="0" err="1"/>
              <a:t>réaliser</a:t>
            </a:r>
            <a:r>
              <a:rPr lang="nl-BE" sz="2400" dirty="0"/>
              <a:t> </a:t>
            </a:r>
            <a:r>
              <a:rPr lang="nl-BE" sz="2400" dirty="0" err="1"/>
              <a:t>ce</a:t>
            </a:r>
            <a:r>
              <a:rPr lang="nl-BE" sz="2400" dirty="0"/>
              <a:t> changement?</a:t>
            </a:r>
          </a:p>
          <a:p>
            <a:pPr lvl="1" algn="just"/>
            <a:r>
              <a:rPr lang="nl-BE" sz="2800" dirty="0" err="1"/>
              <a:t>Quels</a:t>
            </a:r>
            <a:r>
              <a:rPr lang="nl-BE" sz="2800" dirty="0"/>
              <a:t> </a:t>
            </a:r>
            <a:r>
              <a:rPr lang="nl-BE" sz="2800" dirty="0" err="1"/>
              <a:t>sont</a:t>
            </a:r>
            <a:r>
              <a:rPr lang="nl-BE" sz="2800" dirty="0"/>
              <a:t> les </a:t>
            </a:r>
            <a:r>
              <a:rPr lang="nl-BE" sz="2800" dirty="0" err="1"/>
              <a:t>autres</a:t>
            </a:r>
            <a:r>
              <a:rPr lang="nl-BE" sz="2800" dirty="0"/>
              <a:t> acteurs?</a:t>
            </a:r>
          </a:p>
          <a:p>
            <a:pPr lvl="2" algn="just"/>
            <a:r>
              <a:rPr lang="nl-BE" sz="2400" dirty="0" err="1"/>
              <a:t>Aux</a:t>
            </a:r>
            <a:r>
              <a:rPr lang="nl-BE" sz="2400" dirty="0"/>
              <a:t> </a:t>
            </a:r>
            <a:r>
              <a:rPr lang="nl-BE" sz="2400" dirty="0" err="1"/>
              <a:t>quels</a:t>
            </a:r>
            <a:r>
              <a:rPr lang="nl-BE" sz="2400" dirty="0"/>
              <a:t> changements </a:t>
            </a:r>
            <a:r>
              <a:rPr lang="nl-BE" sz="2400" dirty="0" err="1"/>
              <a:t>peuvent-ils</a:t>
            </a:r>
            <a:r>
              <a:rPr lang="nl-BE" sz="2400" dirty="0"/>
              <a:t> </a:t>
            </a:r>
            <a:r>
              <a:rPr lang="nl-BE" sz="2400" dirty="0" err="1"/>
              <a:t>être</a:t>
            </a:r>
            <a:r>
              <a:rPr lang="nl-BE" sz="2400" dirty="0"/>
              <a:t> liés?</a:t>
            </a:r>
          </a:p>
        </p:txBody>
      </p:sp>
    </p:spTree>
    <p:extLst>
      <p:ext uri="{BB962C8B-B14F-4D97-AF65-F5344CB8AC3E}">
        <p14:creationId xmlns:p14="http://schemas.microsoft.com/office/powerpoint/2010/main" val="1840609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C:\Users\user\Desktop\B5LQBziIMAAA3XC.jpg"/>
          <p:cNvPicPr>
            <a:picLocks noGrp="1" noChangeAspect="1" noChangeArrowheads="1"/>
          </p:cNvPicPr>
          <p:nvPr>
            <p:ph idx="1"/>
          </p:nvPr>
        </p:nvPicPr>
        <p:blipFill>
          <a:blip r:embed="rId3" cstate="print"/>
          <a:srcRect/>
          <a:stretch>
            <a:fillRect/>
          </a:stretch>
        </p:blipFill>
        <p:spPr bwMode="auto">
          <a:xfrm>
            <a:off x="0" y="849086"/>
            <a:ext cx="9144000" cy="5958192"/>
          </a:xfrm>
          <a:prstGeom prst="rect">
            <a:avLst/>
          </a:prstGeom>
          <a:noFill/>
        </p:spPr>
      </p:pic>
    </p:spTree>
    <p:extLst>
      <p:ext uri="{BB962C8B-B14F-4D97-AF65-F5344CB8AC3E}">
        <p14:creationId xmlns:p14="http://schemas.microsoft.com/office/powerpoint/2010/main" val="1177586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2968" y="438944"/>
            <a:ext cx="6858000" cy="685800"/>
          </a:xfrm>
        </p:spPr>
        <p:txBody>
          <a:bodyPr/>
          <a:lstStyle/>
          <a:p>
            <a:r>
              <a:rPr lang="nl-BE" dirty="0"/>
              <a:t>Agenda et approche</a:t>
            </a:r>
          </a:p>
        </p:txBody>
      </p:sp>
      <p:sp>
        <p:nvSpPr>
          <p:cNvPr id="3" name="Tijdelijke aanduiding voor inhoud 2"/>
          <p:cNvSpPr>
            <a:spLocks noGrp="1"/>
          </p:cNvSpPr>
          <p:nvPr>
            <p:ph idx="1"/>
          </p:nvPr>
        </p:nvSpPr>
        <p:spPr>
          <a:xfrm>
            <a:off x="1043608" y="1484784"/>
            <a:ext cx="7920880" cy="5040560"/>
          </a:xfrm>
        </p:spPr>
        <p:txBody>
          <a:bodyPr/>
          <a:lstStyle/>
          <a:p>
            <a:pPr algn="just"/>
            <a:r>
              <a:rPr lang="en-GB" sz="2800" dirty="0"/>
              <a:t>Quoi, essence, </a:t>
            </a:r>
            <a:r>
              <a:rPr lang="en-GB" sz="2800" dirty="0" err="1"/>
              <a:t>pourquoi</a:t>
            </a:r>
            <a:r>
              <a:rPr lang="en-GB" sz="2800" dirty="0"/>
              <a:t>, </a:t>
            </a:r>
            <a:r>
              <a:rPr lang="en-GB" sz="2800" dirty="0" err="1"/>
              <a:t>valeur</a:t>
            </a:r>
            <a:r>
              <a:rPr lang="en-GB" sz="2800" dirty="0"/>
              <a:t> </a:t>
            </a:r>
            <a:r>
              <a:rPr lang="en-GB" sz="2800" dirty="0" err="1"/>
              <a:t>ajoutée</a:t>
            </a:r>
            <a:r>
              <a:rPr lang="en-GB" sz="2800" dirty="0"/>
              <a:t>? </a:t>
            </a:r>
          </a:p>
          <a:p>
            <a:pPr algn="just"/>
            <a:r>
              <a:rPr lang="en-GB" sz="2800" dirty="0"/>
              <a:t>Comment </a:t>
            </a:r>
            <a:r>
              <a:rPr lang="en-GB" sz="2800" dirty="0" err="1"/>
              <a:t>l’utiliser</a:t>
            </a:r>
            <a:r>
              <a:rPr lang="en-GB" sz="2800" dirty="0"/>
              <a:t> </a:t>
            </a:r>
            <a:r>
              <a:rPr lang="en-GB" sz="2800" dirty="0" err="1"/>
              <a:t>dans</a:t>
            </a:r>
            <a:r>
              <a:rPr lang="en-GB" sz="2800" dirty="0"/>
              <a:t> le </a:t>
            </a:r>
            <a:r>
              <a:rPr lang="en-GB" sz="2800" dirty="0" err="1"/>
              <a:t>contexte</a:t>
            </a:r>
            <a:r>
              <a:rPr lang="en-GB" sz="2800" dirty="0"/>
              <a:t> </a:t>
            </a:r>
            <a:r>
              <a:rPr lang="en-GB" sz="2800" dirty="0" err="1"/>
              <a:t>actuel</a:t>
            </a:r>
            <a:r>
              <a:rPr lang="en-GB" sz="2800" dirty="0"/>
              <a:t>:</a:t>
            </a:r>
          </a:p>
          <a:p>
            <a:pPr lvl="1" algn="just"/>
            <a:r>
              <a:rPr lang="en-GB" sz="2000" dirty="0"/>
              <a:t>CSC</a:t>
            </a:r>
          </a:p>
          <a:p>
            <a:pPr lvl="1" algn="just"/>
            <a:r>
              <a:rPr lang="en-GB" sz="2000" dirty="0"/>
              <a:t>Programmes</a:t>
            </a:r>
            <a:endParaRPr lang="fr-BE" sz="2000" dirty="0"/>
          </a:p>
          <a:p>
            <a:pPr algn="just"/>
            <a:r>
              <a:rPr lang="fr-BE" sz="2800" dirty="0"/>
              <a:t>Théorie intercalée avec des exercices</a:t>
            </a:r>
          </a:p>
          <a:p>
            <a:pPr algn="just"/>
            <a:r>
              <a:rPr lang="fr-BE" sz="2800" dirty="0"/>
              <a:t>Sessions en plénière et travaux de groupes</a:t>
            </a:r>
          </a:p>
          <a:p>
            <a:pPr algn="just"/>
            <a:r>
              <a:rPr lang="fr-BE" sz="2800" dirty="0"/>
              <a:t>Apprentissage expérientiel (visant des résultats pertinents et durables)</a:t>
            </a:r>
          </a:p>
          <a:p>
            <a:pPr algn="just"/>
            <a:r>
              <a:rPr lang="fr-BE" sz="2800" dirty="0"/>
              <a:t>Liens avec ce qui existe déjà (notamment le guide d’ADE et South </a:t>
            </a:r>
            <a:r>
              <a:rPr lang="fr-BE" sz="2800" dirty="0" err="1"/>
              <a:t>Research</a:t>
            </a:r>
            <a:r>
              <a:rPr lang="fr-BE" sz="2800" dirty="0"/>
              <a:t>)</a:t>
            </a:r>
          </a:p>
        </p:txBody>
      </p:sp>
    </p:spTree>
    <p:extLst>
      <p:ext uri="{BB962C8B-B14F-4D97-AF65-F5344CB8AC3E}">
        <p14:creationId xmlns:p14="http://schemas.microsoft.com/office/powerpoint/2010/main" val="37812000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7400" y="548680"/>
            <a:ext cx="6858000" cy="685800"/>
          </a:xfrm>
        </p:spPr>
        <p:txBody>
          <a:bodyPr/>
          <a:lstStyle/>
          <a:p>
            <a:r>
              <a:rPr lang="nl-BE" dirty="0"/>
              <a:t>C. Analyse des </a:t>
            </a:r>
            <a:r>
              <a:rPr lang="nl-BE" dirty="0" err="1"/>
              <a:t>risques</a:t>
            </a:r>
            <a:endParaRPr lang="nl-BE" dirty="0"/>
          </a:p>
        </p:txBody>
      </p:sp>
      <p:sp>
        <p:nvSpPr>
          <p:cNvPr id="3" name="Tijdelijke aanduiding voor inhoud 2"/>
          <p:cNvSpPr>
            <a:spLocks noGrp="1"/>
          </p:cNvSpPr>
          <p:nvPr>
            <p:ph idx="1"/>
          </p:nvPr>
        </p:nvSpPr>
        <p:spPr>
          <a:xfrm>
            <a:off x="1295400" y="1916832"/>
            <a:ext cx="7505700" cy="4752528"/>
          </a:xfrm>
        </p:spPr>
        <p:txBody>
          <a:bodyPr/>
          <a:lstStyle/>
          <a:p>
            <a:pPr algn="just"/>
            <a:r>
              <a:rPr lang="nl-BE" dirty="0" err="1"/>
              <a:t>Questions</a:t>
            </a:r>
            <a:r>
              <a:rPr lang="nl-BE" dirty="0"/>
              <a:t>-guides:</a:t>
            </a:r>
          </a:p>
          <a:p>
            <a:pPr lvl="1" algn="just"/>
            <a:r>
              <a:rPr lang="fr-BE" dirty="0"/>
              <a:t>Retour sur les hypothèses vous avez formulées</a:t>
            </a:r>
          </a:p>
          <a:p>
            <a:pPr lvl="1" algn="just"/>
            <a:r>
              <a:rPr lang="fr-BE" dirty="0"/>
              <a:t>Voyez si vous pouvez les compléter avec d'autres hypothèses, par exemple, liées aux facteurs internes ou externes</a:t>
            </a:r>
          </a:p>
          <a:p>
            <a:pPr lvl="1" algn="just"/>
            <a:r>
              <a:rPr lang="fr-BE" dirty="0"/>
              <a:t>Essayez à présent d'évaluer le risque: quelle incertitude pour les hypothèses? Quelle est la probabilité d’échec et quel est l’impact?</a:t>
            </a:r>
            <a:endParaRPr lang="nl-BE" dirty="0"/>
          </a:p>
        </p:txBody>
      </p:sp>
    </p:spTree>
    <p:extLst>
      <p:ext uri="{BB962C8B-B14F-4D97-AF65-F5344CB8AC3E}">
        <p14:creationId xmlns:p14="http://schemas.microsoft.com/office/powerpoint/2010/main" val="2968938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55776" y="260648"/>
            <a:ext cx="7799784" cy="685800"/>
          </a:xfrm>
        </p:spPr>
        <p:txBody>
          <a:bodyPr/>
          <a:lstStyle/>
          <a:p>
            <a:r>
              <a:rPr lang="nl-BE" dirty="0" err="1"/>
              <a:t>Quelques</a:t>
            </a:r>
            <a:r>
              <a:rPr lang="nl-BE" dirty="0"/>
              <a:t> </a:t>
            </a:r>
            <a:r>
              <a:rPr lang="nl-BE" dirty="0" err="1"/>
              <a:t>réflections</a:t>
            </a:r>
            <a:endParaRPr lang="nl-BE" dirty="0"/>
          </a:p>
        </p:txBody>
      </p:sp>
      <p:sp>
        <p:nvSpPr>
          <p:cNvPr id="3" name="Tijdelijke aanduiding voor inhoud 2"/>
          <p:cNvSpPr>
            <a:spLocks noGrp="1"/>
          </p:cNvSpPr>
          <p:nvPr>
            <p:ph idx="1"/>
          </p:nvPr>
        </p:nvSpPr>
        <p:spPr>
          <a:xfrm>
            <a:off x="1147023" y="1412776"/>
            <a:ext cx="7505700" cy="5040560"/>
          </a:xfrm>
        </p:spPr>
        <p:txBody>
          <a:bodyPr/>
          <a:lstStyle/>
          <a:p>
            <a:pPr algn="just"/>
            <a:r>
              <a:rPr lang="nl-BE" sz="2400" b="0" dirty="0"/>
              <a:t>Le </a:t>
            </a:r>
            <a:r>
              <a:rPr lang="nl-BE" sz="2400" b="0" dirty="0" err="1"/>
              <a:t>produit</a:t>
            </a:r>
            <a:r>
              <a:rPr lang="nl-BE" sz="2400" b="0" dirty="0"/>
              <a:t> </a:t>
            </a:r>
            <a:r>
              <a:rPr lang="nl-BE" sz="2400" b="0" dirty="0" err="1"/>
              <a:t>n’est</a:t>
            </a:r>
            <a:r>
              <a:rPr lang="nl-BE" sz="2400" b="0" dirty="0"/>
              <a:t> pas </a:t>
            </a:r>
            <a:r>
              <a:rPr lang="nl-BE" sz="2400" b="0" dirty="0" err="1"/>
              <a:t>une</a:t>
            </a:r>
            <a:r>
              <a:rPr lang="nl-BE" sz="2400" b="0" dirty="0"/>
              <a:t> </a:t>
            </a:r>
            <a:r>
              <a:rPr lang="nl-BE" sz="2400" b="0" dirty="0" err="1"/>
              <a:t>cible</a:t>
            </a:r>
            <a:r>
              <a:rPr lang="nl-BE" sz="2400" b="0" dirty="0"/>
              <a:t> en </a:t>
            </a:r>
            <a:r>
              <a:rPr lang="nl-BE" sz="2400" b="0" dirty="0" err="1"/>
              <a:t>soi</a:t>
            </a:r>
            <a:r>
              <a:rPr lang="nl-BE" sz="2400" b="0" dirty="0"/>
              <a:t>!</a:t>
            </a:r>
          </a:p>
          <a:p>
            <a:pPr algn="just"/>
            <a:endParaRPr lang="en-GB" sz="1200" b="0" dirty="0"/>
          </a:p>
          <a:p>
            <a:pPr algn="just"/>
            <a:r>
              <a:rPr lang="en-GB" sz="2400" b="0" dirty="0" err="1"/>
              <a:t>Avoir</a:t>
            </a:r>
            <a:r>
              <a:rPr lang="en-GB" sz="2400" b="0" dirty="0"/>
              <a:t> </a:t>
            </a:r>
            <a:r>
              <a:rPr lang="en-GB" sz="2400" b="0" dirty="0" err="1"/>
              <a:t>une</a:t>
            </a:r>
            <a:r>
              <a:rPr lang="en-GB" sz="2400" b="0" dirty="0"/>
              <a:t> </a:t>
            </a:r>
            <a:r>
              <a:rPr lang="en-GB" sz="2400" b="0" dirty="0" err="1"/>
              <a:t>meilleure</a:t>
            </a:r>
            <a:r>
              <a:rPr lang="en-GB" sz="2400" b="0" dirty="0"/>
              <a:t> </a:t>
            </a:r>
            <a:r>
              <a:rPr lang="en-GB" sz="2400" b="0" dirty="0" err="1"/>
              <a:t>compréhension</a:t>
            </a:r>
            <a:r>
              <a:rPr lang="en-GB" sz="2400" b="0" dirty="0"/>
              <a:t> des </a:t>
            </a:r>
            <a:r>
              <a:rPr lang="en-GB" sz="2400" b="0" dirty="0" err="1"/>
              <a:t>processus</a:t>
            </a:r>
            <a:r>
              <a:rPr lang="en-GB" sz="2400" b="0" dirty="0"/>
              <a:t> de </a:t>
            </a:r>
            <a:r>
              <a:rPr lang="en-GB" sz="2400" b="0" dirty="0" err="1"/>
              <a:t>changements</a:t>
            </a:r>
            <a:r>
              <a:rPr lang="en-GB" sz="2400" b="0" dirty="0"/>
              <a:t> et des </a:t>
            </a:r>
            <a:r>
              <a:rPr lang="en-GB" sz="2400" b="0" dirty="0" err="1"/>
              <a:t>acteurs</a:t>
            </a:r>
            <a:r>
              <a:rPr lang="en-GB" sz="2400" b="0" dirty="0"/>
              <a:t> </a:t>
            </a:r>
            <a:r>
              <a:rPr lang="en-GB" sz="2400" b="0" dirty="0" err="1"/>
              <a:t>impliqués</a:t>
            </a:r>
            <a:r>
              <a:rPr lang="en-GB" sz="2400" b="0" dirty="0"/>
              <a:t> </a:t>
            </a:r>
            <a:r>
              <a:rPr lang="en-GB" sz="2400" b="0" dirty="0" err="1"/>
              <a:t>ainsi</a:t>
            </a:r>
            <a:r>
              <a:rPr lang="en-GB" sz="2400" b="0" dirty="0"/>
              <a:t> </a:t>
            </a:r>
            <a:r>
              <a:rPr lang="en-GB" sz="2400" b="0" dirty="0" err="1"/>
              <a:t>qu’un</a:t>
            </a:r>
            <a:r>
              <a:rPr lang="en-GB" sz="2400" b="0" dirty="0"/>
              <a:t> engagement de </a:t>
            </a:r>
            <a:r>
              <a:rPr lang="en-GB" sz="2400" b="0" dirty="0" err="1"/>
              <a:t>suivre</a:t>
            </a:r>
            <a:r>
              <a:rPr lang="en-GB" sz="2400" b="0" dirty="0"/>
              <a:t> </a:t>
            </a:r>
            <a:r>
              <a:rPr lang="en-GB" sz="2400" b="0" dirty="0" err="1"/>
              <a:t>correctement</a:t>
            </a:r>
            <a:r>
              <a:rPr lang="en-GB" sz="2400" b="0" dirty="0"/>
              <a:t> </a:t>
            </a:r>
            <a:r>
              <a:rPr lang="en-GB" sz="2400" b="0" dirty="0" err="1"/>
              <a:t>ses</a:t>
            </a:r>
            <a:r>
              <a:rPr lang="en-GB" sz="2400" b="0" dirty="0"/>
              <a:t> actions </a:t>
            </a:r>
            <a:r>
              <a:rPr lang="en-GB" sz="2400" b="0" dirty="0" err="1"/>
              <a:t>est</a:t>
            </a:r>
            <a:r>
              <a:rPr lang="en-GB" sz="2400" b="0" dirty="0"/>
              <a:t> plus important que la formulation </a:t>
            </a:r>
            <a:r>
              <a:rPr lang="en-GB" sz="2400" b="0" dirty="0" err="1"/>
              <a:t>d’une</a:t>
            </a:r>
            <a:r>
              <a:rPr lang="en-GB" sz="2400" b="0" dirty="0"/>
              <a:t> </a:t>
            </a:r>
            <a:r>
              <a:rPr lang="en-GB" sz="2400" b="0" dirty="0" err="1"/>
              <a:t>stratégie</a:t>
            </a:r>
            <a:r>
              <a:rPr lang="en-GB" sz="2400" b="0" dirty="0"/>
              <a:t> </a:t>
            </a:r>
            <a:r>
              <a:rPr lang="en-GB" sz="2400" b="0" dirty="0" err="1"/>
              <a:t>parfaite</a:t>
            </a:r>
            <a:r>
              <a:rPr lang="en-GB" sz="2400" b="0" dirty="0"/>
              <a:t>. </a:t>
            </a:r>
            <a:endParaRPr lang="nl-BE" sz="2400" b="0" dirty="0"/>
          </a:p>
          <a:p>
            <a:pPr algn="just"/>
            <a:r>
              <a:rPr lang="en-GB" sz="2400" b="0" dirty="0"/>
              <a:t>Importance de </a:t>
            </a:r>
            <a:r>
              <a:rPr lang="en-GB" sz="2400" b="0" dirty="0" err="1"/>
              <a:t>partir</a:t>
            </a:r>
            <a:r>
              <a:rPr lang="en-GB" sz="2400" b="0" dirty="0"/>
              <a:t> de </a:t>
            </a:r>
            <a:r>
              <a:rPr lang="en-GB" sz="2400" b="0" dirty="0" err="1"/>
              <a:t>l’hypothèse</a:t>
            </a:r>
            <a:r>
              <a:rPr lang="en-GB" sz="2400" b="0" dirty="0"/>
              <a:t> que </a:t>
            </a:r>
            <a:r>
              <a:rPr lang="en-GB" sz="2400" b="0" dirty="0" err="1"/>
              <a:t>vous</a:t>
            </a:r>
            <a:r>
              <a:rPr lang="en-GB" sz="2400" b="0" dirty="0"/>
              <a:t> </a:t>
            </a:r>
            <a:r>
              <a:rPr lang="en-GB" sz="2400" b="0" dirty="0" err="1"/>
              <a:t>avez</a:t>
            </a:r>
            <a:r>
              <a:rPr lang="en-GB" sz="2400" b="0" dirty="0"/>
              <a:t> tort (pour commencer </a:t>
            </a:r>
            <a:r>
              <a:rPr lang="en-GB" sz="2400" b="0" dirty="0" err="1"/>
              <a:t>l’exercice</a:t>
            </a:r>
            <a:r>
              <a:rPr lang="en-GB" sz="2400" b="0" dirty="0"/>
              <a:t>)</a:t>
            </a:r>
          </a:p>
          <a:p>
            <a:pPr algn="just"/>
            <a:r>
              <a:rPr lang="en-GB" sz="2400" b="0" dirty="0" err="1"/>
              <a:t>Acceuillir</a:t>
            </a:r>
            <a:r>
              <a:rPr lang="en-GB" sz="2400" b="0" dirty="0"/>
              <a:t> </a:t>
            </a:r>
            <a:r>
              <a:rPr lang="en-GB" sz="2400" b="0" dirty="0" err="1"/>
              <a:t>l’incertitude</a:t>
            </a:r>
            <a:r>
              <a:rPr lang="en-GB" sz="2400" b="0" dirty="0"/>
              <a:t> et la </a:t>
            </a:r>
            <a:r>
              <a:rPr lang="en-GB" sz="2400" b="0" dirty="0" err="1"/>
              <a:t>complexité</a:t>
            </a:r>
            <a:endParaRPr lang="en-GB" sz="2400" b="0" dirty="0"/>
          </a:p>
          <a:p>
            <a:pPr algn="just"/>
            <a:endParaRPr lang="en-GB" sz="1200" b="0" dirty="0"/>
          </a:p>
          <a:p>
            <a:pPr algn="just"/>
            <a:endParaRPr lang="en-GB" sz="1200" b="0" dirty="0"/>
          </a:p>
        </p:txBody>
      </p:sp>
    </p:spTree>
    <p:extLst>
      <p:ext uri="{BB962C8B-B14F-4D97-AF65-F5344CB8AC3E}">
        <p14:creationId xmlns:p14="http://schemas.microsoft.com/office/powerpoint/2010/main" val="2858741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84362" y="404664"/>
            <a:ext cx="7727776" cy="685800"/>
          </a:xfrm>
        </p:spPr>
        <p:txBody>
          <a:bodyPr/>
          <a:lstStyle/>
          <a:p>
            <a:r>
              <a:rPr lang="nl-BE" dirty="0" err="1"/>
              <a:t>ToC</a:t>
            </a:r>
            <a:r>
              <a:rPr lang="nl-BE" dirty="0"/>
              <a:t>: </a:t>
            </a:r>
            <a:r>
              <a:rPr lang="nl-BE" dirty="0" err="1"/>
              <a:t>présentation</a:t>
            </a:r>
            <a:r>
              <a:rPr lang="nl-BE" dirty="0"/>
              <a:t> </a:t>
            </a:r>
            <a:r>
              <a:rPr lang="nl-BE" dirty="0" err="1"/>
              <a:t>graphique</a:t>
            </a:r>
            <a:r>
              <a:rPr lang="nl-BE" dirty="0"/>
              <a:t>/</a:t>
            </a:r>
            <a:r>
              <a:rPr lang="nl-BE" dirty="0" err="1"/>
              <a:t>visuelle</a:t>
            </a:r>
            <a:endParaRPr lang="nl-BE" dirty="0"/>
          </a:p>
        </p:txBody>
      </p:sp>
      <p:sp>
        <p:nvSpPr>
          <p:cNvPr id="3" name="Tijdelijke aanduiding voor inhoud 2"/>
          <p:cNvSpPr>
            <a:spLocks noGrp="1"/>
          </p:cNvSpPr>
          <p:nvPr>
            <p:ph idx="1"/>
          </p:nvPr>
        </p:nvSpPr>
        <p:spPr>
          <a:xfrm>
            <a:off x="1295400" y="1412776"/>
            <a:ext cx="7505700" cy="4968552"/>
          </a:xfrm>
        </p:spPr>
        <p:txBody>
          <a:bodyPr/>
          <a:lstStyle/>
          <a:p>
            <a:r>
              <a:rPr lang="nl-BE" sz="2800" dirty="0" err="1">
                <a:solidFill>
                  <a:schemeClr val="bg2"/>
                </a:solidFill>
              </a:rPr>
              <a:t>Où</a:t>
            </a:r>
            <a:r>
              <a:rPr lang="nl-BE" sz="2800" dirty="0">
                <a:solidFill>
                  <a:schemeClr val="bg2"/>
                </a:solidFill>
              </a:rPr>
              <a:t> </a:t>
            </a:r>
            <a:r>
              <a:rPr lang="nl-BE" sz="2800" dirty="0" err="1">
                <a:solidFill>
                  <a:schemeClr val="bg2"/>
                </a:solidFill>
              </a:rPr>
              <a:t>est-ce</a:t>
            </a:r>
            <a:r>
              <a:rPr lang="nl-BE" sz="2800" dirty="0">
                <a:solidFill>
                  <a:schemeClr val="bg2"/>
                </a:solidFill>
              </a:rPr>
              <a:t> </a:t>
            </a:r>
            <a:r>
              <a:rPr lang="nl-BE" sz="2800" dirty="0" err="1">
                <a:solidFill>
                  <a:schemeClr val="bg2"/>
                </a:solidFill>
              </a:rPr>
              <a:t>qu’on</a:t>
            </a:r>
            <a:r>
              <a:rPr lang="nl-BE" sz="2800" dirty="0">
                <a:solidFill>
                  <a:schemeClr val="bg2"/>
                </a:solidFill>
              </a:rPr>
              <a:t> </a:t>
            </a:r>
            <a:r>
              <a:rPr lang="nl-BE" sz="2800" dirty="0" err="1">
                <a:solidFill>
                  <a:schemeClr val="bg2"/>
                </a:solidFill>
              </a:rPr>
              <a:t>est</a:t>
            </a:r>
            <a:r>
              <a:rPr lang="nl-BE" sz="2800" dirty="0">
                <a:solidFill>
                  <a:schemeClr val="bg2"/>
                </a:solidFill>
              </a:rPr>
              <a:t> </a:t>
            </a:r>
            <a:r>
              <a:rPr lang="nl-BE" sz="2800" dirty="0" err="1">
                <a:solidFill>
                  <a:schemeClr val="bg2"/>
                </a:solidFill>
              </a:rPr>
              <a:t>avec</a:t>
            </a:r>
            <a:r>
              <a:rPr lang="nl-BE" sz="2800" dirty="0">
                <a:solidFill>
                  <a:schemeClr val="bg2"/>
                </a:solidFill>
              </a:rPr>
              <a:t> la </a:t>
            </a:r>
            <a:r>
              <a:rPr lang="nl-BE" sz="2800" dirty="0" err="1">
                <a:solidFill>
                  <a:schemeClr val="bg2"/>
                </a:solidFill>
              </a:rPr>
              <a:t>schématisation</a:t>
            </a:r>
            <a:endParaRPr lang="nl-BE" sz="2800" dirty="0">
              <a:solidFill>
                <a:schemeClr val="bg2"/>
              </a:solidFill>
            </a:endParaRPr>
          </a:p>
          <a:p>
            <a:r>
              <a:rPr lang="fr-BE" sz="2800" dirty="0"/>
              <a:t>Choisissez un diagramme qui montre le mieux ce que vous voulez dire:</a:t>
            </a:r>
          </a:p>
          <a:p>
            <a:pPr lvl="1"/>
            <a:r>
              <a:rPr lang="nl-BE" sz="2000" dirty="0"/>
              <a:t>De bas en </a:t>
            </a:r>
            <a:r>
              <a:rPr lang="nl-BE" sz="2000" dirty="0" err="1"/>
              <a:t>haut</a:t>
            </a:r>
            <a:r>
              <a:rPr lang="nl-BE" sz="2000" dirty="0"/>
              <a:t> (</a:t>
            </a:r>
            <a:r>
              <a:rPr lang="nl-BE" sz="2000" dirty="0" err="1"/>
              <a:t>basé</a:t>
            </a:r>
            <a:r>
              <a:rPr lang="nl-BE" sz="2000" dirty="0"/>
              <a:t> </a:t>
            </a:r>
            <a:r>
              <a:rPr lang="nl-BE" sz="2000" dirty="0" err="1"/>
              <a:t>sur</a:t>
            </a:r>
            <a:r>
              <a:rPr lang="nl-BE" sz="2000" dirty="0"/>
              <a:t> </a:t>
            </a:r>
            <a:r>
              <a:rPr lang="nl-BE" sz="2000" dirty="0" err="1"/>
              <a:t>le</a:t>
            </a:r>
            <a:r>
              <a:rPr lang="nl-BE" sz="2000" dirty="0"/>
              <a:t> </a:t>
            </a:r>
            <a:r>
              <a:rPr lang="nl-BE" sz="2000" dirty="0" err="1"/>
              <a:t>cadre</a:t>
            </a:r>
            <a:r>
              <a:rPr lang="nl-BE" sz="2000" dirty="0"/>
              <a:t> </a:t>
            </a:r>
            <a:r>
              <a:rPr lang="nl-BE" sz="2000" dirty="0" err="1"/>
              <a:t>logique</a:t>
            </a:r>
            <a:r>
              <a:rPr lang="nl-BE" sz="2000" dirty="0"/>
              <a:t>)</a:t>
            </a:r>
          </a:p>
          <a:p>
            <a:pPr lvl="1"/>
            <a:r>
              <a:rPr lang="nl-BE" sz="2000" dirty="0"/>
              <a:t>De la </a:t>
            </a:r>
            <a:r>
              <a:rPr lang="nl-BE" sz="2000" dirty="0" err="1"/>
              <a:t>gauche</a:t>
            </a:r>
            <a:r>
              <a:rPr lang="nl-BE" sz="2000" dirty="0"/>
              <a:t> vers la </a:t>
            </a:r>
            <a:r>
              <a:rPr lang="nl-BE" sz="2000" dirty="0" err="1"/>
              <a:t>droite</a:t>
            </a:r>
            <a:r>
              <a:rPr lang="nl-BE" sz="2000" dirty="0"/>
              <a:t> (</a:t>
            </a:r>
            <a:r>
              <a:rPr lang="nl-BE" sz="2000" dirty="0" err="1"/>
              <a:t>basé</a:t>
            </a:r>
            <a:r>
              <a:rPr lang="nl-BE" sz="2000" dirty="0"/>
              <a:t> </a:t>
            </a:r>
            <a:r>
              <a:rPr lang="nl-BE" sz="2000" dirty="0" err="1"/>
              <a:t>sur</a:t>
            </a:r>
            <a:r>
              <a:rPr lang="nl-BE" sz="2000" dirty="0"/>
              <a:t> la </a:t>
            </a:r>
            <a:r>
              <a:rPr lang="nl-BE" sz="2000" dirty="0" err="1"/>
              <a:t>chaine</a:t>
            </a:r>
            <a:r>
              <a:rPr lang="nl-BE" sz="2000" dirty="0"/>
              <a:t> de </a:t>
            </a:r>
            <a:r>
              <a:rPr lang="nl-BE" sz="2000" dirty="0" err="1"/>
              <a:t>résultats</a:t>
            </a:r>
            <a:r>
              <a:rPr lang="nl-BE" sz="2000" dirty="0"/>
              <a:t>)</a:t>
            </a:r>
          </a:p>
          <a:p>
            <a:pPr lvl="1"/>
            <a:r>
              <a:rPr lang="nl-BE" sz="2000" dirty="0"/>
              <a:t>En </a:t>
            </a:r>
            <a:r>
              <a:rPr lang="nl-BE" sz="2000" dirty="0" err="1"/>
              <a:t>cercles</a:t>
            </a:r>
            <a:r>
              <a:rPr lang="nl-BE" sz="2000" dirty="0"/>
              <a:t> (</a:t>
            </a:r>
            <a:r>
              <a:rPr lang="nl-BE" sz="2000" dirty="0" err="1"/>
              <a:t>basé</a:t>
            </a:r>
            <a:r>
              <a:rPr lang="nl-BE" sz="2000" dirty="0"/>
              <a:t> </a:t>
            </a:r>
            <a:r>
              <a:rPr lang="nl-BE" sz="2000" dirty="0" err="1"/>
              <a:t>sur</a:t>
            </a:r>
            <a:r>
              <a:rPr lang="nl-BE" sz="2000" dirty="0"/>
              <a:t> la </a:t>
            </a:r>
            <a:r>
              <a:rPr lang="nl-BE" sz="2000" dirty="0" err="1"/>
              <a:t>cartographie</a:t>
            </a:r>
            <a:r>
              <a:rPr lang="nl-BE" sz="2000" dirty="0"/>
              <a:t> des </a:t>
            </a:r>
            <a:r>
              <a:rPr lang="nl-BE" sz="2000" dirty="0" err="1"/>
              <a:t>incidences</a:t>
            </a:r>
            <a:r>
              <a:rPr lang="nl-BE" sz="2000" dirty="0"/>
              <a:t> et des </a:t>
            </a:r>
            <a:r>
              <a:rPr lang="nl-BE" sz="2000" dirty="0" err="1"/>
              <a:t>sphères</a:t>
            </a:r>
            <a:r>
              <a:rPr lang="nl-BE" sz="2000" dirty="0"/>
              <a:t> </a:t>
            </a:r>
            <a:r>
              <a:rPr lang="nl-BE" sz="2000" dirty="0" err="1"/>
              <a:t>d’influence</a:t>
            </a:r>
            <a:r>
              <a:rPr lang="nl-BE" sz="2000" dirty="0"/>
              <a:t>)</a:t>
            </a:r>
          </a:p>
          <a:p>
            <a:pPr lvl="1"/>
            <a:r>
              <a:rPr lang="nl-BE" sz="2000" dirty="0" smtClean="0"/>
              <a:t>…</a:t>
            </a:r>
          </a:p>
          <a:p>
            <a:r>
              <a:rPr lang="nl-BE" sz="2600" dirty="0" err="1" smtClean="0"/>
              <a:t>Introduction</a:t>
            </a:r>
            <a:r>
              <a:rPr lang="nl-BE" sz="2600" dirty="0" smtClean="0"/>
              <a:t> </a:t>
            </a:r>
            <a:r>
              <a:rPr lang="nl-BE" sz="2600" dirty="0" err="1" smtClean="0"/>
              <a:t>aux</a:t>
            </a:r>
            <a:r>
              <a:rPr lang="nl-BE" sz="2600" dirty="0" smtClean="0"/>
              <a:t> logiciel: do-view et TOCO</a:t>
            </a:r>
            <a:endParaRPr lang="nl-BE" sz="2600" dirty="0"/>
          </a:p>
        </p:txBody>
      </p:sp>
    </p:spTree>
    <p:extLst>
      <p:ext uri="{BB962C8B-B14F-4D97-AF65-F5344CB8AC3E}">
        <p14:creationId xmlns:p14="http://schemas.microsoft.com/office/powerpoint/2010/main" val="3585726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51920" y="620688"/>
            <a:ext cx="1080120" cy="685800"/>
          </a:xfrm>
        </p:spPr>
        <p:txBody>
          <a:bodyPr/>
          <a:lstStyle/>
          <a:p>
            <a:r>
              <a:rPr lang="nl-BE" dirty="0"/>
              <a:t>Fin</a:t>
            </a:r>
          </a:p>
        </p:txBody>
      </p:sp>
      <p:sp>
        <p:nvSpPr>
          <p:cNvPr id="3" name="Tijdelijke aanduiding voor inhoud 2"/>
          <p:cNvSpPr>
            <a:spLocks noGrp="1"/>
          </p:cNvSpPr>
          <p:nvPr>
            <p:ph idx="1"/>
          </p:nvPr>
        </p:nvSpPr>
        <p:spPr/>
        <p:txBody>
          <a:bodyPr/>
          <a:lstStyle/>
          <a:p>
            <a:r>
              <a:rPr lang="nl-BE" dirty="0" smtClean="0"/>
              <a:t>Que faire </a:t>
            </a:r>
            <a:r>
              <a:rPr lang="nl-BE" dirty="0" err="1" smtClean="0"/>
              <a:t>maintenant</a:t>
            </a:r>
            <a:r>
              <a:rPr lang="nl-BE" dirty="0" smtClean="0"/>
              <a:t>? </a:t>
            </a:r>
          </a:p>
          <a:p>
            <a:r>
              <a:rPr lang="nl-BE" dirty="0" err="1" smtClean="0"/>
              <a:t>évaluation</a:t>
            </a:r>
            <a:endParaRPr lang="nl-BE" dirty="0"/>
          </a:p>
        </p:txBody>
      </p:sp>
    </p:spTree>
    <p:extLst>
      <p:ext uri="{BB962C8B-B14F-4D97-AF65-F5344CB8AC3E}">
        <p14:creationId xmlns:p14="http://schemas.microsoft.com/office/powerpoint/2010/main" val="19917592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Afronding en einde</a:t>
            </a:r>
            <a:endParaRPr lang="nl-BE" dirty="0"/>
          </a:p>
        </p:txBody>
      </p:sp>
      <p:sp>
        <p:nvSpPr>
          <p:cNvPr id="3" name="Tijdelijke aanduiding voor inhoud 2"/>
          <p:cNvSpPr>
            <a:spLocks noGrp="1"/>
          </p:cNvSpPr>
          <p:nvPr>
            <p:ph idx="1"/>
          </p:nvPr>
        </p:nvSpPr>
        <p:spPr/>
        <p:txBody>
          <a:bodyPr/>
          <a:lstStyle/>
          <a:p>
            <a:endParaRPr lang="nl-BE" dirty="0"/>
          </a:p>
        </p:txBody>
      </p:sp>
      <p:graphicFrame>
        <p:nvGraphicFramePr>
          <p:cNvPr id="4" name="Table 8"/>
          <p:cNvGraphicFramePr>
            <a:graphicFrameLocks noGrp="1"/>
          </p:cNvGraphicFramePr>
          <p:nvPr>
            <p:extLst>
              <p:ext uri="{D42A27DB-BD31-4B8C-83A1-F6EECF244321}">
                <p14:modId xmlns:p14="http://schemas.microsoft.com/office/powerpoint/2010/main" val="286617313"/>
              </p:ext>
            </p:extLst>
          </p:nvPr>
        </p:nvGraphicFramePr>
        <p:xfrm>
          <a:off x="179512" y="476672"/>
          <a:ext cx="8856984" cy="6021689"/>
        </p:xfrm>
        <a:graphic>
          <a:graphicData uri="http://schemas.openxmlformats.org/drawingml/2006/table">
            <a:tbl>
              <a:tblPr firstRow="1" bandRow="1">
                <a:tableStyleId>{5C22544A-7EE6-4342-B048-85BDC9FD1C3A}</a:tableStyleId>
              </a:tblPr>
              <a:tblGrid>
                <a:gridCol w="2479634"/>
                <a:gridCol w="6377350"/>
              </a:tblGrid>
              <a:tr h="500692">
                <a:tc>
                  <a:txBody>
                    <a:bodyPr/>
                    <a:lstStyle/>
                    <a:p>
                      <a:pPr algn="ctr"/>
                      <a:r>
                        <a:rPr lang="nl-BE" sz="1250" b="1" noProof="0" dirty="0" err="1" smtClean="0">
                          <a:solidFill>
                            <a:srgbClr val="000000"/>
                          </a:solidFill>
                          <a:latin typeface="Arial" panose="020B0604020202020204" pitchFamily="34" charset="0"/>
                        </a:rPr>
                        <a:t>Explication</a:t>
                      </a:r>
                      <a:r>
                        <a:rPr lang="nl-BE" sz="1250" b="1" noProof="0" dirty="0" smtClean="0">
                          <a:solidFill>
                            <a:srgbClr val="000000"/>
                          </a:solidFill>
                          <a:latin typeface="Arial" panose="020B0604020202020204" pitchFamily="34" charset="0"/>
                        </a:rPr>
                        <a:t> des </a:t>
                      </a:r>
                      <a:r>
                        <a:rPr lang="nl-BE" sz="1250" b="1" noProof="0" dirty="0" err="1" smtClean="0">
                          <a:solidFill>
                            <a:srgbClr val="000000"/>
                          </a:solidFill>
                          <a:latin typeface="Arial" panose="020B0604020202020204" pitchFamily="34" charset="0"/>
                        </a:rPr>
                        <a:t>termes</a:t>
                      </a:r>
                      <a:endParaRPr lang="nl-BE" sz="1250" b="1" noProof="0" dirty="0"/>
                    </a:p>
                  </a:txBody>
                  <a:tcPr anchor="ctr"/>
                </a:tc>
                <a:tc>
                  <a:txBody>
                    <a:bodyPr/>
                    <a:lstStyle/>
                    <a:p>
                      <a:pPr algn="ctr"/>
                      <a:r>
                        <a:rPr lang="nl-BE" sz="1250" b="1" noProof="0" dirty="0" smtClean="0">
                          <a:solidFill>
                            <a:schemeClr val="tx1"/>
                          </a:solidFill>
                        </a:rPr>
                        <a:t>La </a:t>
                      </a:r>
                      <a:r>
                        <a:rPr lang="nl-BE" sz="1250" b="1" noProof="0" dirty="0" err="1" smtClean="0">
                          <a:solidFill>
                            <a:schemeClr val="tx1"/>
                          </a:solidFill>
                        </a:rPr>
                        <a:t>ToC</a:t>
                      </a:r>
                      <a:r>
                        <a:rPr lang="nl-BE" sz="1250" b="1" noProof="0" dirty="0" smtClean="0">
                          <a:solidFill>
                            <a:schemeClr val="tx1"/>
                          </a:solidFill>
                        </a:rPr>
                        <a:t> </a:t>
                      </a:r>
                      <a:r>
                        <a:rPr lang="nl-BE" sz="1250" b="1" noProof="0" dirty="0" err="1" smtClean="0">
                          <a:solidFill>
                            <a:schemeClr val="tx1"/>
                          </a:solidFill>
                        </a:rPr>
                        <a:t>d’un</a:t>
                      </a:r>
                      <a:r>
                        <a:rPr lang="nl-BE" sz="1250" b="1" noProof="0" dirty="0" smtClean="0">
                          <a:solidFill>
                            <a:schemeClr val="tx1"/>
                          </a:solidFill>
                        </a:rPr>
                        <a:t> </a:t>
                      </a:r>
                      <a:r>
                        <a:rPr lang="nl-BE" sz="1250" b="1" noProof="0" dirty="0" err="1" smtClean="0">
                          <a:solidFill>
                            <a:schemeClr val="tx1"/>
                          </a:solidFill>
                        </a:rPr>
                        <a:t>programme</a:t>
                      </a:r>
                      <a:r>
                        <a:rPr lang="nl-BE" sz="1250" b="1" noProof="0" dirty="0" smtClean="0">
                          <a:solidFill>
                            <a:schemeClr val="tx1"/>
                          </a:solidFill>
                        </a:rPr>
                        <a:t> ONG </a:t>
                      </a:r>
                      <a:endParaRPr lang="nl-BE" sz="1250" b="1" noProof="0" dirty="0">
                        <a:solidFill>
                          <a:schemeClr val="tx1"/>
                        </a:solidFill>
                      </a:endParaRPr>
                    </a:p>
                  </a:txBody>
                  <a:tcPr anchor="ctr"/>
                </a:tc>
              </a:tr>
              <a:tr h="500692">
                <a:tc>
                  <a:txBody>
                    <a:bodyPr/>
                    <a:lstStyle/>
                    <a:p>
                      <a:r>
                        <a:rPr lang="nl-BE" sz="1250" b="1" noProof="0" dirty="0" err="1" smtClean="0"/>
                        <a:t>Situation</a:t>
                      </a:r>
                      <a:r>
                        <a:rPr lang="nl-BE" sz="1250" b="1" noProof="0" dirty="0" smtClean="0"/>
                        <a:t> </a:t>
                      </a:r>
                      <a:r>
                        <a:rPr lang="nl-BE" sz="1250" b="1" noProof="0" dirty="0" err="1" smtClean="0"/>
                        <a:t>souhaitée</a:t>
                      </a:r>
                      <a:endParaRPr lang="nl-BE" sz="1250" b="1" noProof="0" dirty="0"/>
                    </a:p>
                  </a:txBody>
                  <a:tcPr anchor="ctr"/>
                </a:tc>
                <a:tc>
                  <a:txBody>
                    <a:bodyPr/>
                    <a:lstStyle/>
                    <a:p>
                      <a:r>
                        <a:rPr lang="fr-BE" sz="1250" kern="1200" noProof="0" dirty="0" smtClean="0">
                          <a:solidFill>
                            <a:schemeClr val="dk1"/>
                          </a:solidFill>
                          <a:latin typeface="+mn-lt"/>
                          <a:ea typeface="+mn-ea"/>
                          <a:cs typeface="+mn-cs"/>
                        </a:rPr>
                        <a:t>Il s’agit de l’objectif à long terme qui</a:t>
                      </a:r>
                      <a:r>
                        <a:rPr lang="fr-BE" sz="1250" kern="1200" baseline="0" noProof="0" dirty="0" smtClean="0">
                          <a:solidFill>
                            <a:schemeClr val="dk1"/>
                          </a:solidFill>
                          <a:latin typeface="+mn-lt"/>
                          <a:ea typeface="+mn-ea"/>
                          <a:cs typeface="+mn-cs"/>
                        </a:rPr>
                        <a:t> donne une bonne image de l’impact qui est poursuivi pour les bénéficiaires finaux du programme et auquel l’ONG peut contribuer. </a:t>
                      </a:r>
                      <a:endParaRPr lang="fr-BE" sz="1250" kern="1200" noProof="0" dirty="0" smtClean="0">
                        <a:solidFill>
                          <a:schemeClr val="dk1"/>
                        </a:solidFill>
                        <a:latin typeface="+mn-lt"/>
                        <a:ea typeface="+mn-ea"/>
                        <a:cs typeface="+mn-cs"/>
                      </a:endParaRPr>
                    </a:p>
                  </a:txBody>
                  <a:tcPr anchor="ctr"/>
                </a:tc>
              </a:tr>
              <a:tr h="489685">
                <a:tc>
                  <a:txBody>
                    <a:bodyPr/>
                    <a:lstStyle/>
                    <a:p>
                      <a:r>
                        <a:rPr lang="nl-BE" sz="1250" b="1" noProof="0" dirty="0" err="1" smtClean="0"/>
                        <a:t>Chemins</a:t>
                      </a:r>
                      <a:r>
                        <a:rPr lang="nl-BE" sz="1250" b="1" noProof="0" dirty="0" smtClean="0"/>
                        <a:t> de changement</a:t>
                      </a:r>
                      <a:endParaRPr lang="nl-BE" sz="1250" b="1" noProof="0" dirty="0"/>
                    </a:p>
                  </a:txBody>
                  <a:tcPr anchor="ctr"/>
                </a:tc>
                <a:tc>
                  <a:txBody>
                    <a:bodyPr/>
                    <a:lstStyle/>
                    <a:p>
                      <a:r>
                        <a:rPr lang="fr-BE" sz="1250" noProof="0" dirty="0" smtClean="0"/>
                        <a:t>Le processus de changement: pour atteindre une situation souhaitée particulière, il y a différents changements nécessaires à court et à moyen terme</a:t>
                      </a:r>
                      <a:r>
                        <a:rPr lang="fr-BE" sz="1250" baseline="0" noProof="0" dirty="0" smtClean="0"/>
                        <a:t> </a:t>
                      </a:r>
                      <a:r>
                        <a:rPr lang="fr-BE" sz="1250" noProof="0" dirty="0" smtClean="0"/>
                        <a:t>qui interagissent mutuellement ensemble. La vue d'ensemble de ces changements et les relations entre ces changements clarifient la façon dont les ONG pensent que la situation souhaitée peut être réalisée.</a:t>
                      </a:r>
                    </a:p>
                  </a:txBody>
                  <a:tcPr anchor="ctr"/>
                </a:tc>
              </a:tr>
              <a:tr h="500692">
                <a:tc>
                  <a:txBody>
                    <a:bodyPr/>
                    <a:lstStyle/>
                    <a:p>
                      <a:r>
                        <a:rPr lang="nl-BE" sz="1250" b="1" noProof="0" dirty="0" err="1" smtClean="0"/>
                        <a:t>Résultat</a:t>
                      </a:r>
                      <a:endParaRPr lang="nl-BE" sz="1250" b="1" noProof="0" dirty="0"/>
                    </a:p>
                  </a:txBody>
                  <a:tcPr anchor="ctr"/>
                </a:tc>
                <a:tc>
                  <a:txBody>
                    <a:bodyPr/>
                    <a:lstStyle/>
                    <a:p>
                      <a:r>
                        <a:rPr lang="fr-BE" sz="1250" noProof="0" dirty="0" smtClean="0"/>
                        <a:t>Tous les changements résultant des activités de l'ONG ou étant influencés, peuvent être considérés comme des résultats. Ces résultats peuvent être situés à différents niveaux de la chaîne de résultats</a:t>
                      </a:r>
                      <a:r>
                        <a:rPr lang="nl-BE" sz="1250" noProof="0" dirty="0" smtClean="0"/>
                        <a:t>.</a:t>
                      </a:r>
                      <a:endParaRPr lang="fr-BE" sz="1250" noProof="0" dirty="0" smtClean="0"/>
                    </a:p>
                  </a:txBody>
                  <a:tcPr anchor="ctr"/>
                </a:tc>
              </a:tr>
              <a:tr h="500692">
                <a:tc>
                  <a:txBody>
                    <a:bodyPr/>
                    <a:lstStyle/>
                    <a:p>
                      <a:r>
                        <a:rPr lang="nl-BE" sz="1250" b="1" noProof="0" dirty="0" err="1" smtClean="0"/>
                        <a:t>Inputs</a:t>
                      </a:r>
                      <a:r>
                        <a:rPr lang="nl-BE" sz="1250" b="1" noProof="0" dirty="0" smtClean="0"/>
                        <a:t> (</a:t>
                      </a:r>
                      <a:r>
                        <a:rPr lang="nl-BE" sz="1250" b="1" noProof="0" dirty="0" err="1" smtClean="0"/>
                        <a:t>activités-moyens</a:t>
                      </a:r>
                      <a:r>
                        <a:rPr lang="nl-BE" sz="1250" b="1" noProof="0" dirty="0" smtClean="0"/>
                        <a:t>)</a:t>
                      </a:r>
                      <a:endParaRPr lang="nl-BE" sz="1250" b="1" noProof="0" dirty="0"/>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nl-BE" sz="1250" kern="1200" noProof="0" dirty="0" err="1" smtClean="0">
                          <a:solidFill>
                            <a:schemeClr val="dk1"/>
                          </a:solidFill>
                          <a:latin typeface="+mn-lt"/>
                          <a:ea typeface="+mn-ea"/>
                          <a:cs typeface="+mn-cs"/>
                        </a:rPr>
                        <a:t>Activités</a:t>
                      </a:r>
                      <a:r>
                        <a:rPr lang="nl-BE" sz="1250" kern="1200" noProof="0" dirty="0" smtClean="0">
                          <a:solidFill>
                            <a:schemeClr val="dk1"/>
                          </a:solidFill>
                          <a:latin typeface="+mn-lt"/>
                          <a:ea typeface="+mn-ea"/>
                          <a:cs typeface="+mn-cs"/>
                        </a:rPr>
                        <a:t> et </a:t>
                      </a:r>
                      <a:r>
                        <a:rPr lang="nl-BE" sz="1250" kern="1200" noProof="0" dirty="0" err="1" smtClean="0">
                          <a:solidFill>
                            <a:schemeClr val="dk1"/>
                          </a:solidFill>
                          <a:latin typeface="+mn-lt"/>
                          <a:ea typeface="+mn-ea"/>
                          <a:cs typeface="+mn-cs"/>
                        </a:rPr>
                        <a:t>moyens</a:t>
                      </a:r>
                      <a:r>
                        <a:rPr lang="nl-BE" sz="1250" kern="1200" baseline="0" noProof="0" dirty="0" smtClean="0">
                          <a:solidFill>
                            <a:schemeClr val="dk1"/>
                          </a:solidFill>
                          <a:latin typeface="+mn-lt"/>
                          <a:ea typeface="+mn-ea"/>
                          <a:cs typeface="+mn-cs"/>
                        </a:rPr>
                        <a:t>  que </a:t>
                      </a:r>
                      <a:r>
                        <a:rPr lang="nl-BE" sz="1250" kern="1200" baseline="0" noProof="0" dirty="0" err="1" smtClean="0">
                          <a:solidFill>
                            <a:schemeClr val="dk1"/>
                          </a:solidFill>
                          <a:latin typeface="+mn-lt"/>
                          <a:ea typeface="+mn-ea"/>
                          <a:cs typeface="+mn-cs"/>
                        </a:rPr>
                        <a:t>l’ONG</a:t>
                      </a:r>
                      <a:r>
                        <a:rPr lang="nl-BE" sz="1250" kern="1200" baseline="0" noProof="0" dirty="0" smtClean="0">
                          <a:solidFill>
                            <a:schemeClr val="dk1"/>
                          </a:solidFill>
                          <a:latin typeface="+mn-lt"/>
                          <a:ea typeface="+mn-ea"/>
                          <a:cs typeface="+mn-cs"/>
                        </a:rPr>
                        <a:t> met en </a:t>
                      </a:r>
                      <a:r>
                        <a:rPr lang="nl-BE" sz="1250" kern="1200" baseline="0" noProof="0" dirty="0" err="1" smtClean="0">
                          <a:solidFill>
                            <a:schemeClr val="dk1"/>
                          </a:solidFill>
                          <a:latin typeface="+mn-lt"/>
                          <a:ea typeface="+mn-ea"/>
                          <a:cs typeface="+mn-cs"/>
                        </a:rPr>
                        <a:t>place</a:t>
                      </a:r>
                      <a:r>
                        <a:rPr lang="nl-BE" sz="1250" kern="1200" baseline="0" noProof="0" dirty="0" smtClean="0">
                          <a:solidFill>
                            <a:schemeClr val="dk1"/>
                          </a:solidFill>
                          <a:latin typeface="+mn-lt"/>
                          <a:ea typeface="+mn-ea"/>
                          <a:cs typeface="+mn-cs"/>
                        </a:rPr>
                        <a:t> pour </a:t>
                      </a:r>
                      <a:r>
                        <a:rPr lang="nl-BE" sz="1250" kern="1200" baseline="0" noProof="0" dirty="0" err="1" smtClean="0">
                          <a:solidFill>
                            <a:schemeClr val="dk1"/>
                          </a:solidFill>
                          <a:latin typeface="+mn-lt"/>
                          <a:ea typeface="+mn-ea"/>
                          <a:cs typeface="+mn-cs"/>
                        </a:rPr>
                        <a:t>soutenir</a:t>
                      </a:r>
                      <a:r>
                        <a:rPr lang="nl-BE" sz="1250" kern="1200" baseline="0" noProof="0" dirty="0" smtClean="0">
                          <a:solidFill>
                            <a:schemeClr val="dk1"/>
                          </a:solidFill>
                          <a:latin typeface="+mn-lt"/>
                          <a:ea typeface="+mn-ea"/>
                          <a:cs typeface="+mn-cs"/>
                        </a:rPr>
                        <a:t> </a:t>
                      </a:r>
                      <a:r>
                        <a:rPr lang="nl-BE" sz="1250" kern="1200" baseline="0" noProof="0" dirty="0" err="1" smtClean="0">
                          <a:solidFill>
                            <a:schemeClr val="dk1"/>
                          </a:solidFill>
                          <a:latin typeface="+mn-lt"/>
                          <a:ea typeface="+mn-ea"/>
                          <a:cs typeface="+mn-cs"/>
                        </a:rPr>
                        <a:t>le</a:t>
                      </a:r>
                      <a:r>
                        <a:rPr lang="nl-BE" sz="1250" kern="1200" baseline="0" noProof="0" dirty="0" smtClean="0">
                          <a:solidFill>
                            <a:schemeClr val="dk1"/>
                          </a:solidFill>
                          <a:latin typeface="+mn-lt"/>
                          <a:ea typeface="+mn-ea"/>
                          <a:cs typeface="+mn-cs"/>
                        </a:rPr>
                        <a:t> </a:t>
                      </a:r>
                      <a:r>
                        <a:rPr lang="nl-BE" sz="1250" kern="1200" baseline="0" noProof="0" dirty="0" err="1" smtClean="0">
                          <a:solidFill>
                            <a:schemeClr val="dk1"/>
                          </a:solidFill>
                          <a:latin typeface="+mn-lt"/>
                          <a:ea typeface="+mn-ea"/>
                          <a:cs typeface="+mn-cs"/>
                        </a:rPr>
                        <a:t>processus</a:t>
                      </a:r>
                      <a:r>
                        <a:rPr lang="nl-BE" sz="1250" kern="1200" baseline="0" noProof="0" dirty="0" smtClean="0">
                          <a:solidFill>
                            <a:schemeClr val="dk1"/>
                          </a:solidFill>
                          <a:latin typeface="+mn-lt"/>
                          <a:ea typeface="+mn-ea"/>
                          <a:cs typeface="+mn-cs"/>
                        </a:rPr>
                        <a:t> de changement.</a:t>
                      </a:r>
                    </a:p>
                  </a:txBody>
                  <a:tcPr anchor="ctr"/>
                </a:tc>
              </a:tr>
              <a:tr h="563987">
                <a:tc>
                  <a:txBody>
                    <a:bodyPr/>
                    <a:lstStyle/>
                    <a:p>
                      <a:r>
                        <a:rPr lang="nl-BE" sz="1250" b="1" noProof="0" dirty="0" smtClean="0"/>
                        <a:t>Acteurs</a:t>
                      </a:r>
                      <a:endParaRPr lang="nl-BE" sz="1250" b="1" noProof="0" dirty="0"/>
                    </a:p>
                  </a:txBody>
                  <a:tcPr anchor="ctr"/>
                </a:tc>
                <a:tc>
                  <a:txBody>
                    <a:bodyPr/>
                    <a:lstStyle/>
                    <a:p>
                      <a:r>
                        <a:rPr lang="fr-BE" sz="1250" kern="1200" noProof="0" dirty="0" smtClean="0">
                          <a:solidFill>
                            <a:schemeClr val="dk1"/>
                          </a:solidFill>
                          <a:latin typeface="+mn-lt"/>
                          <a:ea typeface="+mn-ea"/>
                          <a:cs typeface="+mn-cs"/>
                        </a:rPr>
                        <a:t>Tous les groupes / institutions (y compris les bénéficiaires et/ou les groupes cibles et partenaires) qui jouent un rôle dans les processus de changement</a:t>
                      </a:r>
                      <a:r>
                        <a:rPr lang="nl-BE" sz="1250" kern="1200" noProof="0" dirty="0" smtClean="0">
                          <a:solidFill>
                            <a:schemeClr val="dk1"/>
                          </a:solidFill>
                          <a:latin typeface="+mn-lt"/>
                          <a:ea typeface="+mn-ea"/>
                          <a:cs typeface="+mn-cs"/>
                        </a:rPr>
                        <a:t>.</a:t>
                      </a:r>
                      <a:endParaRPr lang="fr-BE" sz="1250" kern="1200" noProof="0" dirty="0" smtClean="0">
                        <a:solidFill>
                          <a:schemeClr val="dk1"/>
                        </a:solidFill>
                        <a:latin typeface="+mn-lt"/>
                        <a:ea typeface="+mn-ea"/>
                        <a:cs typeface="+mn-cs"/>
                      </a:endParaRPr>
                    </a:p>
                  </a:txBody>
                  <a:tcPr anchor="ctr"/>
                </a:tc>
              </a:tr>
              <a:tr h="500692">
                <a:tc>
                  <a:txBody>
                    <a:bodyPr/>
                    <a:lstStyle/>
                    <a:p>
                      <a:r>
                        <a:rPr lang="nl-BE" sz="1250" b="1" noProof="0" dirty="0" err="1" smtClean="0"/>
                        <a:t>Hypothèses</a:t>
                      </a:r>
                      <a:r>
                        <a:rPr lang="nl-BE" sz="1250" b="1" noProof="0" dirty="0" smtClean="0"/>
                        <a:t> </a:t>
                      </a:r>
                      <a:r>
                        <a:rPr lang="nl-BE" sz="1250" b="1" noProof="0" dirty="0" err="1" smtClean="0"/>
                        <a:t>sur</a:t>
                      </a:r>
                      <a:r>
                        <a:rPr lang="nl-BE" sz="1250" b="1" noProof="0" dirty="0" smtClean="0"/>
                        <a:t> les facteurs </a:t>
                      </a:r>
                      <a:r>
                        <a:rPr lang="nl-BE" sz="1250" b="1" noProof="0" dirty="0" err="1" smtClean="0"/>
                        <a:t>internes</a:t>
                      </a:r>
                      <a:endParaRPr lang="nl-BE" sz="1250" b="1" noProof="0" dirty="0"/>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250" kern="1200" noProof="0" dirty="0" smtClean="0">
                          <a:solidFill>
                            <a:schemeClr val="dk1"/>
                          </a:solidFill>
                          <a:latin typeface="+mn-lt"/>
                          <a:ea typeface="+mn-ea"/>
                          <a:cs typeface="+mn-cs"/>
                        </a:rPr>
                        <a:t>Les hypothèses sur les facteurs qui sont liés à la mise en œuvre par l'ONG (et les partenaires).</a:t>
                      </a:r>
                    </a:p>
                  </a:txBody>
                  <a:tcPr anchor="ctr"/>
                </a:tc>
              </a:tr>
              <a:tr h="500692">
                <a:tc>
                  <a:txBody>
                    <a:bodyPr/>
                    <a:lstStyle/>
                    <a:p>
                      <a:r>
                        <a:rPr lang="nl-BE" sz="1250" b="1" noProof="0" dirty="0" err="1" smtClean="0"/>
                        <a:t>Hypothèses</a:t>
                      </a:r>
                      <a:r>
                        <a:rPr lang="nl-BE" sz="1250" b="1" noProof="0" dirty="0" smtClean="0"/>
                        <a:t> </a:t>
                      </a:r>
                      <a:r>
                        <a:rPr lang="nl-BE" sz="1250" b="1" noProof="0" dirty="0" err="1" smtClean="0"/>
                        <a:t>sur</a:t>
                      </a:r>
                      <a:r>
                        <a:rPr lang="nl-BE" sz="1250" b="1" noProof="0" dirty="0" smtClean="0"/>
                        <a:t> les relations de </a:t>
                      </a:r>
                      <a:r>
                        <a:rPr lang="nl-BE" sz="1250" b="1" noProof="0" dirty="0" err="1" smtClean="0"/>
                        <a:t>cause</a:t>
                      </a:r>
                      <a:r>
                        <a:rPr lang="nl-BE" sz="1250" b="1" noProof="0" dirty="0" smtClean="0"/>
                        <a:t> à </a:t>
                      </a:r>
                      <a:r>
                        <a:rPr lang="nl-BE" sz="1250" b="1" noProof="0" dirty="0" err="1" smtClean="0"/>
                        <a:t>effet</a:t>
                      </a:r>
                      <a:endParaRPr lang="nl-BE" sz="1250" b="1" noProof="0" dirty="0"/>
                    </a:p>
                  </a:txBody>
                  <a:tcPr anchor="ctr"/>
                </a:tc>
                <a:tc>
                  <a:txBody>
                    <a:bodyPr/>
                    <a:lstStyle/>
                    <a:p>
                      <a:pPr marL="0" marR="0" lvl="1" indent="0" algn="l" defTabSz="685783" rtl="0" eaLnBrk="1" fontAlgn="auto" latinLnBrk="0" hangingPunct="1">
                        <a:lnSpc>
                          <a:spcPct val="100000"/>
                        </a:lnSpc>
                        <a:spcBef>
                          <a:spcPts val="0"/>
                        </a:spcBef>
                        <a:spcAft>
                          <a:spcPts val="0"/>
                        </a:spcAft>
                        <a:buClrTx/>
                        <a:buSzTx/>
                        <a:buFontTx/>
                        <a:buNone/>
                        <a:tabLst/>
                        <a:defRPr/>
                      </a:pPr>
                      <a:r>
                        <a:rPr lang="fr-BE" sz="1250" noProof="0" dirty="0" smtClean="0"/>
                        <a:t>Les hypothèses sur les relations de cause à effet et les</a:t>
                      </a:r>
                      <a:r>
                        <a:rPr lang="fr-BE" sz="1250" baseline="0" noProof="0" dirty="0" smtClean="0"/>
                        <a:t> </a:t>
                      </a:r>
                      <a:r>
                        <a:rPr lang="fr-BE" sz="1250" noProof="0" dirty="0" smtClean="0"/>
                        <a:t>autres liens entre les changements expliquent pourquoi l'ONG estime que le changement va se passer comme prévu. Celles-ci peuvent être basées sur l'expérience / des théories / des évaluation / la recherche ... ou elles peuvent potentiellement ne pas (encore) être étayées.</a:t>
                      </a:r>
                    </a:p>
                  </a:txBody>
                  <a:tcPr anchor="ctr"/>
                </a:tc>
              </a:tr>
              <a:tr h="704114">
                <a:tc>
                  <a:txBody>
                    <a:bodyPr/>
                    <a:lstStyle/>
                    <a:p>
                      <a:r>
                        <a:rPr lang="nl-BE" sz="1250" b="1" noProof="0" dirty="0" err="1" smtClean="0"/>
                        <a:t>Hypothèses</a:t>
                      </a:r>
                      <a:r>
                        <a:rPr lang="nl-BE" sz="1250" b="1" noProof="0" dirty="0" smtClean="0"/>
                        <a:t> </a:t>
                      </a:r>
                      <a:r>
                        <a:rPr lang="nl-BE" sz="1250" b="1" noProof="0" dirty="0" err="1" smtClean="0"/>
                        <a:t>sur</a:t>
                      </a:r>
                      <a:r>
                        <a:rPr lang="nl-BE" sz="1250" b="1" noProof="0" dirty="0" smtClean="0"/>
                        <a:t> les facteurs </a:t>
                      </a:r>
                      <a:r>
                        <a:rPr lang="nl-BE" sz="1250" b="1" noProof="0" dirty="0" err="1" smtClean="0"/>
                        <a:t>externes</a:t>
                      </a:r>
                      <a:endParaRPr lang="nl-BE" sz="1250" b="1" noProof="0" dirty="0"/>
                    </a:p>
                  </a:txBody>
                  <a:tcPr anchor="ctr"/>
                </a:tc>
                <a:tc>
                  <a:txBody>
                    <a:bodyPr/>
                    <a:lstStyle/>
                    <a:p>
                      <a:pPr marL="0" marR="0" indent="0" algn="l" defTabSz="685783" rtl="0" eaLnBrk="1" fontAlgn="auto" latinLnBrk="0" hangingPunct="1">
                        <a:lnSpc>
                          <a:spcPct val="100000"/>
                        </a:lnSpc>
                        <a:spcBef>
                          <a:spcPts val="0"/>
                        </a:spcBef>
                        <a:spcAft>
                          <a:spcPts val="0"/>
                        </a:spcAft>
                        <a:buClrTx/>
                        <a:buSzTx/>
                        <a:buFontTx/>
                        <a:buNone/>
                        <a:tabLst/>
                        <a:defRPr/>
                      </a:pPr>
                      <a:r>
                        <a:rPr lang="fr-BE" sz="1250" kern="1200" noProof="0" dirty="0" smtClean="0">
                          <a:solidFill>
                            <a:schemeClr val="dk1"/>
                          </a:solidFill>
                          <a:latin typeface="+mn-lt"/>
                          <a:ea typeface="+mn-ea"/>
                          <a:cs typeface="+mn-cs"/>
                        </a:rPr>
                        <a:t>Les hypothèses sur les facteurs externes qui peuvent influer le processus de changement (positivement ou négativement). La réflexion sur ces facteurs est connu dans le cadre logique et conduit à l'identification des risques.</a:t>
                      </a:r>
                      <a:endParaRPr lang="nl-BE" sz="1250" kern="1200" noProof="0" dirty="0" smtClean="0">
                        <a:solidFill>
                          <a:schemeClr val="dk1"/>
                        </a:solidFill>
                        <a:latin typeface="+mn-lt"/>
                        <a:ea typeface="+mn-ea"/>
                        <a:cs typeface="+mn-cs"/>
                      </a:endParaRPr>
                    </a:p>
                  </a:txBody>
                  <a:tcPr anchor="ctr"/>
                </a:tc>
              </a:tr>
            </a:tbl>
          </a:graphicData>
        </a:graphic>
      </p:graphicFrame>
    </p:spTree>
    <p:extLst>
      <p:ext uri="{BB962C8B-B14F-4D97-AF65-F5344CB8AC3E}">
        <p14:creationId xmlns:p14="http://schemas.microsoft.com/office/powerpoint/2010/main" val="164959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620688"/>
            <a:ext cx="6858000" cy="685800"/>
          </a:xfrm>
        </p:spPr>
        <p:txBody>
          <a:bodyPr/>
          <a:lstStyle/>
          <a:p>
            <a:r>
              <a:rPr lang="nl-BE" dirty="0" err="1"/>
              <a:t>Objectifs</a:t>
            </a:r>
            <a:endParaRPr lang="nl-BE" dirty="0"/>
          </a:p>
        </p:txBody>
      </p:sp>
      <p:sp>
        <p:nvSpPr>
          <p:cNvPr id="3" name="Tijdelijke aanduiding voor inhoud 2"/>
          <p:cNvSpPr>
            <a:spLocks noGrp="1"/>
          </p:cNvSpPr>
          <p:nvPr>
            <p:ph idx="1"/>
          </p:nvPr>
        </p:nvSpPr>
        <p:spPr>
          <a:xfrm>
            <a:off x="1295400" y="1844824"/>
            <a:ext cx="7505700" cy="4343400"/>
          </a:xfrm>
        </p:spPr>
        <p:txBody>
          <a:bodyPr/>
          <a:lstStyle/>
          <a:p>
            <a:pPr algn="just"/>
            <a:r>
              <a:rPr lang="nl-BE" dirty="0" err="1"/>
              <a:t>Compréhension</a:t>
            </a:r>
            <a:r>
              <a:rPr lang="nl-BE" dirty="0"/>
              <a:t> </a:t>
            </a:r>
            <a:r>
              <a:rPr lang="nl-BE" dirty="0" err="1"/>
              <a:t>partagée</a:t>
            </a:r>
            <a:r>
              <a:rPr lang="nl-BE" dirty="0"/>
              <a:t> de la </a:t>
            </a:r>
            <a:r>
              <a:rPr lang="nl-BE" dirty="0" err="1"/>
              <a:t>ToC</a:t>
            </a:r>
            <a:r>
              <a:rPr lang="nl-BE" dirty="0"/>
              <a:t> </a:t>
            </a:r>
          </a:p>
          <a:p>
            <a:pPr algn="just"/>
            <a:r>
              <a:rPr lang="fr-BE" dirty="0">
                <a:solidFill>
                  <a:schemeClr val="bg2"/>
                </a:solidFill>
              </a:rPr>
              <a:t>Contributions à la vision sur la valeur ajoutée</a:t>
            </a:r>
          </a:p>
          <a:p>
            <a:pPr algn="just"/>
            <a:r>
              <a:rPr lang="fr-BE" dirty="0">
                <a:solidFill>
                  <a:schemeClr val="bg2"/>
                </a:solidFill>
              </a:rPr>
              <a:t>Contributions à l'application pratique en lien avec ce qui existe déjà</a:t>
            </a:r>
          </a:p>
          <a:p>
            <a:pPr algn="just"/>
            <a:r>
              <a:rPr lang="fr-BE" dirty="0">
                <a:solidFill>
                  <a:schemeClr val="bg2"/>
                </a:solidFill>
              </a:rPr>
              <a:t>Contributions </a:t>
            </a:r>
            <a:r>
              <a:rPr lang="nl-BE" dirty="0">
                <a:solidFill>
                  <a:schemeClr val="bg2"/>
                </a:solidFill>
              </a:rPr>
              <a:t>à </a:t>
            </a:r>
            <a:r>
              <a:rPr lang="nl-BE" dirty="0" err="1">
                <a:solidFill>
                  <a:schemeClr val="bg2"/>
                </a:solidFill>
              </a:rPr>
              <a:t>un</a:t>
            </a:r>
            <a:r>
              <a:rPr lang="nl-BE" dirty="0">
                <a:solidFill>
                  <a:schemeClr val="bg2"/>
                </a:solidFill>
              </a:rPr>
              <a:t> </a:t>
            </a:r>
            <a:r>
              <a:rPr lang="nl-BE" dirty="0" err="1">
                <a:solidFill>
                  <a:schemeClr val="bg2"/>
                </a:solidFill>
              </a:rPr>
              <a:t>processus</a:t>
            </a:r>
            <a:r>
              <a:rPr lang="nl-BE" dirty="0">
                <a:solidFill>
                  <a:schemeClr val="bg2"/>
                </a:solidFill>
              </a:rPr>
              <a:t> </a:t>
            </a:r>
            <a:r>
              <a:rPr lang="nl-BE" dirty="0" err="1">
                <a:solidFill>
                  <a:schemeClr val="bg2"/>
                </a:solidFill>
              </a:rPr>
              <a:t>d’apprentissage</a:t>
            </a:r>
            <a:r>
              <a:rPr lang="nl-BE" dirty="0">
                <a:solidFill>
                  <a:schemeClr val="bg2"/>
                </a:solidFill>
              </a:rPr>
              <a:t> </a:t>
            </a:r>
            <a:r>
              <a:rPr lang="nl-BE" dirty="0" err="1"/>
              <a:t>avec</a:t>
            </a:r>
            <a:r>
              <a:rPr lang="nl-BE" dirty="0"/>
              <a:t> </a:t>
            </a:r>
            <a:r>
              <a:rPr lang="nl-BE" dirty="0" err="1"/>
              <a:t>le</a:t>
            </a:r>
            <a:r>
              <a:rPr lang="nl-BE" dirty="0"/>
              <a:t> </a:t>
            </a:r>
            <a:r>
              <a:rPr lang="nl-BE" dirty="0" err="1"/>
              <a:t>secteur</a:t>
            </a:r>
            <a:r>
              <a:rPr lang="nl-BE" dirty="0"/>
              <a:t> et </a:t>
            </a:r>
            <a:r>
              <a:rPr lang="nl-BE" dirty="0" err="1"/>
              <a:t>le</a:t>
            </a:r>
            <a:r>
              <a:rPr lang="nl-BE" dirty="0"/>
              <a:t> </a:t>
            </a:r>
            <a:r>
              <a:rPr lang="nl-BE" dirty="0" err="1"/>
              <a:t>bailleur</a:t>
            </a:r>
            <a:endParaRPr lang="nl-BE" dirty="0"/>
          </a:p>
        </p:txBody>
      </p:sp>
    </p:spTree>
    <p:extLst>
      <p:ext uri="{BB962C8B-B14F-4D97-AF65-F5344CB8AC3E}">
        <p14:creationId xmlns:p14="http://schemas.microsoft.com/office/powerpoint/2010/main" val="1152689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7584" y="188640"/>
            <a:ext cx="8316416" cy="685800"/>
          </a:xfrm>
        </p:spPr>
        <p:txBody>
          <a:bodyPr/>
          <a:lstStyle/>
          <a:p>
            <a:r>
              <a:rPr lang="nl-BE" dirty="0" err="1"/>
              <a:t>Qu’est-ce</a:t>
            </a:r>
            <a:r>
              <a:rPr lang="nl-BE" dirty="0"/>
              <a:t> </a:t>
            </a:r>
            <a:r>
              <a:rPr lang="nl-BE" dirty="0" err="1"/>
              <a:t>qu’une</a:t>
            </a:r>
            <a:r>
              <a:rPr lang="nl-BE" dirty="0"/>
              <a:t> </a:t>
            </a:r>
            <a:r>
              <a:rPr lang="nl-BE" dirty="0" err="1"/>
              <a:t>théorie</a:t>
            </a:r>
            <a:r>
              <a:rPr lang="nl-BE" dirty="0"/>
              <a:t> du changement? </a:t>
            </a:r>
          </a:p>
        </p:txBody>
      </p:sp>
      <p:graphicFrame>
        <p:nvGraphicFramePr>
          <p:cNvPr id="5" name="Tabel 4"/>
          <p:cNvGraphicFramePr>
            <a:graphicFrameLocks noGrp="1"/>
          </p:cNvGraphicFramePr>
          <p:nvPr>
            <p:extLst>
              <p:ext uri="{D42A27DB-BD31-4B8C-83A1-F6EECF244321}">
                <p14:modId xmlns:p14="http://schemas.microsoft.com/office/powerpoint/2010/main" val="3792598467"/>
              </p:ext>
            </p:extLst>
          </p:nvPr>
        </p:nvGraphicFramePr>
        <p:xfrm>
          <a:off x="916832" y="1124744"/>
          <a:ext cx="7776864" cy="4854837"/>
        </p:xfrm>
        <a:graphic>
          <a:graphicData uri="http://schemas.openxmlformats.org/drawingml/2006/table">
            <a:tbl>
              <a:tblPr firstRow="1" firstCol="1" bandRow="1">
                <a:tableStyleId>{5C22544A-7EE6-4342-B048-85BDC9FD1C3A}</a:tableStyleId>
              </a:tblPr>
              <a:tblGrid>
                <a:gridCol w="7776864">
                  <a:extLst>
                    <a:ext uri="{9D8B030D-6E8A-4147-A177-3AD203B41FA5}">
                      <a16:colId xmlns="" xmlns:a16="http://schemas.microsoft.com/office/drawing/2014/main" val="20000"/>
                    </a:ext>
                  </a:extLst>
                </a:gridCol>
              </a:tblGrid>
              <a:tr h="287027">
                <a:tc>
                  <a:txBody>
                    <a:bodyPr/>
                    <a:lstStyle/>
                    <a:p>
                      <a:pPr algn="just">
                        <a:spcAft>
                          <a:spcPts val="0"/>
                        </a:spcAft>
                        <a:tabLst>
                          <a:tab pos="540385" algn="l"/>
                        </a:tabLst>
                      </a:pPr>
                      <a:endParaRPr lang="nl-BE" sz="1000" dirty="0">
                        <a:solidFill>
                          <a:srgbClr val="0070C0"/>
                        </a:solidFill>
                        <a:effectLst/>
                      </a:endParaRPr>
                    </a:p>
                    <a:p>
                      <a:pPr algn="just">
                        <a:spcAft>
                          <a:spcPts val="0"/>
                        </a:spcAft>
                        <a:tabLst>
                          <a:tab pos="540385" algn="l"/>
                        </a:tabLst>
                      </a:pPr>
                      <a:r>
                        <a:rPr lang="nl-BE" sz="1800" dirty="0" err="1">
                          <a:solidFill>
                            <a:srgbClr val="0070C0"/>
                          </a:solidFill>
                          <a:effectLst/>
                        </a:rPr>
                        <a:t>Une</a:t>
                      </a:r>
                      <a:r>
                        <a:rPr lang="nl-BE" sz="1800" dirty="0">
                          <a:solidFill>
                            <a:srgbClr val="0070C0"/>
                          </a:solidFill>
                          <a:effectLst/>
                        </a:rPr>
                        <a:t> </a:t>
                      </a:r>
                      <a:r>
                        <a:rPr lang="nl-BE" sz="1800" dirty="0" err="1">
                          <a:solidFill>
                            <a:srgbClr val="0070C0"/>
                          </a:solidFill>
                          <a:effectLst/>
                        </a:rPr>
                        <a:t>TdC</a:t>
                      </a:r>
                      <a:r>
                        <a:rPr lang="nl-BE" sz="1800" dirty="0">
                          <a:solidFill>
                            <a:srgbClr val="0070C0"/>
                          </a:solidFill>
                          <a:effectLst/>
                        </a:rPr>
                        <a:t> (</a:t>
                      </a:r>
                      <a:r>
                        <a:rPr lang="nl-BE" sz="1800" dirty="0" err="1">
                          <a:solidFill>
                            <a:srgbClr val="0070C0"/>
                          </a:solidFill>
                          <a:effectLst/>
                        </a:rPr>
                        <a:t>ToC</a:t>
                      </a:r>
                      <a:r>
                        <a:rPr lang="nl-BE" sz="1800" dirty="0">
                          <a:solidFill>
                            <a:srgbClr val="0070C0"/>
                          </a:solidFill>
                          <a:effectLst/>
                        </a:rPr>
                        <a:t> en </a:t>
                      </a:r>
                      <a:r>
                        <a:rPr lang="nl-BE" sz="1800" dirty="0" err="1">
                          <a:solidFill>
                            <a:srgbClr val="0070C0"/>
                          </a:solidFill>
                          <a:effectLst/>
                        </a:rPr>
                        <a:t>anglais</a:t>
                      </a:r>
                      <a:r>
                        <a:rPr lang="nl-BE" sz="1800" dirty="0">
                          <a:solidFill>
                            <a:srgbClr val="0070C0"/>
                          </a:solidFill>
                          <a:effectLst/>
                        </a:rPr>
                        <a:t>):</a:t>
                      </a:r>
                    </a:p>
                    <a:p>
                      <a:pPr algn="just">
                        <a:spcAft>
                          <a:spcPts val="0"/>
                        </a:spcAft>
                        <a:tabLst>
                          <a:tab pos="540385" algn="l"/>
                        </a:tabLst>
                      </a:pP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0"/>
                  </a:ext>
                </a:extLst>
              </a:tr>
              <a:tr h="811128">
                <a:tc>
                  <a:txBody>
                    <a:bodyPr/>
                    <a:lstStyle/>
                    <a:p>
                      <a:pPr marL="342900" lvl="0" indent="-342900" algn="just">
                        <a:spcAft>
                          <a:spcPts val="0"/>
                        </a:spcAft>
                        <a:buFont typeface="Symbol" panose="05050102010706020507" pitchFamily="18" charset="2"/>
                        <a:buChar char=""/>
                        <a:tabLst>
                          <a:tab pos="540385" algn="l"/>
                        </a:tabLst>
                      </a:pPr>
                      <a:r>
                        <a:rPr lang="fr-BE" sz="1800" dirty="0">
                          <a:solidFill>
                            <a:srgbClr val="0070C0"/>
                          </a:solidFill>
                          <a:effectLst/>
                        </a:rPr>
                        <a:t>indique comment une organisation pense que le changement</a:t>
                      </a:r>
                      <a:r>
                        <a:rPr lang="fr-BE" sz="1800" baseline="0" dirty="0">
                          <a:solidFill>
                            <a:srgbClr val="0070C0"/>
                          </a:solidFill>
                          <a:effectLst/>
                        </a:rPr>
                        <a:t> peut se produire </a:t>
                      </a:r>
                      <a:r>
                        <a:rPr lang="fr-BE" sz="1800" dirty="0">
                          <a:solidFill>
                            <a:srgbClr val="0070C0"/>
                          </a:solidFill>
                          <a:effectLst/>
                        </a:rPr>
                        <a:t>dans un contexte particulier et un secteur particulier;</a:t>
                      </a: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1"/>
                  </a:ext>
                </a:extLst>
              </a:tr>
              <a:tr h="0">
                <a:tc>
                  <a:txBody>
                    <a:bodyPr/>
                    <a:lstStyle/>
                    <a:p>
                      <a:pPr marL="342900" lvl="0" indent="-342900" algn="just">
                        <a:spcAft>
                          <a:spcPts val="0"/>
                        </a:spcAft>
                        <a:buFont typeface="Symbol" panose="05050102010706020507" pitchFamily="18" charset="2"/>
                        <a:buChar char=""/>
                        <a:tabLst>
                          <a:tab pos="540385" algn="l"/>
                        </a:tabLst>
                      </a:pPr>
                      <a:r>
                        <a:rPr lang="nl-BE" sz="1800" dirty="0" err="1">
                          <a:solidFill>
                            <a:srgbClr val="0070C0"/>
                          </a:solidFill>
                          <a:effectLst/>
                        </a:rPr>
                        <a:t>rend</a:t>
                      </a:r>
                      <a:r>
                        <a:rPr lang="nl-BE" sz="1800" dirty="0">
                          <a:solidFill>
                            <a:srgbClr val="0070C0"/>
                          </a:solidFill>
                          <a:effectLst/>
                        </a:rPr>
                        <a:t> </a:t>
                      </a:r>
                      <a:r>
                        <a:rPr lang="fr-BE" sz="1800" noProof="0" dirty="0">
                          <a:solidFill>
                            <a:srgbClr val="0070C0"/>
                          </a:solidFill>
                          <a:effectLst/>
                        </a:rPr>
                        <a:t>explicite</a:t>
                      </a:r>
                      <a:r>
                        <a:rPr lang="nl-BE" sz="1800" dirty="0">
                          <a:solidFill>
                            <a:srgbClr val="0070C0"/>
                          </a:solidFill>
                          <a:effectLst/>
                        </a:rPr>
                        <a:t> </a:t>
                      </a:r>
                      <a:r>
                        <a:rPr lang="nl-BE" sz="1800" dirty="0" err="1">
                          <a:solidFill>
                            <a:srgbClr val="0070C0"/>
                          </a:solidFill>
                          <a:effectLst/>
                        </a:rPr>
                        <a:t>le</a:t>
                      </a:r>
                      <a:r>
                        <a:rPr lang="nl-BE" sz="1800" dirty="0">
                          <a:solidFill>
                            <a:srgbClr val="0070C0"/>
                          </a:solidFill>
                          <a:effectLst/>
                        </a:rPr>
                        <a:t> </a:t>
                      </a:r>
                      <a:r>
                        <a:rPr lang="nl-BE" sz="1800" dirty="0" err="1">
                          <a:solidFill>
                            <a:srgbClr val="0070C0"/>
                          </a:solidFill>
                          <a:effectLst/>
                        </a:rPr>
                        <a:t>lien</a:t>
                      </a:r>
                      <a:r>
                        <a:rPr lang="nl-BE" sz="1800" dirty="0">
                          <a:solidFill>
                            <a:srgbClr val="0070C0"/>
                          </a:solidFill>
                          <a:effectLst/>
                        </a:rPr>
                        <a:t> </a:t>
                      </a:r>
                      <a:r>
                        <a:rPr lang="nl-BE" sz="1800" dirty="0" err="1">
                          <a:solidFill>
                            <a:srgbClr val="0070C0"/>
                          </a:solidFill>
                          <a:effectLst/>
                        </a:rPr>
                        <a:t>entre</a:t>
                      </a:r>
                      <a:r>
                        <a:rPr lang="nl-BE" sz="1800" dirty="0">
                          <a:solidFill>
                            <a:srgbClr val="0070C0"/>
                          </a:solidFill>
                          <a:effectLst/>
                        </a:rPr>
                        <a:t> les </a:t>
                      </a:r>
                      <a:r>
                        <a:rPr lang="nl-BE" sz="1800" dirty="0" err="1">
                          <a:solidFill>
                            <a:srgbClr val="0070C0"/>
                          </a:solidFill>
                          <a:effectLst/>
                        </a:rPr>
                        <a:t>différentes</a:t>
                      </a:r>
                      <a:r>
                        <a:rPr lang="nl-BE" sz="1800" dirty="0">
                          <a:solidFill>
                            <a:srgbClr val="0070C0"/>
                          </a:solidFill>
                          <a:effectLst/>
                        </a:rPr>
                        <a:t> </a:t>
                      </a:r>
                      <a:r>
                        <a:rPr lang="nl-BE" sz="1800" dirty="0" err="1">
                          <a:solidFill>
                            <a:srgbClr val="0070C0"/>
                          </a:solidFill>
                          <a:effectLst/>
                        </a:rPr>
                        <a:t>phases</a:t>
                      </a:r>
                      <a:r>
                        <a:rPr lang="nl-BE" sz="1800" dirty="0">
                          <a:solidFill>
                            <a:srgbClr val="0070C0"/>
                          </a:solidFill>
                          <a:effectLst/>
                        </a:rPr>
                        <a:t> du changement;</a:t>
                      </a:r>
                    </a:p>
                  </a:txBody>
                  <a:tcPr marL="68580" marR="68580" marT="0" marB="0">
                    <a:noFill/>
                  </a:tcPr>
                </a:tc>
                <a:extLst>
                  <a:ext uri="{0D108BD9-81ED-4DB2-BD59-A6C34878D82A}">
                    <a16:rowId xmlns="" xmlns:a16="http://schemas.microsoft.com/office/drawing/2014/main" val="10002"/>
                  </a:ext>
                </a:extLst>
              </a:tr>
              <a:tr h="861082">
                <a:tc>
                  <a:txBody>
                    <a:bodyPr/>
                    <a:lstStyle/>
                    <a:p>
                      <a:pPr marL="342900" lvl="0" indent="-342900" algn="just">
                        <a:spcAft>
                          <a:spcPts val="0"/>
                        </a:spcAft>
                        <a:buFont typeface="Symbol" panose="05050102010706020507" pitchFamily="18" charset="2"/>
                        <a:buChar char=""/>
                        <a:tabLst>
                          <a:tab pos="540385" algn="l"/>
                        </a:tabLst>
                      </a:pPr>
                      <a:endParaRPr lang="nl-BE" sz="1800" dirty="0">
                        <a:solidFill>
                          <a:srgbClr val="0070C0"/>
                        </a:solidFill>
                        <a:effectLst/>
                      </a:endParaRPr>
                    </a:p>
                    <a:p>
                      <a:pPr marL="342900" lvl="0" indent="-342900" algn="just">
                        <a:spcAft>
                          <a:spcPts val="0"/>
                        </a:spcAft>
                        <a:buFont typeface="Symbol" panose="05050102010706020507" pitchFamily="18" charset="2"/>
                        <a:buChar char=""/>
                        <a:tabLst>
                          <a:tab pos="540385" algn="l"/>
                        </a:tabLst>
                      </a:pPr>
                      <a:r>
                        <a:rPr lang="fr-BE" sz="1800" dirty="0">
                          <a:solidFill>
                            <a:srgbClr val="0070C0"/>
                          </a:solidFill>
                          <a:effectLst/>
                        </a:rPr>
                        <a:t>explique pourquoi l'organisation croit que cela va fonctionner (hypothèses sur les relations de cause à effet);</a:t>
                      </a:r>
                      <a:endParaRPr lang="nl-BE" sz="1800" dirty="0">
                        <a:solidFill>
                          <a:srgbClr val="0070C0"/>
                        </a:solidFill>
                        <a:effectLst/>
                      </a:endParaRPr>
                    </a:p>
                    <a:p>
                      <a:pPr algn="just">
                        <a:spcAft>
                          <a:spcPts val="0"/>
                        </a:spcAft>
                        <a:tabLst>
                          <a:tab pos="540385" algn="l"/>
                        </a:tabLst>
                      </a:pPr>
                      <a:r>
                        <a:rPr lang="nl-BE" sz="1800" dirty="0">
                          <a:solidFill>
                            <a:srgbClr val="0070C0"/>
                          </a:solidFill>
                          <a:effectLst/>
                        </a:rPr>
                        <a:t> </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3"/>
                  </a:ext>
                </a:extLst>
              </a:tr>
              <a:tr h="1148109">
                <a:tc>
                  <a:txBody>
                    <a:bodyPr/>
                    <a:lstStyle/>
                    <a:p>
                      <a:pPr marL="342900" lvl="0" indent="-342900" algn="just">
                        <a:spcAft>
                          <a:spcPts val="0"/>
                        </a:spcAft>
                        <a:buFont typeface="Symbol" panose="05050102010706020507" pitchFamily="18" charset="2"/>
                        <a:buChar char=""/>
                        <a:tabLst>
                          <a:tab pos="540385" algn="l"/>
                        </a:tabLst>
                      </a:pPr>
                      <a:r>
                        <a:rPr lang="fr-BE" sz="1800" dirty="0">
                          <a:solidFill>
                            <a:srgbClr val="0070C0"/>
                          </a:solidFill>
                          <a:effectLst/>
                        </a:rPr>
                        <a:t>précise sur</a:t>
                      </a:r>
                      <a:r>
                        <a:rPr lang="fr-BE" sz="1800" baseline="0" dirty="0">
                          <a:solidFill>
                            <a:srgbClr val="0070C0"/>
                          </a:solidFill>
                          <a:effectLst/>
                        </a:rPr>
                        <a:t> quoi</a:t>
                      </a:r>
                      <a:r>
                        <a:rPr lang="fr-BE" sz="1800" dirty="0">
                          <a:solidFill>
                            <a:srgbClr val="0070C0"/>
                          </a:solidFill>
                          <a:effectLst/>
                        </a:rPr>
                        <a:t> l'organisation se base pour rendre cela plausible (quelles croyances, valeurs, expériences,</a:t>
                      </a:r>
                      <a:r>
                        <a:rPr lang="fr-BE" sz="1800" baseline="0" dirty="0">
                          <a:solidFill>
                            <a:srgbClr val="0070C0"/>
                          </a:solidFill>
                          <a:effectLst/>
                        </a:rPr>
                        <a:t> </a:t>
                      </a:r>
                      <a:r>
                        <a:rPr lang="fr-BE" sz="1800" dirty="0">
                          <a:solidFill>
                            <a:srgbClr val="0070C0"/>
                          </a:solidFill>
                          <a:effectLst/>
                        </a:rPr>
                        <a:t>théories, recherches</a:t>
                      </a:r>
                      <a:r>
                        <a:rPr lang="fr-BE" sz="1800" baseline="0" dirty="0">
                          <a:solidFill>
                            <a:srgbClr val="0070C0"/>
                          </a:solidFill>
                          <a:effectLst/>
                        </a:rPr>
                        <a:t> </a:t>
                      </a:r>
                      <a:r>
                        <a:rPr lang="fr-BE" sz="1800" dirty="0">
                          <a:solidFill>
                            <a:srgbClr val="0070C0"/>
                          </a:solidFill>
                          <a:effectLst/>
                        </a:rPr>
                        <a:t>scientifiques, etc.);</a:t>
                      </a:r>
                      <a:endParaRPr lang="nl-BE" sz="1800" dirty="0">
                        <a:solidFill>
                          <a:srgbClr val="0070C0"/>
                        </a:solidFill>
                        <a:effectLst/>
                      </a:endParaRPr>
                    </a:p>
                    <a:p>
                      <a:pPr algn="just">
                        <a:spcAft>
                          <a:spcPts val="0"/>
                        </a:spcAft>
                        <a:tabLst>
                          <a:tab pos="540385" algn="l"/>
                        </a:tabLst>
                      </a:pP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4"/>
                  </a:ext>
                </a:extLst>
              </a:tr>
              <a:tr h="574055">
                <a:tc>
                  <a:txBody>
                    <a:bodyPr/>
                    <a:lstStyle/>
                    <a:p>
                      <a:pPr marL="342900" lvl="0" indent="-342900" algn="just">
                        <a:spcAft>
                          <a:spcPts val="0"/>
                        </a:spcAft>
                        <a:buFont typeface="Symbol" panose="05050102010706020507" pitchFamily="18" charset="2"/>
                        <a:buChar char=""/>
                        <a:tabLst>
                          <a:tab pos="540385" algn="l"/>
                        </a:tabLst>
                      </a:pPr>
                      <a:r>
                        <a:rPr lang="nl-BE" sz="1800" dirty="0" err="1">
                          <a:solidFill>
                            <a:srgbClr val="0070C0"/>
                          </a:solidFill>
                          <a:effectLst/>
                        </a:rPr>
                        <a:t>suppose</a:t>
                      </a:r>
                      <a:r>
                        <a:rPr lang="nl-BE" sz="1800" dirty="0">
                          <a:solidFill>
                            <a:srgbClr val="0070C0"/>
                          </a:solidFill>
                          <a:effectLst/>
                        </a:rPr>
                        <a:t> </a:t>
                      </a:r>
                      <a:r>
                        <a:rPr lang="nl-BE" sz="1800" dirty="0" err="1">
                          <a:solidFill>
                            <a:srgbClr val="0070C0"/>
                          </a:solidFill>
                          <a:effectLst/>
                        </a:rPr>
                        <a:t>une</a:t>
                      </a:r>
                      <a:r>
                        <a:rPr lang="nl-BE" sz="1800" dirty="0">
                          <a:solidFill>
                            <a:srgbClr val="0070C0"/>
                          </a:solidFill>
                          <a:effectLst/>
                        </a:rPr>
                        <a:t> approche </a:t>
                      </a:r>
                      <a:r>
                        <a:rPr lang="nl-BE" sz="1800" dirty="0" err="1">
                          <a:solidFill>
                            <a:srgbClr val="0070C0"/>
                          </a:solidFill>
                          <a:effectLst/>
                        </a:rPr>
                        <a:t>orientée</a:t>
                      </a:r>
                      <a:r>
                        <a:rPr lang="nl-BE" sz="1800" dirty="0">
                          <a:solidFill>
                            <a:srgbClr val="0070C0"/>
                          </a:solidFill>
                          <a:effectLst/>
                        </a:rPr>
                        <a:t> acteurs;</a:t>
                      </a:r>
                    </a:p>
                    <a:p>
                      <a:pPr marL="342900" lvl="0" indent="-342900" algn="just">
                        <a:spcAft>
                          <a:spcPts val="0"/>
                        </a:spcAft>
                        <a:buFont typeface="Symbol" panose="05050102010706020507" pitchFamily="18" charset="2"/>
                        <a:buChar char=""/>
                        <a:tabLst>
                          <a:tab pos="540385" algn="l"/>
                        </a:tabLst>
                      </a:pPr>
                      <a:endParaRPr lang="nl-BE" sz="1800" dirty="0">
                        <a:solidFill>
                          <a:srgbClr val="0070C0"/>
                        </a:solidFill>
                        <a:effectLst/>
                      </a:endParaRPr>
                    </a:p>
                    <a:p>
                      <a:pPr marL="342900" lvl="0" indent="-342900" algn="just">
                        <a:spcAft>
                          <a:spcPts val="0"/>
                        </a:spcAft>
                        <a:buFont typeface="Symbol" panose="05050102010706020507" pitchFamily="18" charset="2"/>
                        <a:buChar char=""/>
                        <a:tabLst>
                          <a:tab pos="540385" algn="l"/>
                        </a:tabLst>
                      </a:pPr>
                      <a:r>
                        <a:rPr lang="nl-BE" sz="1800" dirty="0" err="1">
                          <a:solidFill>
                            <a:srgbClr val="0070C0"/>
                          </a:solidFill>
                          <a:effectLst/>
                        </a:rPr>
                        <a:t>est</a:t>
                      </a:r>
                      <a:r>
                        <a:rPr lang="nl-BE" sz="1800" dirty="0">
                          <a:solidFill>
                            <a:srgbClr val="0070C0"/>
                          </a:solidFill>
                          <a:effectLst/>
                        </a:rPr>
                        <a:t> </a:t>
                      </a:r>
                      <a:r>
                        <a:rPr lang="nl-BE" sz="1800" dirty="0" err="1">
                          <a:solidFill>
                            <a:srgbClr val="0070C0"/>
                          </a:solidFill>
                          <a:effectLst/>
                        </a:rPr>
                        <a:t>un</a:t>
                      </a:r>
                      <a:r>
                        <a:rPr lang="nl-BE" sz="1800" dirty="0">
                          <a:solidFill>
                            <a:srgbClr val="0070C0"/>
                          </a:solidFill>
                          <a:effectLst/>
                        </a:rPr>
                        <a:t> </a:t>
                      </a:r>
                      <a:r>
                        <a:rPr lang="nl-BE" sz="1800" dirty="0" err="1">
                          <a:solidFill>
                            <a:srgbClr val="0070C0"/>
                          </a:solidFill>
                          <a:effectLst/>
                        </a:rPr>
                        <a:t>processus</a:t>
                      </a:r>
                      <a:r>
                        <a:rPr lang="nl-BE" sz="1800" dirty="0">
                          <a:solidFill>
                            <a:srgbClr val="0070C0"/>
                          </a:solidFill>
                          <a:effectLst/>
                        </a:rPr>
                        <a:t> continu de </a:t>
                      </a:r>
                      <a:r>
                        <a:rPr lang="nl-BE" sz="1800" dirty="0" err="1">
                          <a:solidFill>
                            <a:srgbClr val="0070C0"/>
                          </a:solidFill>
                          <a:effectLst/>
                        </a:rPr>
                        <a:t>réflexion</a:t>
                      </a:r>
                      <a:r>
                        <a:rPr lang="nl-BE" sz="1800" dirty="0">
                          <a:solidFill>
                            <a:srgbClr val="0070C0"/>
                          </a:solidFill>
                          <a:effectLst/>
                        </a:rPr>
                        <a:t>.</a:t>
                      </a:r>
                      <a:endParaRPr lang="nl-BE" sz="18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608456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6276" y="548680"/>
            <a:ext cx="6858000" cy="685800"/>
          </a:xfrm>
        </p:spPr>
        <p:txBody>
          <a:bodyPr/>
          <a:lstStyle/>
          <a:p>
            <a:r>
              <a:rPr lang="nl-BE" dirty="0"/>
              <a:t>A </a:t>
            </a:r>
            <a:r>
              <a:rPr lang="nl-BE" dirty="0" err="1"/>
              <a:t>quoi</a:t>
            </a:r>
            <a:r>
              <a:rPr lang="nl-BE" dirty="0"/>
              <a:t> </a:t>
            </a:r>
            <a:r>
              <a:rPr lang="nl-BE" dirty="0" err="1"/>
              <a:t>ressemble</a:t>
            </a:r>
            <a:r>
              <a:rPr lang="nl-BE" dirty="0"/>
              <a:t> </a:t>
            </a:r>
            <a:r>
              <a:rPr lang="nl-BE" dirty="0" err="1"/>
              <a:t>une</a:t>
            </a:r>
            <a:r>
              <a:rPr lang="nl-BE" dirty="0"/>
              <a:t> </a:t>
            </a:r>
            <a:r>
              <a:rPr lang="nl-BE" dirty="0" err="1"/>
              <a:t>ToC</a:t>
            </a:r>
            <a:r>
              <a:rPr lang="nl-BE" dirty="0"/>
              <a:t>?</a:t>
            </a:r>
          </a:p>
        </p:txBody>
      </p:sp>
      <p:sp>
        <p:nvSpPr>
          <p:cNvPr id="3" name="Tijdelijke aanduiding voor inhoud 2"/>
          <p:cNvSpPr>
            <a:spLocks noGrp="1"/>
          </p:cNvSpPr>
          <p:nvPr>
            <p:ph idx="1"/>
          </p:nvPr>
        </p:nvSpPr>
        <p:spPr>
          <a:xfrm>
            <a:off x="1294175" y="1916832"/>
            <a:ext cx="7505700" cy="5127848"/>
          </a:xfrm>
        </p:spPr>
        <p:txBody>
          <a:bodyPr/>
          <a:lstStyle/>
          <a:p>
            <a:pPr algn="just"/>
            <a:r>
              <a:rPr lang="nl-BE" dirty="0"/>
              <a:t>4 </a:t>
            </a:r>
            <a:r>
              <a:rPr lang="nl-BE" dirty="0" err="1"/>
              <a:t>exemples</a:t>
            </a:r>
            <a:r>
              <a:rPr lang="nl-BE" dirty="0"/>
              <a:t> </a:t>
            </a:r>
            <a:r>
              <a:rPr lang="nl-BE" dirty="0" err="1"/>
              <a:t>d’une</a:t>
            </a:r>
            <a:r>
              <a:rPr lang="nl-BE" dirty="0"/>
              <a:t> </a:t>
            </a:r>
            <a:r>
              <a:rPr lang="nl-BE" dirty="0" err="1"/>
              <a:t>ToC</a:t>
            </a:r>
            <a:r>
              <a:rPr lang="nl-BE" dirty="0"/>
              <a:t>:</a:t>
            </a:r>
          </a:p>
          <a:p>
            <a:pPr lvl="1" algn="just"/>
            <a:r>
              <a:rPr lang="nl-BE" dirty="0"/>
              <a:t>FLOW (Ministère, </a:t>
            </a:r>
            <a:r>
              <a:rPr lang="nl-BE" dirty="0" err="1"/>
              <a:t>secteur</a:t>
            </a:r>
            <a:r>
              <a:rPr lang="nl-BE" dirty="0"/>
              <a:t>/</a:t>
            </a:r>
            <a:r>
              <a:rPr lang="nl-BE" dirty="0" err="1"/>
              <a:t>politique</a:t>
            </a:r>
            <a:r>
              <a:rPr lang="nl-BE" dirty="0"/>
              <a:t>)</a:t>
            </a:r>
          </a:p>
          <a:p>
            <a:pPr lvl="1" algn="just"/>
            <a:r>
              <a:rPr lang="nl-BE" dirty="0"/>
              <a:t>Girl effect (</a:t>
            </a:r>
            <a:r>
              <a:rPr lang="nl-BE" dirty="0" err="1"/>
              <a:t>programme</a:t>
            </a:r>
            <a:r>
              <a:rPr lang="nl-BE" dirty="0"/>
              <a:t> dans </a:t>
            </a:r>
            <a:r>
              <a:rPr lang="nl-BE" dirty="0" err="1"/>
              <a:t>plusieurs</a:t>
            </a:r>
            <a:r>
              <a:rPr lang="nl-BE" dirty="0"/>
              <a:t> </a:t>
            </a:r>
            <a:r>
              <a:rPr lang="nl-BE" dirty="0" err="1"/>
              <a:t>pays</a:t>
            </a:r>
            <a:r>
              <a:rPr lang="nl-BE" dirty="0"/>
              <a:t>)</a:t>
            </a:r>
          </a:p>
          <a:p>
            <a:pPr lvl="1" algn="just"/>
            <a:r>
              <a:rPr lang="nl-BE" dirty="0" err="1"/>
              <a:t>ECMS</a:t>
            </a:r>
            <a:r>
              <a:rPr lang="nl-BE" dirty="0"/>
              <a:t> – monde </a:t>
            </a:r>
            <a:r>
              <a:rPr lang="nl-BE" dirty="0" err="1"/>
              <a:t>scolaire</a:t>
            </a:r>
            <a:r>
              <a:rPr lang="nl-BE" dirty="0"/>
              <a:t> (</a:t>
            </a:r>
            <a:r>
              <a:rPr lang="nl-BE" dirty="0" err="1"/>
              <a:t>l’ONG</a:t>
            </a:r>
            <a:r>
              <a:rPr lang="nl-BE" dirty="0"/>
              <a:t> </a:t>
            </a:r>
            <a:r>
              <a:rPr lang="nl-BE" dirty="0" err="1"/>
              <a:t>DJAPO</a:t>
            </a:r>
            <a:r>
              <a:rPr lang="nl-BE" dirty="0"/>
              <a:t>, </a:t>
            </a:r>
            <a:r>
              <a:rPr lang="nl-BE" dirty="0" err="1"/>
              <a:t>partie</a:t>
            </a:r>
            <a:r>
              <a:rPr lang="nl-BE" dirty="0"/>
              <a:t> </a:t>
            </a:r>
            <a:r>
              <a:rPr lang="nl-BE" dirty="0" err="1"/>
              <a:t>d’un</a:t>
            </a:r>
            <a:r>
              <a:rPr lang="nl-BE" dirty="0"/>
              <a:t> </a:t>
            </a:r>
            <a:r>
              <a:rPr lang="nl-BE" dirty="0" err="1"/>
              <a:t>programme</a:t>
            </a:r>
            <a:r>
              <a:rPr lang="nl-BE" dirty="0"/>
              <a:t>)</a:t>
            </a:r>
          </a:p>
          <a:p>
            <a:pPr lvl="1" algn="just"/>
            <a:r>
              <a:rPr lang="nl-BE" dirty="0"/>
              <a:t>Concern Universal (au niveau de </a:t>
            </a:r>
            <a:r>
              <a:rPr lang="nl-BE" dirty="0" err="1"/>
              <a:t>l’organisation</a:t>
            </a:r>
            <a:r>
              <a:rPr lang="nl-BE" dirty="0"/>
              <a:t>)</a:t>
            </a:r>
          </a:p>
          <a:p>
            <a:pPr algn="just"/>
            <a:r>
              <a:rPr lang="nl-BE" dirty="0" err="1"/>
              <a:t>Discussions</a:t>
            </a:r>
            <a:r>
              <a:rPr lang="nl-BE" dirty="0"/>
              <a:t> </a:t>
            </a:r>
            <a:r>
              <a:rPr lang="nl-BE" dirty="0" err="1"/>
              <a:t>sur</a:t>
            </a:r>
            <a:r>
              <a:rPr lang="nl-BE" dirty="0"/>
              <a:t> les </a:t>
            </a:r>
            <a:r>
              <a:rPr lang="nl-BE" dirty="0" err="1"/>
              <a:t>attentes</a:t>
            </a:r>
            <a:endParaRPr lang="nl-BE" dirty="0"/>
          </a:p>
          <a:p>
            <a:pPr marL="0" indent="0">
              <a:buNone/>
            </a:pPr>
            <a:endParaRPr lang="nl-BE" dirty="0"/>
          </a:p>
          <a:p>
            <a:endParaRPr lang="nl-BE" dirty="0"/>
          </a:p>
          <a:p>
            <a:pPr lvl="1"/>
            <a:endParaRPr lang="nl-BE" dirty="0"/>
          </a:p>
          <a:p>
            <a:endParaRPr lang="nl-BE" dirty="0"/>
          </a:p>
        </p:txBody>
      </p:sp>
    </p:spTree>
    <p:extLst>
      <p:ext uri="{BB962C8B-B14F-4D97-AF65-F5344CB8AC3E}">
        <p14:creationId xmlns:p14="http://schemas.microsoft.com/office/powerpoint/2010/main" val="2027466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z.ad.minbuza.local\data\Users\mourik.gerard\My Documents\5312-BUZA Infogr Womens rightsv6 afbeelding zonder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724" y="0"/>
            <a:ext cx="538655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79512" y="332656"/>
            <a:ext cx="936104" cy="461665"/>
          </a:xfrm>
          <a:prstGeom prst="rect">
            <a:avLst/>
          </a:prstGeom>
          <a:noFill/>
          <a:ln>
            <a:solidFill>
              <a:schemeClr val="tx1"/>
            </a:solidFill>
          </a:ln>
        </p:spPr>
        <p:txBody>
          <a:bodyPr wrap="square" rtlCol="0">
            <a:spAutoFit/>
          </a:bodyPr>
          <a:lstStyle/>
          <a:p>
            <a:r>
              <a:rPr lang="fr-BE" dirty="0">
                <a:latin typeface="+mj-lt"/>
              </a:rPr>
              <a:t>Ex.1</a:t>
            </a:r>
          </a:p>
        </p:txBody>
      </p:sp>
    </p:spTree>
    <p:extLst>
      <p:ext uri="{BB962C8B-B14F-4D97-AF65-F5344CB8AC3E}">
        <p14:creationId xmlns:p14="http://schemas.microsoft.com/office/powerpoint/2010/main" val="3743787469"/>
      </p:ext>
    </p:extLst>
  </p:cSld>
  <p:clrMapOvr>
    <a:masterClrMapping/>
  </p:clrMapOvr>
</p:sld>
</file>

<file path=ppt/theme/theme1.xml><?xml version="1.0" encoding="utf-8"?>
<a:theme xmlns:a="http://schemas.openxmlformats.org/drawingml/2006/main" name="20080616_ACE_presentationTemplate_001">
  <a:themeElements>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fontScheme name="Kantoorthema">
      <a:majorFont>
        <a:latin typeface="Arial"/>
        <a:ea typeface=""/>
        <a:cs typeface="Times New Roman"/>
      </a:majorFont>
      <a:minorFont>
        <a:latin typeface="Arial"/>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nl-BE"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Kantoorthema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Kantoorthema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Kantoorthema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Kantoorthema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Kantoorthema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Kantoorthema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Kantoorthema 7">
        <a:dk1>
          <a:srgbClr val="000000"/>
        </a:dk1>
        <a:lt1>
          <a:srgbClr val="FFFFFF"/>
        </a:lt1>
        <a:dk2>
          <a:srgbClr val="0099CC"/>
        </a:dk2>
        <a:lt2>
          <a:srgbClr val="000000"/>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Djapo">
      <a:dk1>
        <a:sysClr val="windowText" lastClr="000000"/>
      </a:dk1>
      <a:lt1>
        <a:sysClr val="window" lastClr="FFFFFF"/>
      </a:lt1>
      <a:dk2>
        <a:srgbClr val="000000"/>
      </a:dk2>
      <a:lt2>
        <a:srgbClr val="FFFFFF"/>
      </a:lt2>
      <a:accent1>
        <a:srgbClr val="A4CF57"/>
      </a:accent1>
      <a:accent2>
        <a:srgbClr val="EE2E62"/>
      </a:accent2>
      <a:accent3>
        <a:srgbClr val="993F98"/>
      </a:accent3>
      <a:accent4>
        <a:srgbClr val="42C1C1"/>
      </a:accent4>
      <a:accent5>
        <a:srgbClr val="000000"/>
      </a:accent5>
      <a:accent6>
        <a:srgbClr val="000000"/>
      </a:accent6>
      <a:hlink>
        <a:srgbClr val="000000"/>
      </a:hlink>
      <a:folHlink>
        <a:srgbClr val="000000"/>
      </a:folHlink>
    </a:clrScheme>
    <a:fontScheme name="Blank Presentation">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99CC"/>
    </a:dk2>
    <a:lt2>
      <a:srgbClr val="969696"/>
    </a:lt2>
    <a:accent1>
      <a:srgbClr val="0099CC"/>
    </a:accent1>
    <a:accent2>
      <a:srgbClr val="56002B"/>
    </a:accent2>
    <a:accent3>
      <a:srgbClr val="FFFFFF"/>
    </a:accent3>
    <a:accent4>
      <a:srgbClr val="000000"/>
    </a:accent4>
    <a:accent5>
      <a:srgbClr val="AACAE2"/>
    </a:accent5>
    <a:accent6>
      <a:srgbClr val="4D0026"/>
    </a:accent6>
    <a:hlink>
      <a:srgbClr val="9C004E"/>
    </a:hlink>
    <a:folHlink>
      <a:srgbClr val="FF6600"/>
    </a:folHlink>
  </a:clrScheme>
</a:themeOverride>
</file>

<file path=docProps/app.xml><?xml version="1.0" encoding="utf-8"?>
<Properties xmlns="http://schemas.openxmlformats.org/officeDocument/2006/extended-properties" xmlns:vt="http://schemas.openxmlformats.org/officeDocument/2006/docPropsVTypes">
  <Template>20080616_ACE_presentationTemplate_001</Template>
  <TotalTime>2931</TotalTime>
  <Words>4014</Words>
  <Application>Microsoft Office PowerPoint</Application>
  <PresentationFormat>Affichage à l'écran (4:3)</PresentationFormat>
  <Paragraphs>629</Paragraphs>
  <Slides>54</Slides>
  <Notes>28</Notes>
  <HiddenSlides>0</HiddenSlides>
  <MMClips>0</MMClips>
  <ScaleCrop>false</ScaleCrop>
  <HeadingPairs>
    <vt:vector size="4" baseType="variant">
      <vt:variant>
        <vt:lpstr>Thème</vt:lpstr>
      </vt:variant>
      <vt:variant>
        <vt:i4>2</vt:i4>
      </vt:variant>
      <vt:variant>
        <vt:lpstr>Titres des diapositives</vt:lpstr>
      </vt:variant>
      <vt:variant>
        <vt:i4>54</vt:i4>
      </vt:variant>
    </vt:vector>
  </HeadingPairs>
  <TitlesOfParts>
    <vt:vector size="56" baseType="lpstr">
      <vt:lpstr>20080616_ACE_presentationTemplate_001</vt:lpstr>
      <vt:lpstr>Blank Presentation</vt:lpstr>
      <vt:lpstr>Formation Théorie du Changement (TdC):  Introduction pour les ONG</vt:lpstr>
      <vt:lpstr>Comment envisageons-nous le monde suite à nos processus de planification?</vt:lpstr>
      <vt:lpstr>Présentation PowerPoint</vt:lpstr>
      <vt:lpstr>Présentation PowerPoint</vt:lpstr>
      <vt:lpstr>Agenda et approche</vt:lpstr>
      <vt:lpstr>Objectifs</vt:lpstr>
      <vt:lpstr>Qu’est-ce qu’une théorie du changement? </vt:lpstr>
      <vt:lpstr>A quoi ressemble une ToC?</vt:lpstr>
      <vt:lpstr>Présentation PowerPoint</vt:lpstr>
      <vt:lpstr>Présentation PowerPoint</vt:lpstr>
      <vt:lpstr>Girl effect</vt:lpstr>
      <vt:lpstr>Présentation PowerPoint</vt:lpstr>
      <vt:lpstr>Présentation PowerPoint</vt:lpstr>
      <vt:lpstr>Présentation PowerPoint</vt:lpstr>
      <vt:lpstr>Définitions </vt:lpstr>
      <vt:lpstr>Définitions</vt:lpstr>
      <vt:lpstr>Definities  Définitions </vt:lpstr>
      <vt:lpstr>ToC – pourquoi?</vt:lpstr>
      <vt:lpstr>ToC – pourquoi?</vt:lpstr>
      <vt:lpstr>ToC – les raisons sont claires!</vt:lpstr>
      <vt:lpstr>L’application de la ToC?</vt:lpstr>
      <vt:lpstr>ToC et Cadre Logique (CL)</vt:lpstr>
      <vt:lpstr>Présentation PowerPoint</vt:lpstr>
      <vt:lpstr>Présentation PowerPoint</vt:lpstr>
      <vt:lpstr>ToC et Cadre Logique (CL)</vt:lpstr>
      <vt:lpstr>La TdC comme un processus de réflexion sur: </vt:lpstr>
      <vt:lpstr>Exercice 1 - partie 1 (1h30) </vt:lpstr>
      <vt:lpstr> </vt:lpstr>
      <vt:lpstr>A. Réflexion sur la situation souhaitée</vt:lpstr>
      <vt:lpstr>Présentation PowerPoint</vt:lpstr>
      <vt:lpstr>B. Réflexions sur le/les chemins de changements</vt:lpstr>
      <vt:lpstr>C. Réflection sur la contribution propre (stratégie)</vt:lpstr>
      <vt:lpstr>La cartographie des incidences</vt:lpstr>
      <vt:lpstr>Feedback sur l’exercice</vt:lpstr>
      <vt:lpstr>Exercice 1 – partie 2</vt:lpstr>
      <vt:lpstr>TdC comme méthode et influences d’autres méthodes</vt:lpstr>
      <vt:lpstr>La cartographie des incidences</vt:lpstr>
      <vt:lpstr>La cartographie des acteurs</vt:lpstr>
      <vt:lpstr>Présentation PowerPoint</vt:lpstr>
      <vt:lpstr>Des hypothèses du cadre logique aux risques…</vt:lpstr>
      <vt:lpstr>Présentation PowerPoint</vt:lpstr>
      <vt:lpstr>Chaine de résultats</vt:lpstr>
      <vt:lpstr>Présentation PowerPoint</vt:lpstr>
      <vt:lpstr>Exercice 2 (1 heure):</vt:lpstr>
      <vt:lpstr>A. Réflexions sur les hypothèses concernant les relations causales</vt:lpstr>
      <vt:lpstr>Argumentation des hypothèses, ex. </vt:lpstr>
      <vt:lpstr>Hypothèses/suppositions</vt:lpstr>
      <vt:lpstr>B. Refléchissez aux acteurs</vt:lpstr>
      <vt:lpstr>Présentation PowerPoint</vt:lpstr>
      <vt:lpstr>C. Analyse des risques</vt:lpstr>
      <vt:lpstr>Quelques réflections</vt:lpstr>
      <vt:lpstr>ToC: présentation graphique/visuelle</vt:lpstr>
      <vt:lpstr>Fin</vt:lpstr>
      <vt:lpstr>Afronding en einde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ace</dc:creator>
  <cp:lastModifiedBy>Justine FERRIER</cp:lastModifiedBy>
  <cp:revision>209</cp:revision>
  <cp:lastPrinted>2016-06-14T11:54:44Z</cp:lastPrinted>
  <dcterms:created xsi:type="dcterms:W3CDTF">2016-02-22T09:56:07Z</dcterms:created>
  <dcterms:modified xsi:type="dcterms:W3CDTF">2016-06-16T13:00:27Z</dcterms:modified>
</cp:coreProperties>
</file>