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47"/>
  </p:notesMasterIdLst>
  <p:handoutMasterIdLst>
    <p:handoutMasterId r:id="rId48"/>
  </p:handoutMasterIdLst>
  <p:sldIdLst>
    <p:sldId id="258" r:id="rId2"/>
    <p:sldId id="330" r:id="rId3"/>
    <p:sldId id="331" r:id="rId4"/>
    <p:sldId id="332" r:id="rId5"/>
    <p:sldId id="333" r:id="rId6"/>
    <p:sldId id="374" r:id="rId7"/>
    <p:sldId id="375" r:id="rId8"/>
    <p:sldId id="334" r:id="rId9"/>
    <p:sldId id="335" r:id="rId10"/>
    <p:sldId id="360" r:id="rId11"/>
    <p:sldId id="361" r:id="rId12"/>
    <p:sldId id="362" r:id="rId13"/>
    <p:sldId id="364" r:id="rId14"/>
    <p:sldId id="363" r:id="rId15"/>
    <p:sldId id="337" r:id="rId16"/>
    <p:sldId id="338" r:id="rId17"/>
    <p:sldId id="367" r:id="rId18"/>
    <p:sldId id="340" r:id="rId19"/>
    <p:sldId id="305" r:id="rId20"/>
    <p:sldId id="368" r:id="rId21"/>
    <p:sldId id="303" r:id="rId22"/>
    <p:sldId id="353" r:id="rId23"/>
    <p:sldId id="354" r:id="rId24"/>
    <p:sldId id="355" r:id="rId25"/>
    <p:sldId id="356" r:id="rId26"/>
    <p:sldId id="357" r:id="rId27"/>
    <p:sldId id="373" r:id="rId28"/>
    <p:sldId id="358" r:id="rId29"/>
    <p:sldId id="345" r:id="rId30"/>
    <p:sldId id="365" r:id="rId31"/>
    <p:sldId id="343" r:id="rId32"/>
    <p:sldId id="369" r:id="rId33"/>
    <p:sldId id="370" r:id="rId34"/>
    <p:sldId id="347" r:id="rId35"/>
    <p:sldId id="348" r:id="rId36"/>
    <p:sldId id="350" r:id="rId37"/>
    <p:sldId id="377" r:id="rId38"/>
    <p:sldId id="378" r:id="rId39"/>
    <p:sldId id="371" r:id="rId40"/>
    <p:sldId id="324" r:id="rId41"/>
    <p:sldId id="376" r:id="rId42"/>
    <p:sldId id="372" r:id="rId43"/>
    <p:sldId id="323" r:id="rId44"/>
    <p:sldId id="366" r:id="rId45"/>
    <p:sldId id="351" r:id="rId46"/>
  </p:sldIdLst>
  <p:sldSz cx="9144000" cy="6858000" type="screen4x3"/>
  <p:notesSz cx="6797675" cy="9928225"/>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CB3B"/>
    <a:srgbClr val="005DAA"/>
    <a:srgbClr val="444432"/>
    <a:srgbClr val="A6A8AB"/>
    <a:srgbClr val="FF6600"/>
    <a:srgbClr val="0099CC"/>
    <a:srgbClr val="CCE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25" autoAdjust="0"/>
    <p:restoredTop sz="90929"/>
  </p:normalViewPr>
  <p:slideViewPr>
    <p:cSldViewPr>
      <p:cViewPr>
        <p:scale>
          <a:sx n="109" d="100"/>
          <a:sy n="109" d="100"/>
        </p:scale>
        <p:origin x="-1200"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7D2ABF-ECAD-4C66-BFA8-FFFCD3CFA844}" type="doc">
      <dgm:prSet loTypeId="urn:microsoft.com/office/officeart/2005/8/layout/radial5" loCatId="cycle" qsTypeId="urn:microsoft.com/office/officeart/2005/8/quickstyle/simple2" qsCatId="simple" csTypeId="urn:microsoft.com/office/officeart/2005/8/colors/accent1_3" csCatId="accent1" phldr="1"/>
      <dgm:spPr/>
      <dgm:t>
        <a:bodyPr/>
        <a:lstStyle/>
        <a:p>
          <a:endParaRPr lang="nl-BE"/>
        </a:p>
      </dgm:t>
    </dgm:pt>
    <dgm:pt modelId="{0D6B1CF9-0582-41FC-A7D9-437475A5A3EC}">
      <dgm:prSet phldrT="[Text]"/>
      <dgm:spPr/>
      <dgm:t>
        <a:bodyPr/>
        <a:lstStyle/>
        <a:p>
          <a:r>
            <a:rPr lang="nl-BE" b="1" smtClean="0"/>
            <a:t>ToC</a:t>
          </a:r>
          <a:endParaRPr lang="nl-BE" b="1"/>
        </a:p>
      </dgm:t>
    </dgm:pt>
    <dgm:pt modelId="{6CE885A7-6B4C-431A-9BE1-4DB8718207C4}" type="parTrans" cxnId="{8F0BAAC5-30D8-49E9-B92F-CF4B36EEDB5A}">
      <dgm:prSet/>
      <dgm:spPr/>
      <dgm:t>
        <a:bodyPr/>
        <a:lstStyle/>
        <a:p>
          <a:endParaRPr lang="nl-BE"/>
        </a:p>
      </dgm:t>
    </dgm:pt>
    <dgm:pt modelId="{1BDE6A3C-40BC-40E6-A57E-1D0C9FDB2F8D}" type="sibTrans" cxnId="{8F0BAAC5-30D8-49E9-B92F-CF4B36EEDB5A}">
      <dgm:prSet/>
      <dgm:spPr/>
      <dgm:t>
        <a:bodyPr/>
        <a:lstStyle/>
        <a:p>
          <a:endParaRPr lang="nl-BE"/>
        </a:p>
      </dgm:t>
    </dgm:pt>
    <dgm:pt modelId="{698D8862-CC5B-42BC-A259-2FF4118B409A}">
      <dgm:prSet/>
      <dgm:spPr/>
      <dgm:t>
        <a:bodyPr/>
        <a:lstStyle/>
        <a:p>
          <a:r>
            <a:rPr lang="nl-BE" smtClean="0">
              <a:latin typeface="Arial" charset="0"/>
              <a:cs typeface="Arial" charset="0"/>
            </a:rPr>
            <a:t>Context</a:t>
          </a:r>
        </a:p>
      </dgm:t>
    </dgm:pt>
    <dgm:pt modelId="{F34D636D-36AC-43BE-8F76-591BEED0F4D6}" type="parTrans" cxnId="{A0A7FC26-EA8A-4297-AEC4-8C154A67E8D7}">
      <dgm:prSet/>
      <dgm:spPr/>
      <dgm:t>
        <a:bodyPr/>
        <a:lstStyle/>
        <a:p>
          <a:endParaRPr lang="nl-BE"/>
        </a:p>
      </dgm:t>
    </dgm:pt>
    <dgm:pt modelId="{51716C44-278D-4026-B46E-0153D70CFC1D}" type="sibTrans" cxnId="{A0A7FC26-EA8A-4297-AEC4-8C154A67E8D7}">
      <dgm:prSet/>
      <dgm:spPr/>
      <dgm:t>
        <a:bodyPr/>
        <a:lstStyle/>
        <a:p>
          <a:endParaRPr lang="nl-BE"/>
        </a:p>
      </dgm:t>
    </dgm:pt>
    <dgm:pt modelId="{940AD172-A963-4C8C-B400-37822E15B526}">
      <dgm:prSet/>
      <dgm:spPr/>
      <dgm:t>
        <a:bodyPr/>
        <a:lstStyle/>
        <a:p>
          <a:r>
            <a:rPr lang="nl-BE" smtClean="0">
              <a:latin typeface="Arial" charset="0"/>
              <a:cs typeface="Arial" charset="0"/>
            </a:rPr>
            <a:t>Sphere of control / influence..</a:t>
          </a:r>
        </a:p>
      </dgm:t>
    </dgm:pt>
    <dgm:pt modelId="{78856294-550E-4CBF-B309-250B0348AADD}" type="parTrans" cxnId="{FB8E2CDB-25AF-4CE4-8A0C-AF9E450F671E}">
      <dgm:prSet/>
      <dgm:spPr/>
      <dgm:t>
        <a:bodyPr/>
        <a:lstStyle/>
        <a:p>
          <a:endParaRPr lang="nl-BE"/>
        </a:p>
      </dgm:t>
    </dgm:pt>
    <dgm:pt modelId="{CD90F996-CF64-4DE2-A246-7AF63188BB58}" type="sibTrans" cxnId="{FB8E2CDB-25AF-4CE4-8A0C-AF9E450F671E}">
      <dgm:prSet/>
      <dgm:spPr/>
      <dgm:t>
        <a:bodyPr/>
        <a:lstStyle/>
        <a:p>
          <a:endParaRPr lang="nl-BE"/>
        </a:p>
      </dgm:t>
    </dgm:pt>
    <dgm:pt modelId="{C88F70A4-2121-4121-8B62-D4C9C82857B9}">
      <dgm:prSet/>
      <dgm:spPr/>
      <dgm:t>
        <a:bodyPr/>
        <a:lstStyle/>
        <a:p>
          <a:r>
            <a:rPr lang="nl-BE" smtClean="0">
              <a:latin typeface="Arial" charset="0"/>
              <a:cs typeface="Arial" charset="0"/>
            </a:rPr>
            <a:t>“What if?” thinking</a:t>
          </a:r>
        </a:p>
      </dgm:t>
    </dgm:pt>
    <dgm:pt modelId="{AC493D7B-2941-4C13-BDCC-528AAE025B71}" type="parTrans" cxnId="{E26D2D9F-E9F5-4C13-A8D8-AF6FD9FB45D3}">
      <dgm:prSet/>
      <dgm:spPr/>
      <dgm:t>
        <a:bodyPr/>
        <a:lstStyle/>
        <a:p>
          <a:endParaRPr lang="nl-BE"/>
        </a:p>
      </dgm:t>
    </dgm:pt>
    <dgm:pt modelId="{34A08115-7AA6-43AC-80F3-0E060E13A8A9}" type="sibTrans" cxnId="{E26D2D9F-E9F5-4C13-A8D8-AF6FD9FB45D3}">
      <dgm:prSet/>
      <dgm:spPr/>
      <dgm:t>
        <a:bodyPr/>
        <a:lstStyle/>
        <a:p>
          <a:endParaRPr lang="nl-BE"/>
        </a:p>
      </dgm:t>
    </dgm:pt>
    <dgm:pt modelId="{564D8275-D423-4EEA-AD63-1E6C799C7370}">
      <dgm:prSet/>
      <dgm:spPr/>
      <dgm:t>
        <a:bodyPr/>
        <a:lstStyle/>
        <a:p>
          <a:r>
            <a:rPr lang="nl-BE" smtClean="0">
              <a:latin typeface="Arial" charset="0"/>
              <a:cs typeface="Arial" charset="0"/>
            </a:rPr>
            <a:t>Assumpties</a:t>
          </a:r>
        </a:p>
      </dgm:t>
    </dgm:pt>
    <dgm:pt modelId="{9439545F-FC33-4E78-B7F5-9D2C68103ACD}" type="parTrans" cxnId="{3FB804AB-2E1C-4A88-BB13-228D31BC504E}">
      <dgm:prSet/>
      <dgm:spPr/>
      <dgm:t>
        <a:bodyPr/>
        <a:lstStyle/>
        <a:p>
          <a:endParaRPr lang="nl-BE"/>
        </a:p>
      </dgm:t>
    </dgm:pt>
    <dgm:pt modelId="{9E207608-6F89-4DCC-8F5D-8E48AC03F015}" type="sibTrans" cxnId="{3FB804AB-2E1C-4A88-BB13-228D31BC504E}">
      <dgm:prSet/>
      <dgm:spPr/>
      <dgm:t>
        <a:bodyPr/>
        <a:lstStyle/>
        <a:p>
          <a:endParaRPr lang="nl-BE"/>
        </a:p>
      </dgm:t>
    </dgm:pt>
    <dgm:pt modelId="{6CC41141-1DF0-4510-BB7E-D14757A32A48}">
      <dgm:prSet/>
      <dgm:spPr/>
      <dgm:t>
        <a:bodyPr/>
        <a:lstStyle/>
        <a:p>
          <a:r>
            <a:rPr lang="nl-BE" smtClean="0">
              <a:latin typeface="Arial" charset="0"/>
              <a:cs typeface="Arial" charset="0"/>
            </a:rPr>
            <a:t>Actor-focus</a:t>
          </a:r>
        </a:p>
      </dgm:t>
    </dgm:pt>
    <dgm:pt modelId="{AAC73E67-7504-416A-913E-6829F993F4DF}" type="parTrans" cxnId="{021874AB-314C-4953-9E87-1F181D39382E}">
      <dgm:prSet/>
      <dgm:spPr/>
      <dgm:t>
        <a:bodyPr/>
        <a:lstStyle/>
        <a:p>
          <a:endParaRPr lang="nl-BE"/>
        </a:p>
      </dgm:t>
    </dgm:pt>
    <dgm:pt modelId="{32530BA2-EEBD-45F8-85C0-F6FFDE71536A}" type="sibTrans" cxnId="{021874AB-314C-4953-9E87-1F181D39382E}">
      <dgm:prSet/>
      <dgm:spPr/>
      <dgm:t>
        <a:bodyPr/>
        <a:lstStyle/>
        <a:p>
          <a:endParaRPr lang="nl-BE"/>
        </a:p>
      </dgm:t>
    </dgm:pt>
    <dgm:pt modelId="{73E5B036-580E-4B89-95EE-7AD5B77821C7}">
      <dgm:prSet/>
      <dgm:spPr/>
      <dgm:t>
        <a:bodyPr/>
        <a:lstStyle/>
        <a:p>
          <a:r>
            <a:rPr lang="nl-BE" smtClean="0">
              <a:latin typeface="Arial" charset="0"/>
              <a:cs typeface="Arial" charset="0"/>
            </a:rPr>
            <a:t>Visuals &amp; narratief</a:t>
          </a:r>
        </a:p>
      </dgm:t>
    </dgm:pt>
    <dgm:pt modelId="{35618B30-C814-4282-89FE-3BC55128F611}" type="parTrans" cxnId="{8449B358-C736-4CE5-AFBF-B4A82F19449E}">
      <dgm:prSet/>
      <dgm:spPr/>
      <dgm:t>
        <a:bodyPr/>
        <a:lstStyle/>
        <a:p>
          <a:endParaRPr lang="nl-BE"/>
        </a:p>
      </dgm:t>
    </dgm:pt>
    <dgm:pt modelId="{25D5F9C9-8AAB-40A8-9EB9-540B73377408}" type="sibTrans" cxnId="{8449B358-C736-4CE5-AFBF-B4A82F19449E}">
      <dgm:prSet/>
      <dgm:spPr/>
      <dgm:t>
        <a:bodyPr/>
        <a:lstStyle/>
        <a:p>
          <a:endParaRPr lang="nl-BE"/>
        </a:p>
      </dgm:t>
    </dgm:pt>
    <dgm:pt modelId="{1E1183EA-D98E-452D-A6B9-F740EAB93EA8}">
      <dgm:prSet/>
      <dgm:spPr/>
      <dgm:t>
        <a:bodyPr/>
        <a:lstStyle/>
        <a:p>
          <a:r>
            <a:rPr lang="nl-BE" smtClean="0">
              <a:latin typeface="Arial" charset="0"/>
              <a:cs typeface="Arial" charset="0"/>
            </a:rPr>
            <a:t>Open systeem perspectief</a:t>
          </a:r>
        </a:p>
      </dgm:t>
    </dgm:pt>
    <dgm:pt modelId="{5F105C22-E11F-4138-AF75-BA4CDD20E7BE}" type="parTrans" cxnId="{364DF091-006D-421D-BDF2-940C0E04DDD8}">
      <dgm:prSet/>
      <dgm:spPr/>
      <dgm:t>
        <a:bodyPr/>
        <a:lstStyle/>
        <a:p>
          <a:endParaRPr lang="nl-BE"/>
        </a:p>
      </dgm:t>
    </dgm:pt>
    <dgm:pt modelId="{AEA3C2B6-574A-4DA8-AA62-4454F14155D1}" type="sibTrans" cxnId="{364DF091-006D-421D-BDF2-940C0E04DDD8}">
      <dgm:prSet/>
      <dgm:spPr/>
      <dgm:t>
        <a:bodyPr/>
        <a:lstStyle/>
        <a:p>
          <a:endParaRPr lang="nl-BE"/>
        </a:p>
      </dgm:t>
    </dgm:pt>
    <dgm:pt modelId="{260A225F-98C1-4F16-B5A8-599C64F50EA7}" type="pres">
      <dgm:prSet presAssocID="{727D2ABF-ECAD-4C66-BFA8-FFFCD3CFA844}" presName="Name0" presStyleCnt="0">
        <dgm:presLayoutVars>
          <dgm:chMax val="1"/>
          <dgm:dir/>
          <dgm:animLvl val="ctr"/>
          <dgm:resizeHandles val="exact"/>
        </dgm:presLayoutVars>
      </dgm:prSet>
      <dgm:spPr/>
      <dgm:t>
        <a:bodyPr/>
        <a:lstStyle/>
        <a:p>
          <a:endParaRPr lang="nl-BE"/>
        </a:p>
      </dgm:t>
    </dgm:pt>
    <dgm:pt modelId="{FBD5DB1C-8573-40F8-B22C-3537E7301A1A}" type="pres">
      <dgm:prSet presAssocID="{0D6B1CF9-0582-41FC-A7D9-437475A5A3EC}" presName="centerShape" presStyleLbl="node0" presStyleIdx="0" presStyleCnt="1"/>
      <dgm:spPr/>
      <dgm:t>
        <a:bodyPr/>
        <a:lstStyle/>
        <a:p>
          <a:endParaRPr lang="nl-BE"/>
        </a:p>
      </dgm:t>
    </dgm:pt>
    <dgm:pt modelId="{4A47019A-3587-4849-A205-F8F0475896AA}" type="pres">
      <dgm:prSet presAssocID="{5F105C22-E11F-4138-AF75-BA4CDD20E7BE}" presName="parTrans" presStyleLbl="sibTrans2D1" presStyleIdx="0" presStyleCnt="7"/>
      <dgm:spPr/>
      <dgm:t>
        <a:bodyPr/>
        <a:lstStyle/>
        <a:p>
          <a:endParaRPr lang="nl-BE"/>
        </a:p>
      </dgm:t>
    </dgm:pt>
    <dgm:pt modelId="{46AFA816-DD75-4924-8EBE-9D58B0C1E7AF}" type="pres">
      <dgm:prSet presAssocID="{5F105C22-E11F-4138-AF75-BA4CDD20E7BE}" presName="connectorText" presStyleLbl="sibTrans2D1" presStyleIdx="0" presStyleCnt="7"/>
      <dgm:spPr/>
      <dgm:t>
        <a:bodyPr/>
        <a:lstStyle/>
        <a:p>
          <a:endParaRPr lang="nl-BE"/>
        </a:p>
      </dgm:t>
    </dgm:pt>
    <dgm:pt modelId="{7D3D0131-E852-4AEA-B121-0CECAEC0D33A}" type="pres">
      <dgm:prSet presAssocID="{1E1183EA-D98E-452D-A6B9-F740EAB93EA8}" presName="node" presStyleLbl="node1" presStyleIdx="0" presStyleCnt="7" custScaleX="141701">
        <dgm:presLayoutVars>
          <dgm:bulletEnabled val="1"/>
        </dgm:presLayoutVars>
      </dgm:prSet>
      <dgm:spPr/>
      <dgm:t>
        <a:bodyPr/>
        <a:lstStyle/>
        <a:p>
          <a:endParaRPr lang="nl-BE"/>
        </a:p>
      </dgm:t>
    </dgm:pt>
    <dgm:pt modelId="{4F46CC64-12CB-44EE-85F5-78A359190CE7}" type="pres">
      <dgm:prSet presAssocID="{9439545F-FC33-4E78-B7F5-9D2C68103ACD}" presName="parTrans" presStyleLbl="sibTrans2D1" presStyleIdx="1" presStyleCnt="7"/>
      <dgm:spPr/>
      <dgm:t>
        <a:bodyPr/>
        <a:lstStyle/>
        <a:p>
          <a:endParaRPr lang="nl-BE"/>
        </a:p>
      </dgm:t>
    </dgm:pt>
    <dgm:pt modelId="{3E37E20E-3E88-4791-9153-5E9981EE01B1}" type="pres">
      <dgm:prSet presAssocID="{9439545F-FC33-4E78-B7F5-9D2C68103ACD}" presName="connectorText" presStyleLbl="sibTrans2D1" presStyleIdx="1" presStyleCnt="7"/>
      <dgm:spPr/>
      <dgm:t>
        <a:bodyPr/>
        <a:lstStyle/>
        <a:p>
          <a:endParaRPr lang="nl-BE"/>
        </a:p>
      </dgm:t>
    </dgm:pt>
    <dgm:pt modelId="{801E6585-6B96-4381-9405-BFC4C8F76952}" type="pres">
      <dgm:prSet presAssocID="{564D8275-D423-4EEA-AD63-1E6C799C7370}" presName="node" presStyleLbl="node1" presStyleIdx="1" presStyleCnt="7" custScaleX="157782" custRadScaleRad="99217" custRadScaleInc="19699">
        <dgm:presLayoutVars>
          <dgm:bulletEnabled val="1"/>
        </dgm:presLayoutVars>
      </dgm:prSet>
      <dgm:spPr/>
      <dgm:t>
        <a:bodyPr/>
        <a:lstStyle/>
        <a:p>
          <a:endParaRPr lang="nl-BE"/>
        </a:p>
      </dgm:t>
    </dgm:pt>
    <dgm:pt modelId="{6E3F8358-3721-4228-8047-3A1313AF68B3}" type="pres">
      <dgm:prSet presAssocID="{F34D636D-36AC-43BE-8F76-591BEED0F4D6}" presName="parTrans" presStyleLbl="sibTrans2D1" presStyleIdx="2" presStyleCnt="7"/>
      <dgm:spPr/>
      <dgm:t>
        <a:bodyPr/>
        <a:lstStyle/>
        <a:p>
          <a:endParaRPr lang="nl-BE"/>
        </a:p>
      </dgm:t>
    </dgm:pt>
    <dgm:pt modelId="{4D3707F9-640B-408A-B6AA-4B01FE7A5DDE}" type="pres">
      <dgm:prSet presAssocID="{F34D636D-36AC-43BE-8F76-591BEED0F4D6}" presName="connectorText" presStyleLbl="sibTrans2D1" presStyleIdx="2" presStyleCnt="7"/>
      <dgm:spPr/>
      <dgm:t>
        <a:bodyPr/>
        <a:lstStyle/>
        <a:p>
          <a:endParaRPr lang="nl-BE"/>
        </a:p>
      </dgm:t>
    </dgm:pt>
    <dgm:pt modelId="{B33AE019-0C92-46A0-93C7-F771EB1896FB}" type="pres">
      <dgm:prSet presAssocID="{698D8862-CC5B-42BC-A259-2FF4118B409A}" presName="node" presStyleLbl="node1" presStyleIdx="2" presStyleCnt="7" custScaleX="157782">
        <dgm:presLayoutVars>
          <dgm:bulletEnabled val="1"/>
        </dgm:presLayoutVars>
      </dgm:prSet>
      <dgm:spPr/>
      <dgm:t>
        <a:bodyPr/>
        <a:lstStyle/>
        <a:p>
          <a:endParaRPr lang="nl-BE"/>
        </a:p>
      </dgm:t>
    </dgm:pt>
    <dgm:pt modelId="{D51B28AC-6B75-47FE-961B-5312DEE601CA}" type="pres">
      <dgm:prSet presAssocID="{AAC73E67-7504-416A-913E-6829F993F4DF}" presName="parTrans" presStyleLbl="sibTrans2D1" presStyleIdx="3" presStyleCnt="7"/>
      <dgm:spPr/>
      <dgm:t>
        <a:bodyPr/>
        <a:lstStyle/>
        <a:p>
          <a:endParaRPr lang="nl-BE"/>
        </a:p>
      </dgm:t>
    </dgm:pt>
    <dgm:pt modelId="{C7F5CFDE-F3D3-4378-8271-66D5EC96A9F5}" type="pres">
      <dgm:prSet presAssocID="{AAC73E67-7504-416A-913E-6829F993F4DF}" presName="connectorText" presStyleLbl="sibTrans2D1" presStyleIdx="3" presStyleCnt="7"/>
      <dgm:spPr/>
      <dgm:t>
        <a:bodyPr/>
        <a:lstStyle/>
        <a:p>
          <a:endParaRPr lang="nl-BE"/>
        </a:p>
      </dgm:t>
    </dgm:pt>
    <dgm:pt modelId="{5258448D-F7CE-4F5E-A4C0-9EF408F7918E}" type="pres">
      <dgm:prSet presAssocID="{6CC41141-1DF0-4510-BB7E-D14757A32A48}" presName="node" presStyleLbl="node1" presStyleIdx="3" presStyleCnt="7" custScaleX="160668" custRadScaleRad="103681" custRadScaleInc="-14504">
        <dgm:presLayoutVars>
          <dgm:bulletEnabled val="1"/>
        </dgm:presLayoutVars>
      </dgm:prSet>
      <dgm:spPr/>
      <dgm:t>
        <a:bodyPr/>
        <a:lstStyle/>
        <a:p>
          <a:endParaRPr lang="nl-BE"/>
        </a:p>
      </dgm:t>
    </dgm:pt>
    <dgm:pt modelId="{F18FDCB7-EA83-42AF-87D7-8A66C6BB353C}" type="pres">
      <dgm:prSet presAssocID="{78856294-550E-4CBF-B309-250B0348AADD}" presName="parTrans" presStyleLbl="sibTrans2D1" presStyleIdx="4" presStyleCnt="7"/>
      <dgm:spPr/>
      <dgm:t>
        <a:bodyPr/>
        <a:lstStyle/>
        <a:p>
          <a:endParaRPr lang="nl-BE"/>
        </a:p>
      </dgm:t>
    </dgm:pt>
    <dgm:pt modelId="{E37DC7EC-FDE1-4CF3-8EE7-CF6A0DD313EC}" type="pres">
      <dgm:prSet presAssocID="{78856294-550E-4CBF-B309-250B0348AADD}" presName="connectorText" presStyleLbl="sibTrans2D1" presStyleIdx="4" presStyleCnt="7"/>
      <dgm:spPr/>
      <dgm:t>
        <a:bodyPr/>
        <a:lstStyle/>
        <a:p>
          <a:endParaRPr lang="nl-BE"/>
        </a:p>
      </dgm:t>
    </dgm:pt>
    <dgm:pt modelId="{5A8445FC-A728-4A65-AE1A-524C6A41A06D}" type="pres">
      <dgm:prSet presAssocID="{940AD172-A963-4C8C-B400-37822E15B526}" presName="node" presStyleLbl="node1" presStyleIdx="4" presStyleCnt="7" custScaleX="157782" custRadScaleRad="107664" custRadScaleInc="28353">
        <dgm:presLayoutVars>
          <dgm:bulletEnabled val="1"/>
        </dgm:presLayoutVars>
      </dgm:prSet>
      <dgm:spPr/>
      <dgm:t>
        <a:bodyPr/>
        <a:lstStyle/>
        <a:p>
          <a:endParaRPr lang="nl-BE"/>
        </a:p>
      </dgm:t>
    </dgm:pt>
    <dgm:pt modelId="{FE6E5187-2650-4A68-B714-3A84E445BB0D}" type="pres">
      <dgm:prSet presAssocID="{AC493D7B-2941-4C13-BDCC-528AAE025B71}" presName="parTrans" presStyleLbl="sibTrans2D1" presStyleIdx="5" presStyleCnt="7"/>
      <dgm:spPr/>
      <dgm:t>
        <a:bodyPr/>
        <a:lstStyle/>
        <a:p>
          <a:endParaRPr lang="nl-BE"/>
        </a:p>
      </dgm:t>
    </dgm:pt>
    <dgm:pt modelId="{037A7D5D-C991-425C-9BBB-F230ED71EBCE}" type="pres">
      <dgm:prSet presAssocID="{AC493D7B-2941-4C13-BDCC-528AAE025B71}" presName="connectorText" presStyleLbl="sibTrans2D1" presStyleIdx="5" presStyleCnt="7"/>
      <dgm:spPr/>
      <dgm:t>
        <a:bodyPr/>
        <a:lstStyle/>
        <a:p>
          <a:endParaRPr lang="nl-BE"/>
        </a:p>
      </dgm:t>
    </dgm:pt>
    <dgm:pt modelId="{A9DDCAAA-0987-45A5-A9CD-F7B9CF2E112E}" type="pres">
      <dgm:prSet presAssocID="{C88F70A4-2121-4121-8B62-D4C9C82857B9}" presName="node" presStyleLbl="node1" presStyleIdx="5" presStyleCnt="7" custScaleX="157782">
        <dgm:presLayoutVars>
          <dgm:bulletEnabled val="1"/>
        </dgm:presLayoutVars>
      </dgm:prSet>
      <dgm:spPr/>
      <dgm:t>
        <a:bodyPr/>
        <a:lstStyle/>
        <a:p>
          <a:endParaRPr lang="nl-BE"/>
        </a:p>
      </dgm:t>
    </dgm:pt>
    <dgm:pt modelId="{FF9272D2-E9BE-49CE-88D7-2ACFCA63CE6F}" type="pres">
      <dgm:prSet presAssocID="{35618B30-C814-4282-89FE-3BC55128F611}" presName="parTrans" presStyleLbl="sibTrans2D1" presStyleIdx="6" presStyleCnt="7"/>
      <dgm:spPr/>
      <dgm:t>
        <a:bodyPr/>
        <a:lstStyle/>
        <a:p>
          <a:endParaRPr lang="nl-BE"/>
        </a:p>
      </dgm:t>
    </dgm:pt>
    <dgm:pt modelId="{9668FCE8-DE05-4501-ADA6-A17982AD4C1D}" type="pres">
      <dgm:prSet presAssocID="{35618B30-C814-4282-89FE-3BC55128F611}" presName="connectorText" presStyleLbl="sibTrans2D1" presStyleIdx="6" presStyleCnt="7"/>
      <dgm:spPr/>
      <dgm:t>
        <a:bodyPr/>
        <a:lstStyle/>
        <a:p>
          <a:endParaRPr lang="nl-BE"/>
        </a:p>
      </dgm:t>
    </dgm:pt>
    <dgm:pt modelId="{95931632-2293-405D-9C9F-8361B3EA47EE}" type="pres">
      <dgm:prSet presAssocID="{73E5B036-580E-4B89-95EE-7AD5B77821C7}" presName="node" presStyleLbl="node1" presStyleIdx="6" presStyleCnt="7" custScaleX="161199" custRadScaleRad="106593" custRadScaleInc="-31601">
        <dgm:presLayoutVars>
          <dgm:bulletEnabled val="1"/>
        </dgm:presLayoutVars>
      </dgm:prSet>
      <dgm:spPr/>
      <dgm:t>
        <a:bodyPr/>
        <a:lstStyle/>
        <a:p>
          <a:endParaRPr lang="nl-BE"/>
        </a:p>
      </dgm:t>
    </dgm:pt>
  </dgm:ptLst>
  <dgm:cxnLst>
    <dgm:cxn modelId="{8F0BAAC5-30D8-49E9-B92F-CF4B36EEDB5A}" srcId="{727D2ABF-ECAD-4C66-BFA8-FFFCD3CFA844}" destId="{0D6B1CF9-0582-41FC-A7D9-437475A5A3EC}" srcOrd="0" destOrd="0" parTransId="{6CE885A7-6B4C-431A-9BE1-4DB8718207C4}" sibTransId="{1BDE6A3C-40BC-40E6-A57E-1D0C9FDB2F8D}"/>
    <dgm:cxn modelId="{3FB804AB-2E1C-4A88-BB13-228D31BC504E}" srcId="{0D6B1CF9-0582-41FC-A7D9-437475A5A3EC}" destId="{564D8275-D423-4EEA-AD63-1E6C799C7370}" srcOrd="1" destOrd="0" parTransId="{9439545F-FC33-4E78-B7F5-9D2C68103ACD}" sibTransId="{9E207608-6F89-4DCC-8F5D-8E48AC03F015}"/>
    <dgm:cxn modelId="{FCAC2570-D23E-4274-A913-F5A2C72BA473}" type="presOf" srcId="{0D6B1CF9-0582-41FC-A7D9-437475A5A3EC}" destId="{FBD5DB1C-8573-40F8-B22C-3537E7301A1A}" srcOrd="0" destOrd="0" presId="urn:microsoft.com/office/officeart/2005/8/layout/radial5"/>
    <dgm:cxn modelId="{C063148D-A539-4CB2-A241-345A635467B1}" type="presOf" srcId="{940AD172-A963-4C8C-B400-37822E15B526}" destId="{5A8445FC-A728-4A65-AE1A-524C6A41A06D}" srcOrd="0" destOrd="0" presId="urn:microsoft.com/office/officeart/2005/8/layout/radial5"/>
    <dgm:cxn modelId="{2AEC501D-782B-4510-94E1-0C69EEB623DE}" type="presOf" srcId="{F34D636D-36AC-43BE-8F76-591BEED0F4D6}" destId="{6E3F8358-3721-4228-8047-3A1313AF68B3}" srcOrd="0" destOrd="0" presId="urn:microsoft.com/office/officeart/2005/8/layout/radial5"/>
    <dgm:cxn modelId="{3F84BDBD-0DA8-4CCC-9234-C97BD4F28CD8}" type="presOf" srcId="{C88F70A4-2121-4121-8B62-D4C9C82857B9}" destId="{A9DDCAAA-0987-45A5-A9CD-F7B9CF2E112E}" srcOrd="0" destOrd="0" presId="urn:microsoft.com/office/officeart/2005/8/layout/radial5"/>
    <dgm:cxn modelId="{F3ED2A57-939C-45BE-8357-081AE1A1BFCD}" type="presOf" srcId="{698D8862-CC5B-42BC-A259-2FF4118B409A}" destId="{B33AE019-0C92-46A0-93C7-F771EB1896FB}" srcOrd="0" destOrd="0" presId="urn:microsoft.com/office/officeart/2005/8/layout/radial5"/>
    <dgm:cxn modelId="{2427B5B4-67E5-45BE-99EF-B3B7A78FE14B}" type="presOf" srcId="{35618B30-C814-4282-89FE-3BC55128F611}" destId="{9668FCE8-DE05-4501-ADA6-A17982AD4C1D}" srcOrd="1" destOrd="0" presId="urn:microsoft.com/office/officeart/2005/8/layout/radial5"/>
    <dgm:cxn modelId="{E8585FAE-2791-464D-A11C-1021AD45DF4E}" type="presOf" srcId="{35618B30-C814-4282-89FE-3BC55128F611}" destId="{FF9272D2-E9BE-49CE-88D7-2ACFCA63CE6F}" srcOrd="0" destOrd="0" presId="urn:microsoft.com/office/officeart/2005/8/layout/radial5"/>
    <dgm:cxn modelId="{BB1BAD29-1F7F-4560-AA16-9DC2C611C904}" type="presOf" srcId="{78856294-550E-4CBF-B309-250B0348AADD}" destId="{F18FDCB7-EA83-42AF-87D7-8A66C6BB353C}" srcOrd="0" destOrd="0" presId="urn:microsoft.com/office/officeart/2005/8/layout/radial5"/>
    <dgm:cxn modelId="{021874AB-314C-4953-9E87-1F181D39382E}" srcId="{0D6B1CF9-0582-41FC-A7D9-437475A5A3EC}" destId="{6CC41141-1DF0-4510-BB7E-D14757A32A48}" srcOrd="3" destOrd="0" parTransId="{AAC73E67-7504-416A-913E-6829F993F4DF}" sibTransId="{32530BA2-EEBD-45F8-85C0-F6FFDE71536A}"/>
    <dgm:cxn modelId="{1BA3C3A1-F0CC-4DCC-8EDC-250F7CAAB340}" type="presOf" srcId="{78856294-550E-4CBF-B309-250B0348AADD}" destId="{E37DC7EC-FDE1-4CF3-8EE7-CF6A0DD313EC}" srcOrd="1" destOrd="0" presId="urn:microsoft.com/office/officeart/2005/8/layout/radial5"/>
    <dgm:cxn modelId="{E8C96F97-3EE8-4C34-BDD0-376DE9141B0A}" type="presOf" srcId="{AAC73E67-7504-416A-913E-6829F993F4DF}" destId="{D51B28AC-6B75-47FE-961B-5312DEE601CA}" srcOrd="0" destOrd="0" presId="urn:microsoft.com/office/officeart/2005/8/layout/radial5"/>
    <dgm:cxn modelId="{3C433E02-1228-4646-92BD-62D0E6C2E682}" type="presOf" srcId="{1E1183EA-D98E-452D-A6B9-F740EAB93EA8}" destId="{7D3D0131-E852-4AEA-B121-0CECAEC0D33A}" srcOrd="0" destOrd="0" presId="urn:microsoft.com/office/officeart/2005/8/layout/radial5"/>
    <dgm:cxn modelId="{5D29671A-7180-4F3C-9069-424FBC3CFFAF}" type="presOf" srcId="{73E5B036-580E-4B89-95EE-7AD5B77821C7}" destId="{95931632-2293-405D-9C9F-8361B3EA47EE}" srcOrd="0" destOrd="0" presId="urn:microsoft.com/office/officeart/2005/8/layout/radial5"/>
    <dgm:cxn modelId="{468BA335-DA22-4093-9747-30DBF803EC4A}" type="presOf" srcId="{564D8275-D423-4EEA-AD63-1E6C799C7370}" destId="{801E6585-6B96-4381-9405-BFC4C8F76952}" srcOrd="0" destOrd="0" presId="urn:microsoft.com/office/officeart/2005/8/layout/radial5"/>
    <dgm:cxn modelId="{233A0D2D-E3CC-46B7-890B-0DA074A7AFD3}" type="presOf" srcId="{AC493D7B-2941-4C13-BDCC-528AAE025B71}" destId="{037A7D5D-C991-425C-9BBB-F230ED71EBCE}" srcOrd="1" destOrd="0" presId="urn:microsoft.com/office/officeart/2005/8/layout/radial5"/>
    <dgm:cxn modelId="{8449B358-C736-4CE5-AFBF-B4A82F19449E}" srcId="{0D6B1CF9-0582-41FC-A7D9-437475A5A3EC}" destId="{73E5B036-580E-4B89-95EE-7AD5B77821C7}" srcOrd="6" destOrd="0" parTransId="{35618B30-C814-4282-89FE-3BC55128F611}" sibTransId="{25D5F9C9-8AAB-40A8-9EB9-540B73377408}"/>
    <dgm:cxn modelId="{80D7E133-854D-4DCD-A458-4D1E76E86C4D}" type="presOf" srcId="{AAC73E67-7504-416A-913E-6829F993F4DF}" destId="{C7F5CFDE-F3D3-4378-8271-66D5EC96A9F5}" srcOrd="1" destOrd="0" presId="urn:microsoft.com/office/officeart/2005/8/layout/radial5"/>
    <dgm:cxn modelId="{DE43B114-6A0A-4884-AA25-5B09F6D4E399}" type="presOf" srcId="{F34D636D-36AC-43BE-8F76-591BEED0F4D6}" destId="{4D3707F9-640B-408A-B6AA-4B01FE7A5DDE}" srcOrd="1" destOrd="0" presId="urn:microsoft.com/office/officeart/2005/8/layout/radial5"/>
    <dgm:cxn modelId="{971D27F7-D9C4-4F47-A318-8B9B15676F60}" type="presOf" srcId="{9439545F-FC33-4E78-B7F5-9D2C68103ACD}" destId="{4F46CC64-12CB-44EE-85F5-78A359190CE7}" srcOrd="0" destOrd="0" presId="urn:microsoft.com/office/officeart/2005/8/layout/radial5"/>
    <dgm:cxn modelId="{E26D2D9F-E9F5-4C13-A8D8-AF6FD9FB45D3}" srcId="{0D6B1CF9-0582-41FC-A7D9-437475A5A3EC}" destId="{C88F70A4-2121-4121-8B62-D4C9C82857B9}" srcOrd="5" destOrd="0" parTransId="{AC493D7B-2941-4C13-BDCC-528AAE025B71}" sibTransId="{34A08115-7AA6-43AC-80F3-0E060E13A8A9}"/>
    <dgm:cxn modelId="{19033930-4759-4FA0-AF59-F0D576FEC152}" type="presOf" srcId="{5F105C22-E11F-4138-AF75-BA4CDD20E7BE}" destId="{46AFA816-DD75-4924-8EBE-9D58B0C1E7AF}" srcOrd="1" destOrd="0" presId="urn:microsoft.com/office/officeart/2005/8/layout/radial5"/>
    <dgm:cxn modelId="{364DF091-006D-421D-BDF2-940C0E04DDD8}" srcId="{0D6B1CF9-0582-41FC-A7D9-437475A5A3EC}" destId="{1E1183EA-D98E-452D-A6B9-F740EAB93EA8}" srcOrd="0" destOrd="0" parTransId="{5F105C22-E11F-4138-AF75-BA4CDD20E7BE}" sibTransId="{AEA3C2B6-574A-4DA8-AA62-4454F14155D1}"/>
    <dgm:cxn modelId="{FB8E2CDB-25AF-4CE4-8A0C-AF9E450F671E}" srcId="{0D6B1CF9-0582-41FC-A7D9-437475A5A3EC}" destId="{940AD172-A963-4C8C-B400-37822E15B526}" srcOrd="4" destOrd="0" parTransId="{78856294-550E-4CBF-B309-250B0348AADD}" sibTransId="{CD90F996-CF64-4DE2-A246-7AF63188BB58}"/>
    <dgm:cxn modelId="{25BF1BE2-52DE-4363-99CF-50A27FE5694C}" type="presOf" srcId="{727D2ABF-ECAD-4C66-BFA8-FFFCD3CFA844}" destId="{260A225F-98C1-4F16-B5A8-599C64F50EA7}" srcOrd="0" destOrd="0" presId="urn:microsoft.com/office/officeart/2005/8/layout/radial5"/>
    <dgm:cxn modelId="{675E4EF8-B4EA-422E-A0BA-50CFD4573A76}" type="presOf" srcId="{5F105C22-E11F-4138-AF75-BA4CDD20E7BE}" destId="{4A47019A-3587-4849-A205-F8F0475896AA}" srcOrd="0" destOrd="0" presId="urn:microsoft.com/office/officeart/2005/8/layout/radial5"/>
    <dgm:cxn modelId="{56433ABB-DC26-413A-A8AF-6EBAC574D288}" type="presOf" srcId="{AC493D7B-2941-4C13-BDCC-528AAE025B71}" destId="{FE6E5187-2650-4A68-B714-3A84E445BB0D}" srcOrd="0" destOrd="0" presId="urn:microsoft.com/office/officeart/2005/8/layout/radial5"/>
    <dgm:cxn modelId="{A0A7FC26-EA8A-4297-AEC4-8C154A67E8D7}" srcId="{0D6B1CF9-0582-41FC-A7D9-437475A5A3EC}" destId="{698D8862-CC5B-42BC-A259-2FF4118B409A}" srcOrd="2" destOrd="0" parTransId="{F34D636D-36AC-43BE-8F76-591BEED0F4D6}" sibTransId="{51716C44-278D-4026-B46E-0153D70CFC1D}"/>
    <dgm:cxn modelId="{510C6009-1729-4BEE-A04C-3D16182546B0}" type="presOf" srcId="{6CC41141-1DF0-4510-BB7E-D14757A32A48}" destId="{5258448D-F7CE-4F5E-A4C0-9EF408F7918E}" srcOrd="0" destOrd="0" presId="urn:microsoft.com/office/officeart/2005/8/layout/radial5"/>
    <dgm:cxn modelId="{9D0947EE-7C41-4CFA-9EE5-08B1933BA11E}" type="presOf" srcId="{9439545F-FC33-4E78-B7F5-9D2C68103ACD}" destId="{3E37E20E-3E88-4791-9153-5E9981EE01B1}" srcOrd="1" destOrd="0" presId="urn:microsoft.com/office/officeart/2005/8/layout/radial5"/>
    <dgm:cxn modelId="{1954465D-58B1-4155-BA9A-5D5EE8113E9E}" type="presParOf" srcId="{260A225F-98C1-4F16-B5A8-599C64F50EA7}" destId="{FBD5DB1C-8573-40F8-B22C-3537E7301A1A}" srcOrd="0" destOrd="0" presId="urn:microsoft.com/office/officeart/2005/8/layout/radial5"/>
    <dgm:cxn modelId="{8B12C064-460B-4F2A-9ACD-39D1ECAE782F}" type="presParOf" srcId="{260A225F-98C1-4F16-B5A8-599C64F50EA7}" destId="{4A47019A-3587-4849-A205-F8F0475896AA}" srcOrd="1" destOrd="0" presId="urn:microsoft.com/office/officeart/2005/8/layout/radial5"/>
    <dgm:cxn modelId="{A24A257C-64DE-4D4B-893C-99BC6423D1DE}" type="presParOf" srcId="{4A47019A-3587-4849-A205-F8F0475896AA}" destId="{46AFA816-DD75-4924-8EBE-9D58B0C1E7AF}" srcOrd="0" destOrd="0" presId="urn:microsoft.com/office/officeart/2005/8/layout/radial5"/>
    <dgm:cxn modelId="{36C7B02A-6251-4E39-B719-A49F2170FBAB}" type="presParOf" srcId="{260A225F-98C1-4F16-B5A8-599C64F50EA7}" destId="{7D3D0131-E852-4AEA-B121-0CECAEC0D33A}" srcOrd="2" destOrd="0" presId="urn:microsoft.com/office/officeart/2005/8/layout/radial5"/>
    <dgm:cxn modelId="{685A3CCB-EE0F-4347-B812-FEBB4A13CD83}" type="presParOf" srcId="{260A225F-98C1-4F16-B5A8-599C64F50EA7}" destId="{4F46CC64-12CB-44EE-85F5-78A359190CE7}" srcOrd="3" destOrd="0" presId="urn:microsoft.com/office/officeart/2005/8/layout/radial5"/>
    <dgm:cxn modelId="{56C9BE9B-58A3-4FF2-8A5A-98CF4C01695B}" type="presParOf" srcId="{4F46CC64-12CB-44EE-85F5-78A359190CE7}" destId="{3E37E20E-3E88-4791-9153-5E9981EE01B1}" srcOrd="0" destOrd="0" presId="urn:microsoft.com/office/officeart/2005/8/layout/radial5"/>
    <dgm:cxn modelId="{D52D1842-89F6-4D92-AA75-69C7D1E82DCE}" type="presParOf" srcId="{260A225F-98C1-4F16-B5A8-599C64F50EA7}" destId="{801E6585-6B96-4381-9405-BFC4C8F76952}" srcOrd="4" destOrd="0" presId="urn:microsoft.com/office/officeart/2005/8/layout/radial5"/>
    <dgm:cxn modelId="{8CBD215A-37B5-4C49-B0EF-7E593058BDC2}" type="presParOf" srcId="{260A225F-98C1-4F16-B5A8-599C64F50EA7}" destId="{6E3F8358-3721-4228-8047-3A1313AF68B3}" srcOrd="5" destOrd="0" presId="urn:microsoft.com/office/officeart/2005/8/layout/radial5"/>
    <dgm:cxn modelId="{8F3CEA98-8D02-45A4-96AC-C9A572008A3A}" type="presParOf" srcId="{6E3F8358-3721-4228-8047-3A1313AF68B3}" destId="{4D3707F9-640B-408A-B6AA-4B01FE7A5DDE}" srcOrd="0" destOrd="0" presId="urn:microsoft.com/office/officeart/2005/8/layout/radial5"/>
    <dgm:cxn modelId="{0F3A7EA6-409E-488C-A282-309995E02C3E}" type="presParOf" srcId="{260A225F-98C1-4F16-B5A8-599C64F50EA7}" destId="{B33AE019-0C92-46A0-93C7-F771EB1896FB}" srcOrd="6" destOrd="0" presId="urn:microsoft.com/office/officeart/2005/8/layout/radial5"/>
    <dgm:cxn modelId="{2B6BA0EB-8440-492C-96AC-8E4420CF329A}" type="presParOf" srcId="{260A225F-98C1-4F16-B5A8-599C64F50EA7}" destId="{D51B28AC-6B75-47FE-961B-5312DEE601CA}" srcOrd="7" destOrd="0" presId="urn:microsoft.com/office/officeart/2005/8/layout/radial5"/>
    <dgm:cxn modelId="{F0B667F1-8606-43AD-8F34-853347E303A2}" type="presParOf" srcId="{D51B28AC-6B75-47FE-961B-5312DEE601CA}" destId="{C7F5CFDE-F3D3-4378-8271-66D5EC96A9F5}" srcOrd="0" destOrd="0" presId="urn:microsoft.com/office/officeart/2005/8/layout/radial5"/>
    <dgm:cxn modelId="{1E7C2511-B097-4828-9C78-8CED8C837D78}" type="presParOf" srcId="{260A225F-98C1-4F16-B5A8-599C64F50EA7}" destId="{5258448D-F7CE-4F5E-A4C0-9EF408F7918E}" srcOrd="8" destOrd="0" presId="urn:microsoft.com/office/officeart/2005/8/layout/radial5"/>
    <dgm:cxn modelId="{FF78DBB4-E58A-45BA-A6C5-CCC3E2C11E88}" type="presParOf" srcId="{260A225F-98C1-4F16-B5A8-599C64F50EA7}" destId="{F18FDCB7-EA83-42AF-87D7-8A66C6BB353C}" srcOrd="9" destOrd="0" presId="urn:microsoft.com/office/officeart/2005/8/layout/radial5"/>
    <dgm:cxn modelId="{0BCB353C-4E58-4E81-9B0B-44E9DEA914F1}" type="presParOf" srcId="{F18FDCB7-EA83-42AF-87D7-8A66C6BB353C}" destId="{E37DC7EC-FDE1-4CF3-8EE7-CF6A0DD313EC}" srcOrd="0" destOrd="0" presId="urn:microsoft.com/office/officeart/2005/8/layout/radial5"/>
    <dgm:cxn modelId="{1279DFEA-B3B3-401C-A0B2-8B5FCD41927C}" type="presParOf" srcId="{260A225F-98C1-4F16-B5A8-599C64F50EA7}" destId="{5A8445FC-A728-4A65-AE1A-524C6A41A06D}" srcOrd="10" destOrd="0" presId="urn:microsoft.com/office/officeart/2005/8/layout/radial5"/>
    <dgm:cxn modelId="{7886144A-D8CB-4953-88BD-9EE8817C5085}" type="presParOf" srcId="{260A225F-98C1-4F16-B5A8-599C64F50EA7}" destId="{FE6E5187-2650-4A68-B714-3A84E445BB0D}" srcOrd="11" destOrd="0" presId="urn:microsoft.com/office/officeart/2005/8/layout/radial5"/>
    <dgm:cxn modelId="{A50B302A-FAA4-48A1-96E0-2D02BFD8519F}" type="presParOf" srcId="{FE6E5187-2650-4A68-B714-3A84E445BB0D}" destId="{037A7D5D-C991-425C-9BBB-F230ED71EBCE}" srcOrd="0" destOrd="0" presId="urn:microsoft.com/office/officeart/2005/8/layout/radial5"/>
    <dgm:cxn modelId="{ED003129-3E86-417D-94C7-F8627A7187C7}" type="presParOf" srcId="{260A225F-98C1-4F16-B5A8-599C64F50EA7}" destId="{A9DDCAAA-0987-45A5-A9CD-F7B9CF2E112E}" srcOrd="12" destOrd="0" presId="urn:microsoft.com/office/officeart/2005/8/layout/radial5"/>
    <dgm:cxn modelId="{23760AD8-7CB5-41A2-9C8C-CA7086E3B88F}" type="presParOf" srcId="{260A225F-98C1-4F16-B5A8-599C64F50EA7}" destId="{FF9272D2-E9BE-49CE-88D7-2ACFCA63CE6F}" srcOrd="13" destOrd="0" presId="urn:microsoft.com/office/officeart/2005/8/layout/radial5"/>
    <dgm:cxn modelId="{F2A03651-0D71-4FDF-97D0-CDF85866A828}" type="presParOf" srcId="{FF9272D2-E9BE-49CE-88D7-2ACFCA63CE6F}" destId="{9668FCE8-DE05-4501-ADA6-A17982AD4C1D}" srcOrd="0" destOrd="0" presId="urn:microsoft.com/office/officeart/2005/8/layout/radial5"/>
    <dgm:cxn modelId="{FC1208F6-490D-452C-89BE-2D123D0D5255}" type="presParOf" srcId="{260A225F-98C1-4F16-B5A8-599C64F50EA7}" destId="{95931632-2293-405D-9C9F-8361B3EA47EE}" srcOrd="1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D1BE26-DC76-444D-9C8B-682C4B51C045}" type="doc">
      <dgm:prSet loTypeId="urn:microsoft.com/office/officeart/2005/8/layout/radial5" loCatId="cycle" qsTypeId="urn:microsoft.com/office/officeart/2005/8/quickstyle/simple4" qsCatId="simple" csTypeId="urn:microsoft.com/office/officeart/2005/8/colors/accent1_4" csCatId="accent1" phldr="1"/>
      <dgm:spPr/>
      <dgm:t>
        <a:bodyPr/>
        <a:lstStyle/>
        <a:p>
          <a:endParaRPr lang="nl-BE"/>
        </a:p>
      </dgm:t>
    </dgm:pt>
    <dgm:pt modelId="{31960556-F6C9-421E-BD51-1A6FE4A27070}">
      <dgm:prSet phldrT="[Text]"/>
      <dgm:spPr/>
      <dgm:t>
        <a:bodyPr/>
        <a:lstStyle/>
        <a:p>
          <a:r>
            <a:rPr lang="nl-BE" smtClean="0"/>
            <a:t>M&amp;E?</a:t>
          </a:r>
          <a:endParaRPr lang="nl-BE"/>
        </a:p>
      </dgm:t>
    </dgm:pt>
    <dgm:pt modelId="{1D9425DF-B408-4C7B-A33C-AB53CD96328E}" type="parTrans" cxnId="{3774DA2E-4FC2-4446-8547-25DE76BFE034}">
      <dgm:prSet/>
      <dgm:spPr/>
      <dgm:t>
        <a:bodyPr/>
        <a:lstStyle/>
        <a:p>
          <a:endParaRPr lang="nl-BE"/>
        </a:p>
      </dgm:t>
    </dgm:pt>
    <dgm:pt modelId="{84071561-6916-4DE7-AC63-45B417D647C2}" type="sibTrans" cxnId="{3774DA2E-4FC2-4446-8547-25DE76BFE034}">
      <dgm:prSet/>
      <dgm:spPr/>
      <dgm:t>
        <a:bodyPr/>
        <a:lstStyle/>
        <a:p>
          <a:endParaRPr lang="nl-BE"/>
        </a:p>
      </dgm:t>
    </dgm:pt>
    <dgm:pt modelId="{1A109445-6E01-46A8-B7DB-16B6B7EF9E5A}">
      <dgm:prSet phldrT="[Text]"/>
      <dgm:spPr/>
      <dgm:t>
        <a:bodyPr/>
        <a:lstStyle/>
        <a:p>
          <a:r>
            <a:rPr lang="en-US" b="1" smtClean="0"/>
            <a:t>1. Causal relationships</a:t>
          </a:r>
          <a:endParaRPr lang="nl-BE" b="1"/>
        </a:p>
      </dgm:t>
    </dgm:pt>
    <dgm:pt modelId="{0B793D5D-05AE-4464-8210-1D67ABC1C96E}" type="parTrans" cxnId="{8604F75D-4584-4721-9E50-AD0129ED8E00}">
      <dgm:prSet/>
      <dgm:spPr/>
      <dgm:t>
        <a:bodyPr/>
        <a:lstStyle/>
        <a:p>
          <a:endParaRPr lang="nl-BE"/>
        </a:p>
      </dgm:t>
    </dgm:pt>
    <dgm:pt modelId="{28D6A27D-26E2-4136-997D-F6C88CC9663B}" type="sibTrans" cxnId="{8604F75D-4584-4721-9E50-AD0129ED8E00}">
      <dgm:prSet/>
      <dgm:spPr/>
      <dgm:t>
        <a:bodyPr/>
        <a:lstStyle/>
        <a:p>
          <a:endParaRPr lang="nl-BE"/>
        </a:p>
      </dgm:t>
    </dgm:pt>
    <dgm:pt modelId="{B9DBED10-254D-4AEA-AB7B-A775C4AA841C}">
      <dgm:prSet/>
      <dgm:spPr/>
      <dgm:t>
        <a:bodyPr/>
        <a:lstStyle/>
        <a:p>
          <a:r>
            <a:rPr lang="en-US" b="1" smtClean="0"/>
            <a:t>2. Subjective gains</a:t>
          </a:r>
          <a:endParaRPr lang="nl-BE" b="1"/>
        </a:p>
      </dgm:t>
    </dgm:pt>
    <dgm:pt modelId="{904201B0-5135-4247-8A91-81C9F6B4CCFB}" type="parTrans" cxnId="{BE0820D8-F8AE-4A28-BC71-8121960AA511}">
      <dgm:prSet/>
      <dgm:spPr/>
      <dgm:t>
        <a:bodyPr/>
        <a:lstStyle/>
        <a:p>
          <a:endParaRPr lang="nl-BE"/>
        </a:p>
      </dgm:t>
    </dgm:pt>
    <dgm:pt modelId="{266A453E-149C-40B0-ADC4-7138F3A4F7AB}" type="sibTrans" cxnId="{BE0820D8-F8AE-4A28-BC71-8121960AA511}">
      <dgm:prSet/>
      <dgm:spPr/>
      <dgm:t>
        <a:bodyPr/>
        <a:lstStyle/>
        <a:p>
          <a:endParaRPr lang="nl-BE"/>
        </a:p>
      </dgm:t>
    </dgm:pt>
    <dgm:pt modelId="{A971ED5C-DCB8-4792-A969-A2A3470A7D90}">
      <dgm:prSet/>
      <dgm:spPr/>
      <dgm:t>
        <a:bodyPr/>
        <a:lstStyle/>
        <a:p>
          <a:r>
            <a:rPr lang="en-US" b="1" smtClean="0"/>
            <a:t>3. Multiple approaches </a:t>
          </a:r>
        </a:p>
      </dgm:t>
    </dgm:pt>
    <dgm:pt modelId="{75D8E626-80A1-4DED-AF80-5771D66D4DF6}" type="parTrans" cxnId="{9A175B72-D94B-44E2-BD34-7712CFA1441D}">
      <dgm:prSet/>
      <dgm:spPr/>
      <dgm:t>
        <a:bodyPr/>
        <a:lstStyle/>
        <a:p>
          <a:endParaRPr lang="nl-BE"/>
        </a:p>
      </dgm:t>
    </dgm:pt>
    <dgm:pt modelId="{7D1A8548-9FD7-4FB0-B94E-812DB7D1B4AA}" type="sibTrans" cxnId="{9A175B72-D94B-44E2-BD34-7712CFA1441D}">
      <dgm:prSet/>
      <dgm:spPr/>
      <dgm:t>
        <a:bodyPr/>
        <a:lstStyle/>
        <a:p>
          <a:endParaRPr lang="nl-BE"/>
        </a:p>
      </dgm:t>
    </dgm:pt>
    <dgm:pt modelId="{B5D5674D-BC84-4D75-97C6-DB85B5A9FDA6}">
      <dgm:prSet/>
      <dgm:spPr/>
      <dgm:t>
        <a:bodyPr/>
        <a:lstStyle/>
        <a:p>
          <a:r>
            <a:rPr lang="en-US" b="1" smtClean="0"/>
            <a:t>4. Long horizons</a:t>
          </a:r>
        </a:p>
      </dgm:t>
    </dgm:pt>
    <dgm:pt modelId="{7925641B-2A68-440D-ACD4-5852CD466AD6}" type="parTrans" cxnId="{41ED1448-9C25-488E-858A-88F543D34BF1}">
      <dgm:prSet/>
      <dgm:spPr/>
      <dgm:t>
        <a:bodyPr/>
        <a:lstStyle/>
        <a:p>
          <a:endParaRPr lang="nl-BE"/>
        </a:p>
      </dgm:t>
    </dgm:pt>
    <dgm:pt modelId="{520B7F8C-C3F8-4576-AAD7-8D848F9F7303}" type="sibTrans" cxnId="{41ED1448-9C25-488E-858A-88F543D34BF1}">
      <dgm:prSet/>
      <dgm:spPr/>
      <dgm:t>
        <a:bodyPr/>
        <a:lstStyle/>
        <a:p>
          <a:endParaRPr lang="nl-BE"/>
        </a:p>
      </dgm:t>
    </dgm:pt>
    <dgm:pt modelId="{2881B57F-30BC-4722-90B6-16305E19BB22}">
      <dgm:prSet/>
      <dgm:spPr/>
      <dgm:t>
        <a:bodyPr/>
        <a:lstStyle/>
        <a:p>
          <a:r>
            <a:rPr lang="en-US" b="1" smtClean="0"/>
            <a:t>5. Changing circumstances </a:t>
          </a:r>
          <a:endParaRPr lang="nl-BE" b="1"/>
        </a:p>
      </dgm:t>
    </dgm:pt>
    <dgm:pt modelId="{96A96833-A249-47D3-9C7E-516E93688480}" type="parTrans" cxnId="{E24DF107-B8FE-4211-80DA-272150B83175}">
      <dgm:prSet/>
      <dgm:spPr/>
      <dgm:t>
        <a:bodyPr/>
        <a:lstStyle/>
        <a:p>
          <a:endParaRPr lang="nl-BE"/>
        </a:p>
      </dgm:t>
    </dgm:pt>
    <dgm:pt modelId="{F2518F2F-2F78-44DB-9638-8345E04B796A}" type="sibTrans" cxnId="{E24DF107-B8FE-4211-80DA-272150B83175}">
      <dgm:prSet/>
      <dgm:spPr/>
      <dgm:t>
        <a:bodyPr/>
        <a:lstStyle/>
        <a:p>
          <a:endParaRPr lang="nl-BE"/>
        </a:p>
      </dgm:t>
    </dgm:pt>
    <dgm:pt modelId="{B97E4234-8A3A-467E-898D-090DB0579905}" type="pres">
      <dgm:prSet presAssocID="{AED1BE26-DC76-444D-9C8B-682C4B51C045}" presName="Name0" presStyleCnt="0">
        <dgm:presLayoutVars>
          <dgm:chMax val="1"/>
          <dgm:dir/>
          <dgm:animLvl val="ctr"/>
          <dgm:resizeHandles val="exact"/>
        </dgm:presLayoutVars>
      </dgm:prSet>
      <dgm:spPr/>
      <dgm:t>
        <a:bodyPr/>
        <a:lstStyle/>
        <a:p>
          <a:endParaRPr lang="nl-BE"/>
        </a:p>
      </dgm:t>
    </dgm:pt>
    <dgm:pt modelId="{6E2A1072-69A4-49A5-BB67-8A5151D67DB7}" type="pres">
      <dgm:prSet presAssocID="{31960556-F6C9-421E-BD51-1A6FE4A27070}" presName="centerShape" presStyleLbl="node0" presStyleIdx="0" presStyleCnt="1"/>
      <dgm:spPr/>
      <dgm:t>
        <a:bodyPr/>
        <a:lstStyle/>
        <a:p>
          <a:endParaRPr lang="nl-BE"/>
        </a:p>
      </dgm:t>
    </dgm:pt>
    <dgm:pt modelId="{A9072226-9D78-4AAE-88D3-806023E0DCD6}" type="pres">
      <dgm:prSet presAssocID="{0B793D5D-05AE-4464-8210-1D67ABC1C96E}" presName="parTrans" presStyleLbl="sibTrans2D1" presStyleIdx="0" presStyleCnt="5"/>
      <dgm:spPr/>
      <dgm:t>
        <a:bodyPr/>
        <a:lstStyle/>
        <a:p>
          <a:endParaRPr lang="nl-BE"/>
        </a:p>
      </dgm:t>
    </dgm:pt>
    <dgm:pt modelId="{B92B13CB-6AAC-4EDE-8D70-F5869C311573}" type="pres">
      <dgm:prSet presAssocID="{0B793D5D-05AE-4464-8210-1D67ABC1C96E}" presName="connectorText" presStyleLbl="sibTrans2D1" presStyleIdx="0" presStyleCnt="5"/>
      <dgm:spPr/>
      <dgm:t>
        <a:bodyPr/>
        <a:lstStyle/>
        <a:p>
          <a:endParaRPr lang="nl-BE"/>
        </a:p>
      </dgm:t>
    </dgm:pt>
    <dgm:pt modelId="{5E596ABC-8869-4CB9-94B7-3E78AF6E7A9F}" type="pres">
      <dgm:prSet presAssocID="{1A109445-6E01-46A8-B7DB-16B6B7EF9E5A}" presName="node" presStyleLbl="node1" presStyleIdx="0" presStyleCnt="5">
        <dgm:presLayoutVars>
          <dgm:bulletEnabled val="1"/>
        </dgm:presLayoutVars>
      </dgm:prSet>
      <dgm:spPr/>
      <dgm:t>
        <a:bodyPr/>
        <a:lstStyle/>
        <a:p>
          <a:endParaRPr lang="nl-BE"/>
        </a:p>
      </dgm:t>
    </dgm:pt>
    <dgm:pt modelId="{480CB7F4-F3D3-4AD6-A12D-9F4323A4FEA1}" type="pres">
      <dgm:prSet presAssocID="{904201B0-5135-4247-8A91-81C9F6B4CCFB}" presName="parTrans" presStyleLbl="sibTrans2D1" presStyleIdx="1" presStyleCnt="5"/>
      <dgm:spPr/>
      <dgm:t>
        <a:bodyPr/>
        <a:lstStyle/>
        <a:p>
          <a:endParaRPr lang="nl-BE"/>
        </a:p>
      </dgm:t>
    </dgm:pt>
    <dgm:pt modelId="{A3BC23B0-65F1-401A-88E5-BD61470DCF97}" type="pres">
      <dgm:prSet presAssocID="{904201B0-5135-4247-8A91-81C9F6B4CCFB}" presName="connectorText" presStyleLbl="sibTrans2D1" presStyleIdx="1" presStyleCnt="5"/>
      <dgm:spPr/>
      <dgm:t>
        <a:bodyPr/>
        <a:lstStyle/>
        <a:p>
          <a:endParaRPr lang="nl-BE"/>
        </a:p>
      </dgm:t>
    </dgm:pt>
    <dgm:pt modelId="{EC603BCB-0D1E-4347-896A-4CAF9229021E}" type="pres">
      <dgm:prSet presAssocID="{B9DBED10-254D-4AEA-AB7B-A775C4AA841C}" presName="node" presStyleLbl="node1" presStyleIdx="1" presStyleCnt="5">
        <dgm:presLayoutVars>
          <dgm:bulletEnabled val="1"/>
        </dgm:presLayoutVars>
      </dgm:prSet>
      <dgm:spPr/>
      <dgm:t>
        <a:bodyPr/>
        <a:lstStyle/>
        <a:p>
          <a:endParaRPr lang="nl-BE"/>
        </a:p>
      </dgm:t>
    </dgm:pt>
    <dgm:pt modelId="{21BFB84E-5A43-49AA-86CA-6DB03F87B995}" type="pres">
      <dgm:prSet presAssocID="{75D8E626-80A1-4DED-AF80-5771D66D4DF6}" presName="parTrans" presStyleLbl="sibTrans2D1" presStyleIdx="2" presStyleCnt="5"/>
      <dgm:spPr/>
      <dgm:t>
        <a:bodyPr/>
        <a:lstStyle/>
        <a:p>
          <a:endParaRPr lang="nl-BE"/>
        </a:p>
      </dgm:t>
    </dgm:pt>
    <dgm:pt modelId="{708F7839-41EA-450A-A827-2F540FB31272}" type="pres">
      <dgm:prSet presAssocID="{75D8E626-80A1-4DED-AF80-5771D66D4DF6}" presName="connectorText" presStyleLbl="sibTrans2D1" presStyleIdx="2" presStyleCnt="5"/>
      <dgm:spPr/>
      <dgm:t>
        <a:bodyPr/>
        <a:lstStyle/>
        <a:p>
          <a:endParaRPr lang="nl-BE"/>
        </a:p>
      </dgm:t>
    </dgm:pt>
    <dgm:pt modelId="{3AFC8377-8A70-4836-8356-9DA9A7B99EA0}" type="pres">
      <dgm:prSet presAssocID="{A971ED5C-DCB8-4792-A969-A2A3470A7D90}" presName="node" presStyleLbl="node1" presStyleIdx="2" presStyleCnt="5">
        <dgm:presLayoutVars>
          <dgm:bulletEnabled val="1"/>
        </dgm:presLayoutVars>
      </dgm:prSet>
      <dgm:spPr/>
      <dgm:t>
        <a:bodyPr/>
        <a:lstStyle/>
        <a:p>
          <a:endParaRPr lang="nl-BE"/>
        </a:p>
      </dgm:t>
    </dgm:pt>
    <dgm:pt modelId="{71EB40F4-AA53-4EE2-8AD4-4EAEEED22F64}" type="pres">
      <dgm:prSet presAssocID="{7925641B-2A68-440D-ACD4-5852CD466AD6}" presName="parTrans" presStyleLbl="sibTrans2D1" presStyleIdx="3" presStyleCnt="5"/>
      <dgm:spPr/>
      <dgm:t>
        <a:bodyPr/>
        <a:lstStyle/>
        <a:p>
          <a:endParaRPr lang="nl-BE"/>
        </a:p>
      </dgm:t>
    </dgm:pt>
    <dgm:pt modelId="{165B0165-93C7-4077-B8F8-D72B31C03188}" type="pres">
      <dgm:prSet presAssocID="{7925641B-2A68-440D-ACD4-5852CD466AD6}" presName="connectorText" presStyleLbl="sibTrans2D1" presStyleIdx="3" presStyleCnt="5"/>
      <dgm:spPr/>
      <dgm:t>
        <a:bodyPr/>
        <a:lstStyle/>
        <a:p>
          <a:endParaRPr lang="nl-BE"/>
        </a:p>
      </dgm:t>
    </dgm:pt>
    <dgm:pt modelId="{796B8D43-45EC-4B6F-8A81-8F1197006B17}" type="pres">
      <dgm:prSet presAssocID="{B5D5674D-BC84-4D75-97C6-DB85B5A9FDA6}" presName="node" presStyleLbl="node1" presStyleIdx="3" presStyleCnt="5">
        <dgm:presLayoutVars>
          <dgm:bulletEnabled val="1"/>
        </dgm:presLayoutVars>
      </dgm:prSet>
      <dgm:spPr/>
      <dgm:t>
        <a:bodyPr/>
        <a:lstStyle/>
        <a:p>
          <a:endParaRPr lang="nl-BE"/>
        </a:p>
      </dgm:t>
    </dgm:pt>
    <dgm:pt modelId="{E27B05D1-CBA7-46AF-9715-995E2891BFFE}" type="pres">
      <dgm:prSet presAssocID="{96A96833-A249-47D3-9C7E-516E93688480}" presName="parTrans" presStyleLbl="sibTrans2D1" presStyleIdx="4" presStyleCnt="5"/>
      <dgm:spPr/>
      <dgm:t>
        <a:bodyPr/>
        <a:lstStyle/>
        <a:p>
          <a:endParaRPr lang="nl-BE"/>
        </a:p>
      </dgm:t>
    </dgm:pt>
    <dgm:pt modelId="{552B6CE5-2F8E-4D8B-9A2F-3348C5C2BF4E}" type="pres">
      <dgm:prSet presAssocID="{96A96833-A249-47D3-9C7E-516E93688480}" presName="connectorText" presStyleLbl="sibTrans2D1" presStyleIdx="4" presStyleCnt="5"/>
      <dgm:spPr/>
      <dgm:t>
        <a:bodyPr/>
        <a:lstStyle/>
        <a:p>
          <a:endParaRPr lang="nl-BE"/>
        </a:p>
      </dgm:t>
    </dgm:pt>
    <dgm:pt modelId="{0F9AAA9A-E63E-4A18-A54E-6ECECD32CF44}" type="pres">
      <dgm:prSet presAssocID="{2881B57F-30BC-4722-90B6-16305E19BB22}" presName="node" presStyleLbl="node1" presStyleIdx="4" presStyleCnt="5">
        <dgm:presLayoutVars>
          <dgm:bulletEnabled val="1"/>
        </dgm:presLayoutVars>
      </dgm:prSet>
      <dgm:spPr/>
      <dgm:t>
        <a:bodyPr/>
        <a:lstStyle/>
        <a:p>
          <a:endParaRPr lang="nl-BE"/>
        </a:p>
      </dgm:t>
    </dgm:pt>
  </dgm:ptLst>
  <dgm:cxnLst>
    <dgm:cxn modelId="{7D262131-B59E-4B98-8282-594FA3B8D283}" type="presOf" srcId="{AED1BE26-DC76-444D-9C8B-682C4B51C045}" destId="{B97E4234-8A3A-467E-898D-090DB0579905}" srcOrd="0" destOrd="0" presId="urn:microsoft.com/office/officeart/2005/8/layout/radial5"/>
    <dgm:cxn modelId="{68ED5465-70EA-47BF-B8F1-F02D26AA6E4F}" type="presOf" srcId="{A971ED5C-DCB8-4792-A969-A2A3470A7D90}" destId="{3AFC8377-8A70-4836-8356-9DA9A7B99EA0}" srcOrd="0" destOrd="0" presId="urn:microsoft.com/office/officeart/2005/8/layout/radial5"/>
    <dgm:cxn modelId="{8604F75D-4584-4721-9E50-AD0129ED8E00}" srcId="{31960556-F6C9-421E-BD51-1A6FE4A27070}" destId="{1A109445-6E01-46A8-B7DB-16B6B7EF9E5A}" srcOrd="0" destOrd="0" parTransId="{0B793D5D-05AE-4464-8210-1D67ABC1C96E}" sibTransId="{28D6A27D-26E2-4136-997D-F6C88CC9663B}"/>
    <dgm:cxn modelId="{9A175B72-D94B-44E2-BD34-7712CFA1441D}" srcId="{31960556-F6C9-421E-BD51-1A6FE4A27070}" destId="{A971ED5C-DCB8-4792-A969-A2A3470A7D90}" srcOrd="2" destOrd="0" parTransId="{75D8E626-80A1-4DED-AF80-5771D66D4DF6}" sibTransId="{7D1A8548-9FD7-4FB0-B94E-812DB7D1B4AA}"/>
    <dgm:cxn modelId="{41ED1448-9C25-488E-858A-88F543D34BF1}" srcId="{31960556-F6C9-421E-BD51-1A6FE4A27070}" destId="{B5D5674D-BC84-4D75-97C6-DB85B5A9FDA6}" srcOrd="3" destOrd="0" parTransId="{7925641B-2A68-440D-ACD4-5852CD466AD6}" sibTransId="{520B7F8C-C3F8-4576-AAD7-8D848F9F7303}"/>
    <dgm:cxn modelId="{6FC0EEB7-16EA-4814-9A9C-9FAC21A8FB96}" type="presOf" srcId="{904201B0-5135-4247-8A91-81C9F6B4CCFB}" destId="{A3BC23B0-65F1-401A-88E5-BD61470DCF97}" srcOrd="1" destOrd="0" presId="urn:microsoft.com/office/officeart/2005/8/layout/radial5"/>
    <dgm:cxn modelId="{2AA2D561-675E-4D93-B096-C0B80A8824AA}" type="presOf" srcId="{B9DBED10-254D-4AEA-AB7B-A775C4AA841C}" destId="{EC603BCB-0D1E-4347-896A-4CAF9229021E}" srcOrd="0" destOrd="0" presId="urn:microsoft.com/office/officeart/2005/8/layout/radial5"/>
    <dgm:cxn modelId="{BE0820D8-F8AE-4A28-BC71-8121960AA511}" srcId="{31960556-F6C9-421E-BD51-1A6FE4A27070}" destId="{B9DBED10-254D-4AEA-AB7B-A775C4AA841C}" srcOrd="1" destOrd="0" parTransId="{904201B0-5135-4247-8A91-81C9F6B4CCFB}" sibTransId="{266A453E-149C-40B0-ADC4-7138F3A4F7AB}"/>
    <dgm:cxn modelId="{3774DA2E-4FC2-4446-8547-25DE76BFE034}" srcId="{AED1BE26-DC76-444D-9C8B-682C4B51C045}" destId="{31960556-F6C9-421E-BD51-1A6FE4A27070}" srcOrd="0" destOrd="0" parTransId="{1D9425DF-B408-4C7B-A33C-AB53CD96328E}" sibTransId="{84071561-6916-4DE7-AC63-45B417D647C2}"/>
    <dgm:cxn modelId="{6B90CDED-9EEA-4098-8813-20EE347E2EA0}" type="presOf" srcId="{75D8E626-80A1-4DED-AF80-5771D66D4DF6}" destId="{21BFB84E-5A43-49AA-86CA-6DB03F87B995}" srcOrd="0" destOrd="0" presId="urn:microsoft.com/office/officeart/2005/8/layout/radial5"/>
    <dgm:cxn modelId="{E9F52A05-216F-4CA9-8B77-0C179ACCB7AD}" type="presOf" srcId="{31960556-F6C9-421E-BD51-1A6FE4A27070}" destId="{6E2A1072-69A4-49A5-BB67-8A5151D67DB7}" srcOrd="0" destOrd="0" presId="urn:microsoft.com/office/officeart/2005/8/layout/radial5"/>
    <dgm:cxn modelId="{8A622295-2363-4C4A-9038-01E5EF68437D}" type="presOf" srcId="{7925641B-2A68-440D-ACD4-5852CD466AD6}" destId="{71EB40F4-AA53-4EE2-8AD4-4EAEEED22F64}" srcOrd="0" destOrd="0" presId="urn:microsoft.com/office/officeart/2005/8/layout/radial5"/>
    <dgm:cxn modelId="{10371E3F-CBF3-4485-8B00-D2DE30345438}" type="presOf" srcId="{0B793D5D-05AE-4464-8210-1D67ABC1C96E}" destId="{A9072226-9D78-4AAE-88D3-806023E0DCD6}" srcOrd="0" destOrd="0" presId="urn:microsoft.com/office/officeart/2005/8/layout/radial5"/>
    <dgm:cxn modelId="{EA93A3F3-AFE0-431F-B744-A7812D9FF50B}" type="presOf" srcId="{0B793D5D-05AE-4464-8210-1D67ABC1C96E}" destId="{B92B13CB-6AAC-4EDE-8D70-F5869C311573}" srcOrd="1" destOrd="0" presId="urn:microsoft.com/office/officeart/2005/8/layout/radial5"/>
    <dgm:cxn modelId="{ED6F1C88-B128-49D7-85A3-57A3001CC32C}" type="presOf" srcId="{96A96833-A249-47D3-9C7E-516E93688480}" destId="{E27B05D1-CBA7-46AF-9715-995E2891BFFE}" srcOrd="0" destOrd="0" presId="urn:microsoft.com/office/officeart/2005/8/layout/radial5"/>
    <dgm:cxn modelId="{2246DE25-215D-4067-8763-3E730F4E197F}" type="presOf" srcId="{2881B57F-30BC-4722-90B6-16305E19BB22}" destId="{0F9AAA9A-E63E-4A18-A54E-6ECECD32CF44}" srcOrd="0" destOrd="0" presId="urn:microsoft.com/office/officeart/2005/8/layout/radial5"/>
    <dgm:cxn modelId="{DC53C1A3-EE6B-49D6-B12C-50DFF97D372C}" type="presOf" srcId="{B5D5674D-BC84-4D75-97C6-DB85B5A9FDA6}" destId="{796B8D43-45EC-4B6F-8A81-8F1197006B17}" srcOrd="0" destOrd="0" presId="urn:microsoft.com/office/officeart/2005/8/layout/radial5"/>
    <dgm:cxn modelId="{5F5E5F12-CFB5-4695-B048-1CDEC1BB2FD9}" type="presOf" srcId="{7925641B-2A68-440D-ACD4-5852CD466AD6}" destId="{165B0165-93C7-4077-B8F8-D72B31C03188}" srcOrd="1" destOrd="0" presId="urn:microsoft.com/office/officeart/2005/8/layout/radial5"/>
    <dgm:cxn modelId="{7018369F-7458-4780-BC22-1F5F7687BE5A}" type="presOf" srcId="{904201B0-5135-4247-8A91-81C9F6B4CCFB}" destId="{480CB7F4-F3D3-4AD6-A12D-9F4323A4FEA1}" srcOrd="0" destOrd="0" presId="urn:microsoft.com/office/officeart/2005/8/layout/radial5"/>
    <dgm:cxn modelId="{E24DF107-B8FE-4211-80DA-272150B83175}" srcId="{31960556-F6C9-421E-BD51-1A6FE4A27070}" destId="{2881B57F-30BC-4722-90B6-16305E19BB22}" srcOrd="4" destOrd="0" parTransId="{96A96833-A249-47D3-9C7E-516E93688480}" sibTransId="{F2518F2F-2F78-44DB-9638-8345E04B796A}"/>
    <dgm:cxn modelId="{6098746F-828E-4A65-A402-DFBED6BD31A2}" type="presOf" srcId="{96A96833-A249-47D3-9C7E-516E93688480}" destId="{552B6CE5-2F8E-4D8B-9A2F-3348C5C2BF4E}" srcOrd="1" destOrd="0" presId="urn:microsoft.com/office/officeart/2005/8/layout/radial5"/>
    <dgm:cxn modelId="{31521A81-5D69-40C1-ABA8-226B32394977}" type="presOf" srcId="{1A109445-6E01-46A8-B7DB-16B6B7EF9E5A}" destId="{5E596ABC-8869-4CB9-94B7-3E78AF6E7A9F}" srcOrd="0" destOrd="0" presId="urn:microsoft.com/office/officeart/2005/8/layout/radial5"/>
    <dgm:cxn modelId="{A652C2EE-FED9-48A5-82CD-21FE37E51D8A}" type="presOf" srcId="{75D8E626-80A1-4DED-AF80-5771D66D4DF6}" destId="{708F7839-41EA-450A-A827-2F540FB31272}" srcOrd="1" destOrd="0" presId="urn:microsoft.com/office/officeart/2005/8/layout/radial5"/>
    <dgm:cxn modelId="{A147B527-BAD7-47CB-9E9C-B33FFF7BA86C}" type="presParOf" srcId="{B97E4234-8A3A-467E-898D-090DB0579905}" destId="{6E2A1072-69A4-49A5-BB67-8A5151D67DB7}" srcOrd="0" destOrd="0" presId="urn:microsoft.com/office/officeart/2005/8/layout/radial5"/>
    <dgm:cxn modelId="{1F3B7DD3-D6DF-4BCB-BFC5-6F2CDEF58FD0}" type="presParOf" srcId="{B97E4234-8A3A-467E-898D-090DB0579905}" destId="{A9072226-9D78-4AAE-88D3-806023E0DCD6}" srcOrd="1" destOrd="0" presId="urn:microsoft.com/office/officeart/2005/8/layout/radial5"/>
    <dgm:cxn modelId="{8FB9A6BB-1B6A-4148-BEF3-EDD57E316FB2}" type="presParOf" srcId="{A9072226-9D78-4AAE-88D3-806023E0DCD6}" destId="{B92B13CB-6AAC-4EDE-8D70-F5869C311573}" srcOrd="0" destOrd="0" presId="urn:microsoft.com/office/officeart/2005/8/layout/radial5"/>
    <dgm:cxn modelId="{935FDF74-7125-4492-81B0-9290A54FCC37}" type="presParOf" srcId="{B97E4234-8A3A-467E-898D-090DB0579905}" destId="{5E596ABC-8869-4CB9-94B7-3E78AF6E7A9F}" srcOrd="2" destOrd="0" presId="urn:microsoft.com/office/officeart/2005/8/layout/radial5"/>
    <dgm:cxn modelId="{EB45E555-91E9-4B16-A08E-59753C48DE63}" type="presParOf" srcId="{B97E4234-8A3A-467E-898D-090DB0579905}" destId="{480CB7F4-F3D3-4AD6-A12D-9F4323A4FEA1}" srcOrd="3" destOrd="0" presId="urn:microsoft.com/office/officeart/2005/8/layout/radial5"/>
    <dgm:cxn modelId="{3DA3D109-8C55-41C9-95E3-183B4B77BCA2}" type="presParOf" srcId="{480CB7F4-F3D3-4AD6-A12D-9F4323A4FEA1}" destId="{A3BC23B0-65F1-401A-88E5-BD61470DCF97}" srcOrd="0" destOrd="0" presId="urn:microsoft.com/office/officeart/2005/8/layout/radial5"/>
    <dgm:cxn modelId="{08980DE2-E53B-4F6E-A734-303021D8B55D}" type="presParOf" srcId="{B97E4234-8A3A-467E-898D-090DB0579905}" destId="{EC603BCB-0D1E-4347-896A-4CAF9229021E}" srcOrd="4" destOrd="0" presId="urn:microsoft.com/office/officeart/2005/8/layout/radial5"/>
    <dgm:cxn modelId="{8EDCF01D-2386-4112-B2BB-B639A98148DE}" type="presParOf" srcId="{B97E4234-8A3A-467E-898D-090DB0579905}" destId="{21BFB84E-5A43-49AA-86CA-6DB03F87B995}" srcOrd="5" destOrd="0" presId="urn:microsoft.com/office/officeart/2005/8/layout/radial5"/>
    <dgm:cxn modelId="{3CED9378-EC03-4204-AA2E-74F16612DC3D}" type="presParOf" srcId="{21BFB84E-5A43-49AA-86CA-6DB03F87B995}" destId="{708F7839-41EA-450A-A827-2F540FB31272}" srcOrd="0" destOrd="0" presId="urn:microsoft.com/office/officeart/2005/8/layout/radial5"/>
    <dgm:cxn modelId="{76F7C234-F5E9-41A8-A843-E3DF4761A724}" type="presParOf" srcId="{B97E4234-8A3A-467E-898D-090DB0579905}" destId="{3AFC8377-8A70-4836-8356-9DA9A7B99EA0}" srcOrd="6" destOrd="0" presId="urn:microsoft.com/office/officeart/2005/8/layout/radial5"/>
    <dgm:cxn modelId="{8BFCC7E4-9B94-4206-931E-5E196781B4A4}" type="presParOf" srcId="{B97E4234-8A3A-467E-898D-090DB0579905}" destId="{71EB40F4-AA53-4EE2-8AD4-4EAEEED22F64}" srcOrd="7" destOrd="0" presId="urn:microsoft.com/office/officeart/2005/8/layout/radial5"/>
    <dgm:cxn modelId="{9CC9C2BC-22F9-4CE8-9CFE-904E2CA028B9}" type="presParOf" srcId="{71EB40F4-AA53-4EE2-8AD4-4EAEEED22F64}" destId="{165B0165-93C7-4077-B8F8-D72B31C03188}" srcOrd="0" destOrd="0" presId="urn:microsoft.com/office/officeart/2005/8/layout/radial5"/>
    <dgm:cxn modelId="{E09EE9AA-3F7B-4617-99F0-85CE77377425}" type="presParOf" srcId="{B97E4234-8A3A-467E-898D-090DB0579905}" destId="{796B8D43-45EC-4B6F-8A81-8F1197006B17}" srcOrd="8" destOrd="0" presId="urn:microsoft.com/office/officeart/2005/8/layout/radial5"/>
    <dgm:cxn modelId="{F882AF2E-955E-4543-AED0-4ACAB76FDF84}" type="presParOf" srcId="{B97E4234-8A3A-467E-898D-090DB0579905}" destId="{E27B05D1-CBA7-46AF-9715-995E2891BFFE}" srcOrd="9" destOrd="0" presId="urn:microsoft.com/office/officeart/2005/8/layout/radial5"/>
    <dgm:cxn modelId="{B69B1681-D1AE-447F-A1F4-773AE799A40E}" type="presParOf" srcId="{E27B05D1-CBA7-46AF-9715-995E2891BFFE}" destId="{552B6CE5-2F8E-4D8B-9A2F-3348C5C2BF4E}" srcOrd="0" destOrd="0" presId="urn:microsoft.com/office/officeart/2005/8/layout/radial5"/>
    <dgm:cxn modelId="{5C3728F8-CDCB-4C5C-AE33-490B21A3D915}" type="presParOf" srcId="{B97E4234-8A3A-467E-898D-090DB0579905}" destId="{0F9AAA9A-E63E-4A18-A54E-6ECECD32CF44}"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D5DB1C-8573-40F8-B22C-3537E7301A1A}">
      <dsp:nvSpPr>
        <dsp:cNvPr id="0" name=""/>
        <dsp:cNvSpPr/>
      </dsp:nvSpPr>
      <dsp:spPr>
        <a:xfrm>
          <a:off x="3827104" y="1860259"/>
          <a:ext cx="950041" cy="950041"/>
        </a:xfrm>
        <a:prstGeom prst="ellipse">
          <a:avLst/>
        </a:prstGeom>
        <a:solidFill>
          <a:schemeClr val="accent1">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nl-BE" sz="2500" b="1" kern="1200" smtClean="0"/>
            <a:t>ToC</a:t>
          </a:r>
          <a:endParaRPr lang="nl-BE" sz="2500" b="1" kern="1200"/>
        </a:p>
      </dsp:txBody>
      <dsp:txXfrm>
        <a:off x="3966234" y="1999389"/>
        <a:ext cx="671781" cy="671781"/>
      </dsp:txXfrm>
    </dsp:sp>
    <dsp:sp modelId="{4A47019A-3587-4849-A205-F8F0475896AA}">
      <dsp:nvSpPr>
        <dsp:cNvPr id="0" name=""/>
        <dsp:cNvSpPr/>
      </dsp:nvSpPr>
      <dsp:spPr>
        <a:xfrm rot="16200000">
          <a:off x="4119168" y="1305077"/>
          <a:ext cx="365912" cy="440673"/>
        </a:xfrm>
        <a:prstGeom prst="rightArrow">
          <a:avLst>
            <a:gd name="adj1" fmla="val 60000"/>
            <a:gd name="adj2" fmla="val 50000"/>
          </a:avLst>
        </a:prstGeom>
        <a:solidFill>
          <a:schemeClr val="accent1">
            <a:shade val="9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nl-BE" sz="1700" kern="1200"/>
        </a:p>
      </dsp:txBody>
      <dsp:txXfrm>
        <a:off x="4174055" y="1448099"/>
        <a:ext cx="256138" cy="264403"/>
      </dsp:txXfrm>
    </dsp:sp>
    <dsp:sp modelId="{7D3D0131-E852-4AEA-B121-0CECAEC0D33A}">
      <dsp:nvSpPr>
        <dsp:cNvPr id="0" name=""/>
        <dsp:cNvSpPr/>
      </dsp:nvSpPr>
      <dsp:spPr>
        <a:xfrm>
          <a:off x="3475661" y="3368"/>
          <a:ext cx="1652926" cy="1166489"/>
        </a:xfrm>
        <a:prstGeom prst="ellipse">
          <a:avLst/>
        </a:prstGeom>
        <a:solidFill>
          <a:schemeClr val="accent1">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nl-BE" sz="1700" kern="1200" smtClean="0">
              <a:latin typeface="Arial" charset="0"/>
              <a:cs typeface="Arial" charset="0"/>
            </a:rPr>
            <a:t>Open systeem perspectief</a:t>
          </a:r>
        </a:p>
      </dsp:txBody>
      <dsp:txXfrm>
        <a:off x="3717726" y="174196"/>
        <a:ext cx="1168796" cy="824833"/>
      </dsp:txXfrm>
    </dsp:sp>
    <dsp:sp modelId="{4F46CC64-12CB-44EE-85F5-78A359190CE7}">
      <dsp:nvSpPr>
        <dsp:cNvPr id="0" name=""/>
        <dsp:cNvSpPr/>
      </dsp:nvSpPr>
      <dsp:spPr>
        <a:xfrm rot="19589642">
          <a:off x="4767461" y="1719724"/>
          <a:ext cx="263277" cy="440673"/>
        </a:xfrm>
        <a:prstGeom prst="rightArrow">
          <a:avLst>
            <a:gd name="adj1" fmla="val 60000"/>
            <a:gd name="adj2" fmla="val 50000"/>
          </a:avLst>
        </a:prstGeom>
        <a:solidFill>
          <a:schemeClr val="accent1">
            <a:shade val="90000"/>
            <a:hueOff val="96153"/>
            <a:satOff val="-8097"/>
            <a:lumOff val="5725"/>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nl-BE" sz="1700" kern="1200"/>
        </a:p>
      </dsp:txBody>
      <dsp:txXfrm>
        <a:off x="4774023" y="1829659"/>
        <a:ext cx="184294" cy="264403"/>
      </dsp:txXfrm>
    </dsp:sp>
    <dsp:sp modelId="{801E6585-6B96-4381-9405-BFC4C8F76952}">
      <dsp:nvSpPr>
        <dsp:cNvPr id="0" name=""/>
        <dsp:cNvSpPr/>
      </dsp:nvSpPr>
      <dsp:spPr>
        <a:xfrm>
          <a:off x="4828540" y="794288"/>
          <a:ext cx="1840510" cy="1166489"/>
        </a:xfrm>
        <a:prstGeom prst="ellipse">
          <a:avLst/>
        </a:prstGeom>
        <a:solidFill>
          <a:schemeClr val="accent1">
            <a:shade val="80000"/>
            <a:hueOff val="95612"/>
            <a:satOff val="-8097"/>
            <a:lumOff val="60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nl-BE" sz="1700" kern="1200" smtClean="0">
              <a:latin typeface="Arial" charset="0"/>
              <a:cs typeface="Arial" charset="0"/>
            </a:rPr>
            <a:t>Assumpties</a:t>
          </a:r>
        </a:p>
      </dsp:txBody>
      <dsp:txXfrm>
        <a:off x="5098076" y="965116"/>
        <a:ext cx="1301438" cy="824833"/>
      </dsp:txXfrm>
    </dsp:sp>
    <dsp:sp modelId="{6E3F8358-3721-4228-8047-3A1313AF68B3}">
      <dsp:nvSpPr>
        <dsp:cNvPr id="0" name=""/>
        <dsp:cNvSpPr/>
      </dsp:nvSpPr>
      <dsp:spPr>
        <a:xfrm rot="771429">
          <a:off x="4845370" y="2262255"/>
          <a:ext cx="204345" cy="440673"/>
        </a:xfrm>
        <a:prstGeom prst="rightArrow">
          <a:avLst>
            <a:gd name="adj1" fmla="val 60000"/>
            <a:gd name="adj2" fmla="val 50000"/>
          </a:avLst>
        </a:prstGeom>
        <a:solidFill>
          <a:schemeClr val="accent1">
            <a:shade val="90000"/>
            <a:hueOff val="192306"/>
            <a:satOff val="-16195"/>
            <a:lumOff val="1145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nl-BE" sz="1700" kern="1200"/>
        </a:p>
      </dsp:txBody>
      <dsp:txXfrm>
        <a:off x="4846138" y="2343569"/>
        <a:ext cx="143042" cy="264403"/>
      </dsp:txXfrm>
    </dsp:sp>
    <dsp:sp modelId="{B33AE019-0C92-46A0-93C7-F771EB1896FB}">
      <dsp:nvSpPr>
        <dsp:cNvPr id="0" name=""/>
        <dsp:cNvSpPr/>
      </dsp:nvSpPr>
      <dsp:spPr>
        <a:xfrm>
          <a:off x="5086693" y="2141150"/>
          <a:ext cx="1840510" cy="1166489"/>
        </a:xfrm>
        <a:prstGeom prst="ellipse">
          <a:avLst/>
        </a:prstGeom>
        <a:solidFill>
          <a:schemeClr val="accent1">
            <a:shade val="80000"/>
            <a:hueOff val="191224"/>
            <a:satOff val="-16195"/>
            <a:lumOff val="1210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nl-BE" sz="1700" kern="1200" smtClean="0">
              <a:latin typeface="Arial" charset="0"/>
              <a:cs typeface="Arial" charset="0"/>
            </a:rPr>
            <a:t>Context</a:t>
          </a:r>
        </a:p>
      </dsp:txBody>
      <dsp:txXfrm>
        <a:off x="5356229" y="2311978"/>
        <a:ext cx="1301438" cy="824833"/>
      </dsp:txXfrm>
    </dsp:sp>
    <dsp:sp modelId="{D51B28AC-6B75-47FE-961B-5312DEE601CA}">
      <dsp:nvSpPr>
        <dsp:cNvPr id="0" name=""/>
        <dsp:cNvSpPr/>
      </dsp:nvSpPr>
      <dsp:spPr>
        <a:xfrm rot="3633367">
          <a:off x="4516856" y="2826846"/>
          <a:ext cx="374247" cy="440673"/>
        </a:xfrm>
        <a:prstGeom prst="rightArrow">
          <a:avLst>
            <a:gd name="adj1" fmla="val 60000"/>
            <a:gd name="adj2" fmla="val 50000"/>
          </a:avLst>
        </a:prstGeom>
        <a:solidFill>
          <a:schemeClr val="accent1">
            <a:shade val="90000"/>
            <a:hueOff val="288459"/>
            <a:satOff val="-24292"/>
            <a:lumOff val="17176"/>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nl-BE" sz="1700" kern="1200"/>
        </a:p>
      </dsp:txBody>
      <dsp:txXfrm>
        <a:off x="4545398" y="2866095"/>
        <a:ext cx="261973" cy="264403"/>
      </dsp:txXfrm>
    </dsp:sp>
    <dsp:sp modelId="{5258448D-F7CE-4F5E-A4C0-9EF408F7918E}">
      <dsp:nvSpPr>
        <dsp:cNvPr id="0" name=""/>
        <dsp:cNvSpPr/>
      </dsp:nvSpPr>
      <dsp:spPr>
        <a:xfrm>
          <a:off x="4256272" y="3330894"/>
          <a:ext cx="1874174" cy="1166489"/>
        </a:xfrm>
        <a:prstGeom prst="ellipse">
          <a:avLst/>
        </a:prstGeom>
        <a:solidFill>
          <a:schemeClr val="accent1">
            <a:shade val="80000"/>
            <a:hueOff val="286837"/>
            <a:satOff val="-24292"/>
            <a:lumOff val="1815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nl-BE" sz="1700" kern="1200" smtClean="0">
              <a:latin typeface="Arial" charset="0"/>
              <a:cs typeface="Arial" charset="0"/>
            </a:rPr>
            <a:t>Actor-focus</a:t>
          </a:r>
        </a:p>
      </dsp:txBody>
      <dsp:txXfrm>
        <a:off x="4530738" y="3501722"/>
        <a:ext cx="1325242" cy="824833"/>
      </dsp:txXfrm>
    </dsp:sp>
    <dsp:sp modelId="{F18FDCB7-EA83-42AF-87D7-8A66C6BB353C}">
      <dsp:nvSpPr>
        <dsp:cNvPr id="0" name=""/>
        <dsp:cNvSpPr/>
      </dsp:nvSpPr>
      <dsp:spPr>
        <a:xfrm rot="7380303">
          <a:off x="3638787" y="2824272"/>
          <a:ext cx="405209" cy="440673"/>
        </a:xfrm>
        <a:prstGeom prst="rightArrow">
          <a:avLst>
            <a:gd name="adj1" fmla="val 60000"/>
            <a:gd name="adj2" fmla="val 50000"/>
          </a:avLst>
        </a:prstGeom>
        <a:solidFill>
          <a:schemeClr val="accent1">
            <a:shade val="90000"/>
            <a:hueOff val="384612"/>
            <a:satOff val="-32389"/>
            <a:lumOff val="22901"/>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nl-BE" sz="1700" kern="1200"/>
        </a:p>
      </dsp:txBody>
      <dsp:txXfrm rot="10800000">
        <a:off x="3732677" y="2861434"/>
        <a:ext cx="283646" cy="264403"/>
      </dsp:txXfrm>
    </dsp:sp>
    <dsp:sp modelId="{5A8445FC-A728-4A65-AE1A-524C6A41A06D}">
      <dsp:nvSpPr>
        <dsp:cNvPr id="0" name=""/>
        <dsp:cNvSpPr/>
      </dsp:nvSpPr>
      <dsp:spPr>
        <a:xfrm>
          <a:off x="2356347" y="3330897"/>
          <a:ext cx="1840510" cy="1166489"/>
        </a:xfrm>
        <a:prstGeom prst="ellipse">
          <a:avLst/>
        </a:prstGeom>
        <a:solidFill>
          <a:schemeClr val="accent1">
            <a:shade val="80000"/>
            <a:hueOff val="382449"/>
            <a:satOff val="-32389"/>
            <a:lumOff val="2420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nl-BE" sz="1700" kern="1200" smtClean="0">
              <a:latin typeface="Arial" charset="0"/>
              <a:cs typeface="Arial" charset="0"/>
            </a:rPr>
            <a:t>Sphere of control / influence..</a:t>
          </a:r>
        </a:p>
      </dsp:txBody>
      <dsp:txXfrm>
        <a:off x="2625883" y="3501725"/>
        <a:ext cx="1301438" cy="824833"/>
      </dsp:txXfrm>
    </dsp:sp>
    <dsp:sp modelId="{FE6E5187-2650-4A68-B714-3A84E445BB0D}">
      <dsp:nvSpPr>
        <dsp:cNvPr id="0" name=""/>
        <dsp:cNvSpPr/>
      </dsp:nvSpPr>
      <dsp:spPr>
        <a:xfrm rot="10028571">
          <a:off x="3554533" y="2262255"/>
          <a:ext cx="204345" cy="440673"/>
        </a:xfrm>
        <a:prstGeom prst="rightArrow">
          <a:avLst>
            <a:gd name="adj1" fmla="val 60000"/>
            <a:gd name="adj2" fmla="val 50000"/>
          </a:avLst>
        </a:prstGeom>
        <a:solidFill>
          <a:schemeClr val="accent1">
            <a:shade val="90000"/>
            <a:hueOff val="480765"/>
            <a:satOff val="-40487"/>
            <a:lumOff val="28626"/>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nl-BE" sz="1700" kern="1200"/>
        </a:p>
      </dsp:txBody>
      <dsp:txXfrm rot="10800000">
        <a:off x="3615068" y="2343569"/>
        <a:ext cx="143042" cy="264403"/>
      </dsp:txXfrm>
    </dsp:sp>
    <dsp:sp modelId="{A9DDCAAA-0987-45A5-A9CD-F7B9CF2E112E}">
      <dsp:nvSpPr>
        <dsp:cNvPr id="0" name=""/>
        <dsp:cNvSpPr/>
      </dsp:nvSpPr>
      <dsp:spPr>
        <a:xfrm>
          <a:off x="1677045" y="2141150"/>
          <a:ext cx="1840510" cy="1166489"/>
        </a:xfrm>
        <a:prstGeom prst="ellipse">
          <a:avLst/>
        </a:prstGeom>
        <a:solidFill>
          <a:schemeClr val="accent1">
            <a:shade val="80000"/>
            <a:hueOff val="478061"/>
            <a:satOff val="-40487"/>
            <a:lumOff val="3025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nl-BE" sz="1700" kern="1200" smtClean="0">
              <a:latin typeface="Arial" charset="0"/>
              <a:cs typeface="Arial" charset="0"/>
            </a:rPr>
            <a:t>“What if?” thinking</a:t>
          </a:r>
        </a:p>
      </dsp:txBody>
      <dsp:txXfrm>
        <a:off x="1946581" y="2311978"/>
        <a:ext cx="1301438" cy="824833"/>
      </dsp:txXfrm>
    </dsp:sp>
    <dsp:sp modelId="{FF9272D2-E9BE-49CE-88D7-2ACFCA63CE6F}">
      <dsp:nvSpPr>
        <dsp:cNvPr id="0" name=""/>
        <dsp:cNvSpPr/>
      </dsp:nvSpPr>
      <dsp:spPr>
        <a:xfrm rot="12626727">
          <a:off x="3484587" y="1727455"/>
          <a:ext cx="316558" cy="440673"/>
        </a:xfrm>
        <a:prstGeom prst="rightArrow">
          <a:avLst>
            <a:gd name="adj1" fmla="val 60000"/>
            <a:gd name="adj2" fmla="val 50000"/>
          </a:avLst>
        </a:prstGeom>
        <a:solidFill>
          <a:schemeClr val="accent1">
            <a:shade val="90000"/>
            <a:hueOff val="576919"/>
            <a:satOff val="-48584"/>
            <a:lumOff val="34351"/>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nl-BE" sz="1700" kern="1200"/>
        </a:p>
      </dsp:txBody>
      <dsp:txXfrm rot="10800000">
        <a:off x="3573007" y="1839651"/>
        <a:ext cx="221591" cy="264403"/>
      </dsp:txXfrm>
    </dsp:sp>
    <dsp:sp modelId="{95931632-2293-405D-9C9F-8361B3EA47EE}">
      <dsp:nvSpPr>
        <dsp:cNvPr id="0" name=""/>
        <dsp:cNvSpPr/>
      </dsp:nvSpPr>
      <dsp:spPr>
        <a:xfrm>
          <a:off x="1755001" y="807535"/>
          <a:ext cx="1880369" cy="1166489"/>
        </a:xfrm>
        <a:prstGeom prst="ellipse">
          <a:avLst/>
        </a:prstGeom>
        <a:solidFill>
          <a:schemeClr val="accent1">
            <a:shade val="80000"/>
            <a:hueOff val="573673"/>
            <a:satOff val="-48584"/>
            <a:lumOff val="3631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nl-BE" sz="1700" kern="1200" smtClean="0">
              <a:latin typeface="Arial" charset="0"/>
              <a:cs typeface="Arial" charset="0"/>
            </a:rPr>
            <a:t>Visuals &amp; narratief</a:t>
          </a:r>
        </a:p>
      </dsp:txBody>
      <dsp:txXfrm>
        <a:off x="2030375" y="978363"/>
        <a:ext cx="1329621" cy="8248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1" y="1"/>
            <a:ext cx="2945184" cy="496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56" tIns="45628" rIns="91256" bIns="45628" numCol="1" anchor="t" anchorCtr="0" compatLnSpc="1">
            <a:prstTxWarp prst="textNoShape">
              <a:avLst/>
            </a:prstTxWarp>
          </a:bodyPr>
          <a:lstStyle>
            <a:lvl1pPr>
              <a:defRPr sz="1200">
                <a:latin typeface="Arial" charset="0"/>
              </a:defRPr>
            </a:lvl1pPr>
          </a:lstStyle>
          <a:p>
            <a:endParaRPr lang="en-GB" altLang="nl-BE"/>
          </a:p>
        </p:txBody>
      </p:sp>
      <p:sp>
        <p:nvSpPr>
          <p:cNvPr id="12291" name="Rectangle 3"/>
          <p:cNvSpPr>
            <a:spLocks noGrp="1" noChangeArrowheads="1"/>
          </p:cNvSpPr>
          <p:nvPr>
            <p:ph type="dt" sz="quarter" idx="1"/>
          </p:nvPr>
        </p:nvSpPr>
        <p:spPr bwMode="auto">
          <a:xfrm>
            <a:off x="3852491" y="1"/>
            <a:ext cx="2945184" cy="496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56" tIns="45628" rIns="91256" bIns="45628" numCol="1" anchor="t" anchorCtr="0" compatLnSpc="1">
            <a:prstTxWarp prst="textNoShape">
              <a:avLst/>
            </a:prstTxWarp>
          </a:bodyPr>
          <a:lstStyle>
            <a:lvl1pPr algn="r">
              <a:defRPr sz="1200"/>
            </a:lvl1pPr>
          </a:lstStyle>
          <a:p>
            <a:endParaRPr lang="en-GB" altLang="nl-BE"/>
          </a:p>
        </p:txBody>
      </p:sp>
      <p:sp>
        <p:nvSpPr>
          <p:cNvPr id="12292" name="Rectangle 4"/>
          <p:cNvSpPr>
            <a:spLocks noGrp="1" noChangeArrowheads="1"/>
          </p:cNvSpPr>
          <p:nvPr>
            <p:ph type="ftr" sz="quarter" idx="2"/>
          </p:nvPr>
        </p:nvSpPr>
        <p:spPr bwMode="auto">
          <a:xfrm>
            <a:off x="1" y="9432051"/>
            <a:ext cx="2945184" cy="496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56" tIns="45628" rIns="91256" bIns="45628" numCol="1" anchor="b" anchorCtr="0" compatLnSpc="1">
            <a:prstTxWarp prst="textNoShape">
              <a:avLst/>
            </a:prstTxWarp>
          </a:bodyPr>
          <a:lstStyle>
            <a:lvl1pPr>
              <a:defRPr sz="1200">
                <a:latin typeface="Arial" charset="0"/>
              </a:defRPr>
            </a:lvl1pPr>
          </a:lstStyle>
          <a:p>
            <a:endParaRPr lang="en-GB" altLang="nl-BE"/>
          </a:p>
        </p:txBody>
      </p:sp>
      <p:sp>
        <p:nvSpPr>
          <p:cNvPr id="12293" name="Rectangle 5"/>
          <p:cNvSpPr>
            <a:spLocks noGrp="1" noChangeArrowheads="1"/>
          </p:cNvSpPr>
          <p:nvPr>
            <p:ph type="sldNum" sz="quarter" idx="3"/>
          </p:nvPr>
        </p:nvSpPr>
        <p:spPr bwMode="auto">
          <a:xfrm>
            <a:off x="3852491" y="9432051"/>
            <a:ext cx="2945184" cy="496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56" tIns="45628" rIns="91256" bIns="45628" numCol="1" anchor="b" anchorCtr="0" compatLnSpc="1">
            <a:prstTxWarp prst="textNoShape">
              <a:avLst/>
            </a:prstTxWarp>
          </a:bodyPr>
          <a:lstStyle>
            <a:lvl1pPr algn="r">
              <a:defRPr sz="1200">
                <a:latin typeface="Arial" charset="0"/>
              </a:defRPr>
            </a:lvl1pPr>
          </a:lstStyle>
          <a:p>
            <a:fld id="{6FAF112F-F7BF-4847-96A8-F7A342B79BB3}" type="slidenum">
              <a:rPr lang="en-GB" altLang="nl-BE"/>
              <a:pPr/>
              <a:t>‹nr.›</a:t>
            </a:fld>
            <a:endParaRPr lang="en-GB" altLang="nl-BE"/>
          </a:p>
        </p:txBody>
      </p:sp>
    </p:spTree>
    <p:extLst>
      <p:ext uri="{BB962C8B-B14F-4D97-AF65-F5344CB8AC3E}">
        <p14:creationId xmlns:p14="http://schemas.microsoft.com/office/powerpoint/2010/main" val="3441823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1" y="1"/>
            <a:ext cx="2945184" cy="496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56" tIns="45628" rIns="91256" bIns="45628" numCol="1" anchor="t" anchorCtr="0" compatLnSpc="1">
            <a:prstTxWarp prst="textNoShape">
              <a:avLst/>
            </a:prstTxWarp>
          </a:bodyPr>
          <a:lstStyle>
            <a:lvl1pPr>
              <a:defRPr sz="1200">
                <a:latin typeface="Arial" charset="0"/>
              </a:defRPr>
            </a:lvl1pPr>
          </a:lstStyle>
          <a:p>
            <a:endParaRPr lang="en-GB" altLang="nl-BE"/>
          </a:p>
        </p:txBody>
      </p:sp>
      <p:sp>
        <p:nvSpPr>
          <p:cNvPr id="13315" name="Rectangle 3"/>
          <p:cNvSpPr>
            <a:spLocks noGrp="1" noChangeArrowheads="1"/>
          </p:cNvSpPr>
          <p:nvPr>
            <p:ph type="dt" idx="1"/>
          </p:nvPr>
        </p:nvSpPr>
        <p:spPr bwMode="auto">
          <a:xfrm>
            <a:off x="3852491" y="1"/>
            <a:ext cx="2945184" cy="496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56" tIns="45628" rIns="91256" bIns="45628" numCol="1" anchor="t" anchorCtr="0" compatLnSpc="1">
            <a:prstTxWarp prst="textNoShape">
              <a:avLst/>
            </a:prstTxWarp>
          </a:bodyPr>
          <a:lstStyle>
            <a:lvl1pPr algn="r">
              <a:defRPr sz="1200">
                <a:latin typeface="Arial" charset="0"/>
              </a:defRPr>
            </a:lvl1pPr>
          </a:lstStyle>
          <a:p>
            <a:endParaRPr lang="en-GB" altLang="nl-BE"/>
          </a:p>
        </p:txBody>
      </p:sp>
      <p:sp>
        <p:nvSpPr>
          <p:cNvPr id="13316" name="Rectangle 4"/>
          <p:cNvSpPr>
            <a:spLocks noGrp="1" noRot="1" noChangeAspect="1" noChangeArrowheads="1" noTextEdit="1"/>
          </p:cNvSpPr>
          <p:nvPr>
            <p:ph type="sldImg" idx="2"/>
          </p:nvPr>
        </p:nvSpPr>
        <p:spPr bwMode="auto">
          <a:xfrm>
            <a:off x="919163"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p:cNvSpPr>
            <a:spLocks noGrp="1" noChangeArrowheads="1"/>
          </p:cNvSpPr>
          <p:nvPr>
            <p:ph type="body" sz="quarter" idx="3"/>
          </p:nvPr>
        </p:nvSpPr>
        <p:spPr bwMode="auto">
          <a:xfrm>
            <a:off x="905724" y="4716026"/>
            <a:ext cx="4986228" cy="4467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56" tIns="45628" rIns="91256" bIns="45628" numCol="1" anchor="t" anchorCtr="0" compatLnSpc="1">
            <a:prstTxWarp prst="textNoShape">
              <a:avLst/>
            </a:prstTxWarp>
          </a:bodyPr>
          <a:lstStyle/>
          <a:p>
            <a:pPr lvl="0"/>
            <a:r>
              <a:rPr lang="en-GB" altLang="nl-BE"/>
              <a:t>Click to edit Master text styles</a:t>
            </a:r>
          </a:p>
          <a:p>
            <a:pPr lvl="1"/>
            <a:r>
              <a:rPr lang="en-GB" altLang="nl-BE"/>
              <a:t>Second level</a:t>
            </a:r>
          </a:p>
          <a:p>
            <a:pPr lvl="2"/>
            <a:r>
              <a:rPr lang="en-GB" altLang="nl-BE"/>
              <a:t>Third level</a:t>
            </a:r>
          </a:p>
          <a:p>
            <a:pPr lvl="3"/>
            <a:r>
              <a:rPr lang="en-GB" altLang="nl-BE"/>
              <a:t>Fourth level</a:t>
            </a:r>
          </a:p>
          <a:p>
            <a:pPr lvl="4"/>
            <a:r>
              <a:rPr lang="en-GB" altLang="nl-BE"/>
              <a:t>Fifth level</a:t>
            </a:r>
          </a:p>
        </p:txBody>
      </p:sp>
      <p:sp>
        <p:nvSpPr>
          <p:cNvPr id="13318" name="Rectangle 6"/>
          <p:cNvSpPr>
            <a:spLocks noGrp="1" noChangeArrowheads="1"/>
          </p:cNvSpPr>
          <p:nvPr>
            <p:ph type="ftr" sz="quarter" idx="4"/>
          </p:nvPr>
        </p:nvSpPr>
        <p:spPr bwMode="auto">
          <a:xfrm>
            <a:off x="1" y="9432051"/>
            <a:ext cx="2945184" cy="496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56" tIns="45628" rIns="91256" bIns="45628" numCol="1" anchor="b" anchorCtr="0" compatLnSpc="1">
            <a:prstTxWarp prst="textNoShape">
              <a:avLst/>
            </a:prstTxWarp>
          </a:bodyPr>
          <a:lstStyle>
            <a:lvl1pPr>
              <a:defRPr sz="1200">
                <a:latin typeface="Arial" charset="0"/>
              </a:defRPr>
            </a:lvl1pPr>
          </a:lstStyle>
          <a:p>
            <a:endParaRPr lang="en-GB" altLang="nl-BE"/>
          </a:p>
        </p:txBody>
      </p:sp>
      <p:sp>
        <p:nvSpPr>
          <p:cNvPr id="13319" name="Rectangle 7"/>
          <p:cNvSpPr>
            <a:spLocks noGrp="1" noChangeArrowheads="1"/>
          </p:cNvSpPr>
          <p:nvPr>
            <p:ph type="sldNum" sz="quarter" idx="5"/>
          </p:nvPr>
        </p:nvSpPr>
        <p:spPr bwMode="auto">
          <a:xfrm>
            <a:off x="3852491" y="9432051"/>
            <a:ext cx="2945184" cy="496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56" tIns="45628" rIns="91256" bIns="45628" numCol="1" anchor="b" anchorCtr="0" compatLnSpc="1">
            <a:prstTxWarp prst="textNoShape">
              <a:avLst/>
            </a:prstTxWarp>
          </a:bodyPr>
          <a:lstStyle>
            <a:lvl1pPr algn="r">
              <a:defRPr sz="1200">
                <a:latin typeface="Arial" charset="0"/>
              </a:defRPr>
            </a:lvl1pPr>
          </a:lstStyle>
          <a:p>
            <a:fld id="{A8C32ED6-FCF5-4C15-A008-8FB670DAF728}" type="slidenum">
              <a:rPr lang="en-GB" altLang="nl-BE"/>
              <a:pPr/>
              <a:t>‹nr.›</a:t>
            </a:fld>
            <a:endParaRPr lang="en-GB" altLang="nl-BE"/>
          </a:p>
        </p:txBody>
      </p:sp>
    </p:spTree>
    <p:extLst>
      <p:ext uri="{BB962C8B-B14F-4D97-AF65-F5344CB8AC3E}">
        <p14:creationId xmlns:p14="http://schemas.microsoft.com/office/powerpoint/2010/main" val="232339971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Times New Roman" pitchFamily="18" charset="0"/>
      </a:defRPr>
    </a:lvl1pPr>
    <a:lvl2pPr marL="457200" algn="l" rtl="0" fontAlgn="base">
      <a:spcBef>
        <a:spcPct val="30000"/>
      </a:spcBef>
      <a:spcAft>
        <a:spcPct val="0"/>
      </a:spcAft>
      <a:defRPr sz="1200" kern="1200">
        <a:solidFill>
          <a:schemeClr val="tx1"/>
        </a:solidFill>
        <a:latin typeface="Arial" charset="0"/>
        <a:ea typeface="+mn-ea"/>
        <a:cs typeface="Times New Roman" pitchFamily="18" charset="0"/>
      </a:defRPr>
    </a:lvl2pPr>
    <a:lvl3pPr marL="914400" algn="l" rtl="0" fontAlgn="base">
      <a:spcBef>
        <a:spcPct val="30000"/>
      </a:spcBef>
      <a:spcAft>
        <a:spcPct val="0"/>
      </a:spcAft>
      <a:defRPr sz="1200" kern="1200">
        <a:solidFill>
          <a:schemeClr val="tx1"/>
        </a:solidFill>
        <a:latin typeface="Arial" charset="0"/>
        <a:ea typeface="+mn-ea"/>
        <a:cs typeface="Times New Roman" pitchFamily="18" charset="0"/>
      </a:defRPr>
    </a:lvl3pPr>
    <a:lvl4pPr marL="1371600" algn="l" rtl="0" fontAlgn="base">
      <a:spcBef>
        <a:spcPct val="30000"/>
      </a:spcBef>
      <a:spcAft>
        <a:spcPct val="0"/>
      </a:spcAft>
      <a:defRPr sz="1200" kern="1200">
        <a:solidFill>
          <a:schemeClr val="tx1"/>
        </a:solidFill>
        <a:latin typeface="Arial" charset="0"/>
        <a:ea typeface="+mn-ea"/>
        <a:cs typeface="Times New Roman" pitchFamily="18" charset="0"/>
      </a:defRPr>
    </a:lvl4pPr>
    <a:lvl5pPr marL="1828800" algn="l" rtl="0" fontAlgn="base">
      <a:spcBef>
        <a:spcPct val="30000"/>
      </a:spcBef>
      <a:spcAft>
        <a:spcPct val="0"/>
      </a:spcAft>
      <a:defRPr sz="1200" kern="1200">
        <a:solidFill>
          <a:schemeClr val="tx1"/>
        </a:solidFill>
        <a:latin typeface="Arial"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16063" y="752475"/>
            <a:ext cx="3763962" cy="2824163"/>
          </a:xfrm>
        </p:spPr>
      </p:sp>
      <p:sp>
        <p:nvSpPr>
          <p:cNvPr id="3" name="Notes Placeholder 2"/>
          <p:cNvSpPr>
            <a:spLocks noGrp="1"/>
          </p:cNvSpPr>
          <p:nvPr>
            <p:ph type="body" idx="1"/>
          </p:nvPr>
        </p:nvSpPr>
        <p:spPr/>
        <p:txBody>
          <a:bodyPr>
            <a:normAutofit/>
          </a:bodyPr>
          <a:lstStyle/>
          <a:p>
            <a:r>
              <a:rPr lang="nl-BE" smtClean="0"/>
              <a:t>- Maar belangrijk om te signaleren dat grote verschillen zijn in hoe orgs ToC toepassen</a:t>
            </a:r>
          </a:p>
          <a:p>
            <a:pPr>
              <a:buFontTx/>
              <a:buChar char="-"/>
            </a:pPr>
            <a:r>
              <a:rPr lang="nl-BE" smtClean="0"/>
              <a:t> In veel gevallen lijken deze 7 elementen terug te komen (deels eigen interpretatie):</a:t>
            </a:r>
          </a:p>
          <a:p>
            <a:pPr lvl="1">
              <a:buFontTx/>
              <a:buChar char="-"/>
            </a:pPr>
            <a:r>
              <a:rPr lang="nl-BE" smtClean="0"/>
              <a:t>  open-systeem perspectief: </a:t>
            </a:r>
          </a:p>
          <a:p>
            <a:pPr lvl="1">
              <a:buFontTx/>
              <a:buChar char="-"/>
            </a:pPr>
            <a:r>
              <a:rPr lang="nl-BE" smtClean="0"/>
              <a:t>  assumpties: gelinkt</a:t>
            </a:r>
            <a:r>
              <a:rPr lang="nl-BE" baseline="0" smtClean="0"/>
              <a:t> met de beruchte 4</a:t>
            </a:r>
            <a:r>
              <a:rPr lang="nl-BE" baseline="30000" smtClean="0"/>
              <a:t>de</a:t>
            </a:r>
            <a:r>
              <a:rPr lang="nl-BE" baseline="0" smtClean="0"/>
              <a:t> kolom in het logisch kader, maar hier veel centralere rol, we draaien de logica om</a:t>
            </a:r>
          </a:p>
          <a:p>
            <a:pPr lvl="1">
              <a:buFontTx/>
              <a:buChar char="-"/>
            </a:pPr>
            <a:r>
              <a:rPr lang="nl-BE" baseline="0" smtClean="0"/>
              <a:t>  grondige analyses van de context + ‘evidence’ binnen brenge</a:t>
            </a:r>
          </a:p>
          <a:p>
            <a:pPr lvl="1">
              <a:buFontTx/>
              <a:buChar char="-"/>
            </a:pPr>
            <a:r>
              <a:rPr lang="nl-BE" smtClean="0"/>
              <a:t>  actoren centraal stellen, veel logische kaders zitten</a:t>
            </a:r>
            <a:r>
              <a:rPr lang="nl-BE" baseline="0" smtClean="0"/>
              <a:t> teveel in het luchtledige</a:t>
            </a:r>
          </a:p>
          <a:p>
            <a:pPr lvl="1">
              <a:buFontTx/>
              <a:buChar char="-"/>
            </a:pPr>
            <a:r>
              <a:rPr lang="nl-BE" baseline="0" smtClean="0"/>
              <a:t>  projecten niet meer zien als het centrum van het universum: denken in termen van sfeer van controle, invloed, interesse (rimpel model)</a:t>
            </a:r>
          </a:p>
          <a:p>
            <a:pPr lvl="1">
              <a:buFontTx/>
              <a:buChar char="-"/>
            </a:pPr>
            <a:r>
              <a:rPr lang="nl-BE" baseline="0" smtClean="0"/>
              <a:t>  multiple pathways of change: TOC</a:t>
            </a:r>
            <a:r>
              <a:rPr lang="nl-BE" b="1" baseline="0" smtClean="0"/>
              <a:t>s(!)</a:t>
            </a:r>
          </a:p>
          <a:p>
            <a:pPr lvl="1">
              <a:buFontTx/>
              <a:buChar char="-"/>
            </a:pPr>
            <a:r>
              <a:rPr lang="nl-BE" b="1" smtClean="0"/>
              <a:t>  </a:t>
            </a:r>
            <a:r>
              <a:rPr lang="nl-BE" b="0" smtClean="0"/>
              <a:t>sterke visuele</a:t>
            </a:r>
            <a:r>
              <a:rPr lang="nl-BE" b="0" baseline="0" smtClean="0"/>
              <a:t> voorstelling en narratieveb eschrijving</a:t>
            </a:r>
            <a:endParaRPr lang="nl-BE" b="0"/>
          </a:p>
        </p:txBody>
      </p:sp>
      <p:sp>
        <p:nvSpPr>
          <p:cNvPr id="4" name="Slide Number Placeholder 3"/>
          <p:cNvSpPr>
            <a:spLocks noGrp="1"/>
          </p:cNvSpPr>
          <p:nvPr>
            <p:ph type="sldNum" sz="quarter" idx="10"/>
          </p:nvPr>
        </p:nvSpPr>
        <p:spPr/>
        <p:txBody>
          <a:bodyPr/>
          <a:lstStyle/>
          <a:p>
            <a:fld id="{28EA585A-E2F7-4F86-B378-030C62B2B725}" type="slidenum">
              <a:rPr lang="nl-NL" smtClean="0"/>
              <a:pPr/>
              <a:t>6</a:t>
            </a:fld>
            <a:endParaRPr lang="nl-NL"/>
          </a:p>
        </p:txBody>
      </p:sp>
    </p:spTree>
    <p:extLst>
      <p:ext uri="{BB962C8B-B14F-4D97-AF65-F5344CB8AC3E}">
        <p14:creationId xmlns:p14="http://schemas.microsoft.com/office/powerpoint/2010/main" val="1074330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A8C32ED6-FCF5-4C15-A008-8FB670DAF728}" type="slidenum">
              <a:rPr lang="en-GB" altLang="nl-BE" smtClean="0"/>
              <a:pPr/>
              <a:t>17</a:t>
            </a:fld>
            <a:endParaRPr lang="en-GB" altLang="nl-BE"/>
          </a:p>
        </p:txBody>
      </p:sp>
    </p:spTree>
    <p:extLst>
      <p:ext uri="{BB962C8B-B14F-4D97-AF65-F5344CB8AC3E}">
        <p14:creationId xmlns:p14="http://schemas.microsoft.com/office/powerpoint/2010/main" val="23247480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rgbClr val="FFFFFF"/>
        </a:solidFill>
        <a:effectLst>
          <a:outerShdw dist="107763" dir="2700000" algn="ctr" rotWithShape="0">
            <a:srgbClr val="000000"/>
          </a:outerShdw>
        </a:effectLst>
      </p:bgPr>
    </p:bg>
    <p:spTree>
      <p:nvGrpSpPr>
        <p:cNvPr id="1" name=""/>
        <p:cNvGrpSpPr/>
        <p:nvPr/>
      </p:nvGrpSpPr>
      <p:grpSpPr>
        <a:xfrm>
          <a:off x="0" y="0"/>
          <a:ext cx="0" cy="0"/>
          <a:chOff x="0" y="0"/>
          <a:chExt cx="0" cy="0"/>
        </a:xfrm>
      </p:grpSpPr>
      <p:pic>
        <p:nvPicPr>
          <p:cNvPr id="5148" name="Picture 28" descr="Y:\___MD\MD_project\_20071109_meerwit_ace-e_templates\production\powerpoint_template\graphics\ace_ppt_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6350"/>
            <a:ext cx="9151938" cy="6870700"/>
          </a:xfrm>
          <a:prstGeom prst="rect">
            <a:avLst/>
          </a:prstGeom>
          <a:noFill/>
          <a:extLst>
            <a:ext uri="{909E8E84-426E-40DD-AFC4-6F175D3DCCD1}">
              <a14:hiddenFill xmlns:a14="http://schemas.microsoft.com/office/drawing/2010/main">
                <a:solidFill>
                  <a:srgbClr val="FFFFFF"/>
                </a:solidFill>
              </a14:hiddenFill>
            </a:ext>
          </a:extLst>
        </p:spPr>
      </p:pic>
      <p:sp>
        <p:nvSpPr>
          <p:cNvPr id="5131" name="Rectangle 11"/>
          <p:cNvSpPr>
            <a:spLocks noGrp="1" noChangeArrowheads="1"/>
          </p:cNvSpPr>
          <p:nvPr>
            <p:ph type="ctrTitle"/>
          </p:nvPr>
        </p:nvSpPr>
        <p:spPr>
          <a:xfrm>
            <a:off x="2362200" y="2438400"/>
            <a:ext cx="6553200" cy="685800"/>
          </a:xfrm>
        </p:spPr>
        <p:txBody>
          <a:bodyPr lIns="0" tIns="45720" rIns="0" bIns="45720"/>
          <a:lstStyle>
            <a:lvl1pPr>
              <a:defRPr sz="3500">
                <a:solidFill>
                  <a:schemeClr val="bg1"/>
                </a:solidFill>
              </a:defRPr>
            </a:lvl1pPr>
          </a:lstStyle>
          <a:p>
            <a:pPr lvl="0"/>
            <a:r>
              <a:rPr lang="nl-NL" altLang="nl-BE" noProof="0"/>
              <a:t>Klik om de stijl te bewerken</a:t>
            </a:r>
            <a:endParaRPr lang="en-US" altLang="nl-BE" noProof="0"/>
          </a:p>
        </p:txBody>
      </p:sp>
      <p:sp>
        <p:nvSpPr>
          <p:cNvPr id="5139" name="Rectangle 19"/>
          <p:cNvSpPr>
            <a:spLocks noGrp="1" noChangeArrowheads="1"/>
          </p:cNvSpPr>
          <p:nvPr>
            <p:ph type="dt" sz="half" idx="2"/>
          </p:nvPr>
        </p:nvSpPr>
        <p:spPr bwMode="auto">
          <a:xfrm>
            <a:off x="6934200" y="5791200"/>
            <a:ext cx="1828800" cy="3048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0" bIns="45720" numCol="1" anchor="t" anchorCtr="0" compatLnSpc="1">
            <a:prstTxWarp prst="textNoShape">
              <a:avLst/>
            </a:prstTxWarp>
          </a:bodyPr>
          <a:lstStyle>
            <a:lvl1pPr algn="r">
              <a:defRPr sz="1000">
                <a:latin typeface="+mn-lt"/>
              </a:defRPr>
            </a:lvl1pPr>
          </a:lstStyle>
          <a:p>
            <a:endParaRPr lang="en-GB" altLang="nl-BE"/>
          </a:p>
        </p:txBody>
      </p:sp>
      <p:sp>
        <p:nvSpPr>
          <p:cNvPr id="5140" name="Rectangle 20"/>
          <p:cNvSpPr>
            <a:spLocks noGrp="1" noChangeArrowheads="1"/>
          </p:cNvSpPr>
          <p:nvPr>
            <p:ph type="ftr" sz="quarter" idx="3"/>
          </p:nvPr>
        </p:nvSpPr>
        <p:spPr bwMode="auto">
          <a:xfrm>
            <a:off x="6324600" y="5486400"/>
            <a:ext cx="2438400" cy="3048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000" rIns="0" bIns="0" numCol="1" anchor="t" anchorCtr="0" compatLnSpc="1">
            <a:prstTxWarp prst="textNoShape">
              <a:avLst/>
            </a:prstTxWarp>
          </a:bodyPr>
          <a:lstStyle>
            <a:lvl1pPr algn="r">
              <a:defRPr sz="1000" b="1">
                <a:latin typeface="+mn-lt"/>
              </a:defRPr>
            </a:lvl1pPr>
          </a:lstStyle>
          <a:p>
            <a:endParaRPr lang="en-GB" altLang="nl-BE"/>
          </a:p>
        </p:txBody>
      </p:sp>
      <p:sp>
        <p:nvSpPr>
          <p:cNvPr id="5146" name="Rectangle 26"/>
          <p:cNvSpPr>
            <a:spLocks noGrp="1" noChangeArrowheads="1"/>
          </p:cNvSpPr>
          <p:nvPr>
            <p:ph type="subTitle" idx="1"/>
          </p:nvPr>
        </p:nvSpPr>
        <p:spPr>
          <a:xfrm>
            <a:off x="2362200" y="3200400"/>
            <a:ext cx="6553200" cy="533400"/>
          </a:xfrm>
        </p:spPr>
        <p:txBody>
          <a:bodyPr lIns="0" tIns="45720" rIns="0" bIns="45720" anchor="ctr"/>
          <a:lstStyle>
            <a:lvl1pPr marL="0" indent="0">
              <a:buFontTx/>
              <a:buNone/>
              <a:defRPr sz="1900" b="0">
                <a:solidFill>
                  <a:srgbClr val="005DAA"/>
                </a:solidFill>
              </a:defRPr>
            </a:lvl1pPr>
          </a:lstStyle>
          <a:p>
            <a:pPr lvl="0"/>
            <a:r>
              <a:rPr lang="nl-NL" altLang="nl-BE" noProof="0"/>
              <a:t>Klik om de ondertitelstijl van het model te bewerken</a:t>
            </a:r>
            <a:endParaRPr lang="en-US" altLang="nl-BE" noProof="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966694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010400" y="685800"/>
            <a:ext cx="1905000" cy="5638800"/>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1295400" y="685800"/>
            <a:ext cx="5562600" cy="56388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59710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347387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Tree>
    <p:extLst>
      <p:ext uri="{BB962C8B-B14F-4D97-AF65-F5344CB8AC3E}">
        <p14:creationId xmlns:p14="http://schemas.microsoft.com/office/powerpoint/2010/main" val="3834860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1295400" y="1981200"/>
            <a:ext cx="367665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5124450" y="1981200"/>
            <a:ext cx="367665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075049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200572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Tree>
    <p:extLst>
      <p:ext uri="{BB962C8B-B14F-4D97-AF65-F5344CB8AC3E}">
        <p14:creationId xmlns:p14="http://schemas.microsoft.com/office/powerpoint/2010/main" val="378755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7451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nl-NL"/>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1306856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nl-NL"/>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3800056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solidFill>
          <a:srgbClr val="FFFFFF"/>
        </a:solidFill>
        <a:effectLst>
          <a:outerShdw dist="107763" dir="2700000" algn="ctr" rotWithShape="0">
            <a:srgbClr val="000000"/>
          </a:outerShdw>
        </a:effectLst>
      </p:bgPr>
    </p:bg>
    <p:spTree>
      <p:nvGrpSpPr>
        <p:cNvPr id="1" name=""/>
        <p:cNvGrpSpPr/>
        <p:nvPr/>
      </p:nvGrpSpPr>
      <p:grpSpPr>
        <a:xfrm>
          <a:off x="0" y="0"/>
          <a:ext cx="0" cy="0"/>
          <a:chOff x="0" y="0"/>
          <a:chExt cx="0" cy="0"/>
        </a:xfrm>
      </p:grpSpPr>
      <p:pic>
        <p:nvPicPr>
          <p:cNvPr id="4122" name="Picture 26" descr="Y:\___MD\MD_project\_20071109_meerwit_ace-e_templates\production\powerpoint_template\graphics\ace_ppt_p2.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6350"/>
            <a:ext cx="9151938" cy="6870700"/>
          </a:xfrm>
          <a:prstGeom prst="rect">
            <a:avLst/>
          </a:prstGeom>
          <a:noFill/>
          <a:extLst>
            <a:ext uri="{909E8E84-426E-40DD-AFC4-6F175D3DCCD1}">
              <a14:hiddenFill xmlns:a14="http://schemas.microsoft.com/office/drawing/2010/main">
                <a:solidFill>
                  <a:srgbClr val="FFFFFF"/>
                </a:solidFill>
              </a14:hiddenFill>
            </a:ext>
          </a:extLst>
        </p:spPr>
      </p:pic>
      <p:sp>
        <p:nvSpPr>
          <p:cNvPr id="4116" name="Rectangle 20"/>
          <p:cNvSpPr>
            <a:spLocks noGrp="1" noChangeArrowheads="1"/>
          </p:cNvSpPr>
          <p:nvPr>
            <p:ph type="title"/>
          </p:nvPr>
        </p:nvSpPr>
        <p:spPr bwMode="auto">
          <a:xfrm>
            <a:off x="2057400" y="685800"/>
            <a:ext cx="6858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anchor="b" anchorCtr="0" compatLnSpc="1">
            <a:prstTxWarp prst="textNoShape">
              <a:avLst/>
            </a:prstTxWarp>
          </a:bodyPr>
          <a:lstStyle/>
          <a:p>
            <a:pPr lvl="0"/>
            <a:r>
              <a:rPr lang="nl-NL" altLang="nl-BE"/>
              <a:t>Klik om de stijl te bewerken</a:t>
            </a:r>
            <a:endParaRPr lang="en-GB" altLang="nl-BE"/>
          </a:p>
        </p:txBody>
      </p:sp>
      <p:sp>
        <p:nvSpPr>
          <p:cNvPr id="4117" name="Rectangle 21"/>
          <p:cNvSpPr>
            <a:spLocks noGrp="1" noChangeArrowheads="1"/>
          </p:cNvSpPr>
          <p:nvPr>
            <p:ph type="body" idx="1"/>
          </p:nvPr>
        </p:nvSpPr>
        <p:spPr bwMode="auto">
          <a:xfrm>
            <a:off x="1295400" y="1981200"/>
            <a:ext cx="75057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anchor="t" anchorCtr="0" compatLnSpc="1">
            <a:prstTxWarp prst="textNoShape">
              <a:avLst/>
            </a:prstTxWarp>
          </a:bodyPr>
          <a:lstStyle/>
          <a:p>
            <a:pPr lvl="0"/>
            <a:r>
              <a:rPr lang="nl-NL" altLang="nl-BE"/>
              <a:t>Klik om de modelstijlen te bewerken</a:t>
            </a:r>
          </a:p>
          <a:p>
            <a:pPr lvl="1"/>
            <a:r>
              <a:rPr lang="nl-NL" altLang="nl-BE"/>
              <a:t>Tweede niveau</a:t>
            </a:r>
          </a:p>
          <a:p>
            <a:pPr lvl="2"/>
            <a:r>
              <a:rPr lang="nl-NL" altLang="nl-BE"/>
              <a:t>Derde niveau</a:t>
            </a:r>
          </a:p>
          <a:p>
            <a:pPr lvl="3"/>
            <a:r>
              <a:rPr lang="nl-NL" altLang="nl-BE"/>
              <a:t>Vierde niveau</a:t>
            </a:r>
          </a:p>
          <a:p>
            <a:pPr lvl="4"/>
            <a:r>
              <a:rPr lang="nl-NL" altLang="nl-BE"/>
              <a:t>Vijfde niveau</a:t>
            </a:r>
            <a:endParaRPr lang="en-GB" altLang="nl-BE"/>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rtl="0" eaLnBrk="1" fontAlgn="base" hangingPunct="1">
        <a:spcBef>
          <a:spcPct val="0"/>
        </a:spcBef>
        <a:spcAft>
          <a:spcPct val="0"/>
        </a:spcAft>
        <a:defRPr sz="3200" b="1">
          <a:solidFill>
            <a:srgbClr val="005DAA"/>
          </a:solidFill>
          <a:latin typeface="+mj-lt"/>
          <a:ea typeface="+mj-ea"/>
          <a:cs typeface="+mj-cs"/>
        </a:defRPr>
      </a:lvl1pPr>
      <a:lvl2pPr algn="l" rtl="0" eaLnBrk="1" fontAlgn="base" hangingPunct="1">
        <a:spcBef>
          <a:spcPct val="0"/>
        </a:spcBef>
        <a:spcAft>
          <a:spcPct val="0"/>
        </a:spcAft>
        <a:defRPr sz="3200" b="1">
          <a:solidFill>
            <a:srgbClr val="005DAA"/>
          </a:solidFill>
          <a:latin typeface="Arial" charset="0"/>
          <a:cs typeface="Times New Roman" pitchFamily="18" charset="0"/>
        </a:defRPr>
      </a:lvl2pPr>
      <a:lvl3pPr algn="l" rtl="0" eaLnBrk="1" fontAlgn="base" hangingPunct="1">
        <a:spcBef>
          <a:spcPct val="0"/>
        </a:spcBef>
        <a:spcAft>
          <a:spcPct val="0"/>
        </a:spcAft>
        <a:defRPr sz="3200" b="1">
          <a:solidFill>
            <a:srgbClr val="005DAA"/>
          </a:solidFill>
          <a:latin typeface="Arial" charset="0"/>
          <a:cs typeface="Times New Roman" pitchFamily="18" charset="0"/>
        </a:defRPr>
      </a:lvl3pPr>
      <a:lvl4pPr algn="l" rtl="0" eaLnBrk="1" fontAlgn="base" hangingPunct="1">
        <a:spcBef>
          <a:spcPct val="0"/>
        </a:spcBef>
        <a:spcAft>
          <a:spcPct val="0"/>
        </a:spcAft>
        <a:defRPr sz="3200" b="1">
          <a:solidFill>
            <a:srgbClr val="005DAA"/>
          </a:solidFill>
          <a:latin typeface="Arial" charset="0"/>
          <a:cs typeface="Times New Roman" pitchFamily="18" charset="0"/>
        </a:defRPr>
      </a:lvl4pPr>
      <a:lvl5pPr algn="l" rtl="0" eaLnBrk="1" fontAlgn="base" hangingPunct="1">
        <a:spcBef>
          <a:spcPct val="0"/>
        </a:spcBef>
        <a:spcAft>
          <a:spcPct val="0"/>
        </a:spcAft>
        <a:defRPr sz="3200" b="1">
          <a:solidFill>
            <a:srgbClr val="005DAA"/>
          </a:solidFill>
          <a:latin typeface="Arial" charset="0"/>
          <a:cs typeface="Times New Roman" pitchFamily="18" charset="0"/>
        </a:defRPr>
      </a:lvl5pPr>
      <a:lvl6pPr marL="457200" algn="l" rtl="0" eaLnBrk="1" fontAlgn="base" hangingPunct="1">
        <a:spcBef>
          <a:spcPct val="0"/>
        </a:spcBef>
        <a:spcAft>
          <a:spcPct val="0"/>
        </a:spcAft>
        <a:defRPr sz="3200" b="1">
          <a:solidFill>
            <a:srgbClr val="005DAA"/>
          </a:solidFill>
          <a:latin typeface="Arial" charset="0"/>
          <a:cs typeface="Times New Roman" pitchFamily="18" charset="0"/>
        </a:defRPr>
      </a:lvl6pPr>
      <a:lvl7pPr marL="914400" algn="l" rtl="0" eaLnBrk="1" fontAlgn="base" hangingPunct="1">
        <a:spcBef>
          <a:spcPct val="0"/>
        </a:spcBef>
        <a:spcAft>
          <a:spcPct val="0"/>
        </a:spcAft>
        <a:defRPr sz="3200" b="1">
          <a:solidFill>
            <a:srgbClr val="005DAA"/>
          </a:solidFill>
          <a:latin typeface="Arial" charset="0"/>
          <a:cs typeface="Times New Roman" pitchFamily="18" charset="0"/>
        </a:defRPr>
      </a:lvl7pPr>
      <a:lvl8pPr marL="1371600" algn="l" rtl="0" eaLnBrk="1" fontAlgn="base" hangingPunct="1">
        <a:spcBef>
          <a:spcPct val="0"/>
        </a:spcBef>
        <a:spcAft>
          <a:spcPct val="0"/>
        </a:spcAft>
        <a:defRPr sz="3200" b="1">
          <a:solidFill>
            <a:srgbClr val="005DAA"/>
          </a:solidFill>
          <a:latin typeface="Arial" charset="0"/>
          <a:cs typeface="Times New Roman" pitchFamily="18" charset="0"/>
        </a:defRPr>
      </a:lvl8pPr>
      <a:lvl9pPr marL="1828800" algn="l" rtl="0" eaLnBrk="1" fontAlgn="base" hangingPunct="1">
        <a:spcBef>
          <a:spcPct val="0"/>
        </a:spcBef>
        <a:spcAft>
          <a:spcPct val="0"/>
        </a:spcAft>
        <a:defRPr sz="3200" b="1">
          <a:solidFill>
            <a:srgbClr val="005DAA"/>
          </a:solidFill>
          <a:latin typeface="Arial" charset="0"/>
          <a:cs typeface="Times New Roman" pitchFamily="18" charset="0"/>
        </a:defRPr>
      </a:lvl9pPr>
    </p:titleStyle>
    <p:bodyStyle>
      <a:lvl1pPr marL="342900" indent="-342900" algn="l" rtl="0" eaLnBrk="1" fontAlgn="base" hangingPunct="1">
        <a:spcBef>
          <a:spcPct val="20000"/>
        </a:spcBef>
        <a:spcAft>
          <a:spcPct val="0"/>
        </a:spcAft>
        <a:buClr>
          <a:srgbClr val="9DCB3B"/>
        </a:buClr>
        <a:buChar char="&gt;"/>
        <a:defRPr sz="3000" b="1">
          <a:solidFill>
            <a:srgbClr val="444432"/>
          </a:solidFill>
          <a:latin typeface="+mn-lt"/>
          <a:ea typeface="+mn-ea"/>
          <a:cs typeface="+mn-cs"/>
        </a:defRPr>
      </a:lvl1pPr>
      <a:lvl2pPr marL="742950" indent="-285750" algn="l" rtl="0" eaLnBrk="1" fontAlgn="base" hangingPunct="1">
        <a:spcBef>
          <a:spcPct val="20000"/>
        </a:spcBef>
        <a:spcAft>
          <a:spcPct val="0"/>
        </a:spcAft>
        <a:buClr>
          <a:srgbClr val="A6A8AB"/>
        </a:buClr>
        <a:buSzPct val="150000"/>
        <a:buChar char="•"/>
        <a:defRPr sz="2400">
          <a:solidFill>
            <a:schemeClr val="bg2"/>
          </a:solidFill>
          <a:latin typeface="+mn-lt"/>
          <a:cs typeface="+mn-cs"/>
        </a:defRPr>
      </a:lvl2pPr>
      <a:lvl3pPr marL="1143000" indent="-228600" algn="l" rtl="0" eaLnBrk="1" fontAlgn="base" hangingPunct="1">
        <a:spcBef>
          <a:spcPct val="20000"/>
        </a:spcBef>
        <a:spcAft>
          <a:spcPct val="0"/>
        </a:spcAft>
        <a:buClr>
          <a:srgbClr val="0099CC"/>
        </a:buClr>
        <a:buFont typeface="Wingdings" pitchFamily="2" charset="2"/>
        <a:buChar char="§"/>
        <a:defRPr sz="2000">
          <a:solidFill>
            <a:schemeClr val="bg2"/>
          </a:solidFill>
          <a:latin typeface="+mn-lt"/>
          <a:cs typeface="+mn-cs"/>
        </a:defRPr>
      </a:lvl3pPr>
      <a:lvl4pPr marL="1600200" indent="-228600" algn="l" rtl="0" eaLnBrk="1" fontAlgn="base" hangingPunct="1">
        <a:spcBef>
          <a:spcPct val="20000"/>
        </a:spcBef>
        <a:spcAft>
          <a:spcPct val="0"/>
        </a:spcAft>
        <a:buClr>
          <a:srgbClr val="FF6600"/>
        </a:buClr>
        <a:buChar char="–"/>
        <a:defRPr>
          <a:solidFill>
            <a:schemeClr val="bg2"/>
          </a:solidFill>
          <a:latin typeface="+mn-lt"/>
          <a:cs typeface="+mn-cs"/>
        </a:defRPr>
      </a:lvl4pPr>
      <a:lvl5pPr marL="2057400" indent="-228600" algn="l" rtl="0" eaLnBrk="1" fontAlgn="base" hangingPunct="1">
        <a:spcBef>
          <a:spcPct val="20000"/>
        </a:spcBef>
        <a:spcAft>
          <a:spcPct val="0"/>
        </a:spcAft>
        <a:buClr>
          <a:srgbClr val="A6A8AB"/>
        </a:buClr>
        <a:buChar char="*"/>
        <a:defRPr sz="1600">
          <a:solidFill>
            <a:schemeClr val="bg2"/>
          </a:solidFill>
          <a:latin typeface="+mn-lt"/>
          <a:cs typeface="+mn-cs"/>
        </a:defRPr>
      </a:lvl5pPr>
      <a:lvl6pPr marL="2514600" indent="-228600" algn="l" rtl="0" eaLnBrk="1" fontAlgn="base" hangingPunct="1">
        <a:spcBef>
          <a:spcPct val="20000"/>
        </a:spcBef>
        <a:spcAft>
          <a:spcPct val="0"/>
        </a:spcAft>
        <a:buClr>
          <a:srgbClr val="A6A8AB"/>
        </a:buClr>
        <a:buChar char="*"/>
        <a:defRPr sz="1600">
          <a:solidFill>
            <a:schemeClr val="bg2"/>
          </a:solidFill>
          <a:latin typeface="+mn-lt"/>
          <a:cs typeface="+mn-cs"/>
        </a:defRPr>
      </a:lvl6pPr>
      <a:lvl7pPr marL="2971800" indent="-228600" algn="l" rtl="0" eaLnBrk="1" fontAlgn="base" hangingPunct="1">
        <a:spcBef>
          <a:spcPct val="20000"/>
        </a:spcBef>
        <a:spcAft>
          <a:spcPct val="0"/>
        </a:spcAft>
        <a:buClr>
          <a:srgbClr val="A6A8AB"/>
        </a:buClr>
        <a:buChar char="*"/>
        <a:defRPr sz="1600">
          <a:solidFill>
            <a:schemeClr val="bg2"/>
          </a:solidFill>
          <a:latin typeface="+mn-lt"/>
          <a:cs typeface="+mn-cs"/>
        </a:defRPr>
      </a:lvl7pPr>
      <a:lvl8pPr marL="3429000" indent="-228600" algn="l" rtl="0" eaLnBrk="1" fontAlgn="base" hangingPunct="1">
        <a:spcBef>
          <a:spcPct val="20000"/>
        </a:spcBef>
        <a:spcAft>
          <a:spcPct val="0"/>
        </a:spcAft>
        <a:buClr>
          <a:srgbClr val="A6A8AB"/>
        </a:buClr>
        <a:buChar char="*"/>
        <a:defRPr sz="1600">
          <a:solidFill>
            <a:schemeClr val="bg2"/>
          </a:solidFill>
          <a:latin typeface="+mn-lt"/>
          <a:cs typeface="+mn-cs"/>
        </a:defRPr>
      </a:lvl8pPr>
      <a:lvl9pPr marL="3886200" indent="-228600" algn="l" rtl="0" eaLnBrk="1" fontAlgn="base" hangingPunct="1">
        <a:spcBef>
          <a:spcPct val="20000"/>
        </a:spcBef>
        <a:spcAft>
          <a:spcPct val="0"/>
        </a:spcAft>
        <a:buClr>
          <a:srgbClr val="A6A8AB"/>
        </a:buClr>
        <a:buChar char="*"/>
        <a:defRPr sz="1600">
          <a:solidFill>
            <a:schemeClr val="bg2"/>
          </a:solidFill>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subTitle" idx="1"/>
          </p:nvPr>
        </p:nvSpPr>
        <p:spPr>
          <a:xfrm>
            <a:off x="2362200" y="3200400"/>
            <a:ext cx="6553200" cy="1117178"/>
          </a:xfrm>
        </p:spPr>
        <p:txBody>
          <a:bodyPr/>
          <a:lstStyle/>
          <a:p>
            <a:r>
              <a:rPr lang="en-GB" altLang="nl-BE" smtClean="0"/>
              <a:t>NGO Federatie</a:t>
            </a:r>
          </a:p>
          <a:p>
            <a:endParaRPr lang="en-GB" altLang="nl-BE" smtClean="0"/>
          </a:p>
          <a:p>
            <a:r>
              <a:rPr lang="en-GB" altLang="nl-BE" smtClean="0"/>
              <a:t>19 april 2016</a:t>
            </a:r>
            <a:endParaRPr lang="en-GB" altLang="nl-BE" dirty="0"/>
          </a:p>
        </p:txBody>
      </p:sp>
      <p:sp>
        <p:nvSpPr>
          <p:cNvPr id="2" name="Titel 1"/>
          <p:cNvSpPr>
            <a:spLocks noGrp="1"/>
          </p:cNvSpPr>
          <p:nvPr>
            <p:ph type="ctrTitle"/>
          </p:nvPr>
        </p:nvSpPr>
        <p:spPr/>
        <p:txBody>
          <a:bodyPr/>
          <a:lstStyle/>
          <a:p>
            <a:r>
              <a:rPr lang="nl-BE" smtClean="0"/>
              <a:t>Vorming Beleidsbeïnvloeding</a:t>
            </a:r>
            <a:endParaRPr lang="nl-BE"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548680"/>
            <a:ext cx="2276060" cy="696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p:cNvGraphicFramePr>
            <a:graphicFrameLocks noGrp="1"/>
          </p:cNvGraphicFramePr>
          <p:nvPr>
            <p:extLst>
              <p:ext uri="{D42A27DB-BD31-4B8C-83A1-F6EECF244321}">
                <p14:modId xmlns:p14="http://schemas.microsoft.com/office/powerpoint/2010/main" val="2061039077"/>
              </p:ext>
            </p:extLst>
          </p:nvPr>
        </p:nvGraphicFramePr>
        <p:xfrm>
          <a:off x="2411413" y="1397000"/>
          <a:ext cx="4392612" cy="3616326"/>
        </p:xfrm>
        <a:graphic>
          <a:graphicData uri="http://schemas.openxmlformats.org/drawingml/2006/table">
            <a:tbl>
              <a:tblPr firstRow="1" bandRow="1">
                <a:tableStyleId>{5C22544A-7EE6-4342-B048-85BDC9FD1C3A}</a:tableStyleId>
              </a:tblPr>
              <a:tblGrid>
                <a:gridCol w="2196306"/>
                <a:gridCol w="2196306"/>
              </a:tblGrid>
              <a:tr h="1808163">
                <a:tc>
                  <a:txBody>
                    <a:bodyPr/>
                    <a:lstStyle/>
                    <a:p>
                      <a:endParaRPr lang="nl-BE" sz="1800" dirty="0" smtClean="0"/>
                    </a:p>
                    <a:p>
                      <a:endParaRPr lang="nl-BE" sz="1800" dirty="0" smtClean="0"/>
                    </a:p>
                    <a:p>
                      <a:endParaRPr lang="nl-BE" sz="1800" dirty="0" smtClean="0"/>
                    </a:p>
                    <a:p>
                      <a:endParaRPr lang="nl-BE" sz="1800" dirty="0" smtClean="0"/>
                    </a:p>
                    <a:p>
                      <a:endParaRPr lang="nl-BE" sz="1800" dirty="0" smtClean="0"/>
                    </a:p>
                    <a:p>
                      <a:endParaRPr lang="nl-BE" sz="1800" dirty="0"/>
                    </a:p>
                  </a:txBody>
                  <a:tcPr marL="91443" marR="91443" marT="45722" marB="45722">
                    <a:solidFill>
                      <a:schemeClr val="accent1">
                        <a:alpha val="29000"/>
                      </a:schemeClr>
                    </a:solidFill>
                  </a:tcPr>
                </a:tc>
                <a:tc>
                  <a:txBody>
                    <a:bodyPr/>
                    <a:lstStyle/>
                    <a:p>
                      <a:endParaRPr lang="nl-BE" sz="1800" dirty="0"/>
                    </a:p>
                  </a:txBody>
                  <a:tcPr marL="91443" marR="91443" marT="45722" marB="45722">
                    <a:solidFill>
                      <a:schemeClr val="accent1">
                        <a:alpha val="29000"/>
                      </a:schemeClr>
                    </a:solidFill>
                  </a:tcPr>
                </a:tc>
              </a:tr>
              <a:tr h="1808163">
                <a:tc>
                  <a:txBody>
                    <a:bodyPr/>
                    <a:lstStyle/>
                    <a:p>
                      <a:endParaRPr lang="nl-BE" sz="1800" dirty="0" smtClean="0"/>
                    </a:p>
                    <a:p>
                      <a:endParaRPr lang="nl-BE" sz="1800" dirty="0" smtClean="0"/>
                    </a:p>
                    <a:p>
                      <a:endParaRPr lang="nl-BE" sz="1800" dirty="0" smtClean="0"/>
                    </a:p>
                    <a:p>
                      <a:endParaRPr lang="nl-BE" sz="1800" dirty="0"/>
                    </a:p>
                  </a:txBody>
                  <a:tcPr marL="91443" marR="91443" marT="45722" marB="45722"/>
                </a:tc>
                <a:tc>
                  <a:txBody>
                    <a:bodyPr/>
                    <a:lstStyle/>
                    <a:p>
                      <a:endParaRPr lang="nl-BE" sz="1800" dirty="0"/>
                    </a:p>
                  </a:txBody>
                  <a:tcPr marL="91443" marR="91443" marT="45722" marB="45722"/>
                </a:tc>
              </a:tr>
            </a:tbl>
          </a:graphicData>
        </a:graphic>
      </p:graphicFrame>
      <p:cxnSp>
        <p:nvCxnSpPr>
          <p:cNvPr id="51213" name="Rechte verbindingslijn met pijl 5"/>
          <p:cNvCxnSpPr>
            <a:cxnSpLocks noChangeShapeType="1"/>
          </p:cNvCxnSpPr>
          <p:nvPr/>
        </p:nvCxnSpPr>
        <p:spPr bwMode="auto">
          <a:xfrm flipV="1">
            <a:off x="2411413" y="908050"/>
            <a:ext cx="0" cy="309721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1214" name="Rechte verbindingslijn met pijl 9"/>
          <p:cNvCxnSpPr>
            <a:cxnSpLocks noChangeShapeType="1"/>
          </p:cNvCxnSpPr>
          <p:nvPr/>
        </p:nvCxnSpPr>
        <p:spPr bwMode="auto">
          <a:xfrm>
            <a:off x="3276600" y="5013325"/>
            <a:ext cx="3959225"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1215" name="Tekstvak 10"/>
          <p:cNvSpPr txBox="1">
            <a:spLocks noChangeArrowheads="1"/>
          </p:cNvSpPr>
          <p:nvPr/>
        </p:nvSpPr>
        <p:spPr bwMode="auto">
          <a:xfrm>
            <a:off x="5940153" y="5183188"/>
            <a:ext cx="10083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nl-BE" altLang="nl-BE" sz="1600" b="0" i="1" smtClean="0">
                <a:solidFill>
                  <a:schemeClr val="tx1"/>
                </a:solidFill>
                <a:latin typeface="Times New Roman" pitchFamily="18" charset="0"/>
              </a:rPr>
              <a:t>veel</a:t>
            </a:r>
            <a:endParaRPr lang="nl-BE" altLang="nl-BE" sz="1600" b="0" i="1" dirty="0">
              <a:solidFill>
                <a:schemeClr val="tx1"/>
              </a:solidFill>
              <a:latin typeface="Times New Roman" pitchFamily="18" charset="0"/>
            </a:endParaRPr>
          </a:p>
        </p:txBody>
      </p:sp>
      <p:sp>
        <p:nvSpPr>
          <p:cNvPr id="51216" name="Tekstvak 11"/>
          <p:cNvSpPr txBox="1">
            <a:spLocks noChangeArrowheads="1"/>
          </p:cNvSpPr>
          <p:nvPr/>
        </p:nvSpPr>
        <p:spPr bwMode="auto">
          <a:xfrm>
            <a:off x="2411413" y="5156200"/>
            <a:ext cx="7921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nl-BE" altLang="nl-BE" sz="1600" b="0" i="1" smtClean="0">
                <a:solidFill>
                  <a:schemeClr val="tx1"/>
                </a:solidFill>
                <a:latin typeface="Times New Roman" pitchFamily="18" charset="0"/>
              </a:rPr>
              <a:t>weinig</a:t>
            </a:r>
            <a:endParaRPr lang="nl-BE" altLang="nl-BE" sz="1600" b="0" i="1" dirty="0">
              <a:solidFill>
                <a:schemeClr val="tx1"/>
              </a:solidFill>
              <a:latin typeface="Times New Roman" pitchFamily="18" charset="0"/>
            </a:endParaRPr>
          </a:p>
        </p:txBody>
      </p:sp>
      <p:sp>
        <p:nvSpPr>
          <p:cNvPr id="51217" name="Tekstvak 12"/>
          <p:cNvSpPr txBox="1">
            <a:spLocks noChangeArrowheads="1"/>
          </p:cNvSpPr>
          <p:nvPr/>
        </p:nvSpPr>
        <p:spPr bwMode="auto">
          <a:xfrm>
            <a:off x="1547813" y="4581525"/>
            <a:ext cx="792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nl-BE" altLang="nl-BE" sz="1600" b="0" i="1" smtClean="0">
                <a:solidFill>
                  <a:schemeClr val="tx1"/>
                </a:solidFill>
                <a:latin typeface="Times New Roman" pitchFamily="18" charset="0"/>
              </a:rPr>
              <a:t>weinig</a:t>
            </a:r>
            <a:endParaRPr lang="nl-BE" altLang="nl-BE" sz="1600" b="0" i="1" dirty="0">
              <a:solidFill>
                <a:schemeClr val="tx1"/>
              </a:solidFill>
              <a:latin typeface="Times New Roman" pitchFamily="18" charset="0"/>
            </a:endParaRPr>
          </a:p>
        </p:txBody>
      </p:sp>
      <p:sp>
        <p:nvSpPr>
          <p:cNvPr id="51218" name="Tekstvak 13"/>
          <p:cNvSpPr txBox="1">
            <a:spLocks noChangeArrowheads="1"/>
          </p:cNvSpPr>
          <p:nvPr/>
        </p:nvSpPr>
        <p:spPr bwMode="auto">
          <a:xfrm>
            <a:off x="1258248" y="1439863"/>
            <a:ext cx="10083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algn="r" eaLnBrk="1" hangingPunct="1">
              <a:spcBef>
                <a:spcPct val="0"/>
              </a:spcBef>
              <a:buClrTx/>
              <a:buFontTx/>
              <a:buNone/>
            </a:pPr>
            <a:r>
              <a:rPr lang="nl-BE" altLang="nl-BE" sz="1600" b="0" i="1" smtClean="0">
                <a:solidFill>
                  <a:schemeClr val="tx1"/>
                </a:solidFill>
                <a:latin typeface="Times New Roman" pitchFamily="18" charset="0"/>
              </a:rPr>
              <a:t>veel</a:t>
            </a:r>
            <a:endParaRPr lang="nl-BE" altLang="nl-BE" sz="1600" b="0" i="1" dirty="0">
              <a:solidFill>
                <a:schemeClr val="tx1"/>
              </a:solidFill>
              <a:latin typeface="Times New Roman" pitchFamily="18" charset="0"/>
            </a:endParaRPr>
          </a:p>
        </p:txBody>
      </p:sp>
      <p:sp>
        <p:nvSpPr>
          <p:cNvPr id="26" name="Tekstvak 25"/>
          <p:cNvSpPr txBox="1"/>
          <p:nvPr/>
        </p:nvSpPr>
        <p:spPr>
          <a:xfrm>
            <a:off x="1835696" y="1844824"/>
            <a:ext cx="430887" cy="2664296"/>
          </a:xfrm>
          <a:prstGeom prst="rect">
            <a:avLst/>
          </a:prstGeom>
          <a:noFill/>
        </p:spPr>
        <p:txBody>
          <a:bodyPr vert="vert270">
            <a:spAutoFit/>
          </a:bodyPr>
          <a:lstStyle/>
          <a:p>
            <a:pPr algn="ctr" eaLnBrk="1" hangingPunct="1">
              <a:defRPr/>
            </a:pPr>
            <a:r>
              <a:rPr lang="nl-BE" sz="1600" b="1" smtClean="0"/>
              <a:t>alignering</a:t>
            </a:r>
            <a:endParaRPr lang="nl-BE" sz="1600" b="1" dirty="0"/>
          </a:p>
        </p:txBody>
      </p:sp>
      <p:sp>
        <p:nvSpPr>
          <p:cNvPr id="51220" name="Tekstvak 26"/>
          <p:cNvSpPr txBox="1">
            <a:spLocks noChangeArrowheads="1"/>
          </p:cNvSpPr>
          <p:nvPr/>
        </p:nvSpPr>
        <p:spPr bwMode="auto">
          <a:xfrm>
            <a:off x="3276601" y="5157788"/>
            <a:ext cx="28797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algn="ctr" eaLnBrk="1" hangingPunct="1">
              <a:spcBef>
                <a:spcPct val="0"/>
              </a:spcBef>
              <a:buClrTx/>
              <a:buFontTx/>
              <a:buNone/>
            </a:pPr>
            <a:r>
              <a:rPr lang="nl-BE" altLang="nl-BE" sz="1600" smtClean="0">
                <a:solidFill>
                  <a:schemeClr val="tx1"/>
                </a:solidFill>
                <a:latin typeface="Times New Roman" pitchFamily="18" charset="0"/>
              </a:rPr>
              <a:t>belang</a:t>
            </a:r>
            <a:endParaRPr lang="nl-BE" altLang="nl-BE" sz="1600" dirty="0">
              <a:solidFill>
                <a:schemeClr val="tx1"/>
              </a:solidFill>
              <a:latin typeface="Times New Roman" pitchFamily="18" charset="0"/>
            </a:endParaRPr>
          </a:p>
        </p:txBody>
      </p:sp>
      <p:sp>
        <p:nvSpPr>
          <p:cNvPr id="51221" name="Tekstvak 1"/>
          <p:cNvSpPr txBox="1">
            <a:spLocks noChangeArrowheads="1"/>
          </p:cNvSpPr>
          <p:nvPr/>
        </p:nvSpPr>
        <p:spPr bwMode="auto">
          <a:xfrm>
            <a:off x="2482829" y="1465431"/>
            <a:ext cx="20161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fr-BE" altLang="nl-BE" sz="2000" b="0" smtClean="0">
                <a:solidFill>
                  <a:schemeClr val="tx1"/>
                </a:solidFill>
                <a:latin typeface="Times New Roman" pitchFamily="18" charset="0"/>
              </a:rPr>
              <a:t>Gedeelde visie / standpunten maar weinig belang</a:t>
            </a:r>
            <a:endParaRPr lang="fr-BE" altLang="nl-BE" sz="2000" b="0" dirty="0">
              <a:solidFill>
                <a:schemeClr val="tx1"/>
              </a:solidFill>
              <a:latin typeface="Times New Roman" pitchFamily="18" charset="0"/>
            </a:endParaRPr>
          </a:p>
        </p:txBody>
      </p:sp>
      <p:sp>
        <p:nvSpPr>
          <p:cNvPr id="51222" name="Tekstvak 31"/>
          <p:cNvSpPr txBox="1">
            <a:spLocks noChangeArrowheads="1"/>
          </p:cNvSpPr>
          <p:nvPr/>
        </p:nvSpPr>
        <p:spPr bwMode="auto">
          <a:xfrm>
            <a:off x="2520155" y="3574763"/>
            <a:ext cx="20161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nl-BE" altLang="nl-BE" sz="2000" b="0" smtClean="0">
                <a:solidFill>
                  <a:schemeClr val="tx1"/>
                </a:solidFill>
                <a:latin typeface="Times New Roman" pitchFamily="18" charset="0"/>
              </a:rPr>
              <a:t>Andere visie / standpunten en weinig belang</a:t>
            </a:r>
            <a:endParaRPr lang="nl-BE" altLang="nl-BE" sz="2000" b="0" dirty="0">
              <a:solidFill>
                <a:schemeClr val="tx1"/>
              </a:solidFill>
              <a:latin typeface="Times New Roman" pitchFamily="18" charset="0"/>
            </a:endParaRPr>
          </a:p>
        </p:txBody>
      </p:sp>
      <p:sp>
        <p:nvSpPr>
          <p:cNvPr id="51223" name="Tekstvak 32"/>
          <p:cNvSpPr txBox="1">
            <a:spLocks noChangeArrowheads="1"/>
          </p:cNvSpPr>
          <p:nvPr/>
        </p:nvSpPr>
        <p:spPr bwMode="auto">
          <a:xfrm>
            <a:off x="4787900" y="1748770"/>
            <a:ext cx="20161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nl-BE" altLang="nl-BE" sz="2000" b="0" smtClean="0">
                <a:solidFill>
                  <a:schemeClr val="tx1"/>
                </a:solidFill>
                <a:latin typeface="Times New Roman" pitchFamily="18" charset="0"/>
              </a:rPr>
              <a:t>Gedeelde visie / standpunten en veel belang</a:t>
            </a:r>
            <a:endParaRPr lang="nl-BE" altLang="nl-BE" sz="2000" b="0" dirty="0">
              <a:solidFill>
                <a:schemeClr val="tx1"/>
              </a:solidFill>
              <a:latin typeface="Times New Roman" pitchFamily="18" charset="0"/>
            </a:endParaRPr>
          </a:p>
        </p:txBody>
      </p:sp>
      <p:sp>
        <p:nvSpPr>
          <p:cNvPr id="51224" name="Tekstvak 33"/>
          <p:cNvSpPr txBox="1">
            <a:spLocks noChangeArrowheads="1"/>
          </p:cNvSpPr>
          <p:nvPr/>
        </p:nvSpPr>
        <p:spPr bwMode="auto">
          <a:xfrm>
            <a:off x="4860032" y="3719334"/>
            <a:ext cx="20161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nl-BE" altLang="nl-BE" sz="2000" b="0" smtClean="0">
                <a:solidFill>
                  <a:schemeClr val="tx1"/>
                </a:solidFill>
                <a:latin typeface="Times New Roman" pitchFamily="18" charset="0"/>
              </a:rPr>
              <a:t>Andere visie / standpunten en veel belang</a:t>
            </a:r>
            <a:endParaRPr lang="nl-BE" altLang="nl-BE" sz="2000" b="0" dirty="0">
              <a:solidFill>
                <a:schemeClr val="tx1"/>
              </a:solidFill>
              <a:latin typeface="Times New Roman" pitchFamily="18" charset="0"/>
            </a:endParaRPr>
          </a:p>
        </p:txBody>
      </p:sp>
      <p:sp>
        <p:nvSpPr>
          <p:cNvPr id="2" name="Titel 1"/>
          <p:cNvSpPr>
            <a:spLocks noGrp="1"/>
          </p:cNvSpPr>
          <p:nvPr>
            <p:ph type="title"/>
          </p:nvPr>
        </p:nvSpPr>
        <p:spPr>
          <a:xfrm>
            <a:off x="1431032" y="222250"/>
            <a:ext cx="6858000" cy="685800"/>
          </a:xfrm>
        </p:spPr>
        <p:txBody>
          <a:bodyPr/>
          <a:lstStyle/>
          <a:p>
            <a:r>
              <a:rPr lang="nl-BE" sz="2400" smtClean="0"/>
              <a:t>Sessie I – Stakeholder analyse</a:t>
            </a:r>
            <a:endParaRPr lang="nl-BE" sz="2400" dirty="0"/>
          </a:p>
        </p:txBody>
      </p:sp>
    </p:spTree>
    <p:extLst>
      <p:ext uri="{BB962C8B-B14F-4D97-AF65-F5344CB8AC3E}">
        <p14:creationId xmlns:p14="http://schemas.microsoft.com/office/powerpoint/2010/main" val="1504316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p:cNvGraphicFramePr>
            <a:graphicFrameLocks noGrp="1"/>
          </p:cNvGraphicFramePr>
          <p:nvPr/>
        </p:nvGraphicFramePr>
        <p:xfrm>
          <a:off x="2411413" y="1397000"/>
          <a:ext cx="4392612" cy="3616326"/>
        </p:xfrm>
        <a:graphic>
          <a:graphicData uri="http://schemas.openxmlformats.org/drawingml/2006/table">
            <a:tbl>
              <a:tblPr firstRow="1" bandRow="1">
                <a:tableStyleId>{5C22544A-7EE6-4342-B048-85BDC9FD1C3A}</a:tableStyleId>
              </a:tblPr>
              <a:tblGrid>
                <a:gridCol w="2196306"/>
                <a:gridCol w="2196306"/>
              </a:tblGrid>
              <a:tr h="1808163">
                <a:tc>
                  <a:txBody>
                    <a:bodyPr/>
                    <a:lstStyle/>
                    <a:p>
                      <a:endParaRPr lang="nl-BE" sz="1800" dirty="0" smtClean="0"/>
                    </a:p>
                    <a:p>
                      <a:endParaRPr lang="nl-BE" sz="1800" dirty="0" smtClean="0"/>
                    </a:p>
                    <a:p>
                      <a:endParaRPr lang="nl-BE" sz="1800" dirty="0" smtClean="0"/>
                    </a:p>
                    <a:p>
                      <a:endParaRPr lang="nl-BE" sz="1800" dirty="0" smtClean="0"/>
                    </a:p>
                    <a:p>
                      <a:endParaRPr lang="nl-BE" sz="1800" dirty="0" smtClean="0"/>
                    </a:p>
                    <a:p>
                      <a:endParaRPr lang="nl-BE" sz="1800" dirty="0"/>
                    </a:p>
                  </a:txBody>
                  <a:tcPr marL="91443" marR="91443" marT="45722" marB="45722">
                    <a:solidFill>
                      <a:schemeClr val="accent1">
                        <a:alpha val="29000"/>
                      </a:schemeClr>
                    </a:solidFill>
                  </a:tcPr>
                </a:tc>
                <a:tc>
                  <a:txBody>
                    <a:bodyPr/>
                    <a:lstStyle/>
                    <a:p>
                      <a:endParaRPr lang="nl-BE" sz="1800" dirty="0"/>
                    </a:p>
                  </a:txBody>
                  <a:tcPr marL="91443" marR="91443" marT="45722" marB="45722">
                    <a:solidFill>
                      <a:schemeClr val="accent1">
                        <a:alpha val="29000"/>
                      </a:schemeClr>
                    </a:solidFill>
                  </a:tcPr>
                </a:tc>
              </a:tr>
              <a:tr h="1808163">
                <a:tc>
                  <a:txBody>
                    <a:bodyPr/>
                    <a:lstStyle/>
                    <a:p>
                      <a:endParaRPr lang="nl-BE" sz="1800" dirty="0" smtClean="0"/>
                    </a:p>
                    <a:p>
                      <a:endParaRPr lang="nl-BE" sz="1800" dirty="0" smtClean="0"/>
                    </a:p>
                    <a:p>
                      <a:endParaRPr lang="nl-BE" sz="1800" dirty="0" smtClean="0"/>
                    </a:p>
                    <a:p>
                      <a:endParaRPr lang="nl-BE" sz="1800" dirty="0"/>
                    </a:p>
                  </a:txBody>
                  <a:tcPr marL="91443" marR="91443" marT="45722" marB="45722"/>
                </a:tc>
                <a:tc>
                  <a:txBody>
                    <a:bodyPr/>
                    <a:lstStyle/>
                    <a:p>
                      <a:endParaRPr lang="nl-BE" sz="1800" dirty="0"/>
                    </a:p>
                  </a:txBody>
                  <a:tcPr marL="91443" marR="91443" marT="45722" marB="45722"/>
                </a:tc>
              </a:tr>
            </a:tbl>
          </a:graphicData>
        </a:graphic>
      </p:graphicFrame>
      <p:cxnSp>
        <p:nvCxnSpPr>
          <p:cNvPr id="52237" name="Rechte verbindingslijn met pijl 5"/>
          <p:cNvCxnSpPr>
            <a:cxnSpLocks noChangeShapeType="1"/>
          </p:cNvCxnSpPr>
          <p:nvPr/>
        </p:nvCxnSpPr>
        <p:spPr bwMode="auto">
          <a:xfrm flipV="1">
            <a:off x="2411413" y="908050"/>
            <a:ext cx="0" cy="309721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38" name="Rechte verbindingslijn met pijl 9"/>
          <p:cNvCxnSpPr>
            <a:cxnSpLocks noChangeShapeType="1"/>
          </p:cNvCxnSpPr>
          <p:nvPr/>
        </p:nvCxnSpPr>
        <p:spPr bwMode="auto">
          <a:xfrm>
            <a:off x="3276600" y="5013325"/>
            <a:ext cx="3959225"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2239" name="Tekstvak 10"/>
          <p:cNvSpPr txBox="1">
            <a:spLocks noChangeArrowheads="1"/>
          </p:cNvSpPr>
          <p:nvPr/>
        </p:nvSpPr>
        <p:spPr bwMode="auto">
          <a:xfrm>
            <a:off x="5886450" y="5183188"/>
            <a:ext cx="106203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algn="r" eaLnBrk="1" hangingPunct="1">
              <a:spcBef>
                <a:spcPct val="0"/>
              </a:spcBef>
              <a:buClrTx/>
              <a:buFontTx/>
              <a:buNone/>
            </a:pPr>
            <a:r>
              <a:rPr lang="nl-BE" altLang="nl-BE" sz="1600" b="0" i="1" smtClean="0">
                <a:solidFill>
                  <a:schemeClr val="tx1"/>
                </a:solidFill>
                <a:latin typeface="Times New Roman" pitchFamily="18" charset="0"/>
              </a:rPr>
              <a:t>veel</a:t>
            </a:r>
            <a:endParaRPr lang="nl-BE" altLang="nl-BE" sz="1600" b="0" i="1" dirty="0">
              <a:solidFill>
                <a:schemeClr val="tx1"/>
              </a:solidFill>
              <a:latin typeface="Times New Roman" pitchFamily="18" charset="0"/>
            </a:endParaRPr>
          </a:p>
        </p:txBody>
      </p:sp>
      <p:sp>
        <p:nvSpPr>
          <p:cNvPr id="52240" name="Tekstvak 11"/>
          <p:cNvSpPr txBox="1">
            <a:spLocks noChangeArrowheads="1"/>
          </p:cNvSpPr>
          <p:nvPr/>
        </p:nvSpPr>
        <p:spPr bwMode="auto">
          <a:xfrm>
            <a:off x="2411413" y="5156200"/>
            <a:ext cx="7921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nl-BE" altLang="nl-BE" sz="1600" b="0" i="1" smtClean="0">
                <a:solidFill>
                  <a:schemeClr val="tx1"/>
                </a:solidFill>
                <a:latin typeface="Times New Roman" pitchFamily="18" charset="0"/>
              </a:rPr>
              <a:t>weinig</a:t>
            </a:r>
            <a:endParaRPr lang="nl-BE" altLang="nl-BE" sz="1600" b="0" i="1" dirty="0">
              <a:solidFill>
                <a:schemeClr val="tx1"/>
              </a:solidFill>
              <a:latin typeface="Times New Roman" pitchFamily="18" charset="0"/>
            </a:endParaRPr>
          </a:p>
        </p:txBody>
      </p:sp>
      <p:sp>
        <p:nvSpPr>
          <p:cNvPr id="52241" name="Tekstvak 12"/>
          <p:cNvSpPr txBox="1">
            <a:spLocks noChangeArrowheads="1"/>
          </p:cNvSpPr>
          <p:nvPr/>
        </p:nvSpPr>
        <p:spPr bwMode="auto">
          <a:xfrm>
            <a:off x="1619250" y="4579835"/>
            <a:ext cx="7921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nl-BE" altLang="nl-BE" sz="1600" b="0" i="1" smtClean="0">
                <a:solidFill>
                  <a:schemeClr val="tx1"/>
                </a:solidFill>
                <a:latin typeface="Times New Roman" pitchFamily="18" charset="0"/>
              </a:rPr>
              <a:t>weinig</a:t>
            </a:r>
            <a:endParaRPr lang="nl-BE" altLang="nl-BE" sz="1600" b="0" i="1" dirty="0">
              <a:solidFill>
                <a:schemeClr val="tx1"/>
              </a:solidFill>
              <a:latin typeface="Times New Roman" pitchFamily="18" charset="0"/>
            </a:endParaRPr>
          </a:p>
        </p:txBody>
      </p:sp>
      <p:sp>
        <p:nvSpPr>
          <p:cNvPr id="52242" name="Tekstvak 13"/>
          <p:cNvSpPr txBox="1">
            <a:spLocks noChangeArrowheads="1"/>
          </p:cNvSpPr>
          <p:nvPr/>
        </p:nvSpPr>
        <p:spPr bwMode="auto">
          <a:xfrm>
            <a:off x="1403350" y="1439863"/>
            <a:ext cx="10080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algn="r" eaLnBrk="1" hangingPunct="1">
              <a:spcBef>
                <a:spcPct val="0"/>
              </a:spcBef>
              <a:buClrTx/>
              <a:buFontTx/>
              <a:buNone/>
            </a:pPr>
            <a:r>
              <a:rPr lang="nl-BE" altLang="nl-BE" sz="1600" b="0" i="1" smtClean="0">
                <a:solidFill>
                  <a:schemeClr val="tx1"/>
                </a:solidFill>
                <a:latin typeface="Times New Roman" pitchFamily="18" charset="0"/>
              </a:rPr>
              <a:t>veel</a:t>
            </a:r>
            <a:endParaRPr lang="nl-BE" altLang="nl-BE" sz="1600" b="0" i="1" dirty="0">
              <a:solidFill>
                <a:schemeClr val="tx1"/>
              </a:solidFill>
              <a:latin typeface="Times New Roman" pitchFamily="18" charset="0"/>
            </a:endParaRPr>
          </a:p>
        </p:txBody>
      </p:sp>
      <p:sp>
        <p:nvSpPr>
          <p:cNvPr id="52243" name="Stroomdiagram: Scheidingslijn 14"/>
          <p:cNvSpPr>
            <a:spLocks noChangeArrowheads="1"/>
          </p:cNvSpPr>
          <p:nvPr/>
        </p:nvSpPr>
        <p:spPr bwMode="auto">
          <a:xfrm>
            <a:off x="2825750" y="2025650"/>
            <a:ext cx="431800" cy="169863"/>
          </a:xfrm>
          <a:prstGeom prst="flowChartTerminator">
            <a:avLst/>
          </a:prstGeom>
          <a:solidFill>
            <a:schemeClr val="accent1"/>
          </a:solidFill>
          <a:ln w="9525" algn="ctr">
            <a:solidFill>
              <a:schemeClr val="tx1"/>
            </a:solidFill>
            <a:round/>
            <a:headEnd/>
            <a:tailEnd/>
          </a:ln>
        </p:spPr>
        <p:txBody>
          <a:bodyPr wrap="none"/>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endParaRPr lang="nl-BE" altLang="nl-BE" sz="2400" b="0">
              <a:solidFill>
                <a:schemeClr val="tx1"/>
              </a:solidFill>
              <a:latin typeface="Times New Roman" pitchFamily="18" charset="0"/>
            </a:endParaRPr>
          </a:p>
        </p:txBody>
      </p:sp>
      <p:sp>
        <p:nvSpPr>
          <p:cNvPr id="52244" name="Stroomdiagram: Scheidingslijn 15"/>
          <p:cNvSpPr>
            <a:spLocks noChangeArrowheads="1"/>
          </p:cNvSpPr>
          <p:nvPr/>
        </p:nvSpPr>
        <p:spPr bwMode="auto">
          <a:xfrm>
            <a:off x="5099050" y="3357563"/>
            <a:ext cx="431800" cy="168275"/>
          </a:xfrm>
          <a:prstGeom prst="flowChartTerminator">
            <a:avLst/>
          </a:prstGeom>
          <a:pattFill prst="dkDnDiag">
            <a:fgClr>
              <a:schemeClr val="accent1"/>
            </a:fgClr>
            <a:bgClr>
              <a:schemeClr val="bg1"/>
            </a:bgClr>
          </a:pattFill>
          <a:ln w="9525" algn="ctr">
            <a:solidFill>
              <a:schemeClr val="tx1"/>
            </a:solidFill>
            <a:round/>
            <a:headEnd/>
            <a:tailEnd/>
          </a:ln>
        </p:spPr>
        <p:txBody>
          <a:bodyPr wrap="none"/>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endParaRPr lang="nl-BE" altLang="nl-BE" sz="2400" b="0">
              <a:solidFill>
                <a:schemeClr val="tx1"/>
              </a:solidFill>
              <a:latin typeface="Times New Roman" pitchFamily="18" charset="0"/>
            </a:endParaRPr>
          </a:p>
        </p:txBody>
      </p:sp>
      <p:sp>
        <p:nvSpPr>
          <p:cNvPr id="52245" name="Stroomdiagram: Scheidingslijn 16"/>
          <p:cNvSpPr>
            <a:spLocks noChangeArrowheads="1"/>
          </p:cNvSpPr>
          <p:nvPr/>
        </p:nvSpPr>
        <p:spPr bwMode="auto">
          <a:xfrm>
            <a:off x="6088063" y="4221163"/>
            <a:ext cx="431800" cy="169862"/>
          </a:xfrm>
          <a:prstGeom prst="flowChartTerminator">
            <a:avLst/>
          </a:prstGeom>
          <a:solidFill>
            <a:schemeClr val="accent1"/>
          </a:solidFill>
          <a:ln w="9525" algn="ctr">
            <a:solidFill>
              <a:schemeClr val="tx1"/>
            </a:solidFill>
            <a:round/>
            <a:headEnd/>
            <a:tailEnd/>
          </a:ln>
        </p:spPr>
        <p:txBody>
          <a:bodyPr wrap="none"/>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endParaRPr lang="nl-BE" altLang="nl-BE" sz="2400" b="0">
              <a:solidFill>
                <a:schemeClr val="tx1"/>
              </a:solidFill>
              <a:latin typeface="Times New Roman" pitchFamily="18" charset="0"/>
            </a:endParaRPr>
          </a:p>
        </p:txBody>
      </p:sp>
      <p:sp>
        <p:nvSpPr>
          <p:cNvPr id="52246" name="Stroomdiagram: Scheidingslijn 17"/>
          <p:cNvSpPr>
            <a:spLocks noChangeArrowheads="1"/>
          </p:cNvSpPr>
          <p:nvPr/>
        </p:nvSpPr>
        <p:spPr bwMode="auto">
          <a:xfrm>
            <a:off x="5314950" y="2444750"/>
            <a:ext cx="431800" cy="169863"/>
          </a:xfrm>
          <a:prstGeom prst="flowChartTerminator">
            <a:avLst/>
          </a:prstGeom>
          <a:solidFill>
            <a:schemeClr val="accent1"/>
          </a:solidFill>
          <a:ln w="9525" algn="ctr">
            <a:solidFill>
              <a:schemeClr val="tx1"/>
            </a:solidFill>
            <a:round/>
            <a:headEnd/>
            <a:tailEnd/>
          </a:ln>
        </p:spPr>
        <p:txBody>
          <a:bodyPr wrap="none"/>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endParaRPr lang="nl-BE" altLang="nl-BE" sz="2400" b="0">
              <a:solidFill>
                <a:schemeClr val="tx1"/>
              </a:solidFill>
              <a:latin typeface="Times New Roman" pitchFamily="18" charset="0"/>
            </a:endParaRPr>
          </a:p>
        </p:txBody>
      </p:sp>
      <p:sp>
        <p:nvSpPr>
          <p:cNvPr id="52247" name="Stroomdiagram: Scheidingslijn 18"/>
          <p:cNvSpPr>
            <a:spLocks noChangeArrowheads="1"/>
          </p:cNvSpPr>
          <p:nvPr/>
        </p:nvSpPr>
        <p:spPr bwMode="auto">
          <a:xfrm>
            <a:off x="5670550" y="1873250"/>
            <a:ext cx="431800" cy="169863"/>
          </a:xfrm>
          <a:prstGeom prst="flowChartTerminator">
            <a:avLst/>
          </a:prstGeom>
          <a:pattFill prst="dkUpDiag">
            <a:fgClr>
              <a:schemeClr val="accent1"/>
            </a:fgClr>
            <a:bgClr>
              <a:schemeClr val="bg1"/>
            </a:bgClr>
          </a:pattFill>
          <a:ln w="9525" algn="ctr">
            <a:solidFill>
              <a:schemeClr val="tx1"/>
            </a:solidFill>
            <a:round/>
            <a:headEnd/>
            <a:tailEnd/>
          </a:ln>
        </p:spPr>
        <p:txBody>
          <a:bodyPr wrap="none"/>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endParaRPr lang="nl-BE" altLang="nl-BE" sz="2400" b="0">
              <a:solidFill>
                <a:schemeClr val="tx1"/>
              </a:solidFill>
              <a:latin typeface="Times New Roman" pitchFamily="18" charset="0"/>
            </a:endParaRPr>
          </a:p>
        </p:txBody>
      </p:sp>
      <p:sp>
        <p:nvSpPr>
          <p:cNvPr id="52248" name="Stroomdiagram: Scheidingslijn 19"/>
          <p:cNvSpPr>
            <a:spLocks noChangeArrowheads="1"/>
          </p:cNvSpPr>
          <p:nvPr/>
        </p:nvSpPr>
        <p:spPr bwMode="auto">
          <a:xfrm>
            <a:off x="6102350" y="1692275"/>
            <a:ext cx="431800" cy="169863"/>
          </a:xfrm>
          <a:prstGeom prst="flowChartTerminator">
            <a:avLst/>
          </a:prstGeom>
          <a:solidFill>
            <a:schemeClr val="accent1"/>
          </a:solidFill>
          <a:ln w="9525" algn="ctr">
            <a:solidFill>
              <a:schemeClr val="tx1"/>
            </a:solidFill>
            <a:round/>
            <a:headEnd/>
            <a:tailEnd/>
          </a:ln>
        </p:spPr>
        <p:txBody>
          <a:bodyPr wrap="none"/>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endParaRPr lang="nl-BE" altLang="nl-BE" sz="2400" b="0">
              <a:solidFill>
                <a:schemeClr val="tx1"/>
              </a:solidFill>
              <a:latin typeface="Times New Roman" pitchFamily="18" charset="0"/>
            </a:endParaRPr>
          </a:p>
        </p:txBody>
      </p:sp>
      <p:sp>
        <p:nvSpPr>
          <p:cNvPr id="52249" name="Stroomdiagram: Scheidingslijn 20"/>
          <p:cNvSpPr>
            <a:spLocks noChangeArrowheads="1"/>
          </p:cNvSpPr>
          <p:nvPr/>
        </p:nvSpPr>
        <p:spPr bwMode="auto">
          <a:xfrm>
            <a:off x="4427538" y="1790700"/>
            <a:ext cx="431800" cy="168275"/>
          </a:xfrm>
          <a:prstGeom prst="flowChartTerminator">
            <a:avLst/>
          </a:prstGeom>
          <a:solidFill>
            <a:srgbClr val="92D050"/>
          </a:solidFill>
          <a:ln w="9525" algn="ctr">
            <a:solidFill>
              <a:schemeClr val="tx1"/>
            </a:solidFill>
            <a:round/>
            <a:headEnd/>
            <a:tailEnd/>
          </a:ln>
        </p:spPr>
        <p:txBody>
          <a:bodyPr wrap="none"/>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endParaRPr lang="nl-BE" altLang="nl-BE" sz="2400" b="0">
              <a:solidFill>
                <a:schemeClr val="tx1"/>
              </a:solidFill>
              <a:latin typeface="Times New Roman" pitchFamily="18" charset="0"/>
            </a:endParaRPr>
          </a:p>
        </p:txBody>
      </p:sp>
      <p:sp>
        <p:nvSpPr>
          <p:cNvPr id="52250" name="Stroomdiagram: Scheidingslijn 21"/>
          <p:cNvSpPr>
            <a:spLocks noChangeArrowheads="1"/>
          </p:cNvSpPr>
          <p:nvPr/>
        </p:nvSpPr>
        <p:spPr bwMode="auto">
          <a:xfrm>
            <a:off x="3284538" y="3835400"/>
            <a:ext cx="431800" cy="169863"/>
          </a:xfrm>
          <a:prstGeom prst="flowChartTerminator">
            <a:avLst/>
          </a:prstGeom>
          <a:solidFill>
            <a:schemeClr val="accent1"/>
          </a:solidFill>
          <a:ln w="9525" algn="ctr">
            <a:solidFill>
              <a:schemeClr val="tx1"/>
            </a:solidFill>
            <a:round/>
            <a:headEnd/>
            <a:tailEnd/>
          </a:ln>
        </p:spPr>
        <p:txBody>
          <a:bodyPr wrap="none"/>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endParaRPr lang="nl-BE" altLang="nl-BE" sz="2400" b="0">
              <a:solidFill>
                <a:schemeClr val="tx1"/>
              </a:solidFill>
              <a:latin typeface="Times New Roman" pitchFamily="18" charset="0"/>
            </a:endParaRPr>
          </a:p>
        </p:txBody>
      </p:sp>
      <p:sp>
        <p:nvSpPr>
          <p:cNvPr id="52251" name="Stroomdiagram: Scheidingslijn 22"/>
          <p:cNvSpPr>
            <a:spLocks noChangeArrowheads="1"/>
          </p:cNvSpPr>
          <p:nvPr/>
        </p:nvSpPr>
        <p:spPr bwMode="auto">
          <a:xfrm>
            <a:off x="4067175" y="2614613"/>
            <a:ext cx="433388" cy="169862"/>
          </a:xfrm>
          <a:prstGeom prst="flowChartTerminator">
            <a:avLst/>
          </a:prstGeom>
          <a:solidFill>
            <a:schemeClr val="accent1"/>
          </a:solidFill>
          <a:ln w="9525" algn="ctr">
            <a:solidFill>
              <a:schemeClr val="tx1"/>
            </a:solidFill>
            <a:round/>
            <a:headEnd/>
            <a:tailEnd/>
          </a:ln>
        </p:spPr>
        <p:txBody>
          <a:bodyPr wrap="none"/>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endParaRPr lang="nl-BE" altLang="nl-BE" sz="2400" b="0">
              <a:solidFill>
                <a:schemeClr val="tx1"/>
              </a:solidFill>
              <a:latin typeface="Times New Roman" pitchFamily="18" charset="0"/>
            </a:endParaRPr>
          </a:p>
        </p:txBody>
      </p:sp>
      <p:sp>
        <p:nvSpPr>
          <p:cNvPr id="52252" name="Stroomdiagram: Scheidingslijn 23"/>
          <p:cNvSpPr>
            <a:spLocks noChangeArrowheads="1"/>
          </p:cNvSpPr>
          <p:nvPr/>
        </p:nvSpPr>
        <p:spPr bwMode="auto">
          <a:xfrm>
            <a:off x="4427538" y="3068638"/>
            <a:ext cx="431800" cy="169862"/>
          </a:xfrm>
          <a:prstGeom prst="flowChartTerminator">
            <a:avLst/>
          </a:prstGeom>
          <a:solidFill>
            <a:schemeClr val="accent1"/>
          </a:solidFill>
          <a:ln w="9525" algn="ctr">
            <a:solidFill>
              <a:schemeClr val="tx1"/>
            </a:solidFill>
            <a:round/>
            <a:headEnd/>
            <a:tailEnd/>
          </a:ln>
        </p:spPr>
        <p:txBody>
          <a:bodyPr wrap="none"/>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endParaRPr lang="nl-BE" altLang="nl-BE" sz="2400" b="0">
              <a:solidFill>
                <a:schemeClr val="tx1"/>
              </a:solidFill>
              <a:latin typeface="Times New Roman" pitchFamily="18" charset="0"/>
            </a:endParaRPr>
          </a:p>
        </p:txBody>
      </p:sp>
      <p:sp>
        <p:nvSpPr>
          <p:cNvPr id="52253" name="Stroomdiagram: Scheidingslijn 24"/>
          <p:cNvSpPr>
            <a:spLocks noChangeArrowheads="1"/>
          </p:cNvSpPr>
          <p:nvPr/>
        </p:nvSpPr>
        <p:spPr bwMode="auto">
          <a:xfrm>
            <a:off x="6151563" y="3070225"/>
            <a:ext cx="431800" cy="168275"/>
          </a:xfrm>
          <a:prstGeom prst="flowChartTerminator">
            <a:avLst/>
          </a:prstGeom>
          <a:solidFill>
            <a:srgbClr val="9DCB3B"/>
          </a:solidFill>
          <a:ln w="9525" algn="ctr">
            <a:solidFill>
              <a:schemeClr val="tx1"/>
            </a:solidFill>
            <a:round/>
            <a:headEnd/>
            <a:tailEnd/>
          </a:ln>
        </p:spPr>
        <p:txBody>
          <a:bodyPr wrap="none"/>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endParaRPr lang="nl-BE" altLang="nl-BE" sz="2400" b="0">
              <a:solidFill>
                <a:schemeClr val="tx1"/>
              </a:solidFill>
              <a:latin typeface="Times New Roman" pitchFamily="18" charset="0"/>
            </a:endParaRPr>
          </a:p>
        </p:txBody>
      </p:sp>
      <p:sp>
        <p:nvSpPr>
          <p:cNvPr id="26" name="Tekstvak 25"/>
          <p:cNvSpPr txBox="1"/>
          <p:nvPr/>
        </p:nvSpPr>
        <p:spPr>
          <a:xfrm>
            <a:off x="1835696" y="1844824"/>
            <a:ext cx="430887" cy="2664296"/>
          </a:xfrm>
          <a:prstGeom prst="rect">
            <a:avLst/>
          </a:prstGeom>
          <a:noFill/>
        </p:spPr>
        <p:txBody>
          <a:bodyPr vert="vert270">
            <a:spAutoFit/>
          </a:bodyPr>
          <a:lstStyle/>
          <a:p>
            <a:pPr algn="ctr" eaLnBrk="1" hangingPunct="1">
              <a:defRPr/>
            </a:pPr>
            <a:r>
              <a:rPr lang="nl-BE" sz="1600" b="1" smtClean="0"/>
              <a:t>alignering</a:t>
            </a:r>
            <a:endParaRPr lang="nl-BE" sz="1600" b="1" dirty="0"/>
          </a:p>
        </p:txBody>
      </p:sp>
      <p:sp>
        <p:nvSpPr>
          <p:cNvPr id="52255" name="Tekstvak 26"/>
          <p:cNvSpPr txBox="1">
            <a:spLocks noChangeArrowheads="1"/>
          </p:cNvSpPr>
          <p:nvPr/>
        </p:nvSpPr>
        <p:spPr bwMode="auto">
          <a:xfrm>
            <a:off x="3203576" y="5157788"/>
            <a:ext cx="28082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algn="ctr" eaLnBrk="1" hangingPunct="1">
              <a:spcBef>
                <a:spcPct val="0"/>
              </a:spcBef>
              <a:buClrTx/>
              <a:buFontTx/>
              <a:buNone/>
            </a:pPr>
            <a:r>
              <a:rPr lang="nl-BE" altLang="nl-BE" sz="1600" smtClean="0">
                <a:solidFill>
                  <a:schemeClr val="tx1"/>
                </a:solidFill>
                <a:latin typeface="Times New Roman" pitchFamily="18" charset="0"/>
              </a:rPr>
              <a:t>Belang</a:t>
            </a:r>
          </a:p>
        </p:txBody>
      </p:sp>
      <p:cxnSp>
        <p:nvCxnSpPr>
          <p:cNvPr id="52256" name="Rechte verbindingslijn 28"/>
          <p:cNvCxnSpPr>
            <a:cxnSpLocks noChangeShapeType="1"/>
          </p:cNvCxnSpPr>
          <p:nvPr/>
        </p:nvCxnSpPr>
        <p:spPr bwMode="auto">
          <a:xfrm>
            <a:off x="7308850" y="765175"/>
            <a:ext cx="0" cy="25923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2257" name="Rechte verbindingslijn 30"/>
          <p:cNvCxnSpPr>
            <a:cxnSpLocks noChangeShapeType="1"/>
            <a:endCxn id="52248" idx="3"/>
          </p:cNvCxnSpPr>
          <p:nvPr/>
        </p:nvCxnSpPr>
        <p:spPr bwMode="auto">
          <a:xfrm flipH="1">
            <a:off x="6534150" y="1341438"/>
            <a:ext cx="774700" cy="4365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52258" name="Tekstvak 31"/>
          <p:cNvSpPr txBox="1">
            <a:spLocks noChangeArrowheads="1"/>
          </p:cNvSpPr>
          <p:nvPr/>
        </p:nvSpPr>
        <p:spPr bwMode="auto">
          <a:xfrm>
            <a:off x="7451725" y="765175"/>
            <a:ext cx="1512888"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nl-BE" altLang="nl-BE" sz="1600" b="0">
                <a:solidFill>
                  <a:schemeClr val="tx1"/>
                </a:solidFill>
                <a:latin typeface="Times New Roman" pitchFamily="18" charset="0"/>
              </a:rPr>
              <a:t>Deze actor is actief aanwezig, neemt deel aan activiteiten, ondersteunt de analyse van het probleem/</a:t>
            </a:r>
          </a:p>
          <a:p>
            <a:pPr eaLnBrk="1" hangingPunct="1">
              <a:spcBef>
                <a:spcPct val="0"/>
              </a:spcBef>
              <a:buClrTx/>
              <a:buFontTx/>
              <a:buNone/>
            </a:pPr>
            <a:r>
              <a:rPr lang="nl-BE" altLang="nl-BE" sz="1600" b="0">
                <a:solidFill>
                  <a:schemeClr val="tx1"/>
                </a:solidFill>
                <a:latin typeface="Times New Roman" pitchFamily="18" charset="0"/>
              </a:rPr>
              <a:t>doelstellingen, zet fondsen ter beschikking enz.</a:t>
            </a:r>
          </a:p>
        </p:txBody>
      </p:sp>
      <p:cxnSp>
        <p:nvCxnSpPr>
          <p:cNvPr id="52259" name="Rechte verbindingslijn 34"/>
          <p:cNvCxnSpPr>
            <a:cxnSpLocks noChangeShapeType="1"/>
          </p:cNvCxnSpPr>
          <p:nvPr/>
        </p:nvCxnSpPr>
        <p:spPr bwMode="auto">
          <a:xfrm>
            <a:off x="1403350" y="908050"/>
            <a:ext cx="0" cy="441801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2260" name="Rechte verbindingslijn 37"/>
          <p:cNvCxnSpPr>
            <a:cxnSpLocks noChangeShapeType="1"/>
            <a:endCxn id="52243" idx="0"/>
          </p:cNvCxnSpPr>
          <p:nvPr/>
        </p:nvCxnSpPr>
        <p:spPr bwMode="auto">
          <a:xfrm>
            <a:off x="1403350" y="1052513"/>
            <a:ext cx="1638300" cy="97313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52261" name="Tekstvak 38"/>
          <p:cNvSpPr txBox="1">
            <a:spLocks noChangeArrowheads="1"/>
          </p:cNvSpPr>
          <p:nvPr/>
        </p:nvSpPr>
        <p:spPr bwMode="auto">
          <a:xfrm>
            <a:off x="107950" y="1049338"/>
            <a:ext cx="1223963"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nl-BE" altLang="nl-BE" sz="1600" b="0">
                <a:solidFill>
                  <a:schemeClr val="tx1"/>
                </a:solidFill>
                <a:latin typeface="Times New Roman" pitchFamily="18" charset="0"/>
              </a:rPr>
              <a:t>Deze actor deelt de analyse van het probleem/</a:t>
            </a:r>
          </a:p>
          <a:p>
            <a:pPr eaLnBrk="1" hangingPunct="1">
              <a:spcBef>
                <a:spcPct val="0"/>
              </a:spcBef>
              <a:buClrTx/>
              <a:buFontTx/>
              <a:buNone/>
            </a:pPr>
            <a:r>
              <a:rPr lang="nl-BE" altLang="nl-BE" sz="1600" b="0">
                <a:solidFill>
                  <a:schemeClr val="tx1"/>
                </a:solidFill>
                <a:latin typeface="Times New Roman" pitchFamily="18" charset="0"/>
              </a:rPr>
              <a:t>Heeft dezelfde agenda maar zet geen tijd of middelen in om die te realiseren, het probleem/ heeft geen capaciteit</a:t>
            </a:r>
          </a:p>
        </p:txBody>
      </p:sp>
      <p:sp>
        <p:nvSpPr>
          <p:cNvPr id="52262" name="Tekstvak 39"/>
          <p:cNvSpPr txBox="1">
            <a:spLocks noChangeArrowheads="1"/>
          </p:cNvSpPr>
          <p:nvPr/>
        </p:nvSpPr>
        <p:spPr bwMode="auto">
          <a:xfrm>
            <a:off x="7451725" y="3765550"/>
            <a:ext cx="15128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nl-BE" altLang="nl-BE" sz="1600" b="0">
                <a:solidFill>
                  <a:schemeClr val="tx1"/>
                </a:solidFill>
                <a:latin typeface="Times New Roman" pitchFamily="18" charset="0"/>
              </a:rPr>
              <a:t>Deze actor is niet akkoord met onze analyse van het probleem maar is wel actief en ontwikkelt eigen initiatieven</a:t>
            </a:r>
          </a:p>
        </p:txBody>
      </p:sp>
      <p:cxnSp>
        <p:nvCxnSpPr>
          <p:cNvPr id="52263" name="Rechte verbindingslijn 41"/>
          <p:cNvCxnSpPr>
            <a:cxnSpLocks noChangeShapeType="1"/>
          </p:cNvCxnSpPr>
          <p:nvPr/>
        </p:nvCxnSpPr>
        <p:spPr bwMode="auto">
          <a:xfrm>
            <a:off x="7308850" y="3525838"/>
            <a:ext cx="0" cy="254793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2264" name="Rechte verbindingslijn 43"/>
          <p:cNvCxnSpPr>
            <a:cxnSpLocks noChangeShapeType="1"/>
            <a:endCxn id="52245" idx="3"/>
          </p:cNvCxnSpPr>
          <p:nvPr/>
        </p:nvCxnSpPr>
        <p:spPr bwMode="auto">
          <a:xfrm flipH="1">
            <a:off x="6519863" y="4049713"/>
            <a:ext cx="788987" cy="25558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285072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p:cNvGraphicFramePr>
            <a:graphicFrameLocks noGrp="1"/>
          </p:cNvGraphicFramePr>
          <p:nvPr/>
        </p:nvGraphicFramePr>
        <p:xfrm>
          <a:off x="2411413" y="1397000"/>
          <a:ext cx="4392612" cy="3616326"/>
        </p:xfrm>
        <a:graphic>
          <a:graphicData uri="http://schemas.openxmlformats.org/drawingml/2006/table">
            <a:tbl>
              <a:tblPr firstRow="1" bandRow="1">
                <a:tableStyleId>{5C22544A-7EE6-4342-B048-85BDC9FD1C3A}</a:tableStyleId>
              </a:tblPr>
              <a:tblGrid>
                <a:gridCol w="2196306"/>
                <a:gridCol w="2196306"/>
              </a:tblGrid>
              <a:tr h="1808163">
                <a:tc>
                  <a:txBody>
                    <a:bodyPr/>
                    <a:lstStyle/>
                    <a:p>
                      <a:endParaRPr lang="nl-BE" sz="1800" dirty="0" smtClean="0"/>
                    </a:p>
                    <a:p>
                      <a:endParaRPr lang="nl-BE" sz="1800" dirty="0" smtClean="0"/>
                    </a:p>
                    <a:p>
                      <a:endParaRPr lang="nl-BE" sz="1800" dirty="0" smtClean="0"/>
                    </a:p>
                    <a:p>
                      <a:endParaRPr lang="nl-BE" sz="1800" dirty="0" smtClean="0"/>
                    </a:p>
                    <a:p>
                      <a:endParaRPr lang="nl-BE" sz="1800" dirty="0" smtClean="0"/>
                    </a:p>
                    <a:p>
                      <a:endParaRPr lang="nl-BE" sz="1800" dirty="0"/>
                    </a:p>
                  </a:txBody>
                  <a:tcPr marL="91443" marR="91443" marT="45722" marB="45722">
                    <a:solidFill>
                      <a:schemeClr val="accent1">
                        <a:alpha val="29000"/>
                      </a:schemeClr>
                    </a:solidFill>
                  </a:tcPr>
                </a:tc>
                <a:tc>
                  <a:txBody>
                    <a:bodyPr/>
                    <a:lstStyle/>
                    <a:p>
                      <a:endParaRPr lang="nl-BE" sz="1800" dirty="0"/>
                    </a:p>
                  </a:txBody>
                  <a:tcPr marL="91443" marR="91443" marT="45722" marB="45722">
                    <a:solidFill>
                      <a:schemeClr val="accent1">
                        <a:alpha val="29000"/>
                      </a:schemeClr>
                    </a:solidFill>
                  </a:tcPr>
                </a:tc>
              </a:tr>
              <a:tr h="1808163">
                <a:tc>
                  <a:txBody>
                    <a:bodyPr/>
                    <a:lstStyle/>
                    <a:p>
                      <a:endParaRPr lang="nl-BE" sz="1800" dirty="0" smtClean="0"/>
                    </a:p>
                    <a:p>
                      <a:endParaRPr lang="nl-BE" sz="1800" dirty="0" smtClean="0"/>
                    </a:p>
                    <a:p>
                      <a:endParaRPr lang="nl-BE" sz="1800" dirty="0" smtClean="0"/>
                    </a:p>
                    <a:p>
                      <a:endParaRPr lang="nl-BE" sz="1800" dirty="0"/>
                    </a:p>
                  </a:txBody>
                  <a:tcPr marL="91443" marR="91443" marT="45722" marB="45722"/>
                </a:tc>
                <a:tc>
                  <a:txBody>
                    <a:bodyPr/>
                    <a:lstStyle/>
                    <a:p>
                      <a:endParaRPr lang="nl-BE" sz="1800" dirty="0"/>
                    </a:p>
                  </a:txBody>
                  <a:tcPr marL="91443" marR="91443" marT="45722" marB="45722"/>
                </a:tc>
              </a:tr>
            </a:tbl>
          </a:graphicData>
        </a:graphic>
      </p:graphicFrame>
      <p:cxnSp>
        <p:nvCxnSpPr>
          <p:cNvPr id="53261" name="Rechte verbindingslijn met pijl 5"/>
          <p:cNvCxnSpPr>
            <a:cxnSpLocks noChangeShapeType="1"/>
          </p:cNvCxnSpPr>
          <p:nvPr/>
        </p:nvCxnSpPr>
        <p:spPr bwMode="auto">
          <a:xfrm flipV="1">
            <a:off x="2411413" y="908050"/>
            <a:ext cx="0" cy="309721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3262" name="Rechte verbindingslijn met pijl 9"/>
          <p:cNvCxnSpPr>
            <a:cxnSpLocks noChangeShapeType="1"/>
          </p:cNvCxnSpPr>
          <p:nvPr/>
        </p:nvCxnSpPr>
        <p:spPr bwMode="auto">
          <a:xfrm>
            <a:off x="3276600" y="5013325"/>
            <a:ext cx="3959225"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3263" name="Tekstvak 10"/>
          <p:cNvSpPr txBox="1">
            <a:spLocks noChangeArrowheads="1"/>
          </p:cNvSpPr>
          <p:nvPr/>
        </p:nvSpPr>
        <p:spPr bwMode="auto">
          <a:xfrm>
            <a:off x="5886451" y="5183188"/>
            <a:ext cx="10620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algn="r" eaLnBrk="1" hangingPunct="1">
              <a:spcBef>
                <a:spcPct val="0"/>
              </a:spcBef>
              <a:buClrTx/>
              <a:buFontTx/>
              <a:buNone/>
            </a:pPr>
            <a:r>
              <a:rPr lang="nl-BE" altLang="nl-BE" sz="1600" b="0" i="1" smtClean="0">
                <a:solidFill>
                  <a:schemeClr val="tx1"/>
                </a:solidFill>
                <a:latin typeface="Times New Roman" pitchFamily="18" charset="0"/>
              </a:rPr>
              <a:t>veel</a:t>
            </a:r>
            <a:endParaRPr lang="nl-BE" altLang="nl-BE" sz="1600" b="0" i="1" dirty="0">
              <a:solidFill>
                <a:schemeClr val="tx1"/>
              </a:solidFill>
              <a:latin typeface="Times New Roman" pitchFamily="18" charset="0"/>
            </a:endParaRPr>
          </a:p>
        </p:txBody>
      </p:sp>
      <p:sp>
        <p:nvSpPr>
          <p:cNvPr id="53264" name="Tekstvak 11"/>
          <p:cNvSpPr txBox="1">
            <a:spLocks noChangeArrowheads="1"/>
          </p:cNvSpPr>
          <p:nvPr/>
        </p:nvSpPr>
        <p:spPr bwMode="auto">
          <a:xfrm>
            <a:off x="2411413" y="5156200"/>
            <a:ext cx="7921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nl-BE" altLang="nl-BE" sz="1600" b="0" i="1" smtClean="0">
                <a:solidFill>
                  <a:schemeClr val="tx1"/>
                </a:solidFill>
                <a:latin typeface="Times New Roman" pitchFamily="18" charset="0"/>
              </a:rPr>
              <a:t>weinig</a:t>
            </a:r>
            <a:endParaRPr lang="nl-BE" altLang="nl-BE" sz="1600" b="0" i="1" dirty="0">
              <a:solidFill>
                <a:schemeClr val="tx1"/>
              </a:solidFill>
              <a:latin typeface="Times New Roman" pitchFamily="18" charset="0"/>
            </a:endParaRPr>
          </a:p>
        </p:txBody>
      </p:sp>
      <p:sp>
        <p:nvSpPr>
          <p:cNvPr id="53265" name="Tekstvak 12"/>
          <p:cNvSpPr txBox="1">
            <a:spLocks noChangeArrowheads="1"/>
          </p:cNvSpPr>
          <p:nvPr/>
        </p:nvSpPr>
        <p:spPr bwMode="auto">
          <a:xfrm>
            <a:off x="1547813" y="4581525"/>
            <a:ext cx="7921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nl-BE" altLang="nl-BE" sz="1600" b="0" i="1" smtClean="0">
                <a:solidFill>
                  <a:schemeClr val="tx1"/>
                </a:solidFill>
                <a:latin typeface="Times New Roman" pitchFamily="18" charset="0"/>
              </a:rPr>
              <a:t>weinig</a:t>
            </a:r>
            <a:endParaRPr lang="nl-BE" altLang="nl-BE" sz="1600" b="0" i="1" dirty="0">
              <a:solidFill>
                <a:schemeClr val="tx1"/>
              </a:solidFill>
              <a:latin typeface="Times New Roman" pitchFamily="18" charset="0"/>
            </a:endParaRPr>
          </a:p>
        </p:txBody>
      </p:sp>
      <p:sp>
        <p:nvSpPr>
          <p:cNvPr id="53266" name="Tekstvak 13"/>
          <p:cNvSpPr txBox="1">
            <a:spLocks noChangeArrowheads="1"/>
          </p:cNvSpPr>
          <p:nvPr/>
        </p:nvSpPr>
        <p:spPr bwMode="auto">
          <a:xfrm>
            <a:off x="1403350" y="1439863"/>
            <a:ext cx="10080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algn="r" eaLnBrk="1" hangingPunct="1">
              <a:spcBef>
                <a:spcPct val="0"/>
              </a:spcBef>
              <a:buClrTx/>
              <a:buFontTx/>
              <a:buNone/>
            </a:pPr>
            <a:r>
              <a:rPr lang="nl-BE" altLang="nl-BE" sz="1600" b="0" i="1" smtClean="0">
                <a:solidFill>
                  <a:schemeClr val="tx1"/>
                </a:solidFill>
                <a:latin typeface="Times New Roman" pitchFamily="18" charset="0"/>
              </a:rPr>
              <a:t>veel</a:t>
            </a:r>
            <a:endParaRPr lang="nl-BE" altLang="nl-BE" sz="1600" b="0" i="1" dirty="0">
              <a:solidFill>
                <a:schemeClr val="tx1"/>
              </a:solidFill>
              <a:latin typeface="Times New Roman" pitchFamily="18" charset="0"/>
            </a:endParaRPr>
          </a:p>
        </p:txBody>
      </p:sp>
      <p:sp>
        <p:nvSpPr>
          <p:cNvPr id="53267" name="Stroomdiagram: Scheidingslijn 14"/>
          <p:cNvSpPr>
            <a:spLocks noChangeArrowheads="1"/>
          </p:cNvSpPr>
          <p:nvPr/>
        </p:nvSpPr>
        <p:spPr bwMode="auto">
          <a:xfrm>
            <a:off x="2825750" y="2025650"/>
            <a:ext cx="431800" cy="169863"/>
          </a:xfrm>
          <a:prstGeom prst="flowChartTerminator">
            <a:avLst/>
          </a:prstGeom>
          <a:solidFill>
            <a:schemeClr val="accent1"/>
          </a:solidFill>
          <a:ln w="9525" algn="ctr">
            <a:solidFill>
              <a:schemeClr val="tx1"/>
            </a:solidFill>
            <a:round/>
            <a:headEnd/>
            <a:tailEnd/>
          </a:ln>
        </p:spPr>
        <p:txBody>
          <a:bodyPr wrap="none"/>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endParaRPr lang="nl-BE" altLang="nl-BE" sz="2400" b="0">
              <a:solidFill>
                <a:schemeClr val="tx1"/>
              </a:solidFill>
              <a:latin typeface="Times New Roman" pitchFamily="18" charset="0"/>
            </a:endParaRPr>
          </a:p>
        </p:txBody>
      </p:sp>
      <p:sp>
        <p:nvSpPr>
          <p:cNvPr id="53268" name="Stroomdiagram: Scheidingslijn 15"/>
          <p:cNvSpPr>
            <a:spLocks noChangeArrowheads="1"/>
          </p:cNvSpPr>
          <p:nvPr/>
        </p:nvSpPr>
        <p:spPr bwMode="auto">
          <a:xfrm>
            <a:off x="5099050" y="3357563"/>
            <a:ext cx="431800" cy="168275"/>
          </a:xfrm>
          <a:prstGeom prst="flowChartTerminator">
            <a:avLst/>
          </a:prstGeom>
          <a:pattFill prst="dkDnDiag">
            <a:fgClr>
              <a:schemeClr val="accent1"/>
            </a:fgClr>
            <a:bgClr>
              <a:schemeClr val="bg1"/>
            </a:bgClr>
          </a:pattFill>
          <a:ln w="9525" algn="ctr">
            <a:solidFill>
              <a:schemeClr val="tx1"/>
            </a:solidFill>
            <a:round/>
            <a:headEnd/>
            <a:tailEnd/>
          </a:ln>
        </p:spPr>
        <p:txBody>
          <a:bodyPr wrap="none"/>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endParaRPr lang="nl-BE" altLang="nl-BE" sz="2400" b="0">
              <a:solidFill>
                <a:schemeClr val="tx1"/>
              </a:solidFill>
              <a:latin typeface="Times New Roman" pitchFamily="18" charset="0"/>
            </a:endParaRPr>
          </a:p>
        </p:txBody>
      </p:sp>
      <p:sp>
        <p:nvSpPr>
          <p:cNvPr id="53269" name="Stroomdiagram: Scheidingslijn 16"/>
          <p:cNvSpPr>
            <a:spLocks noChangeArrowheads="1"/>
          </p:cNvSpPr>
          <p:nvPr/>
        </p:nvSpPr>
        <p:spPr bwMode="auto">
          <a:xfrm>
            <a:off x="6088063" y="4221163"/>
            <a:ext cx="431800" cy="169862"/>
          </a:xfrm>
          <a:prstGeom prst="flowChartTerminator">
            <a:avLst/>
          </a:prstGeom>
          <a:solidFill>
            <a:schemeClr val="accent1"/>
          </a:solidFill>
          <a:ln w="9525" algn="ctr">
            <a:solidFill>
              <a:schemeClr val="tx1"/>
            </a:solidFill>
            <a:round/>
            <a:headEnd/>
            <a:tailEnd/>
          </a:ln>
        </p:spPr>
        <p:txBody>
          <a:bodyPr wrap="none"/>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endParaRPr lang="nl-BE" altLang="nl-BE" sz="2400" b="0">
              <a:solidFill>
                <a:schemeClr val="tx1"/>
              </a:solidFill>
              <a:latin typeface="Times New Roman" pitchFamily="18" charset="0"/>
            </a:endParaRPr>
          </a:p>
        </p:txBody>
      </p:sp>
      <p:sp>
        <p:nvSpPr>
          <p:cNvPr id="53270" name="Stroomdiagram: Scheidingslijn 17"/>
          <p:cNvSpPr>
            <a:spLocks noChangeArrowheads="1"/>
          </p:cNvSpPr>
          <p:nvPr/>
        </p:nvSpPr>
        <p:spPr bwMode="auto">
          <a:xfrm>
            <a:off x="5314950" y="2444750"/>
            <a:ext cx="431800" cy="169863"/>
          </a:xfrm>
          <a:prstGeom prst="flowChartTerminator">
            <a:avLst/>
          </a:prstGeom>
          <a:solidFill>
            <a:schemeClr val="accent1"/>
          </a:solidFill>
          <a:ln w="9525" algn="ctr">
            <a:solidFill>
              <a:schemeClr val="tx1"/>
            </a:solidFill>
            <a:round/>
            <a:headEnd/>
            <a:tailEnd/>
          </a:ln>
        </p:spPr>
        <p:txBody>
          <a:bodyPr wrap="none"/>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endParaRPr lang="nl-BE" altLang="nl-BE" sz="2400" b="0">
              <a:solidFill>
                <a:schemeClr val="tx1"/>
              </a:solidFill>
              <a:latin typeface="Times New Roman" pitchFamily="18" charset="0"/>
            </a:endParaRPr>
          </a:p>
        </p:txBody>
      </p:sp>
      <p:sp>
        <p:nvSpPr>
          <p:cNvPr id="53271" name="Stroomdiagram: Scheidingslijn 18"/>
          <p:cNvSpPr>
            <a:spLocks noChangeArrowheads="1"/>
          </p:cNvSpPr>
          <p:nvPr/>
        </p:nvSpPr>
        <p:spPr bwMode="auto">
          <a:xfrm>
            <a:off x="5670550" y="1873250"/>
            <a:ext cx="431800" cy="169863"/>
          </a:xfrm>
          <a:prstGeom prst="flowChartTerminator">
            <a:avLst/>
          </a:prstGeom>
          <a:pattFill prst="dkUpDiag">
            <a:fgClr>
              <a:schemeClr val="accent1"/>
            </a:fgClr>
            <a:bgClr>
              <a:schemeClr val="bg1"/>
            </a:bgClr>
          </a:pattFill>
          <a:ln w="9525" algn="ctr">
            <a:solidFill>
              <a:schemeClr val="tx1"/>
            </a:solidFill>
            <a:round/>
            <a:headEnd/>
            <a:tailEnd/>
          </a:ln>
        </p:spPr>
        <p:txBody>
          <a:bodyPr wrap="none"/>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endParaRPr lang="nl-BE" altLang="nl-BE" sz="2400" b="0">
              <a:solidFill>
                <a:schemeClr val="tx1"/>
              </a:solidFill>
              <a:latin typeface="Times New Roman" pitchFamily="18" charset="0"/>
            </a:endParaRPr>
          </a:p>
        </p:txBody>
      </p:sp>
      <p:sp>
        <p:nvSpPr>
          <p:cNvPr id="53272" name="Stroomdiagram: Scheidingslijn 19"/>
          <p:cNvSpPr>
            <a:spLocks noChangeArrowheads="1"/>
          </p:cNvSpPr>
          <p:nvPr/>
        </p:nvSpPr>
        <p:spPr bwMode="auto">
          <a:xfrm>
            <a:off x="6102350" y="1692275"/>
            <a:ext cx="431800" cy="169863"/>
          </a:xfrm>
          <a:prstGeom prst="flowChartTerminator">
            <a:avLst/>
          </a:prstGeom>
          <a:solidFill>
            <a:schemeClr val="accent1"/>
          </a:solidFill>
          <a:ln w="9525" algn="ctr">
            <a:solidFill>
              <a:schemeClr val="tx1"/>
            </a:solidFill>
            <a:round/>
            <a:headEnd/>
            <a:tailEnd/>
          </a:ln>
        </p:spPr>
        <p:txBody>
          <a:bodyPr wrap="none"/>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endParaRPr lang="nl-BE" altLang="nl-BE" sz="2400" b="0">
              <a:solidFill>
                <a:schemeClr val="tx1"/>
              </a:solidFill>
              <a:latin typeface="Times New Roman" pitchFamily="18" charset="0"/>
            </a:endParaRPr>
          </a:p>
        </p:txBody>
      </p:sp>
      <p:sp>
        <p:nvSpPr>
          <p:cNvPr id="53273" name="Stroomdiagram: Scheidingslijn 20"/>
          <p:cNvSpPr>
            <a:spLocks noChangeArrowheads="1"/>
          </p:cNvSpPr>
          <p:nvPr/>
        </p:nvSpPr>
        <p:spPr bwMode="auto">
          <a:xfrm>
            <a:off x="4427538" y="1790700"/>
            <a:ext cx="431800" cy="168275"/>
          </a:xfrm>
          <a:prstGeom prst="flowChartTerminator">
            <a:avLst/>
          </a:prstGeom>
          <a:solidFill>
            <a:srgbClr val="92D050"/>
          </a:solidFill>
          <a:ln w="9525" algn="ctr">
            <a:solidFill>
              <a:schemeClr val="tx1"/>
            </a:solidFill>
            <a:round/>
            <a:headEnd/>
            <a:tailEnd/>
          </a:ln>
        </p:spPr>
        <p:txBody>
          <a:bodyPr wrap="none"/>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endParaRPr lang="nl-BE" altLang="nl-BE" sz="2400" b="0">
              <a:solidFill>
                <a:schemeClr val="tx1"/>
              </a:solidFill>
              <a:latin typeface="Times New Roman" pitchFamily="18" charset="0"/>
            </a:endParaRPr>
          </a:p>
        </p:txBody>
      </p:sp>
      <p:sp>
        <p:nvSpPr>
          <p:cNvPr id="53274" name="Stroomdiagram: Scheidingslijn 21"/>
          <p:cNvSpPr>
            <a:spLocks noChangeArrowheads="1"/>
          </p:cNvSpPr>
          <p:nvPr/>
        </p:nvSpPr>
        <p:spPr bwMode="auto">
          <a:xfrm>
            <a:off x="3284538" y="3835400"/>
            <a:ext cx="431800" cy="169863"/>
          </a:xfrm>
          <a:prstGeom prst="flowChartTerminator">
            <a:avLst/>
          </a:prstGeom>
          <a:solidFill>
            <a:schemeClr val="accent1"/>
          </a:solidFill>
          <a:ln w="9525" algn="ctr">
            <a:solidFill>
              <a:schemeClr val="tx1"/>
            </a:solidFill>
            <a:round/>
            <a:headEnd/>
            <a:tailEnd/>
          </a:ln>
        </p:spPr>
        <p:txBody>
          <a:bodyPr wrap="none"/>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endParaRPr lang="nl-BE" altLang="nl-BE" sz="2400" b="0">
              <a:solidFill>
                <a:schemeClr val="tx1"/>
              </a:solidFill>
              <a:latin typeface="Times New Roman" pitchFamily="18" charset="0"/>
            </a:endParaRPr>
          </a:p>
        </p:txBody>
      </p:sp>
      <p:sp>
        <p:nvSpPr>
          <p:cNvPr id="53275" name="Stroomdiagram: Scheidingslijn 22"/>
          <p:cNvSpPr>
            <a:spLocks noChangeArrowheads="1"/>
          </p:cNvSpPr>
          <p:nvPr/>
        </p:nvSpPr>
        <p:spPr bwMode="auto">
          <a:xfrm>
            <a:off x="4067175" y="2614613"/>
            <a:ext cx="433388" cy="169862"/>
          </a:xfrm>
          <a:prstGeom prst="flowChartTerminator">
            <a:avLst/>
          </a:prstGeom>
          <a:solidFill>
            <a:schemeClr val="accent1"/>
          </a:solidFill>
          <a:ln w="9525" algn="ctr">
            <a:solidFill>
              <a:schemeClr val="tx1"/>
            </a:solidFill>
            <a:round/>
            <a:headEnd/>
            <a:tailEnd/>
          </a:ln>
        </p:spPr>
        <p:txBody>
          <a:bodyPr wrap="none"/>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endParaRPr lang="nl-BE" altLang="nl-BE" sz="2400" b="0">
              <a:solidFill>
                <a:schemeClr val="tx1"/>
              </a:solidFill>
              <a:latin typeface="Times New Roman" pitchFamily="18" charset="0"/>
            </a:endParaRPr>
          </a:p>
        </p:txBody>
      </p:sp>
      <p:sp>
        <p:nvSpPr>
          <p:cNvPr id="53276" name="Stroomdiagram: Scheidingslijn 23"/>
          <p:cNvSpPr>
            <a:spLocks noChangeArrowheads="1"/>
          </p:cNvSpPr>
          <p:nvPr/>
        </p:nvSpPr>
        <p:spPr bwMode="auto">
          <a:xfrm>
            <a:off x="4427538" y="3068638"/>
            <a:ext cx="431800" cy="169862"/>
          </a:xfrm>
          <a:prstGeom prst="flowChartTerminator">
            <a:avLst/>
          </a:prstGeom>
          <a:solidFill>
            <a:schemeClr val="accent1"/>
          </a:solidFill>
          <a:ln w="9525" algn="ctr">
            <a:solidFill>
              <a:schemeClr val="tx1"/>
            </a:solidFill>
            <a:round/>
            <a:headEnd/>
            <a:tailEnd/>
          </a:ln>
        </p:spPr>
        <p:txBody>
          <a:bodyPr wrap="none"/>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endParaRPr lang="nl-BE" altLang="nl-BE" sz="2400" b="0">
              <a:solidFill>
                <a:schemeClr val="tx1"/>
              </a:solidFill>
              <a:latin typeface="Times New Roman" pitchFamily="18" charset="0"/>
            </a:endParaRPr>
          </a:p>
        </p:txBody>
      </p:sp>
      <p:sp>
        <p:nvSpPr>
          <p:cNvPr id="53277" name="Stroomdiagram: Scheidingslijn 24"/>
          <p:cNvSpPr>
            <a:spLocks noChangeArrowheads="1"/>
          </p:cNvSpPr>
          <p:nvPr/>
        </p:nvSpPr>
        <p:spPr bwMode="auto">
          <a:xfrm>
            <a:off x="6151563" y="3070225"/>
            <a:ext cx="431800" cy="168275"/>
          </a:xfrm>
          <a:prstGeom prst="flowChartTerminator">
            <a:avLst/>
          </a:prstGeom>
          <a:solidFill>
            <a:srgbClr val="9DCB3B"/>
          </a:solidFill>
          <a:ln w="9525" algn="ctr">
            <a:solidFill>
              <a:schemeClr val="tx1"/>
            </a:solidFill>
            <a:round/>
            <a:headEnd/>
            <a:tailEnd/>
          </a:ln>
        </p:spPr>
        <p:txBody>
          <a:bodyPr wrap="none"/>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endParaRPr lang="nl-BE" altLang="nl-BE" sz="2400" b="0">
              <a:solidFill>
                <a:schemeClr val="tx1"/>
              </a:solidFill>
              <a:latin typeface="Times New Roman" pitchFamily="18" charset="0"/>
            </a:endParaRPr>
          </a:p>
        </p:txBody>
      </p:sp>
      <p:sp>
        <p:nvSpPr>
          <p:cNvPr id="53278" name="Tekstvak 26"/>
          <p:cNvSpPr txBox="1">
            <a:spLocks noChangeArrowheads="1"/>
          </p:cNvSpPr>
          <p:nvPr/>
        </p:nvSpPr>
        <p:spPr bwMode="auto">
          <a:xfrm>
            <a:off x="3257550" y="5229225"/>
            <a:ext cx="27543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algn="ctr" eaLnBrk="1" hangingPunct="1">
              <a:spcBef>
                <a:spcPct val="0"/>
              </a:spcBef>
              <a:buClrTx/>
              <a:buFontTx/>
              <a:buNone/>
            </a:pPr>
            <a:r>
              <a:rPr lang="nl-BE" altLang="nl-BE" sz="1600" smtClean="0">
                <a:solidFill>
                  <a:schemeClr val="tx1"/>
                </a:solidFill>
                <a:latin typeface="Times New Roman" pitchFamily="18" charset="0"/>
              </a:rPr>
              <a:t>belang</a:t>
            </a:r>
            <a:endParaRPr lang="nl-BE" altLang="nl-BE" sz="1600" dirty="0">
              <a:solidFill>
                <a:schemeClr val="tx1"/>
              </a:solidFill>
              <a:latin typeface="Times New Roman" pitchFamily="18" charset="0"/>
            </a:endParaRPr>
          </a:p>
        </p:txBody>
      </p:sp>
      <p:cxnSp>
        <p:nvCxnSpPr>
          <p:cNvPr id="53279" name="Rechte verbindingslijn 28"/>
          <p:cNvCxnSpPr>
            <a:cxnSpLocks noChangeShapeType="1"/>
          </p:cNvCxnSpPr>
          <p:nvPr/>
        </p:nvCxnSpPr>
        <p:spPr bwMode="auto">
          <a:xfrm>
            <a:off x="7308850" y="765175"/>
            <a:ext cx="0" cy="11096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3280" name="Rechte verbindingslijn 30"/>
          <p:cNvCxnSpPr>
            <a:cxnSpLocks noChangeShapeType="1"/>
            <a:endCxn id="53272" idx="3"/>
          </p:cNvCxnSpPr>
          <p:nvPr/>
        </p:nvCxnSpPr>
        <p:spPr bwMode="auto">
          <a:xfrm flipH="1">
            <a:off x="6534150" y="1341438"/>
            <a:ext cx="774700" cy="4365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53281" name="Tekstvak 31"/>
          <p:cNvSpPr txBox="1">
            <a:spLocks noChangeArrowheads="1"/>
          </p:cNvSpPr>
          <p:nvPr/>
        </p:nvSpPr>
        <p:spPr bwMode="auto">
          <a:xfrm>
            <a:off x="7451725" y="765175"/>
            <a:ext cx="15128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nl-BE" altLang="nl-BE" sz="1600" b="0">
                <a:solidFill>
                  <a:schemeClr val="tx1"/>
                </a:solidFill>
                <a:latin typeface="Times New Roman" pitchFamily="18" charset="0"/>
              </a:rPr>
              <a:t>Werk actief samen met deze actor</a:t>
            </a:r>
          </a:p>
        </p:txBody>
      </p:sp>
      <p:cxnSp>
        <p:nvCxnSpPr>
          <p:cNvPr id="53282" name="Rechte verbindingslijn 34"/>
          <p:cNvCxnSpPr>
            <a:cxnSpLocks noChangeShapeType="1"/>
          </p:cNvCxnSpPr>
          <p:nvPr/>
        </p:nvCxnSpPr>
        <p:spPr bwMode="auto">
          <a:xfrm>
            <a:off x="1403350" y="908050"/>
            <a:ext cx="0" cy="441801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3283" name="Rechte verbindingslijn 37"/>
          <p:cNvCxnSpPr>
            <a:cxnSpLocks noChangeShapeType="1"/>
            <a:endCxn id="53267" idx="0"/>
          </p:cNvCxnSpPr>
          <p:nvPr/>
        </p:nvCxnSpPr>
        <p:spPr bwMode="auto">
          <a:xfrm>
            <a:off x="1403350" y="1052513"/>
            <a:ext cx="1638300" cy="97313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53284" name="Tekstvak 38"/>
          <p:cNvSpPr txBox="1">
            <a:spLocks noChangeArrowheads="1"/>
          </p:cNvSpPr>
          <p:nvPr/>
        </p:nvSpPr>
        <p:spPr bwMode="auto">
          <a:xfrm>
            <a:off x="107950" y="1049338"/>
            <a:ext cx="143986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nl-BE" altLang="nl-BE" sz="1600" b="0">
                <a:solidFill>
                  <a:schemeClr val="tx1"/>
                </a:solidFill>
                <a:latin typeface="Times New Roman" pitchFamily="18" charset="0"/>
              </a:rPr>
              <a:t>Communiceer met deze actoren en maak hen bewust van het belang om meer betrokken te zijn </a:t>
            </a:r>
          </a:p>
        </p:txBody>
      </p:sp>
      <p:sp>
        <p:nvSpPr>
          <p:cNvPr id="53285" name="Tekstvak 39"/>
          <p:cNvSpPr txBox="1">
            <a:spLocks noChangeArrowheads="1"/>
          </p:cNvSpPr>
          <p:nvPr/>
        </p:nvSpPr>
        <p:spPr bwMode="auto">
          <a:xfrm>
            <a:off x="7451725" y="3875088"/>
            <a:ext cx="15128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nl-BE" altLang="nl-BE" sz="1600" b="0">
                <a:solidFill>
                  <a:schemeClr val="tx1"/>
                </a:solidFill>
                <a:latin typeface="Times New Roman" pitchFamily="18" charset="0"/>
              </a:rPr>
              <a:t>Beïnvloed hen, lobby, onderhandel of probeer hen te neutraliseren</a:t>
            </a:r>
          </a:p>
        </p:txBody>
      </p:sp>
      <p:cxnSp>
        <p:nvCxnSpPr>
          <p:cNvPr id="53286" name="Rechte verbindingslijn 41"/>
          <p:cNvCxnSpPr>
            <a:cxnSpLocks noChangeShapeType="1"/>
          </p:cNvCxnSpPr>
          <p:nvPr/>
        </p:nvCxnSpPr>
        <p:spPr bwMode="auto">
          <a:xfrm>
            <a:off x="7308850" y="3525838"/>
            <a:ext cx="0" cy="19685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3287" name="Rechte verbindingslijn 43"/>
          <p:cNvCxnSpPr>
            <a:cxnSpLocks noChangeShapeType="1"/>
            <a:endCxn id="53269" idx="3"/>
          </p:cNvCxnSpPr>
          <p:nvPr/>
        </p:nvCxnSpPr>
        <p:spPr bwMode="auto">
          <a:xfrm flipH="1">
            <a:off x="6519863" y="4049713"/>
            <a:ext cx="788987" cy="25558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53288" name="Tekstvak 32"/>
          <p:cNvSpPr txBox="1">
            <a:spLocks noChangeArrowheads="1"/>
          </p:cNvSpPr>
          <p:nvPr/>
        </p:nvSpPr>
        <p:spPr bwMode="auto">
          <a:xfrm>
            <a:off x="7453313" y="2241550"/>
            <a:ext cx="151288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nl-BE" altLang="nl-BE" sz="1600" b="0">
                <a:solidFill>
                  <a:schemeClr val="tx1"/>
                </a:solidFill>
                <a:latin typeface="Times New Roman" pitchFamily="18" charset="0"/>
              </a:rPr>
              <a:t>Gebruik goede praktijkvoor-beelden en evaluaties om hun visie te beïnvloeden</a:t>
            </a:r>
          </a:p>
        </p:txBody>
      </p:sp>
      <p:cxnSp>
        <p:nvCxnSpPr>
          <p:cNvPr id="53289" name="Rechte verbindingslijn 4"/>
          <p:cNvCxnSpPr>
            <a:cxnSpLocks noChangeShapeType="1"/>
          </p:cNvCxnSpPr>
          <p:nvPr/>
        </p:nvCxnSpPr>
        <p:spPr bwMode="auto">
          <a:xfrm>
            <a:off x="7308850" y="2195513"/>
            <a:ext cx="0" cy="87312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3290" name="Rechte verbindingslijn 7"/>
          <p:cNvCxnSpPr>
            <a:cxnSpLocks noChangeShapeType="1"/>
            <a:endCxn id="53277" idx="3"/>
          </p:cNvCxnSpPr>
          <p:nvPr/>
        </p:nvCxnSpPr>
        <p:spPr bwMode="auto">
          <a:xfrm flipH="1">
            <a:off x="6583363" y="2614613"/>
            <a:ext cx="725487" cy="53975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4" name="Tekstvak 33"/>
          <p:cNvSpPr txBox="1"/>
          <p:nvPr/>
        </p:nvSpPr>
        <p:spPr>
          <a:xfrm>
            <a:off x="1835696" y="1772816"/>
            <a:ext cx="430887" cy="2808312"/>
          </a:xfrm>
          <a:prstGeom prst="rect">
            <a:avLst/>
          </a:prstGeom>
          <a:noFill/>
        </p:spPr>
        <p:txBody>
          <a:bodyPr vert="vert270">
            <a:spAutoFit/>
          </a:bodyPr>
          <a:lstStyle/>
          <a:p>
            <a:pPr algn="ctr" eaLnBrk="1" hangingPunct="1">
              <a:defRPr/>
            </a:pPr>
            <a:r>
              <a:rPr lang="nl-BE" sz="1600" b="1" smtClean="0"/>
              <a:t>alignering</a:t>
            </a:r>
            <a:endParaRPr lang="nl-BE" sz="1600" b="1" dirty="0"/>
          </a:p>
        </p:txBody>
      </p:sp>
    </p:spTree>
    <p:extLst>
      <p:ext uri="{BB962C8B-B14F-4D97-AF65-F5344CB8AC3E}">
        <p14:creationId xmlns:p14="http://schemas.microsoft.com/office/powerpoint/2010/main" val="3032117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jdelijke aanduiding voor inhoud 2"/>
          <p:cNvSpPr>
            <a:spLocks noGrp="1"/>
          </p:cNvSpPr>
          <p:nvPr>
            <p:ph idx="1"/>
          </p:nvPr>
        </p:nvSpPr>
        <p:spPr/>
        <p:txBody>
          <a:bodyPr/>
          <a:lstStyle/>
          <a:p>
            <a:endParaRPr lang="nl-BE" altLang="nl-BE" smtClean="0"/>
          </a:p>
        </p:txBody>
      </p:sp>
      <p:pic>
        <p:nvPicPr>
          <p:cNvPr id="78851" name="Afbeelding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628775"/>
            <a:ext cx="7488238"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2" name="Titel 1"/>
          <p:cNvSpPr>
            <a:spLocks noGrp="1"/>
          </p:cNvSpPr>
          <p:nvPr>
            <p:ph type="title"/>
          </p:nvPr>
        </p:nvSpPr>
        <p:spPr>
          <a:xfrm>
            <a:off x="1116013" y="404813"/>
            <a:ext cx="6858000" cy="685800"/>
          </a:xfrm>
        </p:spPr>
        <p:txBody>
          <a:bodyPr/>
          <a:lstStyle/>
          <a:p>
            <a:r>
              <a:rPr lang="nl-BE" altLang="nl-BE" sz="2800" smtClean="0"/>
              <a:t>Sessie 1 – Denken in termen van invloedsferen</a:t>
            </a:r>
            <a:endParaRPr lang="nl-BE" altLang="nl-BE" sz="2800" dirty="0" smtClean="0"/>
          </a:p>
        </p:txBody>
      </p:sp>
      <p:sp>
        <p:nvSpPr>
          <p:cNvPr id="78853" name="Tekstvak 5"/>
          <p:cNvSpPr txBox="1">
            <a:spLocks noChangeArrowheads="1"/>
          </p:cNvSpPr>
          <p:nvPr/>
        </p:nvSpPr>
        <p:spPr bwMode="auto">
          <a:xfrm>
            <a:off x="7092950" y="3141663"/>
            <a:ext cx="15827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nl-BE" altLang="nl-BE" sz="1600">
                <a:solidFill>
                  <a:schemeClr val="tx1"/>
                </a:solidFill>
                <a:latin typeface="Times New Roman" pitchFamily="18" charset="0"/>
              </a:rPr>
              <a:t>Stakeholders/</a:t>
            </a:r>
          </a:p>
          <a:p>
            <a:pPr eaLnBrk="1" hangingPunct="1">
              <a:spcBef>
                <a:spcPct val="0"/>
              </a:spcBef>
              <a:buClrTx/>
              <a:buFontTx/>
              <a:buNone/>
            </a:pPr>
            <a:r>
              <a:rPr lang="nl-BE" altLang="nl-BE" sz="1600">
                <a:solidFill>
                  <a:schemeClr val="tx1"/>
                </a:solidFill>
                <a:latin typeface="Times New Roman" pitchFamily="18" charset="0"/>
              </a:rPr>
              <a:t>begunstigden</a:t>
            </a:r>
          </a:p>
        </p:txBody>
      </p:sp>
    </p:spTree>
    <p:extLst>
      <p:ext uri="{BB962C8B-B14F-4D97-AF65-F5344CB8AC3E}">
        <p14:creationId xmlns:p14="http://schemas.microsoft.com/office/powerpoint/2010/main" val="3267333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87624" y="-99392"/>
            <a:ext cx="7722096" cy="685800"/>
          </a:xfrm>
        </p:spPr>
        <p:txBody>
          <a:bodyPr/>
          <a:lstStyle/>
          <a:p>
            <a:r>
              <a:rPr lang="nl-BE" sz="2000" smtClean="0"/>
              <a:t>Sessie 1 – Instructies voor groepswerk</a:t>
            </a:r>
            <a:endParaRPr lang="nl-BE" sz="2000" dirty="0"/>
          </a:p>
        </p:txBody>
      </p:sp>
      <p:sp>
        <p:nvSpPr>
          <p:cNvPr id="3" name="Tijdelijke aanduiding voor inhoud 2"/>
          <p:cNvSpPr>
            <a:spLocks noGrp="1"/>
          </p:cNvSpPr>
          <p:nvPr>
            <p:ph idx="1"/>
          </p:nvPr>
        </p:nvSpPr>
        <p:spPr>
          <a:xfrm>
            <a:off x="1043608" y="692696"/>
            <a:ext cx="7992888" cy="5976664"/>
          </a:xfrm>
        </p:spPr>
        <p:txBody>
          <a:bodyPr/>
          <a:lstStyle/>
          <a:p>
            <a:r>
              <a:rPr lang="fr-BE" sz="2000" b="0" smtClean="0"/>
              <a:t>Kies een concrete case van beleidsbeïnvloeding die de basis zal vormen voor het groepswerk van vandaag. We zullen de ToC re-construeren tijdens de sessies. </a:t>
            </a:r>
            <a:endParaRPr lang="fr-BE" sz="2000" b="0" dirty="0" smtClean="0"/>
          </a:p>
          <a:p>
            <a:r>
              <a:rPr lang="fr-BE" sz="2000" b="0" smtClean="0"/>
              <a:t>Omschrijf het probleem. Is het duidelijk en afgebakend?</a:t>
            </a:r>
            <a:endParaRPr lang="fr-BE" sz="2000" b="0" dirty="0" smtClean="0"/>
          </a:p>
          <a:p>
            <a:r>
              <a:rPr lang="fr-BE" sz="2000" b="0" smtClean="0"/>
              <a:t>Identificeren van de beoogde verandering. Omschrijf de verandering op een kaartje en groepeer ze op een flip </a:t>
            </a:r>
            <a:r>
              <a:rPr lang="fr-BE" sz="2000" b="0" dirty="0" smtClean="0"/>
              <a:t>chart.</a:t>
            </a:r>
          </a:p>
          <a:p>
            <a:r>
              <a:rPr lang="fr-BE" sz="2000" b="0" smtClean="0"/>
              <a:t>Reflecteren op de context / politieke omgeving / besluitvorming processen.</a:t>
            </a:r>
            <a:endParaRPr lang="fr-BE" sz="2000" b="0" dirty="0" smtClean="0"/>
          </a:p>
          <a:p>
            <a:r>
              <a:rPr lang="fr-BE" sz="2000" b="0" smtClean="0"/>
              <a:t>Uitvoeren van een stakeholder mapping: </a:t>
            </a:r>
            <a:r>
              <a:rPr lang="fr-BE" sz="2000" b="0" dirty="0" smtClean="0"/>
              <a:t>(a</a:t>
            </a:r>
            <a:r>
              <a:rPr lang="fr-BE" sz="2000" b="0" smtClean="0"/>
              <a:t>) doe een brainstorming mbt de verschillende actoren; </a:t>
            </a:r>
            <a:r>
              <a:rPr lang="fr-BE" sz="2000" b="0" dirty="0" smtClean="0"/>
              <a:t>(b</a:t>
            </a:r>
            <a:r>
              <a:rPr lang="fr-BE" sz="2000" b="0" smtClean="0"/>
              <a:t>) positioneer de actoren op een as van « belang</a:t>
            </a:r>
            <a:r>
              <a:rPr lang="fr-BE" sz="2000" b="0" dirty="0" smtClean="0"/>
              <a:t> </a:t>
            </a:r>
            <a:r>
              <a:rPr lang="fr-BE" sz="2000" b="0" smtClean="0"/>
              <a:t>» </a:t>
            </a:r>
            <a:r>
              <a:rPr lang="fr-BE" sz="2000" b="0"/>
              <a:t>en « alignering</a:t>
            </a:r>
            <a:r>
              <a:rPr lang="fr-BE" sz="2000" b="0" dirty="0" smtClean="0"/>
              <a:t> »</a:t>
            </a:r>
          </a:p>
          <a:p>
            <a:r>
              <a:rPr lang="fr-BE" sz="2000" b="0" smtClean="0"/>
              <a:t>Omcirkel </a:t>
            </a:r>
            <a:r>
              <a:rPr lang="fr-BE" sz="2000" b="0" smtClean="0">
                <a:solidFill>
                  <a:srgbClr val="00B050"/>
                </a:solidFill>
              </a:rPr>
              <a:t>in groen </a:t>
            </a:r>
            <a:r>
              <a:rPr lang="fr-BE" sz="2000" b="0" smtClean="0"/>
              <a:t>de actoren met veel macht, </a:t>
            </a:r>
            <a:r>
              <a:rPr lang="fr-BE" sz="2000" b="0" smtClean="0">
                <a:solidFill>
                  <a:srgbClr val="FF0000"/>
                </a:solidFill>
              </a:rPr>
              <a:t>in het rood </a:t>
            </a:r>
            <a:r>
              <a:rPr lang="fr-BE" sz="2000" b="0" smtClean="0"/>
              <a:t>de actoren die geen macht hebben en </a:t>
            </a:r>
            <a:r>
              <a:rPr lang="fr-BE" sz="2000" b="0" smtClean="0">
                <a:solidFill>
                  <a:srgbClr val="0070C0"/>
                </a:solidFill>
              </a:rPr>
              <a:t>in het blauw </a:t>
            </a:r>
            <a:r>
              <a:rPr lang="fr-BE" sz="2000" b="0" smtClean="0">
                <a:solidFill>
                  <a:schemeClr val="tx1"/>
                </a:solidFill>
              </a:rPr>
              <a:t>zij die een beperkte invloed hebben</a:t>
            </a:r>
            <a:r>
              <a:rPr lang="fr-BE" sz="2000" b="0" smtClean="0"/>
              <a:t>.</a:t>
            </a:r>
            <a:endParaRPr lang="fr-BE" sz="2000" b="0" dirty="0" smtClean="0"/>
          </a:p>
          <a:p>
            <a:r>
              <a:rPr lang="fr-BE" sz="2000" b="0" smtClean="0"/>
              <a:t>Neem enkele actoren en omschrijf de beoogde veranderingen op het niveau van elke actor. Zet de kaartjes op een flip </a:t>
            </a:r>
            <a:r>
              <a:rPr lang="fr-BE" sz="2000" b="0" dirty="0" smtClean="0"/>
              <a:t>chart.</a:t>
            </a:r>
          </a:p>
          <a:p>
            <a:pPr marL="0" indent="0">
              <a:buNone/>
            </a:pPr>
            <a:endParaRPr lang="fr-BE" sz="2000" dirty="0" smtClean="0"/>
          </a:p>
          <a:p>
            <a:endParaRPr lang="fr-BE" sz="2000" dirty="0"/>
          </a:p>
        </p:txBody>
      </p:sp>
    </p:spTree>
    <p:extLst>
      <p:ext uri="{BB962C8B-B14F-4D97-AF65-F5344CB8AC3E}">
        <p14:creationId xmlns:p14="http://schemas.microsoft.com/office/powerpoint/2010/main" val="3646186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404664"/>
            <a:ext cx="8712968" cy="685800"/>
          </a:xfrm>
        </p:spPr>
        <p:txBody>
          <a:bodyPr/>
          <a:lstStyle/>
          <a:p>
            <a:r>
              <a:rPr lang="nl-BE" smtClean="0"/>
              <a:t>Sessie </a:t>
            </a:r>
            <a:r>
              <a:rPr lang="nl-BE" dirty="0" smtClean="0"/>
              <a:t>1 </a:t>
            </a:r>
            <a:r>
              <a:rPr lang="nl-BE" smtClean="0"/>
              <a:t>– Plenair – case </a:t>
            </a:r>
            <a:r>
              <a:rPr lang="nl-BE" dirty="0" smtClean="0"/>
              <a:t>PTCP Honduras</a:t>
            </a:r>
            <a:endParaRPr lang="nl-BE" dirty="0"/>
          </a:p>
        </p:txBody>
      </p:sp>
      <p:sp>
        <p:nvSpPr>
          <p:cNvPr id="3" name="Tijdelijke aanduiding voor inhoud 2"/>
          <p:cNvSpPr>
            <a:spLocks noGrp="1"/>
          </p:cNvSpPr>
          <p:nvPr>
            <p:ph idx="1"/>
          </p:nvPr>
        </p:nvSpPr>
        <p:spPr>
          <a:xfrm>
            <a:off x="1115616" y="1124744"/>
            <a:ext cx="8136904" cy="5733256"/>
          </a:xfrm>
        </p:spPr>
        <p:txBody>
          <a:bodyPr/>
          <a:lstStyle/>
          <a:p>
            <a:r>
              <a:rPr lang="fr-BE" sz="1800" b="0" dirty="0" err="1" smtClean="0"/>
              <a:t>Plataforme</a:t>
            </a:r>
            <a:r>
              <a:rPr lang="fr-BE" sz="1800" b="0" dirty="0" smtClean="0"/>
              <a:t> de los Trabajadores </a:t>
            </a:r>
            <a:r>
              <a:rPr lang="fr-BE" sz="1800" b="0" dirty="0" err="1" smtClean="0"/>
              <a:t>por</a:t>
            </a:r>
            <a:r>
              <a:rPr lang="fr-BE" sz="1800" b="0" dirty="0" smtClean="0"/>
              <a:t> </a:t>
            </a:r>
            <a:r>
              <a:rPr lang="fr-BE" sz="1800" b="0" dirty="0" err="1" smtClean="0"/>
              <a:t>Cuenta</a:t>
            </a:r>
            <a:r>
              <a:rPr lang="fr-BE" sz="1800" b="0" dirty="0" smtClean="0"/>
              <a:t> </a:t>
            </a:r>
            <a:r>
              <a:rPr lang="fr-BE" sz="1800" b="0" err="1" smtClean="0"/>
              <a:t>Propia</a:t>
            </a:r>
            <a:r>
              <a:rPr lang="fr-BE" sz="1800" b="0" smtClean="0"/>
              <a:t> (netwerk van vakbonden in de informele sector)</a:t>
            </a:r>
            <a:endParaRPr lang="fr-BE" sz="1800" b="0" dirty="0" smtClean="0"/>
          </a:p>
          <a:p>
            <a:r>
              <a:rPr lang="fr-BE" sz="1800" b="0" smtClean="0"/>
              <a:t>Beoogde verandering: juridisch kader voor de informele sector</a:t>
            </a:r>
            <a:endParaRPr lang="fr-BE" sz="1800" b="0" dirty="0" smtClean="0"/>
          </a:p>
          <a:p>
            <a:r>
              <a:rPr lang="fr-BE" sz="1800" b="0" smtClean="0"/>
              <a:t>Een technische benadering (uitwerken van een wetsvoorstel) en politieke benadering (beleidsbeïnvloeding tov beleidsmakers)</a:t>
            </a:r>
          </a:p>
          <a:p>
            <a:r>
              <a:rPr lang="fr-BE" sz="1800" smtClean="0"/>
              <a:t>Niet succesvol</a:t>
            </a:r>
            <a:endParaRPr lang="fr-BE" sz="1800" dirty="0" smtClean="0"/>
          </a:p>
          <a:p>
            <a:pPr lvl="1"/>
            <a:r>
              <a:rPr lang="fr-BE" sz="1800" smtClean="0"/>
              <a:t>Wetsvoorstellen introduceren via een parlementslid, ondersteund door een petitie van 5000 personen en een protestmars</a:t>
            </a:r>
            <a:endParaRPr lang="fr-BE" sz="1800" dirty="0" smtClean="0"/>
          </a:p>
          <a:p>
            <a:r>
              <a:rPr lang="fr-BE" sz="1800" smtClean="0"/>
              <a:t>Succes – kennis van de besluitvormingprocessen + timing (verandering van overheid, verkiezingsperiodes)</a:t>
            </a:r>
            <a:endParaRPr lang="fr-BE" sz="1800" dirty="0" smtClean="0"/>
          </a:p>
          <a:p>
            <a:pPr lvl="1"/>
            <a:r>
              <a:rPr lang="fr-BE" sz="1800" smtClean="0"/>
              <a:t>Vraag aan ministerie van arbeid om tripartite overleg te organiseren</a:t>
            </a:r>
            <a:endParaRPr lang="fr-BE" sz="1800" dirty="0" smtClean="0"/>
          </a:p>
          <a:p>
            <a:pPr lvl="1"/>
            <a:r>
              <a:rPr lang="fr-BE" sz="1800" smtClean="0"/>
              <a:t>Gevolgen voor verschillende actoren: vakbonden, ministerie, sociaal-economische raad, nationale raad van bedrijven, de president, de raad van ministers</a:t>
            </a:r>
            <a:endParaRPr lang="fr-BE" sz="1800" dirty="0" smtClean="0"/>
          </a:p>
          <a:p>
            <a:pPr lvl="1"/>
            <a:r>
              <a:rPr lang="fr-BE" sz="1800" smtClean="0"/>
              <a:t>2 jaar van onderhandelingen (eerst initiatief in 2009)</a:t>
            </a:r>
            <a:endParaRPr lang="fr-BE" sz="1800" dirty="0" smtClean="0"/>
          </a:p>
          <a:p>
            <a:pPr lvl="1"/>
            <a:endParaRPr lang="fr-BE" sz="1600" dirty="0" smtClean="0"/>
          </a:p>
          <a:p>
            <a:endParaRPr lang="fr-BE" sz="2800" dirty="0"/>
          </a:p>
        </p:txBody>
      </p:sp>
    </p:spTree>
    <p:extLst>
      <p:ext uri="{BB962C8B-B14F-4D97-AF65-F5344CB8AC3E}">
        <p14:creationId xmlns:p14="http://schemas.microsoft.com/office/powerpoint/2010/main" val="2690580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35696" y="188640"/>
            <a:ext cx="6858000" cy="685800"/>
          </a:xfrm>
        </p:spPr>
        <p:txBody>
          <a:bodyPr/>
          <a:lstStyle/>
          <a:p>
            <a:r>
              <a:rPr lang="nl-BE" smtClean="0"/>
              <a:t>Sessie </a:t>
            </a:r>
            <a:r>
              <a:rPr lang="nl-BE" dirty="0" smtClean="0"/>
              <a:t>1 </a:t>
            </a:r>
            <a:r>
              <a:rPr lang="nl-BE" smtClean="0"/>
              <a:t>– Plenair: Case </a:t>
            </a:r>
            <a:r>
              <a:rPr lang="nl-BE" dirty="0" smtClean="0"/>
              <a:t>UAFC</a:t>
            </a:r>
            <a:endParaRPr lang="nl-BE" dirty="0"/>
          </a:p>
        </p:txBody>
      </p:sp>
      <p:sp>
        <p:nvSpPr>
          <p:cNvPr id="3" name="Tijdelijke aanduiding voor inhoud 2"/>
          <p:cNvSpPr>
            <a:spLocks noGrp="1"/>
          </p:cNvSpPr>
          <p:nvPr>
            <p:ph idx="1"/>
          </p:nvPr>
        </p:nvSpPr>
        <p:spPr>
          <a:xfrm>
            <a:off x="1187624" y="980728"/>
            <a:ext cx="7956376" cy="5877272"/>
          </a:xfrm>
        </p:spPr>
        <p:txBody>
          <a:bodyPr/>
          <a:lstStyle/>
          <a:p>
            <a:r>
              <a:rPr lang="fr-BE" sz="2000" dirty="0" smtClean="0"/>
              <a:t>Universal </a:t>
            </a:r>
            <a:r>
              <a:rPr lang="fr-BE" sz="2000" dirty="0" err="1" smtClean="0"/>
              <a:t>Acces</a:t>
            </a:r>
            <a:r>
              <a:rPr lang="fr-BE" sz="2000" dirty="0" smtClean="0"/>
              <a:t> to </a:t>
            </a:r>
            <a:r>
              <a:rPr lang="fr-BE" sz="2000" dirty="0" err="1" smtClean="0"/>
              <a:t>Female</a:t>
            </a:r>
            <a:r>
              <a:rPr lang="fr-BE" sz="2000" dirty="0" smtClean="0"/>
              <a:t> Condom – </a:t>
            </a:r>
            <a:r>
              <a:rPr lang="fr-BE" sz="2000" smtClean="0"/>
              <a:t>campagne van Oxfam </a:t>
            </a:r>
            <a:r>
              <a:rPr lang="fr-BE" sz="2000" dirty="0" err="1" smtClean="0"/>
              <a:t>Novib</a:t>
            </a:r>
            <a:r>
              <a:rPr lang="fr-BE" sz="2000" dirty="0" smtClean="0"/>
              <a:t>, </a:t>
            </a:r>
            <a:r>
              <a:rPr lang="fr-BE" sz="2000" dirty="0" err="1" smtClean="0"/>
              <a:t>Rutgers</a:t>
            </a:r>
            <a:r>
              <a:rPr lang="fr-BE" sz="2000" dirty="0" smtClean="0"/>
              <a:t> WPF, i+ </a:t>
            </a:r>
            <a:r>
              <a:rPr lang="fr-BE" sz="2000" smtClean="0"/>
              <a:t>Solutions en het Min van BZ</a:t>
            </a:r>
            <a:endParaRPr lang="fr-BE" sz="2000" dirty="0" smtClean="0"/>
          </a:p>
          <a:p>
            <a:r>
              <a:rPr lang="fr-BE" sz="2000" smtClean="0"/>
              <a:t>Beoogde verandering: donors en overheden voorzien budgetten voor de aankoop, verspreiding en promotie van vrouwelijke condooms (internationaal en in veel landen in het Zuiden)</a:t>
            </a:r>
            <a:endParaRPr lang="fr-BE" sz="2000" dirty="0" smtClean="0"/>
          </a:p>
          <a:p>
            <a:r>
              <a:rPr lang="fr-BE" sz="2000" smtClean="0"/>
              <a:t>Belang van stakeholder analyse</a:t>
            </a:r>
            <a:endParaRPr lang="fr-BE" sz="2000" dirty="0" smtClean="0"/>
          </a:p>
          <a:p>
            <a:pPr lvl="1"/>
            <a:r>
              <a:rPr lang="fr-BE" sz="2000" smtClean="0"/>
              <a:t>Een onderzoek over de kennis, normen, attitudes en acties van verschillende actoren</a:t>
            </a:r>
            <a:endParaRPr lang="fr-BE" sz="2000" dirty="0" smtClean="0"/>
          </a:p>
          <a:p>
            <a:pPr lvl="1"/>
            <a:r>
              <a:rPr lang="fr-BE" sz="2000" smtClean="0"/>
              <a:t>Identificatie van « change agents</a:t>
            </a:r>
            <a:r>
              <a:rPr lang="fr-BE" sz="2000" dirty="0" smtClean="0"/>
              <a:t> »</a:t>
            </a:r>
          </a:p>
          <a:p>
            <a:pPr lvl="1"/>
            <a:r>
              <a:rPr lang="fr-BE" sz="2000" smtClean="0"/>
              <a:t>Bvb in het kader van UNFPA</a:t>
            </a:r>
            <a:endParaRPr lang="fr-BE" sz="2000" dirty="0" smtClean="0"/>
          </a:p>
          <a:p>
            <a:pPr lvl="2"/>
            <a:r>
              <a:rPr lang="fr-BE" sz="1600" smtClean="0"/>
              <a:t>De hoofdzetel van New </a:t>
            </a:r>
            <a:r>
              <a:rPr lang="fr-BE" sz="1600" dirty="0" smtClean="0"/>
              <a:t>York </a:t>
            </a:r>
            <a:r>
              <a:rPr lang="fr-BE" sz="1600" smtClean="0"/>
              <a:t>– geen concrete engagementen maar het onderwerp zit in hun beleid</a:t>
            </a:r>
            <a:endParaRPr lang="fr-BE" sz="1600" dirty="0" smtClean="0"/>
          </a:p>
          <a:p>
            <a:pPr lvl="2"/>
            <a:r>
              <a:rPr lang="fr-BE" sz="1600" smtClean="0"/>
              <a:t>Directeur van de sectie familieplanning en reproductieve gezondheid is zeer geëngageerd</a:t>
            </a:r>
            <a:endParaRPr lang="fr-BE" sz="1600" dirty="0" smtClean="0"/>
          </a:p>
          <a:p>
            <a:pPr lvl="2"/>
            <a:r>
              <a:rPr lang="fr-BE" sz="1600" smtClean="0"/>
              <a:t>Nationale bureaus – attitudes en gemengde acties – belang van interne beleidsbeïnvloeding</a:t>
            </a:r>
            <a:endParaRPr lang="fr-BE" sz="1600" dirty="0" smtClean="0"/>
          </a:p>
          <a:p>
            <a:pPr lvl="2"/>
            <a:endParaRPr lang="fr-BE" sz="1600" dirty="0"/>
          </a:p>
        </p:txBody>
      </p:sp>
    </p:spTree>
    <p:extLst>
      <p:ext uri="{BB962C8B-B14F-4D97-AF65-F5344CB8AC3E}">
        <p14:creationId xmlns:p14="http://schemas.microsoft.com/office/powerpoint/2010/main" val="3654912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5856287" y="0"/>
            <a:ext cx="3287713" cy="1997832"/>
          </a:xfrm>
          <a:prstGeom prst="rect">
            <a:avLst/>
          </a:prstGeom>
        </p:spPr>
      </p:pic>
      <p:sp>
        <p:nvSpPr>
          <p:cNvPr id="2" name="Title 1"/>
          <p:cNvSpPr>
            <a:spLocks noGrp="1"/>
          </p:cNvSpPr>
          <p:nvPr>
            <p:ph type="title"/>
          </p:nvPr>
        </p:nvSpPr>
        <p:spPr/>
        <p:txBody>
          <a:bodyPr/>
          <a:lstStyle/>
          <a:p>
            <a:r>
              <a:rPr lang="nl-BE" smtClean="0"/>
              <a:t>Sessie </a:t>
            </a:r>
            <a:r>
              <a:rPr lang="nl-BE"/>
              <a:t>1 – </a:t>
            </a:r>
            <a:r>
              <a:rPr lang="nl-BE" smtClean="0"/>
              <a:t>Plenair: case Vredeseilanden</a:t>
            </a:r>
            <a:endParaRPr lang="nl-BE"/>
          </a:p>
        </p:txBody>
      </p:sp>
      <p:sp>
        <p:nvSpPr>
          <p:cNvPr id="9" name="Content Placeholder 8"/>
          <p:cNvSpPr>
            <a:spLocks noGrp="1"/>
          </p:cNvSpPr>
          <p:nvPr>
            <p:ph sz="half" idx="2"/>
          </p:nvPr>
        </p:nvSpPr>
        <p:spPr>
          <a:xfrm>
            <a:off x="457200" y="2174875"/>
            <a:ext cx="5194920" cy="3951288"/>
          </a:xfrm>
        </p:spPr>
        <p:txBody>
          <a:bodyPr>
            <a:normAutofit/>
          </a:bodyPr>
          <a:lstStyle/>
          <a:p>
            <a:r>
              <a:rPr lang="nl-BE" dirty="0" smtClean="0"/>
              <a:t>Sector-</a:t>
            </a:r>
            <a:r>
              <a:rPr lang="nl-BE" dirty="0" err="1" smtClean="0"/>
              <a:t>wide</a:t>
            </a:r>
            <a:r>
              <a:rPr lang="nl-BE" dirty="0" smtClean="0"/>
              <a:t> </a:t>
            </a:r>
            <a:r>
              <a:rPr lang="nl-BE" dirty="0" err="1" smtClean="0"/>
              <a:t>consultation</a:t>
            </a:r>
            <a:r>
              <a:rPr lang="nl-BE" dirty="0" smtClean="0"/>
              <a:t> &amp; exchange platform</a:t>
            </a:r>
          </a:p>
          <a:p>
            <a:r>
              <a:rPr lang="nl-BE" dirty="0" err="1" smtClean="0"/>
              <a:t>Responding</a:t>
            </a:r>
            <a:r>
              <a:rPr lang="nl-BE" dirty="0" smtClean="0"/>
              <a:t> </a:t>
            </a:r>
            <a:r>
              <a:rPr lang="nl-BE" dirty="0" err="1" smtClean="0"/>
              <a:t>to</a:t>
            </a:r>
            <a:r>
              <a:rPr lang="nl-BE" dirty="0" smtClean="0"/>
              <a:t> real gap</a:t>
            </a:r>
          </a:p>
          <a:p>
            <a:r>
              <a:rPr lang="nl-BE" dirty="0" smtClean="0"/>
              <a:t>Original </a:t>
            </a:r>
            <a:r>
              <a:rPr lang="nl-BE" dirty="0" err="1" smtClean="0"/>
              <a:t>build</a:t>
            </a:r>
            <a:r>
              <a:rPr lang="nl-BE" dirty="0" smtClean="0"/>
              <a:t>-up &amp; design </a:t>
            </a:r>
            <a:r>
              <a:rPr lang="nl-BE" smtClean="0"/>
              <a:t>of trajectory: broker</a:t>
            </a:r>
            <a:endParaRPr lang="nl-BE" dirty="0" smtClean="0"/>
          </a:p>
          <a:p>
            <a:r>
              <a:rPr lang="nl-BE" smtClean="0"/>
              <a:t>Potential </a:t>
            </a:r>
            <a:r>
              <a:rPr lang="nl-BE" dirty="0" err="1" smtClean="0"/>
              <a:t>for</a:t>
            </a:r>
            <a:r>
              <a:rPr lang="nl-BE" dirty="0" smtClean="0"/>
              <a:t> </a:t>
            </a:r>
            <a:r>
              <a:rPr lang="nl-BE" err="1" smtClean="0"/>
              <a:t>structural</a:t>
            </a:r>
            <a:r>
              <a:rPr lang="nl-BE" smtClean="0"/>
              <a:t> change</a:t>
            </a:r>
          </a:p>
          <a:p>
            <a:r>
              <a:rPr lang="nl-BE"/>
              <a:t>Balancing act between dialogue &amp; too close for comfort</a:t>
            </a:r>
          </a:p>
          <a:p>
            <a:endParaRPr lang="nl-BE" dirty="0" smtClean="0"/>
          </a:p>
          <a:p>
            <a:endParaRPr lang="nl-BE" dirty="0"/>
          </a:p>
        </p:txBody>
      </p:sp>
      <p:sp>
        <p:nvSpPr>
          <p:cNvPr id="10" name="Text Placeholder 9"/>
          <p:cNvSpPr>
            <a:spLocks noGrp="1"/>
          </p:cNvSpPr>
          <p:nvPr>
            <p:ph type="body" sz="quarter" idx="3"/>
          </p:nvPr>
        </p:nvSpPr>
        <p:spPr>
          <a:xfrm>
            <a:off x="603250" y="1365464"/>
            <a:ext cx="4041775" cy="639762"/>
          </a:xfrm>
        </p:spPr>
        <p:txBody>
          <a:bodyPr/>
          <a:lstStyle/>
          <a:p>
            <a:r>
              <a:rPr lang="nl-BE" i="1"/>
              <a:t>The Foodture trajectory</a:t>
            </a:r>
          </a:p>
        </p:txBody>
      </p:sp>
      <p:pic>
        <p:nvPicPr>
          <p:cNvPr id="7" name="Picture 6"/>
          <p:cNvPicPr>
            <a:picLocks noChangeAspect="1"/>
          </p:cNvPicPr>
          <p:nvPr/>
        </p:nvPicPr>
        <p:blipFill>
          <a:blip r:embed="rId4"/>
          <a:stretch>
            <a:fillRect/>
          </a:stretch>
        </p:blipFill>
        <p:spPr>
          <a:xfrm>
            <a:off x="5434838" y="1997832"/>
            <a:ext cx="2238375" cy="2824163"/>
          </a:xfrm>
          <a:prstGeom prst="rect">
            <a:avLst/>
          </a:prstGeom>
        </p:spPr>
      </p:pic>
      <p:pic>
        <p:nvPicPr>
          <p:cNvPr id="14" name="Picture 13"/>
          <p:cNvPicPr>
            <a:picLocks noChangeAspect="1"/>
          </p:cNvPicPr>
          <p:nvPr/>
        </p:nvPicPr>
        <p:blipFill>
          <a:blip r:embed="rId5"/>
          <a:stretch>
            <a:fillRect/>
          </a:stretch>
        </p:blipFill>
        <p:spPr>
          <a:xfrm>
            <a:off x="6426245" y="3890771"/>
            <a:ext cx="2717755" cy="2660898"/>
          </a:xfrm>
          <a:prstGeom prst="rect">
            <a:avLst/>
          </a:prstGeom>
        </p:spPr>
      </p:pic>
    </p:spTree>
    <p:extLst>
      <p:ext uri="{BB962C8B-B14F-4D97-AF65-F5344CB8AC3E}">
        <p14:creationId xmlns:p14="http://schemas.microsoft.com/office/powerpoint/2010/main" val="1406996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9592" y="260648"/>
            <a:ext cx="7794104" cy="685800"/>
          </a:xfrm>
        </p:spPr>
        <p:txBody>
          <a:bodyPr/>
          <a:lstStyle/>
          <a:p>
            <a:r>
              <a:rPr lang="nl-BE" smtClean="0"/>
              <a:t>Sessie 2 – Uitwerken van een strategie</a:t>
            </a:r>
            <a:endParaRPr lang="nl-BE"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2259991731"/>
              </p:ext>
            </p:extLst>
          </p:nvPr>
        </p:nvGraphicFramePr>
        <p:xfrm>
          <a:off x="899592" y="980728"/>
          <a:ext cx="8136904" cy="6217920"/>
        </p:xfrm>
        <a:graphic>
          <a:graphicData uri="http://schemas.openxmlformats.org/drawingml/2006/table">
            <a:tbl>
              <a:tblPr firstRow="1" bandRow="1">
                <a:tableStyleId>{5C22544A-7EE6-4342-B048-85BDC9FD1C3A}</a:tableStyleId>
              </a:tblPr>
              <a:tblGrid>
                <a:gridCol w="2771693"/>
                <a:gridCol w="5365211"/>
              </a:tblGrid>
              <a:tr h="348426">
                <a:tc gridSpan="2">
                  <a:txBody>
                    <a:bodyPr/>
                    <a:lstStyle/>
                    <a:p>
                      <a:r>
                        <a:rPr lang="nl-BE" sz="1800" b="1" i="1" kern="1200" smtClean="0">
                          <a:solidFill>
                            <a:schemeClr val="lt1"/>
                          </a:solidFill>
                          <a:effectLst/>
                          <a:latin typeface="+mn-lt"/>
                          <a:ea typeface="+mn-ea"/>
                          <a:cs typeface="+mn-cs"/>
                        </a:rPr>
                        <a:t>Hoe gaan we dit realiseren?</a:t>
                      </a:r>
                      <a:endParaRPr lang="fr-BE" noProof="0" dirty="0"/>
                    </a:p>
                  </a:txBody>
                  <a:tcPr/>
                </a:tc>
                <a:tc hMerge="1">
                  <a:txBody>
                    <a:bodyPr/>
                    <a:lstStyle/>
                    <a:p>
                      <a:endParaRPr lang="nl-BE" dirty="0"/>
                    </a:p>
                  </a:txBody>
                  <a:tcPr/>
                </a:tc>
              </a:tr>
              <a:tr h="348426">
                <a:tc>
                  <a:txBody>
                    <a:bodyPr/>
                    <a:lstStyle/>
                    <a:p>
                      <a:r>
                        <a:rPr lang="fr-BE" b="1" i="1" noProof="0" smtClean="0"/>
                        <a:t>Fasen</a:t>
                      </a:r>
                      <a:endParaRPr lang="fr-BE" b="1" i="1" noProof="0" dirty="0"/>
                    </a:p>
                  </a:txBody>
                  <a:tcPr/>
                </a:tc>
                <a:tc>
                  <a:txBody>
                    <a:bodyPr/>
                    <a:lstStyle/>
                    <a:p>
                      <a:pPr marL="0" indent="0">
                        <a:buFontTx/>
                        <a:buNone/>
                      </a:pPr>
                      <a:r>
                        <a:rPr lang="fr-BE" b="1" i="1" noProof="0" smtClean="0"/>
                        <a:t>Competenties - methodologieën</a:t>
                      </a:r>
                      <a:endParaRPr lang="fr-BE" b="1" i="1" noProof="0" dirty="0"/>
                    </a:p>
                  </a:txBody>
                  <a:tcPr/>
                </a:tc>
              </a:tr>
              <a:tr h="2177661">
                <a:tc>
                  <a:txBody>
                    <a:bodyPr/>
                    <a:lstStyle/>
                    <a:p>
                      <a:r>
                        <a:rPr lang="fr-BE" noProof="0" smtClean="0"/>
                        <a:t>Bepalen van</a:t>
                      </a:r>
                      <a:r>
                        <a:rPr lang="fr-BE" baseline="0" noProof="0" smtClean="0"/>
                        <a:t> kern-boodschappen</a:t>
                      </a:r>
                      <a:endParaRPr lang="fr-BE" noProof="0" dirty="0"/>
                    </a:p>
                  </a:txBody>
                  <a:tcPr/>
                </a:tc>
                <a:tc>
                  <a:txBody>
                    <a:bodyPr/>
                    <a:lstStyle/>
                    <a:p>
                      <a:pPr marL="285750" indent="-285750">
                        <a:buFontTx/>
                        <a:buChar char="-"/>
                      </a:pPr>
                      <a:r>
                        <a:rPr lang="fr-BE" noProof="0" smtClean="0"/>
                        <a:t>Welke boodschap voor welk publiek?</a:t>
                      </a:r>
                      <a:endParaRPr lang="fr-BE" noProof="0" dirty="0" smtClean="0"/>
                    </a:p>
                    <a:p>
                      <a:pPr marL="285750" indent="-285750">
                        <a:buFontTx/>
                        <a:buChar char="-"/>
                      </a:pPr>
                      <a:r>
                        <a:rPr lang="nl-BE" noProof="0" smtClean="0"/>
                        <a:t>Duidelijk proces van standpuntbepaling, besluitvorming over boodschap, producten, strategieën</a:t>
                      </a:r>
                    </a:p>
                    <a:p>
                      <a:pPr marL="285750" indent="-285750">
                        <a:buFontTx/>
                        <a:buChar char="-"/>
                      </a:pPr>
                      <a:r>
                        <a:rPr lang="nl-BE" noProof="0" smtClean="0"/>
                        <a:t>Duidelijke boodschap</a:t>
                      </a:r>
                    </a:p>
                    <a:p>
                      <a:pPr marL="285750" indent="-285750">
                        <a:buFontTx/>
                        <a:buChar char="-"/>
                      </a:pPr>
                      <a:r>
                        <a:rPr lang="fr-BE" noProof="0" smtClean="0"/>
                        <a:t>Aandacht bestenden aan besluitvormings-processen (intern of binnen de coalitie) mbt de boodschap, de</a:t>
                      </a:r>
                      <a:r>
                        <a:rPr lang="fr-BE" baseline="0" noProof="0" smtClean="0"/>
                        <a:t> standpunten, en strategieën</a:t>
                      </a:r>
                      <a:endParaRPr lang="fr-BE" noProof="0" dirty="0"/>
                    </a:p>
                  </a:txBody>
                  <a:tcPr/>
                </a:tc>
              </a:tr>
              <a:tr h="871065">
                <a:tc>
                  <a:txBody>
                    <a:bodyPr/>
                    <a:lstStyle/>
                    <a:p>
                      <a:r>
                        <a:rPr lang="fr-BE" noProof="0" smtClean="0"/>
                        <a:t>Uitwerken van een strategie</a:t>
                      </a:r>
                      <a:endParaRPr lang="fr-BE" noProof="0" dirty="0"/>
                    </a:p>
                  </a:txBody>
                  <a:tcPr/>
                </a:tc>
                <a:tc>
                  <a:txBody>
                    <a:bodyPr/>
                    <a:lstStyle/>
                    <a:p>
                      <a:pPr marL="285750" indent="-285750">
                        <a:buFontTx/>
                        <a:buChar char="-"/>
                      </a:pPr>
                      <a:r>
                        <a:rPr lang="fr-BE" noProof="0" smtClean="0"/>
                        <a:t>Kiezen van één</a:t>
                      </a:r>
                      <a:r>
                        <a:rPr lang="fr-BE" baseline="0" noProof="0" smtClean="0"/>
                        <a:t> of meerdere benaderingen voor beleidsbeïnvloeding</a:t>
                      </a:r>
                      <a:endParaRPr lang="fr-BE" baseline="0" noProof="0" dirty="0" smtClean="0"/>
                    </a:p>
                    <a:p>
                      <a:pPr marL="285750" indent="-285750">
                        <a:buFontTx/>
                        <a:buChar char="-"/>
                      </a:pPr>
                      <a:r>
                        <a:rPr lang="fr-BE" baseline="0" noProof="0" smtClean="0"/>
                        <a:t>Uitwerken van een communicatiestrategie</a:t>
                      </a:r>
                      <a:endParaRPr lang="fr-BE" baseline="0" noProof="0" dirty="0" smtClean="0"/>
                    </a:p>
                    <a:p>
                      <a:pPr marL="285750" indent="-285750">
                        <a:buFontTx/>
                        <a:buChar char="-"/>
                      </a:pPr>
                      <a:r>
                        <a:rPr lang="fr-BE" baseline="0" noProof="0" smtClean="0"/>
                        <a:t>Expliciteren van de hypothesen</a:t>
                      </a:r>
                      <a:endParaRPr lang="fr-BE" noProof="0" dirty="0"/>
                    </a:p>
                  </a:txBody>
                  <a:tcPr/>
                </a:tc>
              </a:tr>
              <a:tr h="1655023">
                <a:tc>
                  <a:txBody>
                    <a:bodyPr/>
                    <a:lstStyle/>
                    <a:p>
                      <a:r>
                        <a:rPr lang="fr-BE" noProof="0" smtClean="0"/>
                        <a:t>Voorbereiden van een actieplan</a:t>
                      </a:r>
                      <a:endParaRPr lang="fr-BE" noProof="0"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Tx/>
                        <a:buChar char="-"/>
                        <a:tabLst/>
                        <a:defRPr/>
                      </a:pPr>
                      <a:r>
                        <a:rPr lang="nl-BE" baseline="0" noProof="0" smtClean="0"/>
                        <a:t>Ontwikkeling concreet actieplan dat flexibel en opvolgbaar is</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nl-BE" baseline="0" noProof="0" smtClean="0"/>
                        <a:t>Uitvoeren van risicoanalyse</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fr-BE" baseline="0" noProof="0" smtClean="0"/>
                        <a:t>Voorbereiden van een budget en identificeren van middelen (aanpassen van de strategie aan de beschikbare mankracht en middelen)</a:t>
                      </a:r>
                      <a:endParaRPr lang="fr-BE" baseline="0" noProof="0" dirty="0" smtClean="0"/>
                    </a:p>
                    <a:p>
                      <a:endParaRPr lang="fr-BE" noProof="0" dirty="0"/>
                    </a:p>
                  </a:txBody>
                  <a:tcPr/>
                </a:tc>
              </a:tr>
            </a:tbl>
          </a:graphicData>
        </a:graphic>
      </p:graphicFrame>
    </p:spTree>
    <p:extLst>
      <p:ext uri="{BB962C8B-B14F-4D97-AF65-F5344CB8AC3E}">
        <p14:creationId xmlns:p14="http://schemas.microsoft.com/office/powerpoint/2010/main" val="1209514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Rechte verbindingslijn met pijl 4"/>
          <p:cNvCxnSpPr/>
          <p:nvPr/>
        </p:nvCxnSpPr>
        <p:spPr bwMode="auto">
          <a:xfrm>
            <a:off x="4427984" y="3140968"/>
            <a:ext cx="0" cy="194421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Rechte verbindingslijn met pijl 6"/>
          <p:cNvCxnSpPr/>
          <p:nvPr/>
        </p:nvCxnSpPr>
        <p:spPr bwMode="auto">
          <a:xfrm flipV="1">
            <a:off x="4427984" y="1268760"/>
            <a:ext cx="0" cy="187220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kstvak 7"/>
          <p:cNvSpPr txBox="1"/>
          <p:nvPr/>
        </p:nvSpPr>
        <p:spPr>
          <a:xfrm>
            <a:off x="3347864" y="692696"/>
            <a:ext cx="2376264" cy="400110"/>
          </a:xfrm>
          <a:prstGeom prst="rect">
            <a:avLst/>
          </a:prstGeom>
          <a:noFill/>
        </p:spPr>
        <p:txBody>
          <a:bodyPr wrap="square" rtlCol="0">
            <a:spAutoFit/>
          </a:bodyPr>
          <a:lstStyle/>
          <a:p>
            <a:r>
              <a:rPr lang="nl-NL" sz="2000" b="1" dirty="0" err="1"/>
              <a:t>Evidence</a:t>
            </a:r>
            <a:r>
              <a:rPr lang="nl-NL" sz="2000" b="1" dirty="0"/>
              <a:t> </a:t>
            </a:r>
            <a:r>
              <a:rPr lang="nl-NL" sz="2000" b="1" dirty="0" err="1"/>
              <a:t>based</a:t>
            </a:r>
            <a:endParaRPr lang="nl-NL" sz="2000" b="1" dirty="0"/>
          </a:p>
        </p:txBody>
      </p:sp>
      <p:sp>
        <p:nvSpPr>
          <p:cNvPr id="10" name="Tekstvak 9"/>
          <p:cNvSpPr txBox="1"/>
          <p:nvPr/>
        </p:nvSpPr>
        <p:spPr>
          <a:xfrm>
            <a:off x="3131840" y="5373216"/>
            <a:ext cx="3096344" cy="400110"/>
          </a:xfrm>
          <a:prstGeom prst="rect">
            <a:avLst/>
          </a:prstGeom>
          <a:noFill/>
        </p:spPr>
        <p:txBody>
          <a:bodyPr wrap="square" rtlCol="0">
            <a:spAutoFit/>
          </a:bodyPr>
          <a:lstStyle/>
          <a:p>
            <a:r>
              <a:rPr lang="nl-NL" sz="2000" b="1" dirty="0"/>
              <a:t>Interest/</a:t>
            </a:r>
            <a:r>
              <a:rPr lang="nl-NL" sz="2000" b="1" dirty="0" err="1"/>
              <a:t>value</a:t>
            </a:r>
            <a:r>
              <a:rPr lang="nl-NL" sz="2000" b="1" dirty="0"/>
              <a:t> </a:t>
            </a:r>
            <a:r>
              <a:rPr lang="nl-NL" sz="2000" b="1" dirty="0" err="1"/>
              <a:t>based</a:t>
            </a:r>
            <a:endParaRPr lang="nl-NL" sz="2000" b="1" dirty="0"/>
          </a:p>
        </p:txBody>
      </p:sp>
      <p:cxnSp>
        <p:nvCxnSpPr>
          <p:cNvPr id="12" name="Rechte verbindingslijn met pijl 11"/>
          <p:cNvCxnSpPr/>
          <p:nvPr/>
        </p:nvCxnSpPr>
        <p:spPr bwMode="auto">
          <a:xfrm>
            <a:off x="4427984" y="3140968"/>
            <a:ext cx="2088232"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kstvak 12"/>
          <p:cNvSpPr txBox="1"/>
          <p:nvPr/>
        </p:nvSpPr>
        <p:spPr>
          <a:xfrm>
            <a:off x="6804248" y="2852936"/>
            <a:ext cx="2160240" cy="1077218"/>
          </a:xfrm>
          <a:prstGeom prst="rect">
            <a:avLst/>
          </a:prstGeom>
          <a:noFill/>
        </p:spPr>
        <p:txBody>
          <a:bodyPr wrap="square" rtlCol="0">
            <a:spAutoFit/>
          </a:bodyPr>
          <a:lstStyle/>
          <a:p>
            <a:r>
              <a:rPr lang="nl-NL" sz="2000" b="1" dirty="0" err="1"/>
              <a:t>Confrontation</a:t>
            </a:r>
            <a:r>
              <a:rPr lang="nl-NL" sz="2000" b="1" dirty="0"/>
              <a:t>/ </a:t>
            </a:r>
          </a:p>
          <a:p>
            <a:r>
              <a:rPr lang="nl-NL" sz="2000" b="1" dirty="0" err="1"/>
              <a:t>Outside</a:t>
            </a:r>
            <a:r>
              <a:rPr lang="nl-NL" sz="2000" b="1" dirty="0"/>
              <a:t> track</a:t>
            </a:r>
          </a:p>
          <a:p>
            <a:endParaRPr lang="nl-NL" dirty="0"/>
          </a:p>
        </p:txBody>
      </p:sp>
      <p:cxnSp>
        <p:nvCxnSpPr>
          <p:cNvPr id="15" name="Rechte verbindingslijn met pijl 14"/>
          <p:cNvCxnSpPr/>
          <p:nvPr/>
        </p:nvCxnSpPr>
        <p:spPr bwMode="auto">
          <a:xfrm flipH="1">
            <a:off x="2411760" y="3140968"/>
            <a:ext cx="2016224"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kstvak 15"/>
          <p:cNvSpPr txBox="1"/>
          <p:nvPr/>
        </p:nvSpPr>
        <p:spPr>
          <a:xfrm>
            <a:off x="323528" y="2924944"/>
            <a:ext cx="1872208" cy="707886"/>
          </a:xfrm>
          <a:prstGeom prst="rect">
            <a:avLst/>
          </a:prstGeom>
          <a:noFill/>
        </p:spPr>
        <p:txBody>
          <a:bodyPr wrap="square" rtlCol="0">
            <a:spAutoFit/>
          </a:bodyPr>
          <a:lstStyle/>
          <a:p>
            <a:r>
              <a:rPr lang="nl-NL" sz="2000" b="1" dirty="0"/>
              <a:t>Cooperation/ </a:t>
            </a:r>
            <a:r>
              <a:rPr lang="nl-NL" sz="2000" b="1" dirty="0" err="1"/>
              <a:t>inside</a:t>
            </a:r>
            <a:r>
              <a:rPr lang="nl-NL" sz="2000" b="1" dirty="0"/>
              <a:t> track</a:t>
            </a:r>
          </a:p>
        </p:txBody>
      </p:sp>
      <p:sp>
        <p:nvSpPr>
          <p:cNvPr id="17" name="Ovaal 16"/>
          <p:cNvSpPr/>
          <p:nvPr/>
        </p:nvSpPr>
        <p:spPr bwMode="auto">
          <a:xfrm>
            <a:off x="5868144" y="1196752"/>
            <a:ext cx="2016224" cy="864096"/>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18" name="Tekstvak 17"/>
          <p:cNvSpPr txBox="1"/>
          <p:nvPr/>
        </p:nvSpPr>
        <p:spPr>
          <a:xfrm>
            <a:off x="6192180" y="1397967"/>
            <a:ext cx="1368152" cy="461665"/>
          </a:xfrm>
          <a:prstGeom prst="rect">
            <a:avLst/>
          </a:prstGeom>
          <a:noFill/>
        </p:spPr>
        <p:txBody>
          <a:bodyPr wrap="square" rtlCol="0">
            <a:spAutoFit/>
          </a:bodyPr>
          <a:lstStyle/>
          <a:p>
            <a:r>
              <a:rPr lang="nl-NL" dirty="0" err="1"/>
              <a:t>advocacy</a:t>
            </a:r>
            <a:endParaRPr lang="nl-NL" dirty="0"/>
          </a:p>
        </p:txBody>
      </p:sp>
      <p:sp>
        <p:nvSpPr>
          <p:cNvPr id="19" name="Ovaal 18"/>
          <p:cNvSpPr/>
          <p:nvPr/>
        </p:nvSpPr>
        <p:spPr bwMode="auto">
          <a:xfrm>
            <a:off x="1295636" y="1268784"/>
            <a:ext cx="2232248" cy="864096"/>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21" name="Tekstvak 20"/>
          <p:cNvSpPr txBox="1"/>
          <p:nvPr/>
        </p:nvSpPr>
        <p:spPr>
          <a:xfrm>
            <a:off x="1763688" y="1469999"/>
            <a:ext cx="1368152" cy="461665"/>
          </a:xfrm>
          <a:prstGeom prst="rect">
            <a:avLst/>
          </a:prstGeom>
          <a:noFill/>
        </p:spPr>
        <p:txBody>
          <a:bodyPr wrap="square" rtlCol="0">
            <a:spAutoFit/>
          </a:bodyPr>
          <a:lstStyle/>
          <a:p>
            <a:r>
              <a:rPr lang="nl-NL" dirty="0" err="1"/>
              <a:t>advising</a:t>
            </a:r>
            <a:endParaRPr lang="nl-NL" dirty="0"/>
          </a:p>
        </p:txBody>
      </p:sp>
      <p:sp>
        <p:nvSpPr>
          <p:cNvPr id="22" name="Ovaal 21"/>
          <p:cNvSpPr/>
          <p:nvPr/>
        </p:nvSpPr>
        <p:spPr bwMode="auto">
          <a:xfrm>
            <a:off x="6012160" y="4171354"/>
            <a:ext cx="2016224" cy="936104"/>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23" name="Tekstvak 22"/>
          <p:cNvSpPr txBox="1"/>
          <p:nvPr/>
        </p:nvSpPr>
        <p:spPr>
          <a:xfrm>
            <a:off x="6372200" y="4365104"/>
            <a:ext cx="1368152" cy="461665"/>
          </a:xfrm>
          <a:prstGeom prst="rect">
            <a:avLst/>
          </a:prstGeom>
          <a:noFill/>
        </p:spPr>
        <p:txBody>
          <a:bodyPr wrap="square" rtlCol="0">
            <a:spAutoFit/>
          </a:bodyPr>
          <a:lstStyle/>
          <a:p>
            <a:r>
              <a:rPr lang="nl-NL" dirty="0" err="1"/>
              <a:t>activism</a:t>
            </a:r>
            <a:endParaRPr lang="nl-NL" dirty="0"/>
          </a:p>
        </p:txBody>
      </p:sp>
      <p:sp>
        <p:nvSpPr>
          <p:cNvPr id="24" name="Ovaal 23"/>
          <p:cNvSpPr/>
          <p:nvPr/>
        </p:nvSpPr>
        <p:spPr bwMode="auto">
          <a:xfrm>
            <a:off x="1308820" y="4242792"/>
            <a:ext cx="1944216" cy="864096"/>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26" name="Tekstvak 25"/>
          <p:cNvSpPr txBox="1"/>
          <p:nvPr/>
        </p:nvSpPr>
        <p:spPr>
          <a:xfrm>
            <a:off x="1547664" y="4365104"/>
            <a:ext cx="1440160" cy="461665"/>
          </a:xfrm>
          <a:prstGeom prst="rect">
            <a:avLst/>
          </a:prstGeom>
          <a:noFill/>
        </p:spPr>
        <p:txBody>
          <a:bodyPr wrap="square" rtlCol="0">
            <a:spAutoFit/>
          </a:bodyPr>
          <a:lstStyle/>
          <a:p>
            <a:r>
              <a:rPr lang="nl-NL" dirty="0"/>
              <a:t>Lobby</a:t>
            </a:r>
          </a:p>
        </p:txBody>
      </p:sp>
      <p:sp>
        <p:nvSpPr>
          <p:cNvPr id="2" name="Titel 1"/>
          <p:cNvSpPr>
            <a:spLocks noGrp="1"/>
          </p:cNvSpPr>
          <p:nvPr>
            <p:ph type="title"/>
          </p:nvPr>
        </p:nvSpPr>
        <p:spPr>
          <a:xfrm>
            <a:off x="1452736" y="11561"/>
            <a:ext cx="7511752" cy="685800"/>
          </a:xfrm>
        </p:spPr>
        <p:txBody>
          <a:bodyPr/>
          <a:lstStyle/>
          <a:p>
            <a:r>
              <a:rPr lang="nl-BE" sz="2400" smtClean="0"/>
              <a:t>Sessie </a:t>
            </a:r>
            <a:r>
              <a:rPr lang="nl-BE" sz="2400" dirty="0" smtClean="0"/>
              <a:t>2 </a:t>
            </a:r>
            <a:r>
              <a:rPr lang="nl-BE" sz="2400" smtClean="0"/>
              <a:t>– Strategieën van beleidsbeïnvloeding</a:t>
            </a:r>
            <a:endParaRPr lang="nl-BE" sz="2400" dirty="0"/>
          </a:p>
        </p:txBody>
      </p:sp>
    </p:spTree>
    <p:extLst>
      <p:ext uri="{BB962C8B-B14F-4D97-AF65-F5344CB8AC3E}">
        <p14:creationId xmlns:p14="http://schemas.microsoft.com/office/powerpoint/2010/main" val="883996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79712" y="332656"/>
            <a:ext cx="6858000" cy="685800"/>
          </a:xfrm>
        </p:spPr>
        <p:txBody>
          <a:bodyPr/>
          <a:lstStyle/>
          <a:p>
            <a:r>
              <a:rPr lang="nl-BE" smtClean="0"/>
              <a:t>Programma</a:t>
            </a:r>
            <a:endParaRPr lang="nl-BE" dirty="0"/>
          </a:p>
        </p:txBody>
      </p:sp>
      <p:sp>
        <p:nvSpPr>
          <p:cNvPr id="3" name="Tijdelijke aanduiding voor inhoud 2"/>
          <p:cNvSpPr>
            <a:spLocks noGrp="1"/>
          </p:cNvSpPr>
          <p:nvPr>
            <p:ph idx="1"/>
          </p:nvPr>
        </p:nvSpPr>
        <p:spPr>
          <a:xfrm>
            <a:off x="1043608" y="1196752"/>
            <a:ext cx="7920880" cy="5040560"/>
          </a:xfrm>
        </p:spPr>
        <p:txBody>
          <a:bodyPr/>
          <a:lstStyle/>
          <a:p>
            <a:r>
              <a:rPr lang="fr-BE" smtClean="0"/>
              <a:t>Inleiding</a:t>
            </a:r>
            <a:endParaRPr lang="fr-BE" dirty="0" smtClean="0"/>
          </a:p>
          <a:p>
            <a:r>
              <a:rPr lang="fr-BE" smtClean="0"/>
              <a:t>Sessie </a:t>
            </a:r>
            <a:r>
              <a:rPr lang="fr-BE" dirty="0" smtClean="0"/>
              <a:t>1 </a:t>
            </a:r>
            <a:r>
              <a:rPr lang="fr-BE" smtClean="0"/>
              <a:t>– Wat, met wie en hoe</a:t>
            </a:r>
            <a:endParaRPr lang="fr-BE" dirty="0" smtClean="0"/>
          </a:p>
          <a:p>
            <a:r>
              <a:rPr lang="fr-BE" smtClean="0"/>
              <a:t>Sessie </a:t>
            </a:r>
            <a:r>
              <a:rPr lang="fr-BE" dirty="0" smtClean="0"/>
              <a:t>2 </a:t>
            </a:r>
            <a:r>
              <a:rPr lang="fr-BE" smtClean="0"/>
              <a:t>– Uitwerken van een strategie</a:t>
            </a:r>
            <a:endParaRPr lang="fr-BE" dirty="0" smtClean="0"/>
          </a:p>
          <a:p>
            <a:r>
              <a:rPr lang="fr-BE" smtClean="0"/>
              <a:t>Sessie </a:t>
            </a:r>
            <a:r>
              <a:rPr lang="fr-BE" dirty="0" smtClean="0"/>
              <a:t>3 </a:t>
            </a:r>
            <a:r>
              <a:rPr lang="fr-BE" smtClean="0"/>
              <a:t>– Monitoring &amp; evaluatie</a:t>
            </a:r>
            <a:endParaRPr lang="fr-BE" dirty="0" smtClean="0"/>
          </a:p>
          <a:p>
            <a:pPr lvl="1"/>
            <a:r>
              <a:rPr lang="fr-BE" smtClean="0"/>
              <a:t>Structuur van de sessies:</a:t>
            </a:r>
            <a:endParaRPr lang="fr-BE" dirty="0" smtClean="0"/>
          </a:p>
          <a:p>
            <a:pPr lvl="2"/>
            <a:r>
              <a:rPr lang="fr-BE" smtClean="0"/>
              <a:t>Introductie van concepten, theorieën en benaderingen</a:t>
            </a:r>
            <a:endParaRPr lang="fr-BE" dirty="0" smtClean="0"/>
          </a:p>
          <a:p>
            <a:pPr lvl="2"/>
            <a:r>
              <a:rPr lang="fr-BE" smtClean="0"/>
              <a:t>Groepswerk</a:t>
            </a:r>
            <a:endParaRPr lang="fr-BE" dirty="0" smtClean="0"/>
          </a:p>
          <a:p>
            <a:pPr lvl="2"/>
            <a:r>
              <a:rPr lang="fr-BE" smtClean="0"/>
              <a:t>Plenair</a:t>
            </a:r>
            <a:endParaRPr lang="fr-BE" dirty="0" smtClean="0"/>
          </a:p>
          <a:p>
            <a:r>
              <a:rPr lang="fr-BE" smtClean="0"/>
              <a:t>Afronding</a:t>
            </a:r>
            <a:endParaRPr lang="fr-BE" dirty="0"/>
          </a:p>
        </p:txBody>
      </p:sp>
    </p:spTree>
    <p:extLst>
      <p:ext uri="{BB962C8B-B14F-4D97-AF65-F5344CB8AC3E}">
        <p14:creationId xmlns:p14="http://schemas.microsoft.com/office/powerpoint/2010/main" val="3781200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640" b="17062"/>
          <a:stretch/>
        </p:blipFill>
        <p:spPr bwMode="auto">
          <a:xfrm>
            <a:off x="1547664" y="1266825"/>
            <a:ext cx="6542236" cy="5046506"/>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1259632" y="404664"/>
            <a:ext cx="7727776" cy="685800"/>
          </a:xfrm>
        </p:spPr>
        <p:txBody>
          <a:bodyPr/>
          <a:lstStyle/>
          <a:p>
            <a:r>
              <a:rPr lang="nl-BE" sz="2400" smtClean="0"/>
              <a:t>Sessie </a:t>
            </a:r>
            <a:r>
              <a:rPr lang="nl-BE" sz="2400" dirty="0" smtClean="0"/>
              <a:t>2 </a:t>
            </a:r>
            <a:r>
              <a:rPr lang="nl-BE" sz="2400" smtClean="0"/>
              <a:t>– </a:t>
            </a:r>
            <a:r>
              <a:rPr lang="nl-BE" sz="2400"/>
              <a:t>Strategieën van beleidsbeïnvloeding</a:t>
            </a:r>
            <a:endParaRPr lang="nl-BE" sz="2400" dirty="0"/>
          </a:p>
        </p:txBody>
      </p:sp>
    </p:spTree>
    <p:extLst>
      <p:ext uri="{BB962C8B-B14F-4D97-AF65-F5344CB8AC3E}">
        <p14:creationId xmlns:p14="http://schemas.microsoft.com/office/powerpoint/2010/main" val="3462239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460977"/>
            <a:ext cx="8424488" cy="685800"/>
          </a:xfrm>
        </p:spPr>
        <p:txBody>
          <a:bodyPr>
            <a:normAutofit fontScale="90000"/>
          </a:bodyPr>
          <a:lstStyle/>
          <a:p>
            <a:r>
              <a:rPr lang="nl-BE" smtClean="0"/>
              <a:t>Sessie 2– Strategieën voor beleidsverandering</a:t>
            </a:r>
            <a:endParaRPr lang="nl-BE" dirty="0"/>
          </a:p>
        </p:txBody>
      </p:sp>
      <p:pic>
        <p:nvPicPr>
          <p:cNvPr id="6" name="Picture 5"/>
          <p:cNvPicPr>
            <a:picLocks noChangeAspect="1"/>
          </p:cNvPicPr>
          <p:nvPr/>
        </p:nvPicPr>
        <p:blipFill rotWithShape="1">
          <a:blip r:embed="rId2"/>
          <a:srcRect t="8144" b="47080"/>
          <a:stretch/>
        </p:blipFill>
        <p:spPr bwMode="auto">
          <a:xfrm>
            <a:off x="540000" y="1910686"/>
            <a:ext cx="8126294" cy="3498423"/>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1467556" y="4114492"/>
            <a:ext cx="1388533" cy="307777"/>
          </a:xfrm>
          <a:prstGeom prst="rect">
            <a:avLst/>
          </a:prstGeom>
          <a:solidFill>
            <a:schemeClr val="bg1"/>
          </a:solidFill>
        </p:spPr>
        <p:txBody>
          <a:bodyPr wrap="square" rtlCol="0">
            <a:spAutoFit/>
          </a:bodyPr>
          <a:lstStyle/>
          <a:p>
            <a:r>
              <a:rPr lang="nl-BE" sz="1400">
                <a:solidFill>
                  <a:srgbClr val="00B0F0"/>
                </a:solidFill>
              </a:rPr>
              <a:t>Confrontation</a:t>
            </a:r>
          </a:p>
        </p:txBody>
      </p:sp>
      <p:sp>
        <p:nvSpPr>
          <p:cNvPr id="8" name="TextBox 7"/>
          <p:cNvSpPr txBox="1"/>
          <p:nvPr/>
        </p:nvSpPr>
        <p:spPr>
          <a:xfrm>
            <a:off x="6073423" y="4114492"/>
            <a:ext cx="1631245" cy="307777"/>
          </a:xfrm>
          <a:prstGeom prst="rect">
            <a:avLst/>
          </a:prstGeom>
          <a:solidFill>
            <a:schemeClr val="bg1"/>
          </a:solidFill>
        </p:spPr>
        <p:txBody>
          <a:bodyPr wrap="square" rtlCol="0">
            <a:spAutoFit/>
          </a:bodyPr>
          <a:lstStyle/>
          <a:p>
            <a:r>
              <a:rPr lang="nl-BE" sz="1400">
                <a:solidFill>
                  <a:srgbClr val="00B0F0"/>
                </a:solidFill>
              </a:rPr>
              <a:t>Dialogue/harmony</a:t>
            </a:r>
          </a:p>
        </p:txBody>
      </p:sp>
      <p:cxnSp>
        <p:nvCxnSpPr>
          <p:cNvPr id="10" name="Straight Connector 9"/>
          <p:cNvCxnSpPr/>
          <p:nvPr/>
        </p:nvCxnSpPr>
        <p:spPr>
          <a:xfrm>
            <a:off x="4572000" y="1404873"/>
            <a:ext cx="2257778" cy="1"/>
          </a:xfrm>
          <a:prstGeom prst="line">
            <a:avLst/>
          </a:prstGeom>
          <a:ln w="28575">
            <a:headEnd type="diamond"/>
            <a:tailEnd type="diamond"/>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5092518" y="1146777"/>
            <a:ext cx="1216742" cy="261610"/>
          </a:xfrm>
          <a:prstGeom prst="rect">
            <a:avLst/>
          </a:prstGeom>
          <a:noFill/>
        </p:spPr>
        <p:txBody>
          <a:bodyPr wrap="square" rtlCol="0">
            <a:spAutoFit/>
          </a:bodyPr>
          <a:lstStyle/>
          <a:p>
            <a:r>
              <a:rPr lang="nl-BE" sz="1050">
                <a:solidFill>
                  <a:schemeClr val="bg1">
                    <a:lumMod val="50000"/>
                  </a:schemeClr>
                </a:solidFill>
              </a:rPr>
              <a:t>Social dialogue</a:t>
            </a:r>
          </a:p>
        </p:txBody>
      </p:sp>
      <p:sp>
        <p:nvSpPr>
          <p:cNvPr id="15" name="TextBox 14"/>
          <p:cNvSpPr txBox="1"/>
          <p:nvPr/>
        </p:nvSpPr>
        <p:spPr>
          <a:xfrm>
            <a:off x="7704668" y="1971853"/>
            <a:ext cx="845127" cy="577081"/>
          </a:xfrm>
          <a:prstGeom prst="rect">
            <a:avLst/>
          </a:prstGeom>
          <a:noFill/>
        </p:spPr>
        <p:txBody>
          <a:bodyPr wrap="square" rtlCol="0">
            <a:spAutoFit/>
          </a:bodyPr>
          <a:lstStyle/>
          <a:p>
            <a:r>
              <a:rPr lang="nl-BE" sz="1050">
                <a:solidFill>
                  <a:schemeClr val="bg1">
                    <a:lumMod val="50000"/>
                  </a:schemeClr>
                </a:solidFill>
              </a:rPr>
              <a:t>Training / awareness raising</a:t>
            </a:r>
          </a:p>
        </p:txBody>
      </p:sp>
      <p:cxnSp>
        <p:nvCxnSpPr>
          <p:cNvPr id="16" name="Straight Connector 15"/>
          <p:cNvCxnSpPr/>
          <p:nvPr/>
        </p:nvCxnSpPr>
        <p:spPr>
          <a:xfrm>
            <a:off x="7704668" y="2081063"/>
            <a:ext cx="0" cy="1768228"/>
          </a:xfrm>
          <a:prstGeom prst="line">
            <a:avLst/>
          </a:prstGeom>
          <a:ln w="28575">
            <a:headEnd type="diamond"/>
            <a:tailEnd type="diamond"/>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3250442" y="3593679"/>
            <a:ext cx="1553570" cy="0"/>
          </a:xfrm>
          <a:prstGeom prst="line">
            <a:avLst/>
          </a:prstGeom>
          <a:ln w="28575">
            <a:headEnd type="diamond"/>
            <a:tailEnd type="diamond"/>
          </a:ln>
        </p:spPr>
        <p:style>
          <a:lnRef idx="1">
            <a:schemeClr val="dk1"/>
          </a:lnRef>
          <a:fillRef idx="0">
            <a:schemeClr val="dk1"/>
          </a:fillRef>
          <a:effectRef idx="0">
            <a:schemeClr val="dk1"/>
          </a:effectRef>
          <a:fontRef idx="minor">
            <a:schemeClr val="tx1"/>
          </a:fontRef>
        </p:style>
      </p:cxnSp>
      <p:sp>
        <p:nvSpPr>
          <p:cNvPr id="20" name="TextBox 19"/>
          <p:cNvSpPr txBox="1"/>
          <p:nvPr/>
        </p:nvSpPr>
        <p:spPr>
          <a:xfrm>
            <a:off x="3138985" y="3335583"/>
            <a:ext cx="1952867" cy="253916"/>
          </a:xfrm>
          <a:prstGeom prst="rect">
            <a:avLst/>
          </a:prstGeom>
          <a:noFill/>
        </p:spPr>
        <p:txBody>
          <a:bodyPr wrap="square" rtlCol="0">
            <a:spAutoFit/>
          </a:bodyPr>
          <a:lstStyle/>
          <a:p>
            <a:r>
              <a:rPr lang="nl-BE" sz="1050">
                <a:solidFill>
                  <a:schemeClr val="bg1">
                    <a:lumMod val="50000"/>
                  </a:schemeClr>
                </a:solidFill>
              </a:rPr>
              <a:t>Legal &amp; parliamentary work</a:t>
            </a:r>
          </a:p>
        </p:txBody>
      </p:sp>
      <p:cxnSp>
        <p:nvCxnSpPr>
          <p:cNvPr id="14" name="Straight Connector 13"/>
          <p:cNvCxnSpPr/>
          <p:nvPr/>
        </p:nvCxnSpPr>
        <p:spPr>
          <a:xfrm>
            <a:off x="4752545" y="1706187"/>
            <a:ext cx="2110166" cy="0"/>
          </a:xfrm>
          <a:prstGeom prst="line">
            <a:avLst/>
          </a:prstGeom>
          <a:ln w="28575">
            <a:headEnd type="diamond"/>
            <a:tailEnd type="diamond"/>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4885899" y="1448090"/>
            <a:ext cx="2111387" cy="253916"/>
          </a:xfrm>
          <a:prstGeom prst="rect">
            <a:avLst/>
          </a:prstGeom>
          <a:noFill/>
        </p:spPr>
        <p:txBody>
          <a:bodyPr wrap="square" rtlCol="0">
            <a:spAutoFit/>
          </a:bodyPr>
          <a:lstStyle/>
          <a:p>
            <a:r>
              <a:rPr lang="nl-BE" sz="1050">
                <a:solidFill>
                  <a:schemeClr val="bg1">
                    <a:lumMod val="50000"/>
                  </a:schemeClr>
                </a:solidFill>
              </a:rPr>
              <a:t>National dialogue / consultation</a:t>
            </a:r>
          </a:p>
        </p:txBody>
      </p:sp>
      <p:cxnSp>
        <p:nvCxnSpPr>
          <p:cNvPr id="26" name="Straight Connector 25"/>
          <p:cNvCxnSpPr/>
          <p:nvPr/>
        </p:nvCxnSpPr>
        <p:spPr>
          <a:xfrm>
            <a:off x="2528597" y="2353782"/>
            <a:ext cx="922121" cy="0"/>
          </a:xfrm>
          <a:prstGeom prst="line">
            <a:avLst/>
          </a:prstGeom>
          <a:ln w="28575">
            <a:headEnd type="diamond"/>
            <a:tailEnd type="diamond"/>
          </a:ln>
        </p:spPr>
        <p:style>
          <a:lnRef idx="1">
            <a:schemeClr val="dk1"/>
          </a:lnRef>
          <a:fillRef idx="0">
            <a:schemeClr val="dk1"/>
          </a:fillRef>
          <a:effectRef idx="0">
            <a:schemeClr val="dk1"/>
          </a:effectRef>
          <a:fontRef idx="minor">
            <a:schemeClr val="tx1"/>
          </a:fontRef>
        </p:style>
      </p:cxnSp>
      <p:sp>
        <p:nvSpPr>
          <p:cNvPr id="28" name="TextBox 27"/>
          <p:cNvSpPr txBox="1"/>
          <p:nvPr/>
        </p:nvSpPr>
        <p:spPr>
          <a:xfrm>
            <a:off x="2438888" y="2069801"/>
            <a:ext cx="1216742" cy="253916"/>
          </a:xfrm>
          <a:prstGeom prst="rect">
            <a:avLst/>
          </a:prstGeom>
          <a:noFill/>
        </p:spPr>
        <p:txBody>
          <a:bodyPr wrap="square" rtlCol="0">
            <a:spAutoFit/>
          </a:bodyPr>
          <a:lstStyle/>
          <a:p>
            <a:r>
              <a:rPr lang="nl-BE" sz="1050">
                <a:solidFill>
                  <a:schemeClr val="bg1">
                    <a:lumMod val="50000"/>
                  </a:schemeClr>
                </a:solidFill>
              </a:rPr>
              <a:t>Internat pressure</a:t>
            </a:r>
          </a:p>
        </p:txBody>
      </p:sp>
      <p:cxnSp>
        <p:nvCxnSpPr>
          <p:cNvPr id="29" name="Straight Connector 28"/>
          <p:cNvCxnSpPr/>
          <p:nvPr/>
        </p:nvCxnSpPr>
        <p:spPr>
          <a:xfrm>
            <a:off x="3886690" y="2184641"/>
            <a:ext cx="1871091" cy="10935"/>
          </a:xfrm>
          <a:prstGeom prst="line">
            <a:avLst/>
          </a:prstGeom>
          <a:ln w="28575">
            <a:headEnd type="diamond"/>
            <a:tailEnd type="diamond"/>
          </a:ln>
        </p:spPr>
        <p:style>
          <a:lnRef idx="1">
            <a:schemeClr val="dk1"/>
          </a:lnRef>
          <a:fillRef idx="0">
            <a:schemeClr val="dk1"/>
          </a:fillRef>
          <a:effectRef idx="0">
            <a:schemeClr val="dk1"/>
          </a:effectRef>
          <a:fontRef idx="minor">
            <a:schemeClr val="tx1"/>
          </a:fontRef>
        </p:style>
      </p:cxnSp>
      <p:sp>
        <p:nvSpPr>
          <p:cNvPr id="30" name="TextBox 29"/>
          <p:cNvSpPr txBox="1"/>
          <p:nvPr/>
        </p:nvSpPr>
        <p:spPr>
          <a:xfrm>
            <a:off x="3929292" y="1930911"/>
            <a:ext cx="1994274" cy="253916"/>
          </a:xfrm>
          <a:prstGeom prst="rect">
            <a:avLst/>
          </a:prstGeom>
          <a:noFill/>
        </p:spPr>
        <p:txBody>
          <a:bodyPr wrap="square" rtlCol="0">
            <a:spAutoFit/>
          </a:bodyPr>
          <a:lstStyle/>
          <a:p>
            <a:r>
              <a:rPr lang="nl-BE" sz="1050">
                <a:solidFill>
                  <a:schemeClr val="bg1">
                    <a:lumMod val="50000"/>
                  </a:schemeClr>
                </a:solidFill>
              </a:rPr>
              <a:t>Alliance building for advocacy</a:t>
            </a:r>
          </a:p>
        </p:txBody>
      </p:sp>
    </p:spTree>
    <p:extLst>
      <p:ext uri="{BB962C8B-B14F-4D97-AF65-F5344CB8AC3E}">
        <p14:creationId xmlns:p14="http://schemas.microsoft.com/office/powerpoint/2010/main" val="2459040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59632" y="476672"/>
            <a:ext cx="6858000" cy="685800"/>
          </a:xfrm>
        </p:spPr>
        <p:txBody>
          <a:bodyPr/>
          <a:lstStyle/>
          <a:p>
            <a:r>
              <a:rPr lang="nl-BE" sz="2400"/>
              <a:t>Sessie 2 – Hoe gebeurt politieke verandering?</a:t>
            </a:r>
            <a:endParaRPr lang="nl-BE" sz="2400"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401839746"/>
              </p:ext>
            </p:extLst>
          </p:nvPr>
        </p:nvGraphicFramePr>
        <p:xfrm>
          <a:off x="539553" y="1556792"/>
          <a:ext cx="8280920" cy="3749040"/>
        </p:xfrm>
        <a:graphic>
          <a:graphicData uri="http://schemas.openxmlformats.org/drawingml/2006/table">
            <a:tbl>
              <a:tblPr firstRow="1" bandRow="1">
                <a:tableStyleId>{5C22544A-7EE6-4342-B048-85BDC9FD1C3A}</a:tableStyleId>
              </a:tblPr>
              <a:tblGrid>
                <a:gridCol w="1872207"/>
                <a:gridCol w="3024337"/>
                <a:gridCol w="3384376"/>
              </a:tblGrid>
              <a:tr h="370840">
                <a:tc>
                  <a:txBody>
                    <a:bodyPr/>
                    <a:lstStyle/>
                    <a:p>
                      <a:r>
                        <a:rPr lang="nl-BE" dirty="0" smtClean="0"/>
                        <a:t>Theorie</a:t>
                      </a:r>
                      <a:endParaRPr lang="nl-BE" dirty="0"/>
                    </a:p>
                  </a:txBody>
                  <a:tcPr/>
                </a:tc>
                <a:tc>
                  <a:txBody>
                    <a:bodyPr/>
                    <a:lstStyle/>
                    <a:p>
                      <a:r>
                        <a:rPr lang="nl-BE" dirty="0" smtClean="0"/>
                        <a:t>Hoe vindt verandering plaats</a:t>
                      </a:r>
                      <a:endParaRPr lang="nl-BE" dirty="0"/>
                    </a:p>
                  </a:txBody>
                  <a:tcPr/>
                </a:tc>
                <a:tc>
                  <a:txBody>
                    <a:bodyPr/>
                    <a:lstStyle/>
                    <a:p>
                      <a:r>
                        <a:rPr lang="nl-BE" dirty="0" smtClean="0"/>
                        <a:t>Assumpties</a:t>
                      </a:r>
                      <a:endParaRPr lang="nl-BE" dirty="0"/>
                    </a:p>
                  </a:txBody>
                  <a:tcPr/>
                </a:tc>
              </a:tr>
              <a:tr h="370840">
                <a:tc>
                  <a:txBody>
                    <a:bodyPr/>
                    <a:lstStyle/>
                    <a:p>
                      <a:r>
                        <a:rPr lang="nl-BE" dirty="0" smtClean="0"/>
                        <a:t>Large </a:t>
                      </a:r>
                      <a:r>
                        <a:rPr lang="nl-BE" dirty="0" err="1" smtClean="0"/>
                        <a:t>leaps</a:t>
                      </a:r>
                      <a:endParaRPr lang="nl-BE" dirty="0" smtClean="0"/>
                    </a:p>
                    <a:p>
                      <a:r>
                        <a:rPr lang="nl-BE" sz="1200" dirty="0" smtClean="0"/>
                        <a:t>(</a:t>
                      </a:r>
                      <a:r>
                        <a:rPr lang="nl-BE" sz="1200" dirty="0" err="1" smtClean="0"/>
                        <a:t>Baumgartner</a:t>
                      </a:r>
                      <a:r>
                        <a:rPr lang="nl-BE" sz="1200" dirty="0" smtClean="0"/>
                        <a:t>, Jones)</a:t>
                      </a:r>
                      <a:endParaRPr lang="nl-BE" sz="1200" dirty="0"/>
                    </a:p>
                  </a:txBody>
                  <a:tcPr/>
                </a:tc>
                <a:tc>
                  <a:txBody>
                    <a:bodyPr/>
                    <a:lstStyle/>
                    <a:p>
                      <a:r>
                        <a:rPr lang="nl-BE" dirty="0" smtClean="0"/>
                        <a:t>Grote</a:t>
                      </a:r>
                      <a:r>
                        <a:rPr lang="nl-BE" baseline="0" dirty="0" smtClean="0"/>
                        <a:t> </a:t>
                      </a:r>
                      <a:r>
                        <a:rPr lang="nl-BE" dirty="0" smtClean="0"/>
                        <a:t>beleidsveranderingen</a:t>
                      </a:r>
                      <a:r>
                        <a:rPr lang="nl-BE" baseline="0" dirty="0" smtClean="0"/>
                        <a:t> gebeuren met plotselinge grote sprongen; </a:t>
                      </a:r>
                    </a:p>
                    <a:p>
                      <a:r>
                        <a:rPr lang="nl-BE" baseline="0" dirty="0" smtClean="0"/>
                        <a:t>onder de juiste condities </a:t>
                      </a:r>
                    </a:p>
                    <a:p>
                      <a:r>
                        <a:rPr lang="nl-BE" baseline="0" dirty="0" smtClean="0"/>
                        <a:t>/ omstandigheden:</a:t>
                      </a:r>
                    </a:p>
                    <a:p>
                      <a:pPr marL="352425" lvl="1" indent="-255588"/>
                      <a:r>
                        <a:rPr lang="nl-BE" sz="1600" kern="1200" baseline="0" smtClean="0">
                          <a:solidFill>
                            <a:schemeClr val="dk1"/>
                          </a:solidFill>
                          <a:latin typeface="+mn-lt"/>
                          <a:ea typeface="+mn-ea"/>
                          <a:cs typeface="+mn-cs"/>
                        </a:rPr>
                        <a:t>-   Een </a:t>
                      </a:r>
                      <a:r>
                        <a:rPr lang="nl-BE" sz="1600" kern="1200" baseline="0" dirty="0" smtClean="0">
                          <a:solidFill>
                            <a:schemeClr val="dk1"/>
                          </a:solidFill>
                          <a:latin typeface="+mn-lt"/>
                          <a:ea typeface="+mn-ea"/>
                          <a:cs typeface="+mn-cs"/>
                        </a:rPr>
                        <a:t>thema wordt anders benaderd of komt onder de aandacht</a:t>
                      </a:r>
                    </a:p>
                    <a:p>
                      <a:pPr marL="352425" lvl="1" indent="-255588">
                        <a:buFontTx/>
                        <a:buChar char="-"/>
                      </a:pPr>
                      <a:r>
                        <a:rPr lang="nl-BE" sz="1600" baseline="0" dirty="0" smtClean="0"/>
                        <a:t>Nieuwe actoren</a:t>
                      </a:r>
                    </a:p>
                    <a:p>
                      <a:pPr marL="352425" lvl="1" indent="-255588">
                        <a:buFontTx/>
                        <a:buChar char="-"/>
                      </a:pPr>
                      <a:r>
                        <a:rPr lang="nl-BE" sz="1600" baseline="0" dirty="0" smtClean="0"/>
                        <a:t>Thema krijgt verhoogde media aandacht</a:t>
                      </a:r>
                    </a:p>
                  </a:txBody>
                  <a:tcPr/>
                </a:tc>
                <a:tc>
                  <a:txBody>
                    <a:bodyPr/>
                    <a:lstStyle/>
                    <a:p>
                      <a:r>
                        <a:rPr lang="nl-BE" dirty="0" smtClean="0"/>
                        <a:t>Verandering</a:t>
                      </a:r>
                      <a:r>
                        <a:rPr lang="nl-BE" baseline="0" dirty="0" smtClean="0"/>
                        <a:t> gebeurt wanneer er verhoogde aandacht is voor een bepaald thema</a:t>
                      </a:r>
                    </a:p>
                    <a:p>
                      <a:endParaRPr lang="nl-BE" dirty="0" smtClean="0"/>
                    </a:p>
                    <a:p>
                      <a:r>
                        <a:rPr lang="nl-BE" dirty="0" smtClean="0"/>
                        <a:t>Media spelen hierin</a:t>
                      </a:r>
                      <a:r>
                        <a:rPr lang="nl-BE" baseline="0" dirty="0" smtClean="0"/>
                        <a:t> een grote</a:t>
                      </a:r>
                      <a:r>
                        <a:rPr lang="nl-BE" dirty="0" smtClean="0"/>
                        <a:t> rol</a:t>
                      </a:r>
                    </a:p>
                    <a:p>
                      <a:endParaRPr lang="nl-BE" dirty="0" smtClean="0"/>
                    </a:p>
                    <a:p>
                      <a:r>
                        <a:rPr lang="nl-BE" dirty="0" smtClean="0"/>
                        <a:t>Beleidsmakers</a:t>
                      </a:r>
                      <a:r>
                        <a:rPr lang="nl-BE" baseline="0" dirty="0" smtClean="0"/>
                        <a:t> komen in beweging als het thema op een andere manier belicht wordt (incl. feiten en emoties)</a:t>
                      </a:r>
                      <a:endParaRPr lang="nl-BE" dirty="0"/>
                    </a:p>
                  </a:txBody>
                  <a:tcPr/>
                </a:tc>
              </a:tr>
            </a:tbl>
          </a:graphicData>
        </a:graphic>
      </p:graphicFrame>
    </p:spTree>
    <p:extLst>
      <p:ext uri="{BB962C8B-B14F-4D97-AF65-F5344CB8AC3E}">
        <p14:creationId xmlns:p14="http://schemas.microsoft.com/office/powerpoint/2010/main" val="2556379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87624" y="188640"/>
            <a:ext cx="7848872" cy="685800"/>
          </a:xfrm>
        </p:spPr>
        <p:txBody>
          <a:bodyPr/>
          <a:lstStyle/>
          <a:p>
            <a:r>
              <a:rPr lang="nl-BE" sz="2000"/>
              <a:t>Sessie 2 – Hoe gebeurt politieke verandering?</a:t>
            </a:r>
            <a:endParaRPr lang="nl-BE" sz="2000"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408217995"/>
              </p:ext>
            </p:extLst>
          </p:nvPr>
        </p:nvGraphicFramePr>
        <p:xfrm>
          <a:off x="1115616" y="1196752"/>
          <a:ext cx="7505700" cy="5120640"/>
        </p:xfrm>
        <a:graphic>
          <a:graphicData uri="http://schemas.openxmlformats.org/drawingml/2006/table">
            <a:tbl>
              <a:tblPr firstRow="1" bandRow="1">
                <a:tableStyleId>{5C22544A-7EE6-4342-B048-85BDC9FD1C3A}</a:tableStyleId>
              </a:tblPr>
              <a:tblGrid>
                <a:gridCol w="1512168"/>
                <a:gridCol w="2736304"/>
                <a:gridCol w="3257228"/>
              </a:tblGrid>
              <a:tr h="370840">
                <a:tc>
                  <a:txBody>
                    <a:bodyPr/>
                    <a:lstStyle/>
                    <a:p>
                      <a:r>
                        <a:rPr lang="nl-BE" dirty="0" smtClean="0"/>
                        <a:t>Theorie</a:t>
                      </a:r>
                      <a:endParaRPr lang="nl-BE" dirty="0"/>
                    </a:p>
                  </a:txBody>
                  <a:tcPr/>
                </a:tc>
                <a:tc>
                  <a:txBody>
                    <a:bodyPr/>
                    <a:lstStyle/>
                    <a:p>
                      <a:r>
                        <a:rPr lang="nl-BE" dirty="0" smtClean="0"/>
                        <a:t>Hoe vindt verandering plaats</a:t>
                      </a:r>
                      <a:endParaRPr lang="nl-BE" dirty="0"/>
                    </a:p>
                  </a:txBody>
                  <a:tcPr/>
                </a:tc>
                <a:tc>
                  <a:txBody>
                    <a:bodyPr/>
                    <a:lstStyle/>
                    <a:p>
                      <a:r>
                        <a:rPr lang="nl-BE" dirty="0" smtClean="0"/>
                        <a:t>Assumpties</a:t>
                      </a:r>
                      <a:endParaRPr lang="nl-BE" dirty="0"/>
                    </a:p>
                  </a:txBody>
                  <a:tcPr/>
                </a:tc>
              </a:tr>
              <a:tr h="370840">
                <a:tc>
                  <a:txBody>
                    <a:bodyPr/>
                    <a:lstStyle/>
                    <a:p>
                      <a:r>
                        <a:rPr lang="nl-BE" dirty="0" err="1" smtClean="0"/>
                        <a:t>Coalition</a:t>
                      </a:r>
                      <a:r>
                        <a:rPr lang="nl-BE" dirty="0" smtClean="0"/>
                        <a:t> </a:t>
                      </a:r>
                      <a:r>
                        <a:rPr lang="nl-BE" dirty="0" err="1" smtClean="0"/>
                        <a:t>theory</a:t>
                      </a:r>
                      <a:endParaRPr lang="nl-BE" dirty="0" smtClean="0"/>
                    </a:p>
                    <a:p>
                      <a:r>
                        <a:rPr lang="nl-BE" sz="1800" kern="1200" dirty="0" smtClean="0">
                          <a:solidFill>
                            <a:schemeClr val="dk1"/>
                          </a:solidFill>
                          <a:latin typeface="+mn-lt"/>
                          <a:ea typeface="+mn-ea"/>
                          <a:cs typeface="+mn-cs"/>
                        </a:rPr>
                        <a:t>(</a:t>
                      </a:r>
                      <a:r>
                        <a:rPr lang="nl-BE" sz="1800" kern="1200" dirty="0" err="1" smtClean="0">
                          <a:solidFill>
                            <a:schemeClr val="dk1"/>
                          </a:solidFill>
                          <a:latin typeface="+mn-lt"/>
                          <a:ea typeface="+mn-ea"/>
                          <a:cs typeface="+mn-cs"/>
                        </a:rPr>
                        <a:t>Sabatier</a:t>
                      </a:r>
                      <a:r>
                        <a:rPr lang="nl-BE" sz="1800" kern="1200" dirty="0" smtClean="0">
                          <a:solidFill>
                            <a:schemeClr val="dk1"/>
                          </a:solidFill>
                          <a:latin typeface="+mn-lt"/>
                          <a:ea typeface="+mn-ea"/>
                          <a:cs typeface="+mn-cs"/>
                        </a:rPr>
                        <a:t>, Jenkins-Smith)</a:t>
                      </a:r>
                    </a:p>
                    <a:p>
                      <a:endParaRPr lang="nl-BE" dirty="0"/>
                    </a:p>
                  </a:txBody>
                  <a:tcPr/>
                </a:tc>
                <a:tc>
                  <a:txBody>
                    <a:bodyPr/>
                    <a:lstStyle/>
                    <a:p>
                      <a:r>
                        <a:rPr lang="nl-BE" dirty="0" smtClean="0"/>
                        <a:t>Verandering</a:t>
                      </a:r>
                      <a:r>
                        <a:rPr lang="nl-BE" baseline="0" dirty="0" smtClean="0"/>
                        <a:t> is een gevolg van een gezamenlijke acties van individuen die dezelfde ideeën/uitgangspunten / oplossingen delen</a:t>
                      </a:r>
                      <a:endParaRPr lang="nl-BE" dirty="0"/>
                    </a:p>
                  </a:txBody>
                  <a:tcPr/>
                </a:tc>
                <a:tc>
                  <a:txBody>
                    <a:bodyPr/>
                    <a:lstStyle/>
                    <a:p>
                      <a:r>
                        <a:rPr lang="nl-BE" sz="1600" dirty="0" smtClean="0"/>
                        <a:t>Coalities worden bijeengehouden</a:t>
                      </a:r>
                      <a:r>
                        <a:rPr lang="nl-BE" sz="1600" baseline="0" dirty="0" smtClean="0"/>
                        <a:t> </a:t>
                      </a:r>
                      <a:r>
                        <a:rPr lang="nl-BE" sz="1600" dirty="0" smtClean="0"/>
                        <a:t>o.b.v.</a:t>
                      </a:r>
                      <a:r>
                        <a:rPr lang="nl-BE" sz="1600" baseline="0" dirty="0" smtClean="0"/>
                        <a:t> gedeelde visies – deze gedeelde visies zijn moeilijk te veranderen</a:t>
                      </a:r>
                    </a:p>
                    <a:p>
                      <a:endParaRPr lang="nl-BE" sz="1600" dirty="0" smtClean="0"/>
                    </a:p>
                    <a:p>
                      <a:r>
                        <a:rPr lang="nl-BE" sz="1600" dirty="0" smtClean="0"/>
                        <a:t>Overtuigingen veranderen pas:</a:t>
                      </a:r>
                    </a:p>
                    <a:p>
                      <a:pPr marL="285750" indent="-285750">
                        <a:buFontTx/>
                        <a:buChar char="-"/>
                      </a:pPr>
                      <a:r>
                        <a:rPr lang="nl-BE" sz="1600" baseline="0" dirty="0" smtClean="0"/>
                        <a:t>Onder druk van externe omstandigheden (socio-economisch, publieke opinie)</a:t>
                      </a:r>
                    </a:p>
                    <a:p>
                      <a:pPr marL="285750" indent="-285750">
                        <a:buFontTx/>
                        <a:buChar char="-"/>
                      </a:pPr>
                      <a:r>
                        <a:rPr lang="nl-BE" sz="1600" baseline="0" dirty="0" smtClean="0"/>
                        <a:t>Nieuwe inzichten</a:t>
                      </a:r>
                    </a:p>
                    <a:p>
                      <a:pPr marL="0" indent="0">
                        <a:buFontTx/>
                        <a:buNone/>
                      </a:pPr>
                      <a:endParaRPr lang="nl-BE" sz="1600" baseline="0" dirty="0" smtClean="0"/>
                    </a:p>
                    <a:p>
                      <a:pPr marL="0" indent="0">
                        <a:buFontTx/>
                        <a:buNone/>
                      </a:pPr>
                      <a:r>
                        <a:rPr lang="nl-BE" sz="1600" baseline="0" dirty="0" smtClean="0"/>
                        <a:t>Beleid zal niet veranderen behalve wanneer:</a:t>
                      </a:r>
                    </a:p>
                    <a:p>
                      <a:pPr marL="285750" indent="-285750">
                        <a:buFontTx/>
                        <a:buChar char="-"/>
                      </a:pPr>
                      <a:r>
                        <a:rPr lang="nl-BE" sz="1600" baseline="0" dirty="0" smtClean="0"/>
                        <a:t>De groep die de status quo ondersteunt geen meerderheid meer heeft</a:t>
                      </a:r>
                    </a:p>
                    <a:p>
                      <a:pPr marL="285750" indent="-285750">
                        <a:buFontTx/>
                        <a:buChar char="-"/>
                      </a:pPr>
                      <a:r>
                        <a:rPr lang="nl-BE" sz="1600" baseline="0" dirty="0" smtClean="0"/>
                        <a:t>Verandering wordt opgelegd door rechtspraak</a:t>
                      </a:r>
                      <a:endParaRPr lang="nl-BE" sz="1600" dirty="0"/>
                    </a:p>
                  </a:txBody>
                  <a:tcPr/>
                </a:tc>
              </a:tr>
            </a:tbl>
          </a:graphicData>
        </a:graphic>
      </p:graphicFrame>
    </p:spTree>
    <p:extLst>
      <p:ext uri="{BB962C8B-B14F-4D97-AF65-F5344CB8AC3E}">
        <p14:creationId xmlns:p14="http://schemas.microsoft.com/office/powerpoint/2010/main" val="29497996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04662" y="116632"/>
            <a:ext cx="8352928" cy="685800"/>
          </a:xfrm>
        </p:spPr>
        <p:txBody>
          <a:bodyPr/>
          <a:lstStyle/>
          <a:p>
            <a:r>
              <a:rPr lang="nl-BE" sz="2000"/>
              <a:t>Sessie 2 – Hoe gebeurt politieke verandering?</a:t>
            </a:r>
            <a:endParaRPr lang="nl-BE" sz="2000"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3176278990"/>
              </p:ext>
            </p:extLst>
          </p:nvPr>
        </p:nvGraphicFramePr>
        <p:xfrm>
          <a:off x="1115616" y="908720"/>
          <a:ext cx="7920880" cy="5394960"/>
        </p:xfrm>
        <a:graphic>
          <a:graphicData uri="http://schemas.openxmlformats.org/drawingml/2006/table">
            <a:tbl>
              <a:tblPr firstRow="1" bandRow="1">
                <a:tableStyleId>{5C22544A-7EE6-4342-B048-85BDC9FD1C3A}</a:tableStyleId>
              </a:tblPr>
              <a:tblGrid>
                <a:gridCol w="2127752"/>
                <a:gridCol w="2811672"/>
                <a:gridCol w="2981456"/>
              </a:tblGrid>
              <a:tr h="370840">
                <a:tc>
                  <a:txBody>
                    <a:bodyPr/>
                    <a:lstStyle/>
                    <a:p>
                      <a:r>
                        <a:rPr lang="nl-BE" dirty="0" smtClean="0"/>
                        <a:t>Theorie</a:t>
                      </a:r>
                      <a:endParaRPr lang="nl-BE" dirty="0"/>
                    </a:p>
                  </a:txBody>
                  <a:tcPr/>
                </a:tc>
                <a:tc>
                  <a:txBody>
                    <a:bodyPr/>
                    <a:lstStyle/>
                    <a:p>
                      <a:r>
                        <a:rPr lang="nl-BE" dirty="0" smtClean="0"/>
                        <a:t>Hoe vindt verandering plaats</a:t>
                      </a:r>
                      <a:endParaRPr lang="nl-BE" dirty="0"/>
                    </a:p>
                  </a:txBody>
                  <a:tcPr/>
                </a:tc>
                <a:tc>
                  <a:txBody>
                    <a:bodyPr/>
                    <a:lstStyle/>
                    <a:p>
                      <a:r>
                        <a:rPr lang="nl-BE" dirty="0" smtClean="0"/>
                        <a:t>Assumpties</a:t>
                      </a:r>
                      <a:endParaRPr lang="nl-BE" dirty="0"/>
                    </a:p>
                  </a:txBody>
                  <a:tcPr/>
                </a:tc>
              </a:tr>
              <a:tr h="370840">
                <a:tc>
                  <a:txBody>
                    <a:bodyPr/>
                    <a:lstStyle/>
                    <a:p>
                      <a:r>
                        <a:rPr lang="nl-BE" sz="1800" kern="1200" dirty="0" smtClean="0">
                          <a:solidFill>
                            <a:schemeClr val="dk1"/>
                          </a:solidFill>
                          <a:latin typeface="+mn-lt"/>
                          <a:ea typeface="+mn-ea"/>
                          <a:cs typeface="+mn-cs"/>
                        </a:rPr>
                        <a:t>Policy </a:t>
                      </a:r>
                      <a:r>
                        <a:rPr lang="nl-BE" sz="1800" kern="1200" dirty="0" err="1" smtClean="0">
                          <a:solidFill>
                            <a:schemeClr val="dk1"/>
                          </a:solidFill>
                          <a:latin typeface="+mn-lt"/>
                          <a:ea typeface="+mn-ea"/>
                          <a:cs typeface="+mn-cs"/>
                        </a:rPr>
                        <a:t>windows</a:t>
                      </a:r>
                      <a:endParaRPr lang="nl-BE" sz="1800" kern="1200" dirty="0" smtClean="0">
                        <a:solidFill>
                          <a:schemeClr val="dk1"/>
                        </a:solidFill>
                        <a:latin typeface="+mn-lt"/>
                        <a:ea typeface="+mn-ea"/>
                        <a:cs typeface="+mn-cs"/>
                      </a:endParaRPr>
                    </a:p>
                    <a:p>
                      <a:r>
                        <a:rPr lang="nl-BE" sz="1200" kern="1200" dirty="0" smtClean="0">
                          <a:solidFill>
                            <a:schemeClr val="dk1"/>
                          </a:solidFill>
                          <a:latin typeface="+mn-lt"/>
                          <a:ea typeface="+mn-ea"/>
                          <a:cs typeface="+mn-cs"/>
                        </a:rPr>
                        <a:t>(</a:t>
                      </a:r>
                      <a:r>
                        <a:rPr lang="nl-BE" sz="1200" kern="1200" dirty="0" err="1" smtClean="0">
                          <a:solidFill>
                            <a:schemeClr val="dk1"/>
                          </a:solidFill>
                          <a:latin typeface="+mn-lt"/>
                          <a:ea typeface="+mn-ea"/>
                          <a:cs typeface="+mn-cs"/>
                        </a:rPr>
                        <a:t>Kingdon</a:t>
                      </a:r>
                      <a:r>
                        <a:rPr lang="nl-BE" sz="1200" kern="1200" dirty="0" smtClean="0">
                          <a:solidFill>
                            <a:schemeClr val="dk1"/>
                          </a:solidFill>
                          <a:latin typeface="+mn-lt"/>
                          <a:ea typeface="+mn-ea"/>
                          <a:cs typeface="+mn-cs"/>
                        </a:rPr>
                        <a:t>)</a:t>
                      </a:r>
                    </a:p>
                    <a:p>
                      <a:endParaRPr lang="nl-BE" dirty="0"/>
                    </a:p>
                  </a:txBody>
                  <a:tcPr/>
                </a:tc>
                <a:tc>
                  <a:txBody>
                    <a:bodyPr/>
                    <a:lstStyle/>
                    <a:p>
                      <a:r>
                        <a:rPr lang="nl-BE" dirty="0" smtClean="0"/>
                        <a:t>Verandering gebeurt n.a.v. “a </a:t>
                      </a:r>
                      <a:r>
                        <a:rPr lang="nl-BE" dirty="0" err="1" smtClean="0"/>
                        <a:t>window</a:t>
                      </a:r>
                      <a:r>
                        <a:rPr lang="nl-BE" baseline="0" dirty="0" smtClean="0"/>
                        <a:t> of opportunity” – agenda setting, te creëren rekening houdend met:</a:t>
                      </a:r>
                    </a:p>
                    <a:p>
                      <a:pPr marL="285750" indent="-285750">
                        <a:buFontTx/>
                        <a:buChar char="-"/>
                      </a:pPr>
                      <a:r>
                        <a:rPr lang="nl-BE" baseline="0" dirty="0" smtClean="0"/>
                        <a:t>Definitie van het probleem</a:t>
                      </a:r>
                    </a:p>
                    <a:p>
                      <a:pPr marL="285750" indent="-285750">
                        <a:buFontTx/>
                        <a:buChar char="-"/>
                      </a:pPr>
                      <a:r>
                        <a:rPr lang="nl-BE" dirty="0" smtClean="0"/>
                        <a:t>Haalbare</a:t>
                      </a:r>
                      <a:r>
                        <a:rPr lang="nl-BE" baseline="0" dirty="0" smtClean="0"/>
                        <a:t> b</a:t>
                      </a:r>
                      <a:r>
                        <a:rPr lang="nl-BE" dirty="0" smtClean="0"/>
                        <a:t>eleidsvoorstellen</a:t>
                      </a:r>
                    </a:p>
                    <a:p>
                      <a:pPr marL="285750" indent="-285750">
                        <a:buFontTx/>
                        <a:buChar char="-"/>
                      </a:pPr>
                      <a:r>
                        <a:rPr lang="nl-BE" dirty="0" smtClean="0"/>
                        <a:t>Politieke</a:t>
                      </a:r>
                      <a:r>
                        <a:rPr lang="nl-BE" baseline="0" dirty="0" smtClean="0"/>
                        <a:t> context</a:t>
                      </a:r>
                      <a:endParaRPr lang="nl-BE" dirty="0"/>
                    </a:p>
                  </a:txBody>
                  <a:tcPr/>
                </a:tc>
                <a:tc>
                  <a:txBody>
                    <a:bodyPr/>
                    <a:lstStyle/>
                    <a:p>
                      <a:r>
                        <a:rPr lang="nl-BE" dirty="0" smtClean="0"/>
                        <a:t>Meer</a:t>
                      </a:r>
                      <a:r>
                        <a:rPr lang="nl-BE" baseline="0" dirty="0" smtClean="0"/>
                        <a:t> kans op succes als aan de drie voorwaarden voldaan is </a:t>
                      </a:r>
                    </a:p>
                    <a:p>
                      <a:endParaRPr lang="nl-BE" baseline="0" dirty="0" smtClean="0"/>
                    </a:p>
                    <a:p>
                      <a:r>
                        <a:rPr lang="nl-BE" baseline="0" dirty="0" smtClean="0"/>
                        <a:t>Opportuniteiten zijn voorspelbaar en onvoorspelbaar en kunnen gecreëerd worden</a:t>
                      </a:r>
                    </a:p>
                    <a:p>
                      <a:endParaRPr lang="nl-BE" dirty="0" smtClean="0"/>
                    </a:p>
                    <a:p>
                      <a:r>
                        <a:rPr lang="nl-BE" dirty="0" smtClean="0"/>
                        <a:t>Goede kennis van en inspelen op de politieke agenda</a:t>
                      </a:r>
                    </a:p>
                    <a:p>
                      <a:endParaRPr lang="nl-BE" dirty="0" smtClean="0"/>
                    </a:p>
                    <a:p>
                      <a:r>
                        <a:rPr lang="nl-BE" dirty="0" smtClean="0"/>
                        <a:t>Beleidsvoorstellen</a:t>
                      </a:r>
                      <a:r>
                        <a:rPr lang="nl-BE" baseline="0" dirty="0" smtClean="0"/>
                        <a:t> leiden tot verandering als ze aanvaardbaar en haalbaar zijn</a:t>
                      </a:r>
                      <a:endParaRPr lang="nl-BE" dirty="0"/>
                    </a:p>
                  </a:txBody>
                  <a:tcPr/>
                </a:tc>
              </a:tr>
            </a:tbl>
          </a:graphicData>
        </a:graphic>
      </p:graphicFrame>
    </p:spTree>
    <p:extLst>
      <p:ext uri="{BB962C8B-B14F-4D97-AF65-F5344CB8AC3E}">
        <p14:creationId xmlns:p14="http://schemas.microsoft.com/office/powerpoint/2010/main" val="10166050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04662" y="116632"/>
            <a:ext cx="8352928" cy="685800"/>
          </a:xfrm>
        </p:spPr>
        <p:txBody>
          <a:bodyPr/>
          <a:lstStyle/>
          <a:p>
            <a:r>
              <a:rPr lang="nl-BE" sz="2000"/>
              <a:t>Sessie 2 – Hoe gebeurt politieke verandering?</a:t>
            </a:r>
            <a:endParaRPr lang="nl-BE" sz="2000"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215690361"/>
              </p:ext>
            </p:extLst>
          </p:nvPr>
        </p:nvGraphicFramePr>
        <p:xfrm>
          <a:off x="1115616" y="908720"/>
          <a:ext cx="7920880" cy="4023360"/>
        </p:xfrm>
        <a:graphic>
          <a:graphicData uri="http://schemas.openxmlformats.org/drawingml/2006/table">
            <a:tbl>
              <a:tblPr firstRow="1" bandRow="1">
                <a:tableStyleId>{5C22544A-7EE6-4342-B048-85BDC9FD1C3A}</a:tableStyleId>
              </a:tblPr>
              <a:tblGrid>
                <a:gridCol w="2127752"/>
                <a:gridCol w="2811672"/>
                <a:gridCol w="2981456"/>
              </a:tblGrid>
              <a:tr h="370840">
                <a:tc>
                  <a:txBody>
                    <a:bodyPr/>
                    <a:lstStyle/>
                    <a:p>
                      <a:r>
                        <a:rPr lang="nl-BE" dirty="0" smtClean="0"/>
                        <a:t>Theorie</a:t>
                      </a:r>
                      <a:endParaRPr lang="nl-BE" dirty="0"/>
                    </a:p>
                  </a:txBody>
                  <a:tcPr/>
                </a:tc>
                <a:tc>
                  <a:txBody>
                    <a:bodyPr/>
                    <a:lstStyle/>
                    <a:p>
                      <a:r>
                        <a:rPr lang="nl-BE" dirty="0" smtClean="0"/>
                        <a:t>Hoe vindt verandering plaats</a:t>
                      </a:r>
                      <a:endParaRPr lang="nl-BE" dirty="0"/>
                    </a:p>
                  </a:txBody>
                  <a:tcPr/>
                </a:tc>
                <a:tc>
                  <a:txBody>
                    <a:bodyPr/>
                    <a:lstStyle/>
                    <a:p>
                      <a:r>
                        <a:rPr lang="nl-BE" dirty="0" smtClean="0"/>
                        <a:t>Assumpties</a:t>
                      </a:r>
                      <a:endParaRPr lang="nl-BE" dirty="0"/>
                    </a:p>
                  </a:txBody>
                  <a:tcPr/>
                </a:tc>
              </a:tr>
              <a:tr h="370840">
                <a:tc>
                  <a:txBody>
                    <a:bodyPr/>
                    <a:lstStyle/>
                    <a:p>
                      <a:r>
                        <a:rPr lang="nl-BE" dirty="0" smtClean="0"/>
                        <a:t>Power</a:t>
                      </a:r>
                      <a:r>
                        <a:rPr lang="nl-BE" baseline="0" dirty="0" smtClean="0"/>
                        <a:t> elites </a:t>
                      </a:r>
                      <a:r>
                        <a:rPr lang="nl-BE" baseline="0" dirty="0" err="1" smtClean="0"/>
                        <a:t>theory</a:t>
                      </a:r>
                      <a:endParaRPr lang="nl-BE" baseline="0" dirty="0" smtClean="0"/>
                    </a:p>
                    <a:p>
                      <a:r>
                        <a:rPr lang="nl-BE" baseline="0" dirty="0" smtClean="0"/>
                        <a:t>(Mills)</a:t>
                      </a:r>
                      <a:endParaRPr lang="nl-BE" dirty="0"/>
                    </a:p>
                  </a:txBody>
                  <a:tcPr/>
                </a:tc>
                <a:tc>
                  <a:txBody>
                    <a:bodyPr/>
                    <a:lstStyle/>
                    <a:p>
                      <a:r>
                        <a:rPr lang="nl-BE" dirty="0" smtClean="0"/>
                        <a:t>Slechts</a:t>
                      </a:r>
                      <a:r>
                        <a:rPr lang="nl-BE" baseline="0" dirty="0" smtClean="0"/>
                        <a:t> een beperkte groep van mensen heeft effectief de macht om beleid te veranderen</a:t>
                      </a:r>
                    </a:p>
                    <a:p>
                      <a:endParaRPr lang="nl-BE" baseline="0" dirty="0" smtClean="0"/>
                    </a:p>
                    <a:p>
                      <a:r>
                        <a:rPr lang="nl-BE" baseline="0" dirty="0" smtClean="0"/>
                        <a:t>Het betreft directe invloed, indirecte invloed en impliciete invloed</a:t>
                      </a:r>
                    </a:p>
                    <a:p>
                      <a:endParaRPr lang="nl-BE" dirty="0"/>
                    </a:p>
                  </a:txBody>
                  <a:tcPr/>
                </a:tc>
                <a:tc>
                  <a:txBody>
                    <a:bodyPr/>
                    <a:lstStyle/>
                    <a:p>
                      <a:r>
                        <a:rPr lang="nl-BE" dirty="0" smtClean="0"/>
                        <a:t>Via een goede</a:t>
                      </a:r>
                      <a:r>
                        <a:rPr lang="nl-BE" baseline="0" dirty="0" smtClean="0"/>
                        <a:t> stakeholder </a:t>
                      </a:r>
                      <a:r>
                        <a:rPr lang="nl-BE" baseline="0" dirty="0" err="1" smtClean="0"/>
                        <a:t>mapping</a:t>
                      </a:r>
                      <a:r>
                        <a:rPr lang="nl-BE" baseline="0" dirty="0" smtClean="0"/>
                        <a:t> kunnen relaties gelegd worden met de juiste mensen (invloed)</a:t>
                      </a:r>
                    </a:p>
                    <a:p>
                      <a:endParaRPr lang="nl-BE" baseline="0" dirty="0" smtClean="0"/>
                    </a:p>
                    <a:p>
                      <a:r>
                        <a:rPr lang="nl-BE" baseline="0" dirty="0" smtClean="0"/>
                        <a:t>Zowel mensen binnen de politiek, als topambtenaren, bedrijfsleiders,  leiders van het maatschappelijke middenveld, journalisten kunnen wegen op verandering</a:t>
                      </a:r>
                      <a:endParaRPr lang="nl-BE" dirty="0"/>
                    </a:p>
                  </a:txBody>
                  <a:tcPr/>
                </a:tc>
              </a:tr>
            </a:tbl>
          </a:graphicData>
        </a:graphic>
      </p:graphicFrame>
    </p:spTree>
    <p:extLst>
      <p:ext uri="{BB962C8B-B14F-4D97-AF65-F5344CB8AC3E}">
        <p14:creationId xmlns:p14="http://schemas.microsoft.com/office/powerpoint/2010/main" val="17201071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04662" y="116632"/>
            <a:ext cx="8352928" cy="685800"/>
          </a:xfrm>
        </p:spPr>
        <p:txBody>
          <a:bodyPr/>
          <a:lstStyle/>
          <a:p>
            <a:r>
              <a:rPr lang="nl-BE" sz="2000"/>
              <a:t>Sessie 2 – Hoe gebeurt politieke verandering?</a:t>
            </a:r>
            <a:endParaRPr lang="nl-BE" sz="2000"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214684761"/>
              </p:ext>
            </p:extLst>
          </p:nvPr>
        </p:nvGraphicFramePr>
        <p:xfrm>
          <a:off x="1115616" y="1052736"/>
          <a:ext cx="7920880" cy="4572000"/>
        </p:xfrm>
        <a:graphic>
          <a:graphicData uri="http://schemas.openxmlformats.org/drawingml/2006/table">
            <a:tbl>
              <a:tblPr firstRow="1" bandRow="1">
                <a:tableStyleId>{5C22544A-7EE6-4342-B048-85BDC9FD1C3A}</a:tableStyleId>
              </a:tblPr>
              <a:tblGrid>
                <a:gridCol w="2127752"/>
                <a:gridCol w="2811672"/>
                <a:gridCol w="2981456"/>
              </a:tblGrid>
              <a:tr h="496064">
                <a:tc>
                  <a:txBody>
                    <a:bodyPr/>
                    <a:lstStyle/>
                    <a:p>
                      <a:r>
                        <a:rPr lang="nl-BE" dirty="0" smtClean="0"/>
                        <a:t>Theorie</a:t>
                      </a:r>
                      <a:endParaRPr lang="nl-BE" dirty="0"/>
                    </a:p>
                  </a:txBody>
                  <a:tcPr/>
                </a:tc>
                <a:tc>
                  <a:txBody>
                    <a:bodyPr/>
                    <a:lstStyle/>
                    <a:p>
                      <a:r>
                        <a:rPr lang="nl-BE" dirty="0" smtClean="0"/>
                        <a:t>Hoe vindt verandering plaats</a:t>
                      </a:r>
                      <a:endParaRPr lang="nl-BE" dirty="0"/>
                    </a:p>
                  </a:txBody>
                  <a:tcPr/>
                </a:tc>
                <a:tc>
                  <a:txBody>
                    <a:bodyPr/>
                    <a:lstStyle/>
                    <a:p>
                      <a:r>
                        <a:rPr lang="nl-BE" dirty="0" smtClean="0"/>
                        <a:t>Assumpties</a:t>
                      </a:r>
                      <a:endParaRPr lang="nl-BE" dirty="0"/>
                    </a:p>
                  </a:txBody>
                  <a:tcPr/>
                </a:tc>
              </a:tr>
              <a:tr h="370840">
                <a:tc>
                  <a:txBody>
                    <a:bodyPr/>
                    <a:lstStyle/>
                    <a:p>
                      <a:r>
                        <a:rPr lang="nl-BE" dirty="0" err="1" smtClean="0"/>
                        <a:t>Grassroots</a:t>
                      </a:r>
                      <a:r>
                        <a:rPr lang="nl-BE" dirty="0" smtClean="0"/>
                        <a:t> or community </a:t>
                      </a:r>
                      <a:r>
                        <a:rPr lang="nl-BE" dirty="0" err="1" smtClean="0"/>
                        <a:t>organizing</a:t>
                      </a:r>
                      <a:r>
                        <a:rPr lang="nl-BE" dirty="0" smtClean="0"/>
                        <a:t> </a:t>
                      </a:r>
                      <a:r>
                        <a:rPr lang="nl-BE" dirty="0" err="1" smtClean="0"/>
                        <a:t>theory</a:t>
                      </a:r>
                      <a:endParaRPr lang="nl-BE" dirty="0" smtClean="0"/>
                    </a:p>
                    <a:p>
                      <a:r>
                        <a:rPr lang="nl-BE" dirty="0" smtClean="0"/>
                        <a:t>(</a:t>
                      </a:r>
                      <a:r>
                        <a:rPr lang="nl-BE" dirty="0" err="1" smtClean="0"/>
                        <a:t>Alinksy</a:t>
                      </a:r>
                      <a:r>
                        <a:rPr lang="nl-BE" dirty="0" smtClean="0"/>
                        <a:t>, </a:t>
                      </a:r>
                      <a:r>
                        <a:rPr lang="nl-BE" dirty="0" err="1" smtClean="0"/>
                        <a:t>Biklen</a:t>
                      </a:r>
                      <a:r>
                        <a:rPr lang="nl-BE" dirty="0" smtClean="0"/>
                        <a:t>)</a:t>
                      </a:r>
                      <a:endParaRPr lang="nl-BE" dirty="0"/>
                    </a:p>
                  </a:txBody>
                  <a:tcPr/>
                </a:tc>
                <a:tc>
                  <a:txBody>
                    <a:bodyPr/>
                    <a:lstStyle/>
                    <a:p>
                      <a:r>
                        <a:rPr lang="nl-BE" dirty="0" smtClean="0"/>
                        <a:t>Verandering</a:t>
                      </a:r>
                      <a:r>
                        <a:rPr lang="nl-BE" baseline="0" dirty="0" smtClean="0"/>
                        <a:t> wordt niet veroorzaakt door een “elite” van invloedrijke personen; ook groepen kunnen macht uitoefenen </a:t>
                      </a:r>
                      <a:endParaRPr lang="nl-BE" dirty="0"/>
                    </a:p>
                  </a:txBody>
                  <a:tcPr/>
                </a:tc>
                <a:tc>
                  <a:txBody>
                    <a:bodyPr/>
                    <a:lstStyle/>
                    <a:p>
                      <a:r>
                        <a:rPr lang="nl-BE" dirty="0" smtClean="0"/>
                        <a:t>Macht ontstaat als groepen van mensen beginnen samen te werken</a:t>
                      </a:r>
                    </a:p>
                    <a:p>
                      <a:endParaRPr lang="nl-BE" dirty="0" smtClean="0"/>
                    </a:p>
                    <a:p>
                      <a:r>
                        <a:rPr lang="nl-BE" dirty="0" smtClean="0"/>
                        <a:t>Het</a:t>
                      </a:r>
                      <a:r>
                        <a:rPr lang="nl-BE" baseline="0" dirty="0" smtClean="0"/>
                        <a:t> draagvlak verandert naargelang acties</a:t>
                      </a:r>
                    </a:p>
                    <a:p>
                      <a:endParaRPr lang="nl-BE" baseline="0" dirty="0" smtClean="0"/>
                    </a:p>
                    <a:p>
                      <a:r>
                        <a:rPr lang="nl-BE" baseline="0" dirty="0" smtClean="0"/>
                        <a:t>Groepen die direct “benadeeld” worden door een bepaald probleem worden sneller bijeen gebracht en noodzaak tot vorming van deze groep</a:t>
                      </a:r>
                    </a:p>
                    <a:p>
                      <a:endParaRPr lang="nl-BE" dirty="0"/>
                    </a:p>
                  </a:txBody>
                  <a:tcPr/>
                </a:tc>
              </a:tr>
            </a:tbl>
          </a:graphicData>
        </a:graphic>
      </p:graphicFrame>
    </p:spTree>
    <p:extLst>
      <p:ext uri="{BB962C8B-B14F-4D97-AF65-F5344CB8AC3E}">
        <p14:creationId xmlns:p14="http://schemas.microsoft.com/office/powerpoint/2010/main" val="20401724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608" y="685800"/>
            <a:ext cx="7871792" cy="685800"/>
          </a:xfrm>
        </p:spPr>
        <p:txBody>
          <a:bodyPr/>
          <a:lstStyle/>
          <a:p>
            <a:r>
              <a:rPr lang="nl-BE" sz="2400" smtClean="0"/>
              <a:t>Sessie </a:t>
            </a:r>
            <a:r>
              <a:rPr lang="nl-BE" sz="2400" dirty="0" smtClean="0"/>
              <a:t>2 </a:t>
            </a:r>
            <a:r>
              <a:rPr lang="nl-BE" sz="2400" smtClean="0"/>
              <a:t>– Hoe gebeurt politieke verandering? </a:t>
            </a:r>
            <a:endParaRPr lang="nl-BE" sz="2400"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1084990950"/>
              </p:ext>
            </p:extLst>
          </p:nvPr>
        </p:nvGraphicFramePr>
        <p:xfrm>
          <a:off x="1115616" y="1412776"/>
          <a:ext cx="7505700" cy="4632960"/>
        </p:xfrm>
        <a:graphic>
          <a:graphicData uri="http://schemas.openxmlformats.org/drawingml/2006/table">
            <a:tbl>
              <a:tblPr firstRow="1" bandRow="1">
                <a:tableStyleId>{5C22544A-7EE6-4342-B048-85BDC9FD1C3A}</a:tableStyleId>
              </a:tblPr>
              <a:tblGrid>
                <a:gridCol w="1656184"/>
                <a:gridCol w="2376264"/>
                <a:gridCol w="3473252"/>
              </a:tblGrid>
              <a:tr h="370840">
                <a:tc>
                  <a:txBody>
                    <a:bodyPr/>
                    <a:lstStyle/>
                    <a:p>
                      <a:r>
                        <a:rPr lang="nl-BE" dirty="0" smtClean="0"/>
                        <a:t>Theorie</a:t>
                      </a:r>
                      <a:endParaRPr lang="nl-BE" dirty="0"/>
                    </a:p>
                  </a:txBody>
                  <a:tcPr/>
                </a:tc>
                <a:tc>
                  <a:txBody>
                    <a:bodyPr/>
                    <a:lstStyle/>
                    <a:p>
                      <a:r>
                        <a:rPr lang="nl-BE" dirty="0" smtClean="0"/>
                        <a:t>Hoe vindt verandering plaats</a:t>
                      </a:r>
                      <a:endParaRPr lang="nl-BE" dirty="0"/>
                    </a:p>
                  </a:txBody>
                  <a:tcPr/>
                </a:tc>
                <a:tc>
                  <a:txBody>
                    <a:bodyPr/>
                    <a:lstStyle/>
                    <a:p>
                      <a:r>
                        <a:rPr lang="nl-BE" dirty="0" smtClean="0"/>
                        <a:t>Assumpties</a:t>
                      </a:r>
                      <a:endParaRPr lang="nl-BE" dirty="0"/>
                    </a:p>
                  </a:txBody>
                  <a:tcPr/>
                </a:tc>
              </a:tr>
              <a:tr h="370840">
                <a:tc>
                  <a:txBody>
                    <a:bodyPr/>
                    <a:lstStyle/>
                    <a:p>
                      <a:r>
                        <a:rPr lang="nl-BE" dirty="0" err="1" smtClean="0"/>
                        <a:t>Linear</a:t>
                      </a:r>
                      <a:r>
                        <a:rPr lang="nl-BE" dirty="0" smtClean="0"/>
                        <a:t> policy development</a:t>
                      </a:r>
                      <a:r>
                        <a:rPr lang="nl-BE" baseline="0" dirty="0" smtClean="0"/>
                        <a:t> </a:t>
                      </a:r>
                      <a:r>
                        <a:rPr lang="nl-BE" baseline="0" dirty="0" err="1" smtClean="0"/>
                        <a:t>processes</a:t>
                      </a:r>
                      <a:endParaRPr lang="nl-BE" dirty="0"/>
                    </a:p>
                  </a:txBody>
                  <a:tcPr/>
                </a:tc>
                <a:tc>
                  <a:txBody>
                    <a:bodyPr/>
                    <a:lstStyle/>
                    <a:p>
                      <a:pPr marL="285750" indent="-285750">
                        <a:buFontTx/>
                        <a:buChar char="-"/>
                      </a:pPr>
                      <a:r>
                        <a:rPr lang="nl-BE" sz="1600" dirty="0" smtClean="0"/>
                        <a:t>Thema agenderen</a:t>
                      </a:r>
                    </a:p>
                    <a:p>
                      <a:pPr marL="285750" indent="-285750">
                        <a:buFontTx/>
                        <a:buChar char="-"/>
                      </a:pPr>
                      <a:r>
                        <a:rPr lang="nl-BE" sz="1600" dirty="0" smtClean="0"/>
                        <a:t>Ontwikkeling</a:t>
                      </a:r>
                      <a:r>
                        <a:rPr lang="nl-BE" sz="1600" baseline="0" dirty="0" smtClean="0"/>
                        <a:t> van beleid</a:t>
                      </a:r>
                    </a:p>
                    <a:p>
                      <a:pPr marL="285750" indent="-285750">
                        <a:buFontTx/>
                        <a:buChar char="-"/>
                      </a:pPr>
                      <a:r>
                        <a:rPr lang="nl-BE" sz="1600" baseline="0" dirty="0" err="1" smtClean="0"/>
                        <a:t>Besluitvormings-proces</a:t>
                      </a:r>
                      <a:endParaRPr lang="nl-BE" sz="1600" baseline="0" dirty="0" smtClean="0"/>
                    </a:p>
                    <a:p>
                      <a:pPr marL="285750" indent="-285750">
                        <a:buFontTx/>
                        <a:buChar char="-"/>
                      </a:pPr>
                      <a:r>
                        <a:rPr lang="nl-BE" sz="1600" baseline="0" dirty="0" smtClean="0"/>
                        <a:t>Implementeren van nieuw beleid</a:t>
                      </a:r>
                    </a:p>
                    <a:p>
                      <a:pPr marL="285750" indent="-285750">
                        <a:buFontTx/>
                        <a:buChar char="-"/>
                      </a:pPr>
                      <a:r>
                        <a:rPr lang="nl-BE" sz="1600" baseline="0" dirty="0" smtClean="0"/>
                        <a:t>Evalueren</a:t>
                      </a:r>
                      <a:endParaRPr lang="nl-BE" sz="1600" dirty="0"/>
                    </a:p>
                  </a:txBody>
                  <a:tcPr/>
                </a:tc>
                <a:tc>
                  <a:txBody>
                    <a:bodyPr/>
                    <a:lstStyle/>
                    <a:p>
                      <a:r>
                        <a:rPr lang="nl-BE" sz="1600" dirty="0" smtClean="0"/>
                        <a:t>Beleidsvorming is lineair, rationeel en een</a:t>
                      </a:r>
                      <a:r>
                        <a:rPr lang="nl-BE" sz="1600" baseline="0" dirty="0" smtClean="0"/>
                        <a:t> transparant proces</a:t>
                      </a:r>
                    </a:p>
                    <a:p>
                      <a:endParaRPr lang="nl-BE" sz="1600" baseline="0" dirty="0" smtClean="0"/>
                    </a:p>
                    <a:p>
                      <a:r>
                        <a:rPr lang="nl-BE" sz="1600" baseline="0" dirty="0" smtClean="0"/>
                        <a:t>Beleidsmakers maken beleid o.b.v. wetenschappelijke kennis en inzichten</a:t>
                      </a:r>
                    </a:p>
                    <a:p>
                      <a:endParaRPr lang="nl-BE" sz="1600" baseline="0" dirty="0" smtClean="0"/>
                    </a:p>
                    <a:p>
                      <a:r>
                        <a:rPr lang="nl-BE" sz="1600" baseline="0" dirty="0" smtClean="0"/>
                        <a:t>Administratie implementeert beleid volgens plannen van de minister</a:t>
                      </a:r>
                    </a:p>
                    <a:p>
                      <a:endParaRPr lang="nl-BE" sz="1600" baseline="0" dirty="0" smtClean="0"/>
                    </a:p>
                    <a:p>
                      <a:r>
                        <a:rPr lang="nl-BE" sz="1600" baseline="0" dirty="0" smtClean="0"/>
                        <a:t>De doelgroepen en andere stakeholders reageren op voorspelbare wijze</a:t>
                      </a:r>
                    </a:p>
                    <a:p>
                      <a:endParaRPr lang="nl-BE" sz="1600" baseline="0" dirty="0" smtClean="0"/>
                    </a:p>
                    <a:p>
                      <a:r>
                        <a:rPr lang="nl-BE" sz="1600" baseline="0" dirty="0" smtClean="0"/>
                        <a:t>Er is een gedeelde visie op de problemen en antwoorden</a:t>
                      </a:r>
                      <a:endParaRPr lang="nl-BE" sz="1600" dirty="0"/>
                    </a:p>
                  </a:txBody>
                  <a:tcPr/>
                </a:tc>
              </a:tr>
            </a:tbl>
          </a:graphicData>
        </a:graphic>
      </p:graphicFrame>
    </p:spTree>
    <p:extLst>
      <p:ext uri="{BB962C8B-B14F-4D97-AF65-F5344CB8AC3E}">
        <p14:creationId xmlns:p14="http://schemas.microsoft.com/office/powerpoint/2010/main" val="20928638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51720" y="188640"/>
            <a:ext cx="6858000" cy="685800"/>
          </a:xfrm>
        </p:spPr>
        <p:txBody>
          <a:bodyPr/>
          <a:lstStyle/>
          <a:p>
            <a:r>
              <a:rPr lang="fr-BE" smtClean="0"/>
              <a:t>Sessie </a:t>
            </a:r>
            <a:r>
              <a:rPr lang="fr-BE" dirty="0" smtClean="0"/>
              <a:t>2 </a:t>
            </a:r>
            <a:r>
              <a:rPr lang="fr-BE" smtClean="0"/>
              <a:t>– hypothesen</a:t>
            </a:r>
            <a:endParaRPr lang="fr-BE" dirty="0"/>
          </a:p>
        </p:txBody>
      </p:sp>
      <p:sp>
        <p:nvSpPr>
          <p:cNvPr id="3" name="Tijdelijke aanduiding voor inhoud 2"/>
          <p:cNvSpPr>
            <a:spLocks noGrp="1"/>
          </p:cNvSpPr>
          <p:nvPr>
            <p:ph idx="1"/>
          </p:nvPr>
        </p:nvSpPr>
        <p:spPr>
          <a:xfrm>
            <a:off x="1043608" y="980728"/>
            <a:ext cx="8100392" cy="5544616"/>
          </a:xfrm>
        </p:spPr>
        <p:txBody>
          <a:bodyPr/>
          <a:lstStyle/>
          <a:p>
            <a:r>
              <a:rPr lang="nl-BE" sz="2000" smtClean="0"/>
              <a:t>Oorzaak-gevolg relaties</a:t>
            </a:r>
            <a:endParaRPr lang="nl-BE" sz="2000" dirty="0" smtClean="0"/>
          </a:p>
          <a:p>
            <a:pPr lvl="1"/>
            <a:r>
              <a:rPr lang="nl-BE" sz="2000" dirty="0" smtClean="0"/>
              <a:t>Ex</a:t>
            </a:r>
            <a:r>
              <a:rPr lang="nl-BE" sz="2000" dirty="0"/>
              <a:t>. Beleidsvoorstellen leiden tot verandering als ze aanvaardbaar en haalbaar </a:t>
            </a:r>
            <a:r>
              <a:rPr lang="nl-BE" sz="2000" dirty="0" smtClean="0"/>
              <a:t>zijn</a:t>
            </a:r>
          </a:p>
          <a:p>
            <a:pPr lvl="1"/>
            <a:r>
              <a:rPr lang="nl-BE" sz="2000" dirty="0"/>
              <a:t>Beleidsmakers maken beleid o.b.v. wetenschappelijke kennis en </a:t>
            </a:r>
            <a:r>
              <a:rPr lang="nl-BE" sz="2000" dirty="0" smtClean="0"/>
              <a:t>inzichten</a:t>
            </a:r>
          </a:p>
          <a:p>
            <a:pPr lvl="1"/>
            <a:r>
              <a:rPr lang="nl-BE" sz="2000" dirty="0" smtClean="0"/>
              <a:t>Consumentenacties kunnen een positieve invloed uitoefenen op het beleid van bedrijven</a:t>
            </a:r>
            <a:endParaRPr lang="nl-BE" sz="2000" dirty="0"/>
          </a:p>
          <a:p>
            <a:r>
              <a:rPr lang="nl-BE" sz="2000" dirty="0" smtClean="0"/>
              <a:t>Operationele factoren</a:t>
            </a:r>
          </a:p>
          <a:p>
            <a:pPr lvl="1"/>
            <a:r>
              <a:rPr lang="nl-BE" sz="2000" dirty="0" smtClean="0"/>
              <a:t>Ex</a:t>
            </a:r>
            <a:r>
              <a:rPr lang="nl-BE" sz="2000" dirty="0"/>
              <a:t>. Via een goede stakeholder </a:t>
            </a:r>
            <a:r>
              <a:rPr lang="nl-BE" sz="2000" dirty="0" err="1"/>
              <a:t>mapping</a:t>
            </a:r>
            <a:r>
              <a:rPr lang="nl-BE" sz="2000" dirty="0"/>
              <a:t> kunnen relaties gelegd worden met de juiste mensen (invloed</a:t>
            </a:r>
            <a:r>
              <a:rPr lang="nl-BE" sz="2000" dirty="0" smtClean="0"/>
              <a:t>)</a:t>
            </a:r>
          </a:p>
          <a:p>
            <a:r>
              <a:rPr lang="nl-BE" sz="2000" dirty="0" smtClean="0"/>
              <a:t>Externe factoren die een invloed kunnen uitoefen</a:t>
            </a:r>
          </a:p>
          <a:p>
            <a:pPr lvl="1"/>
            <a:r>
              <a:rPr lang="nl-BE" sz="2000" dirty="0" smtClean="0"/>
              <a:t>Ex</a:t>
            </a:r>
            <a:r>
              <a:rPr lang="nl-BE" sz="2000" dirty="0"/>
              <a:t>. Verandering gebeurt wanneer er verhoogde aandacht is voor een bepaald </a:t>
            </a:r>
            <a:r>
              <a:rPr lang="nl-BE" sz="2000" dirty="0" smtClean="0"/>
              <a:t>thema</a:t>
            </a:r>
          </a:p>
          <a:p>
            <a:pPr lvl="1"/>
            <a:r>
              <a:rPr lang="nl-BE" sz="2000" dirty="0"/>
              <a:t>Overtuigingen veranderen </a:t>
            </a:r>
            <a:r>
              <a:rPr lang="nl-BE" sz="2000" dirty="0" smtClean="0"/>
              <a:t>pas onder </a:t>
            </a:r>
            <a:r>
              <a:rPr lang="nl-BE" sz="2000" dirty="0"/>
              <a:t>druk van externe omstandigheden (socio-economisch, publieke opinie</a:t>
            </a:r>
            <a:r>
              <a:rPr lang="nl-BE" sz="2000" dirty="0" smtClean="0"/>
              <a:t>)</a:t>
            </a:r>
            <a:endParaRPr lang="nl-BE" sz="2000" dirty="0"/>
          </a:p>
          <a:p>
            <a:pPr lvl="1"/>
            <a:endParaRPr lang="nl-BE" sz="2000" dirty="0"/>
          </a:p>
        </p:txBody>
      </p:sp>
    </p:spTree>
    <p:extLst>
      <p:ext uri="{BB962C8B-B14F-4D97-AF65-F5344CB8AC3E}">
        <p14:creationId xmlns:p14="http://schemas.microsoft.com/office/powerpoint/2010/main" val="12101503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104964"/>
            <a:ext cx="8334000" cy="900000"/>
          </a:xfrm>
        </p:spPr>
        <p:txBody>
          <a:bodyPr/>
          <a:lstStyle/>
          <a:p>
            <a:r>
              <a:rPr lang="nl-BE" smtClean="0"/>
              <a:t>Sessie </a:t>
            </a:r>
            <a:r>
              <a:rPr lang="nl-BE" dirty="0" smtClean="0"/>
              <a:t>2 </a:t>
            </a:r>
            <a:r>
              <a:rPr lang="nl-BE" smtClean="0"/>
              <a:t>- Hypothesen</a:t>
            </a:r>
            <a:endParaRPr lang="nl-BE" dirty="0"/>
          </a:p>
        </p:txBody>
      </p:sp>
      <p:pic>
        <p:nvPicPr>
          <p:cNvPr id="6" name="Picture 5"/>
          <p:cNvPicPr>
            <a:picLocks noChangeAspect="1"/>
          </p:cNvPicPr>
          <p:nvPr/>
        </p:nvPicPr>
        <p:blipFill>
          <a:blip r:embed="rId2"/>
          <a:stretch>
            <a:fillRect/>
          </a:stretch>
        </p:blipFill>
        <p:spPr>
          <a:xfrm>
            <a:off x="577584" y="1412159"/>
            <a:ext cx="7738832" cy="4663681"/>
          </a:xfrm>
          <a:prstGeom prst="rect">
            <a:avLst/>
          </a:prstGeom>
        </p:spPr>
      </p:pic>
    </p:spTree>
    <p:extLst>
      <p:ext uri="{BB962C8B-B14F-4D97-AF65-F5344CB8AC3E}">
        <p14:creationId xmlns:p14="http://schemas.microsoft.com/office/powerpoint/2010/main" val="38624703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79712" y="188640"/>
            <a:ext cx="6858000" cy="685800"/>
          </a:xfrm>
        </p:spPr>
        <p:txBody>
          <a:bodyPr/>
          <a:lstStyle/>
          <a:p>
            <a:r>
              <a:rPr lang="nl-BE" smtClean="0"/>
              <a:t>Inleiding</a:t>
            </a:r>
            <a:endParaRPr lang="nl-BE" dirty="0"/>
          </a:p>
        </p:txBody>
      </p:sp>
      <p:sp>
        <p:nvSpPr>
          <p:cNvPr id="3" name="Tijdelijke aanduiding voor inhoud 2"/>
          <p:cNvSpPr>
            <a:spLocks noGrp="1"/>
          </p:cNvSpPr>
          <p:nvPr>
            <p:ph idx="1"/>
          </p:nvPr>
        </p:nvSpPr>
        <p:spPr>
          <a:xfrm>
            <a:off x="1043608" y="908720"/>
            <a:ext cx="8100392" cy="5760640"/>
          </a:xfrm>
        </p:spPr>
        <p:txBody>
          <a:bodyPr/>
          <a:lstStyle/>
          <a:p>
            <a:r>
              <a:rPr lang="fr-BE" sz="2000" smtClean="0"/>
              <a:t>Doelstelling van de vorming</a:t>
            </a:r>
            <a:endParaRPr lang="fr-BE" sz="2000" dirty="0" smtClean="0"/>
          </a:p>
          <a:p>
            <a:pPr lvl="1"/>
            <a:r>
              <a:rPr lang="fr-BE" sz="1800" smtClean="0"/>
              <a:t>Verduidelijken van de terminologie mbt strategiëen voor beleidsbeïnvloeding</a:t>
            </a:r>
            <a:endParaRPr lang="fr-BE" sz="1800" dirty="0" smtClean="0"/>
          </a:p>
          <a:p>
            <a:pPr lvl="1"/>
            <a:r>
              <a:rPr lang="fr-BE" sz="1800" smtClean="0"/>
              <a:t>Verduidelijken van verschillende fasen in beleidsbeïnvloeding</a:t>
            </a:r>
            <a:endParaRPr lang="fr-BE" sz="1800" dirty="0" smtClean="0"/>
          </a:p>
          <a:p>
            <a:pPr lvl="1"/>
            <a:r>
              <a:rPr lang="fr-BE" sz="1800" smtClean="0"/>
              <a:t>Aanbieden van instrumenten, modellen, en kaders die een ondersteuning kunnen geven aan het ontwerpen van een ToC voor beleidsbeïnvloeding</a:t>
            </a:r>
            <a:endParaRPr lang="fr-BE" sz="1800" dirty="0" smtClean="0"/>
          </a:p>
          <a:p>
            <a:pPr lvl="1"/>
            <a:r>
              <a:rPr lang="fr-BE" sz="1800" smtClean="0"/>
              <a:t>Referenties aanbieden voor verschillende theorieën voor politieke verandering (die nuttig kunnen zijn voor het formuleren van hypothesen)</a:t>
            </a:r>
            <a:endParaRPr lang="fr-BE" sz="1800" dirty="0"/>
          </a:p>
          <a:p>
            <a:r>
              <a:rPr lang="fr-BE" sz="2000" smtClean="0"/>
              <a:t>De vorming is niet:</a:t>
            </a:r>
            <a:endParaRPr lang="fr-BE" sz="2000" dirty="0" smtClean="0"/>
          </a:p>
          <a:p>
            <a:pPr lvl="1"/>
            <a:r>
              <a:rPr lang="fr-BE" sz="1800" smtClean="0"/>
              <a:t>Een vorming over ToC </a:t>
            </a:r>
            <a:endParaRPr lang="fr-BE" sz="1800" dirty="0" smtClean="0"/>
          </a:p>
          <a:p>
            <a:pPr lvl="1"/>
            <a:r>
              <a:rPr lang="fr-BE" sz="1800" smtClean="0"/>
              <a:t>Een technische of operationele vorming </a:t>
            </a:r>
            <a:r>
              <a:rPr lang="fr-BE" sz="1800" dirty="0" smtClean="0"/>
              <a:t>(ex</a:t>
            </a:r>
            <a:r>
              <a:rPr lang="fr-BE" sz="1800" smtClean="0"/>
              <a:t>. hoe boodschappen formuleren, hoe werken met de media, hoe jongeren mobiliseren, enz.</a:t>
            </a:r>
            <a:endParaRPr lang="fr-BE" sz="1800" dirty="0" smtClean="0"/>
          </a:p>
          <a:p>
            <a:r>
              <a:rPr lang="fr-BE" sz="2000" smtClean="0"/>
              <a:t>Benadering: uitwisseling van kennis en ervaringen, groepswerk, werken met concrete cases</a:t>
            </a:r>
            <a:endParaRPr lang="fr-BE" sz="1600" dirty="0"/>
          </a:p>
          <a:p>
            <a:endParaRPr lang="fr-BE" sz="2800" dirty="0" smtClean="0"/>
          </a:p>
        </p:txBody>
      </p:sp>
    </p:spTree>
    <p:extLst>
      <p:ext uri="{BB962C8B-B14F-4D97-AF65-F5344CB8AC3E}">
        <p14:creationId xmlns:p14="http://schemas.microsoft.com/office/powerpoint/2010/main" val="15902469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59632" y="260648"/>
            <a:ext cx="7434064" cy="685800"/>
          </a:xfrm>
        </p:spPr>
        <p:txBody>
          <a:bodyPr/>
          <a:lstStyle/>
          <a:p>
            <a:r>
              <a:rPr lang="nl-BE" sz="2800" smtClean="0"/>
              <a:t>Sessie </a:t>
            </a:r>
            <a:r>
              <a:rPr lang="nl-BE" sz="2800" dirty="0" smtClean="0"/>
              <a:t>2 </a:t>
            </a:r>
            <a:r>
              <a:rPr lang="nl-BE" sz="2800" smtClean="0"/>
              <a:t>- </a:t>
            </a:r>
            <a:r>
              <a:rPr lang="nl-BE" smtClean="0"/>
              <a:t>Communicatiestrategieën</a:t>
            </a:r>
            <a:endParaRPr lang="nl-BE" sz="2800" dirty="0"/>
          </a:p>
        </p:txBody>
      </p:sp>
      <p:sp>
        <p:nvSpPr>
          <p:cNvPr id="3" name="Tijdelijke aanduiding voor inhoud 2"/>
          <p:cNvSpPr>
            <a:spLocks noGrp="1"/>
          </p:cNvSpPr>
          <p:nvPr>
            <p:ph idx="1"/>
          </p:nvPr>
        </p:nvSpPr>
        <p:spPr>
          <a:xfrm>
            <a:off x="1259632" y="1340768"/>
            <a:ext cx="7505700" cy="4343400"/>
          </a:xfrm>
        </p:spPr>
        <p:txBody>
          <a:bodyPr/>
          <a:lstStyle/>
          <a:p>
            <a:r>
              <a:rPr lang="nl-BE" smtClean="0"/>
              <a:t>Op welke manier dienen boodschappen voor verschillende doelgroepen te verschillen?</a:t>
            </a:r>
            <a:endParaRPr lang="nl-BE" dirty="0" smtClean="0"/>
          </a:p>
          <a:p>
            <a:pPr lvl="1"/>
            <a:r>
              <a:rPr lang="nl-BE" dirty="0" smtClean="0"/>
              <a:t>Ex</a:t>
            </a:r>
            <a:r>
              <a:rPr lang="nl-BE" smtClean="0"/>
              <a:t>. Parlementairen, minister, ambtenaren, professionals, media, publiek</a:t>
            </a:r>
            <a:endParaRPr lang="nl-BE" dirty="0" smtClean="0"/>
          </a:p>
          <a:p>
            <a:r>
              <a:rPr lang="nl-BE" smtClean="0"/>
              <a:t>Zie voorbeeld Water </a:t>
            </a:r>
            <a:r>
              <a:rPr lang="nl-BE" dirty="0" err="1" smtClean="0"/>
              <a:t>Aid</a:t>
            </a:r>
            <a:endParaRPr lang="nl-BE" dirty="0" smtClean="0"/>
          </a:p>
        </p:txBody>
      </p:sp>
    </p:spTree>
    <p:extLst>
      <p:ext uri="{BB962C8B-B14F-4D97-AF65-F5344CB8AC3E}">
        <p14:creationId xmlns:p14="http://schemas.microsoft.com/office/powerpoint/2010/main" val="22188378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404664"/>
            <a:ext cx="8010128" cy="685800"/>
          </a:xfrm>
        </p:spPr>
        <p:txBody>
          <a:bodyPr/>
          <a:lstStyle/>
          <a:p>
            <a:r>
              <a:rPr lang="nl-BE" smtClean="0"/>
              <a:t>Sessie </a:t>
            </a:r>
            <a:r>
              <a:rPr lang="nl-BE"/>
              <a:t>2 </a:t>
            </a:r>
            <a:r>
              <a:rPr lang="nl-BE" smtClean="0"/>
              <a:t>– Communicatiestrategie</a:t>
            </a:r>
            <a:endParaRPr lang="nl-BE" dirty="0"/>
          </a:p>
        </p:txBody>
      </p:sp>
      <p:pic>
        <p:nvPicPr>
          <p:cNvPr id="6" name="Picture 5"/>
          <p:cNvPicPr>
            <a:picLocks noChangeAspect="1"/>
          </p:cNvPicPr>
          <p:nvPr/>
        </p:nvPicPr>
        <p:blipFill>
          <a:blip r:embed="rId2"/>
          <a:stretch>
            <a:fillRect/>
          </a:stretch>
        </p:blipFill>
        <p:spPr>
          <a:xfrm>
            <a:off x="-100773" y="1844824"/>
            <a:ext cx="5635849" cy="3600400"/>
          </a:xfrm>
          <a:prstGeom prst="rect">
            <a:avLst/>
          </a:prstGeom>
        </p:spPr>
      </p:pic>
      <p:sp>
        <p:nvSpPr>
          <p:cNvPr id="8" name="Content Placeholder 2"/>
          <p:cNvSpPr>
            <a:spLocks noGrp="1"/>
          </p:cNvSpPr>
          <p:nvPr>
            <p:ph idx="1"/>
          </p:nvPr>
        </p:nvSpPr>
        <p:spPr>
          <a:xfrm>
            <a:off x="5535076" y="1844824"/>
            <a:ext cx="3608924" cy="3735348"/>
          </a:xfrm>
        </p:spPr>
        <p:txBody>
          <a:bodyPr/>
          <a:lstStyle/>
          <a:p>
            <a:pPr marL="0" indent="0">
              <a:buNone/>
            </a:pPr>
            <a:r>
              <a:rPr lang="fr-BE" sz="2000" smtClean="0"/>
              <a:t>Interventies mbt beleidsbeïnvloeding moeten veelal:</a:t>
            </a:r>
            <a:endParaRPr lang="fr-BE" sz="2000" dirty="0" smtClean="0"/>
          </a:p>
          <a:p>
            <a:pPr>
              <a:buFontTx/>
              <a:buChar char="-"/>
            </a:pPr>
            <a:r>
              <a:rPr lang="fr-BE" sz="2000" smtClean="0"/>
              <a:t>Beter communiceren (en meer)</a:t>
            </a:r>
            <a:endParaRPr lang="fr-BE" sz="2000" dirty="0" smtClean="0"/>
          </a:p>
          <a:p>
            <a:pPr>
              <a:buFontTx/>
              <a:buChar char="-"/>
            </a:pPr>
            <a:r>
              <a:rPr lang="fr-BE" sz="2000" smtClean="0"/>
              <a:t>Een bredere waaier van communicatiemiddelen gebruiken </a:t>
            </a:r>
            <a:r>
              <a:rPr lang="fr-BE" sz="2000" dirty="0" smtClean="0"/>
              <a:t>(incl</a:t>
            </a:r>
            <a:r>
              <a:rPr lang="fr-BE" sz="2000" smtClean="0"/>
              <a:t>. Sociale media)</a:t>
            </a:r>
            <a:endParaRPr lang="fr-BE" sz="2000" dirty="0" smtClean="0"/>
          </a:p>
          <a:p>
            <a:pPr>
              <a:buFontTx/>
              <a:buChar char="-"/>
            </a:pPr>
            <a:r>
              <a:rPr lang="fr-BE" sz="2000" smtClean="0"/>
              <a:t>Aanpassen van boodschap aan doelgroep</a:t>
            </a:r>
            <a:endParaRPr lang="fr-BE" sz="2000" dirty="0" smtClean="0"/>
          </a:p>
          <a:p>
            <a:pPr>
              <a:buFontTx/>
              <a:buChar char="-"/>
            </a:pPr>
            <a:endParaRPr lang="nl-BE" dirty="0" smtClean="0"/>
          </a:p>
        </p:txBody>
      </p:sp>
    </p:spTree>
    <p:extLst>
      <p:ext uri="{BB962C8B-B14F-4D97-AF65-F5344CB8AC3E}">
        <p14:creationId xmlns:p14="http://schemas.microsoft.com/office/powerpoint/2010/main" val="20224107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Sessie </a:t>
            </a:r>
            <a:r>
              <a:rPr lang="nl-BE" dirty="0" smtClean="0"/>
              <a:t>2 - Water </a:t>
            </a:r>
            <a:r>
              <a:rPr lang="nl-BE" dirty="0" err="1" smtClean="0"/>
              <a:t>Aid</a:t>
            </a:r>
            <a:r>
              <a:rPr lang="nl-BE" dirty="0" smtClean="0"/>
              <a:t> case</a:t>
            </a:r>
            <a:endParaRPr lang="nl-BE" dirty="0"/>
          </a:p>
        </p:txBody>
      </p:sp>
      <p:sp>
        <p:nvSpPr>
          <p:cNvPr id="3" name="Content Placeholder 2"/>
          <p:cNvSpPr>
            <a:spLocks noGrp="1"/>
          </p:cNvSpPr>
          <p:nvPr>
            <p:ph idx="1"/>
          </p:nvPr>
        </p:nvSpPr>
        <p:spPr>
          <a:xfrm>
            <a:off x="755576" y="1556792"/>
            <a:ext cx="8045524" cy="4767808"/>
          </a:xfrm>
        </p:spPr>
        <p:txBody>
          <a:bodyPr/>
          <a:lstStyle/>
          <a:p>
            <a:r>
              <a:rPr lang="en-US" sz="2000"/>
              <a:t>Finance Ministers</a:t>
            </a:r>
            <a:r>
              <a:rPr lang="en-US" sz="2000" b="0"/>
              <a:t>: </a:t>
            </a:r>
            <a:r>
              <a:rPr lang="en-US" sz="2000" b="0" i="1" smtClean="0"/>
              <a:t>A </a:t>
            </a:r>
            <a:r>
              <a:rPr lang="en-US" sz="2000" b="0" i="1"/>
              <a:t>small investment in clean drinking water and low-cost sanitation facilities will yield a large return in relation to child and adult health and survival.‘ </a:t>
            </a:r>
            <a:endParaRPr lang="nl-BE" sz="2000" b="0" i="1"/>
          </a:p>
          <a:p>
            <a:endParaRPr lang="en-US" sz="2000" smtClean="0"/>
          </a:p>
          <a:p>
            <a:r>
              <a:rPr lang="en-US" sz="2000" smtClean="0"/>
              <a:t>Parliamentarians</a:t>
            </a:r>
            <a:r>
              <a:rPr lang="en-US" sz="2000" b="0"/>
              <a:t>: </a:t>
            </a:r>
            <a:r>
              <a:rPr lang="en-US" sz="2000" b="0" i="1" smtClean="0"/>
              <a:t>When </a:t>
            </a:r>
            <a:r>
              <a:rPr lang="en-US" sz="2000" b="0" i="1"/>
              <a:t>asked poor people put access to water as one of their top three priorities, if not their top priority.‘ </a:t>
            </a:r>
            <a:endParaRPr lang="nl-BE" sz="2000" b="0" i="1"/>
          </a:p>
          <a:p>
            <a:endParaRPr lang="en-US" sz="2000" smtClean="0"/>
          </a:p>
          <a:p>
            <a:r>
              <a:rPr lang="en-US" sz="2000" smtClean="0"/>
              <a:t>Health </a:t>
            </a:r>
            <a:r>
              <a:rPr lang="en-US" sz="2000"/>
              <a:t>professionals</a:t>
            </a:r>
            <a:r>
              <a:rPr lang="en-US" sz="2000" b="0"/>
              <a:t>: </a:t>
            </a:r>
            <a:r>
              <a:rPr lang="en-US" sz="2000" b="0" i="1" smtClean="0"/>
              <a:t>65% </a:t>
            </a:r>
            <a:r>
              <a:rPr lang="en-US" sz="2000" b="0" i="1"/>
              <a:t>of infant deaths from diarrhoeal diseases, like cholera, in developing countries could be prevented by providing safe water and sanitation. Environmental improvements like sanitation have bigger impacts and lower costs than curative medicines.‘ </a:t>
            </a:r>
            <a:endParaRPr lang="nl-BE" sz="2000" b="0" i="1"/>
          </a:p>
          <a:p>
            <a:endParaRPr lang="nl-BE" sz="2000" b="0"/>
          </a:p>
        </p:txBody>
      </p:sp>
    </p:spTree>
    <p:extLst>
      <p:ext uri="{BB962C8B-B14F-4D97-AF65-F5344CB8AC3E}">
        <p14:creationId xmlns:p14="http://schemas.microsoft.com/office/powerpoint/2010/main" val="8496501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Sessie </a:t>
            </a:r>
            <a:r>
              <a:rPr lang="nl-BE" dirty="0" smtClean="0"/>
              <a:t>2 - Water </a:t>
            </a:r>
            <a:r>
              <a:rPr lang="nl-BE" dirty="0" err="1" smtClean="0"/>
              <a:t>Aid</a:t>
            </a:r>
            <a:r>
              <a:rPr lang="nl-BE" dirty="0" smtClean="0"/>
              <a:t> case</a:t>
            </a:r>
            <a:endParaRPr lang="nl-BE" dirty="0"/>
          </a:p>
        </p:txBody>
      </p:sp>
      <p:sp>
        <p:nvSpPr>
          <p:cNvPr id="3" name="Content Placeholder 2"/>
          <p:cNvSpPr>
            <a:spLocks noGrp="1"/>
          </p:cNvSpPr>
          <p:nvPr>
            <p:ph idx="1"/>
          </p:nvPr>
        </p:nvSpPr>
        <p:spPr>
          <a:xfrm>
            <a:off x="539552" y="1700808"/>
            <a:ext cx="8261548" cy="4623792"/>
          </a:xfrm>
        </p:spPr>
        <p:txBody>
          <a:bodyPr/>
          <a:lstStyle/>
          <a:p>
            <a:r>
              <a:rPr lang="en-US" sz="1800"/>
              <a:t>Broadcast media and the press</a:t>
            </a:r>
            <a:r>
              <a:rPr lang="en-US" sz="1800" b="0"/>
              <a:t>: </a:t>
            </a:r>
            <a:r>
              <a:rPr lang="en-US" sz="1800" b="0" smtClean="0"/>
              <a:t>“</a:t>
            </a:r>
            <a:r>
              <a:rPr lang="en-US" sz="1800" b="0" i="1" smtClean="0"/>
              <a:t>Wangai </a:t>
            </a:r>
            <a:r>
              <a:rPr lang="en-US" sz="1800" b="0" i="1"/>
              <a:t>is six years old. His mother walks five </a:t>
            </a:r>
            <a:r>
              <a:rPr lang="en-US" sz="1800" b="0" i="1" smtClean="0"/>
              <a:t>kilometresa </a:t>
            </a:r>
            <a:r>
              <a:rPr lang="en-US" sz="1800" b="0" i="1"/>
              <a:t>each morning to the nearest clean water point to collect drinking water for the family. However, when Wangai and his friends are thirsty, they drink from the nearby riverbed. That‘s also where the cattle and goats drink. Wangai‘s family have no latrine and use the riverbed in the early morning before it is light. Wangai has two brothers and one sister: he had another two sisters but both died of dysentery before they were four years old. Wangai has visited his cousin who lives in the nearby town, where there is a good water supply and each house has a latrine. He has seen that his cousin‘s family do not fall ill and his aunt has lost no babies because of sickness. He wishes there were similar facilities in his village</a:t>
            </a:r>
            <a:r>
              <a:rPr lang="en-US" sz="1800" b="0" i="1" smtClean="0"/>
              <a:t>.”</a:t>
            </a:r>
            <a:endParaRPr lang="nl-BE" sz="1800" b="0" i="1"/>
          </a:p>
          <a:p>
            <a:endParaRPr lang="en-US" sz="1800" smtClean="0"/>
          </a:p>
          <a:p>
            <a:r>
              <a:rPr lang="en-US" sz="1800" smtClean="0"/>
              <a:t>General </a:t>
            </a:r>
            <a:r>
              <a:rPr lang="en-US" sz="1800"/>
              <a:t>public</a:t>
            </a:r>
            <a:r>
              <a:rPr lang="en-US" sz="1800" b="0"/>
              <a:t>: </a:t>
            </a:r>
            <a:r>
              <a:rPr lang="en-US" sz="1800" b="0" i="1"/>
              <a:t>Clean water saves lives: Each village should have at least one borehole and adequate latrines. Talk to your local councillor today to find out how you can help to bring life-saving facilities to your own village and see your children flourish.‘</a:t>
            </a:r>
            <a:endParaRPr lang="nl-BE" sz="1800" b="0" i="1"/>
          </a:p>
          <a:p>
            <a:endParaRPr lang="nl-BE" sz="1800" b="0"/>
          </a:p>
        </p:txBody>
      </p:sp>
    </p:spTree>
    <p:extLst>
      <p:ext uri="{BB962C8B-B14F-4D97-AF65-F5344CB8AC3E}">
        <p14:creationId xmlns:p14="http://schemas.microsoft.com/office/powerpoint/2010/main" val="786937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56184" y="260648"/>
            <a:ext cx="8087816" cy="685800"/>
          </a:xfrm>
        </p:spPr>
        <p:txBody>
          <a:bodyPr/>
          <a:lstStyle/>
          <a:p>
            <a:r>
              <a:rPr lang="nl-BE" sz="2400" smtClean="0"/>
              <a:t>Sessie </a:t>
            </a:r>
            <a:r>
              <a:rPr lang="nl-BE" sz="2400" dirty="0" smtClean="0"/>
              <a:t>2 </a:t>
            </a:r>
            <a:r>
              <a:rPr lang="nl-BE" sz="2400" smtClean="0"/>
              <a:t>– Instructies voor het groepswerk</a:t>
            </a:r>
            <a:endParaRPr lang="nl-BE" sz="2400" dirty="0"/>
          </a:p>
        </p:txBody>
      </p:sp>
      <p:sp>
        <p:nvSpPr>
          <p:cNvPr id="3" name="Tijdelijke aanduiding voor inhoud 2"/>
          <p:cNvSpPr>
            <a:spLocks noGrp="1"/>
          </p:cNvSpPr>
          <p:nvPr>
            <p:ph idx="1"/>
          </p:nvPr>
        </p:nvSpPr>
        <p:spPr>
          <a:xfrm>
            <a:off x="1187624" y="1268760"/>
            <a:ext cx="7848872" cy="5328592"/>
          </a:xfrm>
        </p:spPr>
        <p:txBody>
          <a:bodyPr/>
          <a:lstStyle/>
          <a:p>
            <a:r>
              <a:rPr lang="fr-BE" sz="2400" smtClean="0"/>
              <a:t>Identificeren van toegepaste strategieën om de veranderingen zichtbaar te maken.</a:t>
            </a:r>
            <a:endParaRPr lang="fr-BE" sz="2400" dirty="0" smtClean="0"/>
          </a:p>
          <a:p>
            <a:r>
              <a:rPr lang="fr-BE" sz="2400" smtClean="0"/>
              <a:t>Schrijf op kaartjes en vul aan op de flip chart (gelinkt aan de verschillende geïdentificeerde actoren). </a:t>
            </a:r>
            <a:endParaRPr lang="fr-BE" sz="2400" dirty="0" smtClean="0"/>
          </a:p>
          <a:p>
            <a:r>
              <a:rPr lang="fr-BE" sz="2400" smtClean="0"/>
              <a:t>Welk type van strategie (of combinatie) heb je erkend?</a:t>
            </a:r>
            <a:endParaRPr lang="fr-BE" sz="2400" dirty="0" smtClean="0"/>
          </a:p>
          <a:p>
            <a:r>
              <a:rPr lang="fr-BE" sz="2400" smtClean="0"/>
              <a:t>Wat heeft er goed gewerkt? Niet goed? Wat zou er anders kunnen gedaan zijn?</a:t>
            </a:r>
            <a:endParaRPr lang="fr-BE" sz="2400" dirty="0" smtClean="0"/>
          </a:p>
          <a:p>
            <a:r>
              <a:rPr lang="fr-BE" sz="2400" smtClean="0"/>
              <a:t>Proberen enkele hypothesen te formuleren.</a:t>
            </a:r>
            <a:endParaRPr lang="fr-BE" sz="2400" dirty="0"/>
          </a:p>
        </p:txBody>
      </p:sp>
    </p:spTree>
    <p:extLst>
      <p:ext uri="{BB962C8B-B14F-4D97-AF65-F5344CB8AC3E}">
        <p14:creationId xmlns:p14="http://schemas.microsoft.com/office/powerpoint/2010/main" val="12551037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608" y="332656"/>
            <a:ext cx="7871792" cy="685800"/>
          </a:xfrm>
        </p:spPr>
        <p:txBody>
          <a:bodyPr/>
          <a:lstStyle/>
          <a:p>
            <a:r>
              <a:rPr lang="nl-BE" dirty="0" err="1" smtClean="0"/>
              <a:t>Session</a:t>
            </a:r>
            <a:r>
              <a:rPr lang="nl-BE" dirty="0" smtClean="0"/>
              <a:t> 2 </a:t>
            </a:r>
            <a:r>
              <a:rPr lang="nl-BE" smtClean="0"/>
              <a:t>– Plenair: cas</a:t>
            </a:r>
            <a:r>
              <a:rPr lang="nl-BE"/>
              <a:t>e</a:t>
            </a:r>
            <a:r>
              <a:rPr lang="nl-BE" smtClean="0"/>
              <a:t> Plan België</a:t>
            </a:r>
            <a:endParaRPr lang="nl-BE" dirty="0"/>
          </a:p>
        </p:txBody>
      </p:sp>
      <p:sp>
        <p:nvSpPr>
          <p:cNvPr id="3" name="Tijdelijke aanduiding voor inhoud 2"/>
          <p:cNvSpPr>
            <a:spLocks noGrp="1"/>
          </p:cNvSpPr>
          <p:nvPr>
            <p:ph idx="1"/>
          </p:nvPr>
        </p:nvSpPr>
        <p:spPr>
          <a:xfrm>
            <a:off x="755576" y="1196752"/>
            <a:ext cx="8460432" cy="5472608"/>
          </a:xfrm>
        </p:spPr>
        <p:txBody>
          <a:bodyPr/>
          <a:lstStyle/>
          <a:p>
            <a:r>
              <a:rPr lang="fr-BE" sz="2000" smtClean="0"/>
              <a:t>Plan België – Project beleidsbeïnvloeding basisonderwijs</a:t>
            </a:r>
            <a:endParaRPr lang="fr-BE" sz="2000" dirty="0" smtClean="0"/>
          </a:p>
          <a:p>
            <a:r>
              <a:rPr lang="fr-BE" sz="2000" smtClean="0"/>
              <a:t>Beoogde verandering: verhoging budget van de bilaterale samenwerking voor basisonderwijs</a:t>
            </a:r>
            <a:endParaRPr lang="fr-BE" sz="2000" dirty="0" smtClean="0"/>
          </a:p>
          <a:p>
            <a:r>
              <a:rPr lang="fr-BE" sz="2000" smtClean="0"/>
              <a:t>Mix van strategieën</a:t>
            </a:r>
            <a:endParaRPr lang="fr-BE" sz="2000" dirty="0" smtClean="0"/>
          </a:p>
          <a:p>
            <a:pPr lvl="1"/>
            <a:r>
              <a:rPr lang="fr-BE" sz="2000" b="1" i="1" dirty="0" err="1" smtClean="0"/>
              <a:t>Advocacy</a:t>
            </a:r>
            <a:r>
              <a:rPr lang="fr-BE" sz="2000" smtClean="0"/>
              <a:t>: boodschappen in de media, onderzoek over problematiek, organisatie van een conferentie om de resultaten van de studie te delen (samen met UNICEF en VVOB), getuigenis van partners, overleg in het kader van «</a:t>
            </a:r>
            <a:r>
              <a:rPr lang="fr-BE" sz="2000" dirty="0" smtClean="0"/>
              <a:t> </a:t>
            </a:r>
            <a:r>
              <a:rPr lang="fr-BE" sz="2000" dirty="0" err="1"/>
              <a:t>E</a:t>
            </a:r>
            <a:r>
              <a:rPr lang="fr-BE" sz="2000" dirty="0" err="1" smtClean="0"/>
              <a:t>ducaid</a:t>
            </a:r>
            <a:r>
              <a:rPr lang="fr-BE" sz="2000" dirty="0" smtClean="0"/>
              <a:t> </a:t>
            </a:r>
            <a:r>
              <a:rPr lang="fr-BE" sz="2000" smtClean="0"/>
              <a:t>», organisatie van een terreinbezoek met parlementairen (niet gerealiseerd)</a:t>
            </a:r>
            <a:endParaRPr lang="fr-BE" sz="2000" dirty="0" smtClean="0"/>
          </a:p>
          <a:p>
            <a:pPr lvl="1"/>
            <a:r>
              <a:rPr lang="fr-BE" sz="2000" b="1" i="1" dirty="0" smtClean="0"/>
              <a:t>Lobby</a:t>
            </a:r>
            <a:r>
              <a:rPr lang="fr-BE" sz="2000" smtClean="0"/>
              <a:t>: uitwerken van een parlementaire resolutie, stimuleren van parlementaire vragen, brief aan de minister, debat in de commissie van het parlement, formele en informele contacten met ambtenaren DGD, beleidsmakers, kabinet, en parlementairen</a:t>
            </a:r>
            <a:endParaRPr lang="fr-BE" sz="2000" dirty="0" smtClean="0"/>
          </a:p>
          <a:p>
            <a:pPr lvl="1"/>
            <a:r>
              <a:rPr lang="fr-BE" sz="2000" b="1" i="1" dirty="0" err="1" smtClean="0"/>
              <a:t>Advising</a:t>
            </a:r>
            <a:r>
              <a:rPr lang="fr-BE" sz="2000" b="1" i="1" dirty="0" smtClean="0"/>
              <a:t> (</a:t>
            </a:r>
            <a:r>
              <a:rPr lang="fr-BE" sz="2000" b="1" i="1" dirty="0" err="1" smtClean="0"/>
              <a:t>follow</a:t>
            </a:r>
            <a:r>
              <a:rPr lang="fr-BE" sz="2000" b="1" i="1" dirty="0" smtClean="0"/>
              <a:t>-up</a:t>
            </a:r>
            <a:r>
              <a:rPr lang="fr-BE" sz="2000" b="1" i="1" smtClean="0"/>
              <a:t>): </a:t>
            </a:r>
            <a:r>
              <a:rPr lang="fr-BE" sz="2000" smtClean="0"/>
              <a:t>deelname aan werkgroep om de codificatie van de OECD/CAD – CRS database aan te passen</a:t>
            </a:r>
            <a:endParaRPr lang="fr-BE" sz="2000" dirty="0"/>
          </a:p>
          <a:p>
            <a:pPr lvl="1"/>
            <a:endParaRPr lang="fr-BE" sz="2000" dirty="0" smtClean="0"/>
          </a:p>
          <a:p>
            <a:endParaRPr lang="fr-BE" dirty="0"/>
          </a:p>
        </p:txBody>
      </p:sp>
    </p:spTree>
    <p:extLst>
      <p:ext uri="{BB962C8B-B14F-4D97-AF65-F5344CB8AC3E}">
        <p14:creationId xmlns:p14="http://schemas.microsoft.com/office/powerpoint/2010/main" val="13038323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mtClean="0"/>
              <a:t>Sessie 3: Monitoring &amp; evaluatie</a:t>
            </a:r>
            <a:endParaRPr lang="nl-BE"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1318742938"/>
              </p:ext>
            </p:extLst>
          </p:nvPr>
        </p:nvGraphicFramePr>
        <p:xfrm>
          <a:off x="1295400" y="1981200"/>
          <a:ext cx="7505700" cy="2570480"/>
        </p:xfrm>
        <a:graphic>
          <a:graphicData uri="http://schemas.openxmlformats.org/drawingml/2006/table">
            <a:tbl>
              <a:tblPr firstRow="1" bandRow="1">
                <a:tableStyleId>{5C22544A-7EE6-4342-B048-85BDC9FD1C3A}</a:tableStyleId>
              </a:tblPr>
              <a:tblGrid>
                <a:gridCol w="3204592"/>
                <a:gridCol w="4301108"/>
              </a:tblGrid>
              <a:tr h="370840">
                <a:tc gridSpan="2">
                  <a:txBody>
                    <a:bodyPr/>
                    <a:lstStyle/>
                    <a:p>
                      <a:r>
                        <a:rPr lang="nl-BE" smtClean="0"/>
                        <a:t>Monitoring &amp; evaluatie</a:t>
                      </a:r>
                      <a:endParaRPr lang="nl-BE" dirty="0"/>
                    </a:p>
                  </a:txBody>
                  <a:tcPr/>
                </a:tc>
                <a:tc hMerge="1">
                  <a:txBody>
                    <a:bodyPr/>
                    <a:lstStyle/>
                    <a:p>
                      <a:endParaRPr lang="nl-BE" dirty="0"/>
                    </a:p>
                  </a:txBody>
                  <a:tcPr/>
                </a:tc>
              </a:tr>
              <a:tr h="370840">
                <a:tc>
                  <a:txBody>
                    <a:bodyPr/>
                    <a:lstStyle/>
                    <a:p>
                      <a:r>
                        <a:rPr lang="fr-BE" noProof="0" smtClean="0"/>
                        <a:t>Fasen</a:t>
                      </a:r>
                      <a:endParaRPr lang="fr-BE" noProof="0" dirty="0"/>
                    </a:p>
                  </a:txBody>
                  <a:tcPr/>
                </a:tc>
                <a:tc>
                  <a:txBody>
                    <a:bodyPr/>
                    <a:lstStyle/>
                    <a:p>
                      <a:r>
                        <a:rPr lang="fr-BE" noProof="0" smtClean="0"/>
                        <a:t>Competenties </a:t>
                      </a:r>
                      <a:r>
                        <a:rPr lang="fr-BE" baseline="0" noProof="0" smtClean="0"/>
                        <a:t>– methodologieën</a:t>
                      </a:r>
                      <a:endParaRPr lang="fr-BE" noProof="0" dirty="0"/>
                    </a:p>
                  </a:txBody>
                  <a:tcPr/>
                </a:tc>
              </a:tr>
              <a:tr h="370840">
                <a:tc>
                  <a:txBody>
                    <a:bodyPr/>
                    <a:lstStyle/>
                    <a:p>
                      <a:r>
                        <a:rPr lang="fr-BE" noProof="0" smtClean="0"/>
                        <a:t>Uitwerken van plannen voor monitoring</a:t>
                      </a:r>
                      <a:r>
                        <a:rPr lang="fr-BE" baseline="0" noProof="0" smtClean="0"/>
                        <a:t> &amp; evaluatie</a:t>
                      </a:r>
                      <a:endParaRPr lang="fr-BE" noProof="0" dirty="0"/>
                    </a:p>
                  </a:txBody>
                  <a:tcPr/>
                </a:tc>
                <a:tc>
                  <a:txBody>
                    <a:bodyPr/>
                    <a:lstStyle/>
                    <a:p>
                      <a:pPr marL="285750" indent="-285750">
                        <a:buFontTx/>
                        <a:buChar char="-"/>
                      </a:pPr>
                      <a:r>
                        <a:rPr lang="fr-BE" noProof="0" smtClean="0"/>
                        <a:t>Kwaliteit van een systeem voor M&amp;E</a:t>
                      </a:r>
                      <a:endParaRPr lang="fr-BE" baseline="0" noProof="0" dirty="0" smtClean="0"/>
                    </a:p>
                    <a:p>
                      <a:pPr marL="285750" indent="-285750">
                        <a:buFontTx/>
                        <a:buChar char="-"/>
                      </a:pPr>
                      <a:r>
                        <a:rPr lang="fr-BE" baseline="0" noProof="0" smtClean="0"/>
                        <a:t>Formuleren van de indicatoren/ progress markers</a:t>
                      </a:r>
                      <a:endParaRPr lang="fr-BE" baseline="0" noProof="0" dirty="0" smtClean="0"/>
                    </a:p>
                    <a:p>
                      <a:pPr marL="285750" indent="-285750">
                        <a:buFontTx/>
                        <a:buChar char="-"/>
                      </a:pPr>
                      <a:r>
                        <a:rPr lang="fr-BE" baseline="0" noProof="0" smtClean="0"/>
                        <a:t>Systeem voor dataverzameling</a:t>
                      </a:r>
                      <a:endParaRPr lang="fr-BE" noProof="0" dirty="0"/>
                    </a:p>
                  </a:txBody>
                  <a:tcPr/>
                </a:tc>
              </a:tr>
              <a:tr h="370840">
                <a:tc>
                  <a:txBody>
                    <a:bodyPr/>
                    <a:lstStyle/>
                    <a:p>
                      <a:r>
                        <a:rPr lang="fr-BE" noProof="0" smtClean="0"/>
                        <a:t>Consolidatie en opvolging</a:t>
                      </a:r>
                      <a:endParaRPr lang="fr-BE" noProof="0" dirty="0"/>
                    </a:p>
                  </a:txBody>
                  <a:tcPr/>
                </a:tc>
                <a:tc>
                  <a:txBody>
                    <a:bodyPr/>
                    <a:lstStyle/>
                    <a:p>
                      <a:r>
                        <a:rPr lang="fr-BE" noProof="0" smtClean="0"/>
                        <a:t>-  Is de expertise aanwezig voor de opvolging van de beleidsimplementatie</a:t>
                      </a:r>
                      <a:endParaRPr lang="fr-BE" noProof="0" dirty="0"/>
                    </a:p>
                  </a:txBody>
                  <a:tcPr/>
                </a:tc>
              </a:tr>
            </a:tbl>
          </a:graphicData>
        </a:graphic>
      </p:graphicFrame>
    </p:spTree>
    <p:extLst>
      <p:ext uri="{BB962C8B-B14F-4D97-AF65-F5344CB8AC3E}">
        <p14:creationId xmlns:p14="http://schemas.microsoft.com/office/powerpoint/2010/main" val="907263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949814492"/>
              </p:ext>
            </p:extLst>
          </p:nvPr>
        </p:nvGraphicFramePr>
        <p:xfrm>
          <a:off x="251520" y="332656"/>
          <a:ext cx="8549580" cy="59919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66808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Succesfactoren voor M&amp;E van beleidsbeïnvloeding</a:t>
            </a:r>
            <a:endParaRPr lang="nl-BE"/>
          </a:p>
        </p:txBody>
      </p:sp>
      <p:sp>
        <p:nvSpPr>
          <p:cNvPr id="3" name="Content Placeholder 2"/>
          <p:cNvSpPr>
            <a:spLocks noGrp="1"/>
          </p:cNvSpPr>
          <p:nvPr>
            <p:ph idx="1"/>
          </p:nvPr>
        </p:nvSpPr>
        <p:spPr/>
        <p:txBody>
          <a:bodyPr/>
          <a:lstStyle/>
          <a:p>
            <a:r>
              <a:rPr lang="nl-BE" b="0" smtClean="0"/>
              <a:t>Aanpassen aan context</a:t>
            </a:r>
          </a:p>
          <a:p>
            <a:r>
              <a:rPr lang="nl-BE" b="0" smtClean="0"/>
              <a:t>Expliciteren van ToC: ‘testable’</a:t>
            </a:r>
          </a:p>
          <a:p>
            <a:r>
              <a:rPr lang="nl-BE" b="0" smtClean="0"/>
              <a:t>Focus &gt; ‘grote overwinning’: verschillende niveaus &amp; actoren</a:t>
            </a:r>
          </a:p>
          <a:p>
            <a:r>
              <a:rPr lang="nl-BE" b="0" smtClean="0"/>
              <a:t>Flexibel &amp; leergericht (directe feedback)</a:t>
            </a:r>
            <a:endParaRPr lang="nl-BE" b="0"/>
          </a:p>
        </p:txBody>
      </p:sp>
    </p:spTree>
    <p:extLst>
      <p:ext uri="{BB962C8B-B14F-4D97-AF65-F5344CB8AC3E}">
        <p14:creationId xmlns:p14="http://schemas.microsoft.com/office/powerpoint/2010/main" val="3860935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404664"/>
            <a:ext cx="8087816" cy="685800"/>
          </a:xfrm>
        </p:spPr>
        <p:txBody>
          <a:bodyPr/>
          <a:lstStyle/>
          <a:p>
            <a:r>
              <a:rPr lang="nl-BE" sz="2000" smtClean="0"/>
              <a:t>Sessie </a:t>
            </a:r>
            <a:r>
              <a:rPr lang="nl-BE" sz="2000" dirty="0" smtClean="0"/>
              <a:t>3 </a:t>
            </a:r>
            <a:r>
              <a:rPr lang="nl-BE" sz="2000" smtClean="0"/>
              <a:t>– Monitoring &amp; evaluatie: kader om progress markers te identificeren op het niveau van de target groups</a:t>
            </a:r>
            <a:endParaRPr lang="nl-BE" sz="2000" dirty="0"/>
          </a:p>
        </p:txBody>
      </p:sp>
      <p:pic>
        <p:nvPicPr>
          <p:cNvPr id="3" name="Picture 2"/>
          <p:cNvPicPr>
            <a:picLocks noChangeAspect="1"/>
          </p:cNvPicPr>
          <p:nvPr/>
        </p:nvPicPr>
        <p:blipFill>
          <a:blip r:embed="rId2"/>
          <a:stretch>
            <a:fillRect/>
          </a:stretch>
        </p:blipFill>
        <p:spPr>
          <a:xfrm>
            <a:off x="198875" y="1268760"/>
            <a:ext cx="8934382" cy="5003254"/>
          </a:xfrm>
          <a:prstGeom prst="rect">
            <a:avLst/>
          </a:prstGeom>
        </p:spPr>
      </p:pic>
    </p:spTree>
    <p:extLst>
      <p:ext uri="{BB962C8B-B14F-4D97-AF65-F5344CB8AC3E}">
        <p14:creationId xmlns:p14="http://schemas.microsoft.com/office/powerpoint/2010/main" val="523262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11797" y="332656"/>
            <a:ext cx="8064896" cy="864096"/>
          </a:xfrm>
        </p:spPr>
        <p:txBody>
          <a:bodyPr/>
          <a:lstStyle/>
          <a:p>
            <a:r>
              <a:rPr lang="nl-BE" smtClean="0"/>
              <a:t>Inleiding – </a:t>
            </a:r>
            <a:br>
              <a:rPr lang="nl-BE" smtClean="0"/>
            </a:br>
            <a:r>
              <a:rPr lang="nl-BE" smtClean="0"/>
              <a:t>Definities van beleidsbeïnvloeding?</a:t>
            </a:r>
            <a:endParaRPr lang="nl-BE" dirty="0"/>
          </a:p>
        </p:txBody>
      </p:sp>
      <p:sp>
        <p:nvSpPr>
          <p:cNvPr id="3" name="Tijdelijke aanduiding voor inhoud 2"/>
          <p:cNvSpPr>
            <a:spLocks noGrp="1"/>
          </p:cNvSpPr>
          <p:nvPr>
            <p:ph idx="1"/>
          </p:nvPr>
        </p:nvSpPr>
        <p:spPr>
          <a:xfrm>
            <a:off x="1111797" y="2420888"/>
            <a:ext cx="7920880" cy="2520280"/>
          </a:xfrm>
        </p:spPr>
        <p:txBody>
          <a:bodyPr/>
          <a:lstStyle/>
          <a:p>
            <a:pPr marL="0" indent="0">
              <a:buNone/>
            </a:pPr>
            <a:r>
              <a:rPr lang="nl-BE" sz="2000" dirty="0" smtClean="0"/>
              <a:t>Policy </a:t>
            </a:r>
            <a:r>
              <a:rPr lang="nl-BE" sz="2000" dirty="0" err="1" smtClean="0"/>
              <a:t>influencing</a:t>
            </a:r>
            <a:r>
              <a:rPr lang="nl-BE" sz="2000" dirty="0" smtClean="0"/>
              <a:t>, </a:t>
            </a:r>
            <a:r>
              <a:rPr lang="nl-BE" sz="2000" dirty="0" err="1" smtClean="0"/>
              <a:t>lobbying</a:t>
            </a:r>
            <a:r>
              <a:rPr lang="nl-BE" sz="2000" dirty="0"/>
              <a:t> </a:t>
            </a:r>
            <a:r>
              <a:rPr lang="nl-BE" sz="2000" dirty="0" err="1" smtClean="0"/>
              <a:t>and</a:t>
            </a:r>
            <a:r>
              <a:rPr lang="nl-BE" sz="2000" dirty="0" smtClean="0"/>
              <a:t> </a:t>
            </a:r>
            <a:r>
              <a:rPr lang="nl-BE" sz="2000" dirty="0" err="1" smtClean="0"/>
              <a:t>advocacy</a:t>
            </a:r>
            <a:r>
              <a:rPr lang="nl-BE" sz="2000" dirty="0" smtClean="0"/>
              <a:t> covers a </a:t>
            </a:r>
            <a:r>
              <a:rPr lang="nl-BE" sz="2000" dirty="0" err="1" smtClean="0"/>
              <a:t>wide</a:t>
            </a:r>
            <a:r>
              <a:rPr lang="nl-BE" sz="2000" dirty="0" smtClean="0"/>
              <a:t> range of </a:t>
            </a:r>
            <a:r>
              <a:rPr lang="nl-BE" sz="2000" dirty="0" err="1" smtClean="0"/>
              <a:t>activities</a:t>
            </a:r>
            <a:r>
              <a:rPr lang="nl-BE" sz="2000" dirty="0" smtClean="0"/>
              <a:t> </a:t>
            </a:r>
            <a:r>
              <a:rPr lang="nl-BE" sz="2000" dirty="0" err="1" smtClean="0"/>
              <a:t>conducted</a:t>
            </a:r>
            <a:r>
              <a:rPr lang="nl-BE" sz="2000" dirty="0" smtClean="0"/>
              <a:t> </a:t>
            </a:r>
            <a:r>
              <a:rPr lang="nl-BE" sz="2000" dirty="0" err="1" smtClean="0"/>
              <a:t>to</a:t>
            </a:r>
            <a:r>
              <a:rPr lang="nl-BE" sz="2000" dirty="0" smtClean="0"/>
              <a:t> </a:t>
            </a:r>
            <a:r>
              <a:rPr lang="nl-BE" sz="2000" dirty="0" err="1" smtClean="0"/>
              <a:t>influence</a:t>
            </a:r>
            <a:r>
              <a:rPr lang="nl-BE" sz="2000" dirty="0" smtClean="0"/>
              <a:t> </a:t>
            </a:r>
            <a:r>
              <a:rPr lang="nl-BE" sz="2000" dirty="0" err="1" smtClean="0"/>
              <a:t>decision</a:t>
            </a:r>
            <a:r>
              <a:rPr lang="nl-BE" sz="2000" dirty="0" err="1"/>
              <a:t>-</a:t>
            </a:r>
            <a:r>
              <a:rPr lang="nl-BE" sz="2000" dirty="0" err="1" smtClean="0"/>
              <a:t>makers</a:t>
            </a:r>
            <a:r>
              <a:rPr lang="nl-BE" sz="2000" dirty="0" smtClean="0"/>
              <a:t> in </a:t>
            </a:r>
            <a:r>
              <a:rPr lang="nl-BE" sz="2000" dirty="0" err="1" smtClean="0"/>
              <a:t>the</a:t>
            </a:r>
            <a:r>
              <a:rPr lang="nl-BE" sz="2000" dirty="0" smtClean="0"/>
              <a:t> public </a:t>
            </a:r>
            <a:r>
              <a:rPr lang="nl-BE" sz="2000" dirty="0" err="1" smtClean="0"/>
              <a:t>and</a:t>
            </a:r>
            <a:r>
              <a:rPr lang="nl-BE" sz="2000" dirty="0" smtClean="0"/>
              <a:t> private sectors at international, </a:t>
            </a:r>
            <a:r>
              <a:rPr lang="nl-BE" sz="2000" dirty="0" err="1" smtClean="0"/>
              <a:t>national</a:t>
            </a:r>
            <a:r>
              <a:rPr lang="nl-BE" sz="2000" dirty="0" smtClean="0"/>
              <a:t> or </a:t>
            </a:r>
            <a:r>
              <a:rPr lang="nl-BE" sz="2000" dirty="0" err="1" smtClean="0"/>
              <a:t>local</a:t>
            </a:r>
            <a:r>
              <a:rPr lang="nl-BE" sz="2000" dirty="0" smtClean="0"/>
              <a:t> levels </a:t>
            </a:r>
            <a:r>
              <a:rPr lang="nl-BE" sz="2000" dirty="0" err="1" smtClean="0"/>
              <a:t>towards</a:t>
            </a:r>
            <a:r>
              <a:rPr lang="nl-BE" sz="2000" dirty="0" smtClean="0"/>
              <a:t> </a:t>
            </a:r>
            <a:r>
              <a:rPr lang="nl-BE" sz="2000" dirty="0" err="1" smtClean="0"/>
              <a:t>the</a:t>
            </a:r>
            <a:r>
              <a:rPr lang="nl-BE" sz="2000" dirty="0" smtClean="0"/>
              <a:t> overall </a:t>
            </a:r>
            <a:r>
              <a:rPr lang="nl-BE" sz="2000" dirty="0" err="1" smtClean="0"/>
              <a:t>aim</a:t>
            </a:r>
            <a:r>
              <a:rPr lang="nl-BE" sz="2000" dirty="0" smtClean="0"/>
              <a:t> of </a:t>
            </a:r>
            <a:r>
              <a:rPr lang="nl-BE" sz="2000" dirty="0" err="1" smtClean="0"/>
              <a:t>combating</a:t>
            </a:r>
            <a:r>
              <a:rPr lang="nl-BE" sz="2000" dirty="0" smtClean="0"/>
              <a:t> </a:t>
            </a:r>
            <a:r>
              <a:rPr lang="nl-BE" sz="2000" dirty="0" err="1" smtClean="0"/>
              <a:t>the</a:t>
            </a:r>
            <a:r>
              <a:rPr lang="nl-BE" sz="2000" dirty="0" smtClean="0"/>
              <a:t> </a:t>
            </a:r>
            <a:r>
              <a:rPr lang="nl-BE" sz="2000" dirty="0" err="1" smtClean="0"/>
              <a:t>structural</a:t>
            </a:r>
            <a:r>
              <a:rPr lang="nl-BE" sz="2000" dirty="0" smtClean="0"/>
              <a:t> </a:t>
            </a:r>
            <a:r>
              <a:rPr lang="nl-BE" sz="2000" dirty="0" err="1" smtClean="0"/>
              <a:t>causes</a:t>
            </a:r>
            <a:r>
              <a:rPr lang="nl-BE" sz="2000" dirty="0" smtClean="0"/>
              <a:t> of </a:t>
            </a:r>
            <a:r>
              <a:rPr lang="nl-BE" sz="2000" dirty="0" err="1" smtClean="0"/>
              <a:t>poverty</a:t>
            </a:r>
            <a:r>
              <a:rPr lang="nl-BE" sz="2000" dirty="0" smtClean="0"/>
              <a:t> </a:t>
            </a:r>
            <a:r>
              <a:rPr lang="nl-BE" sz="2000" dirty="0" err="1" smtClean="0"/>
              <a:t>and</a:t>
            </a:r>
            <a:r>
              <a:rPr lang="nl-BE" sz="2000" dirty="0" smtClean="0"/>
              <a:t> </a:t>
            </a:r>
            <a:r>
              <a:rPr lang="nl-BE" sz="2000" dirty="0" err="1" smtClean="0"/>
              <a:t>injustice</a:t>
            </a:r>
            <a:r>
              <a:rPr lang="nl-BE" sz="2000" dirty="0" smtClean="0"/>
              <a:t> </a:t>
            </a:r>
            <a:r>
              <a:rPr lang="nl-BE" sz="2000" dirty="0" err="1" smtClean="0"/>
              <a:t>and</a:t>
            </a:r>
            <a:r>
              <a:rPr lang="nl-BE" sz="2000" dirty="0" smtClean="0"/>
              <a:t> </a:t>
            </a:r>
            <a:r>
              <a:rPr lang="nl-BE" sz="2000" dirty="0" err="1" smtClean="0"/>
              <a:t>contributing</a:t>
            </a:r>
            <a:r>
              <a:rPr lang="nl-BE" sz="2000" dirty="0" smtClean="0"/>
              <a:t> </a:t>
            </a:r>
            <a:r>
              <a:rPr lang="nl-BE" sz="2000" dirty="0" err="1" smtClean="0"/>
              <a:t>to</a:t>
            </a:r>
            <a:r>
              <a:rPr lang="nl-BE" sz="2000" dirty="0" smtClean="0"/>
              <a:t> </a:t>
            </a:r>
            <a:r>
              <a:rPr lang="nl-BE" sz="2000" dirty="0" err="1" smtClean="0"/>
              <a:t>sustainable</a:t>
            </a:r>
            <a:r>
              <a:rPr lang="nl-BE" sz="2000" dirty="0" smtClean="0"/>
              <a:t> </a:t>
            </a:r>
            <a:r>
              <a:rPr lang="nl-BE" sz="2000" dirty="0" err="1" smtClean="0"/>
              <a:t>inclusive</a:t>
            </a:r>
            <a:r>
              <a:rPr lang="nl-BE" sz="2000" dirty="0" smtClean="0"/>
              <a:t> development (IOB, 2015)</a:t>
            </a:r>
          </a:p>
          <a:p>
            <a:pPr marL="0" indent="0">
              <a:buNone/>
            </a:pPr>
            <a:endParaRPr lang="nl-BE" sz="2000" dirty="0"/>
          </a:p>
          <a:p>
            <a:pPr marL="0" indent="0">
              <a:buNone/>
            </a:pPr>
            <a:endParaRPr lang="nl-BE" sz="2000" dirty="0"/>
          </a:p>
          <a:p>
            <a:pPr marL="0" indent="0">
              <a:buNone/>
            </a:pPr>
            <a:endParaRPr lang="nl-BE" sz="2000" dirty="0" smtClean="0"/>
          </a:p>
        </p:txBody>
      </p:sp>
    </p:spTree>
    <p:extLst>
      <p:ext uri="{BB962C8B-B14F-4D97-AF65-F5344CB8AC3E}">
        <p14:creationId xmlns:p14="http://schemas.microsoft.com/office/powerpoint/2010/main" val="38725388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055" y="336749"/>
            <a:ext cx="8735888" cy="685800"/>
          </a:xfrm>
        </p:spPr>
        <p:txBody>
          <a:bodyPr/>
          <a:lstStyle/>
          <a:p>
            <a:r>
              <a:rPr lang="nl-BE" sz="2800" b="0" smtClean="0"/>
              <a:t>Sessie 3 – Monitoring &amp; evaluatie: Voorbeelden van domeinen van verandering </a:t>
            </a:r>
            <a:r>
              <a:rPr lang="nl-BE" sz="1800" b="0" smtClean="0"/>
              <a:t>(RAPID </a:t>
            </a:r>
            <a:r>
              <a:rPr lang="nl-BE" sz="1800" b="0" dirty="0"/>
              <a:t>– ODI)</a:t>
            </a:r>
          </a:p>
        </p:txBody>
      </p:sp>
      <p:sp>
        <p:nvSpPr>
          <p:cNvPr id="3" name="Content Placeholder 2"/>
          <p:cNvSpPr>
            <a:spLocks noGrp="1"/>
          </p:cNvSpPr>
          <p:nvPr>
            <p:ph idx="1"/>
          </p:nvPr>
        </p:nvSpPr>
        <p:spPr/>
        <p:txBody>
          <a:bodyPr/>
          <a:lstStyle/>
          <a:p>
            <a:endParaRPr lang="nl-BE"/>
          </a:p>
        </p:txBody>
      </p:sp>
      <p:pic>
        <p:nvPicPr>
          <p:cNvPr id="4" name="Picture 3"/>
          <p:cNvPicPr>
            <a:picLocks noChangeAspect="1"/>
          </p:cNvPicPr>
          <p:nvPr/>
        </p:nvPicPr>
        <p:blipFill>
          <a:blip r:embed="rId2"/>
          <a:stretch>
            <a:fillRect/>
          </a:stretch>
        </p:blipFill>
        <p:spPr>
          <a:xfrm>
            <a:off x="204055" y="1052736"/>
            <a:ext cx="8715635" cy="5472608"/>
          </a:xfrm>
          <a:prstGeom prst="rect">
            <a:avLst/>
          </a:prstGeom>
        </p:spPr>
      </p:pic>
    </p:spTree>
    <p:extLst>
      <p:ext uri="{BB962C8B-B14F-4D97-AF65-F5344CB8AC3E}">
        <p14:creationId xmlns:p14="http://schemas.microsoft.com/office/powerpoint/2010/main" val="24658321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Waaier aan meetmethodes..</a:t>
            </a:r>
            <a:endParaRPr lang="nl-BE"/>
          </a:p>
        </p:txBody>
      </p:sp>
      <p:sp>
        <p:nvSpPr>
          <p:cNvPr id="3" name="Content Placeholder 2"/>
          <p:cNvSpPr>
            <a:spLocks noGrp="1"/>
          </p:cNvSpPr>
          <p:nvPr>
            <p:ph idx="1"/>
          </p:nvPr>
        </p:nvSpPr>
        <p:spPr>
          <a:xfrm>
            <a:off x="628651" y="2226469"/>
            <a:ext cx="3478175" cy="3263504"/>
          </a:xfrm>
        </p:spPr>
        <p:txBody>
          <a:bodyPr>
            <a:normAutofit fontScale="77500" lnSpcReduction="20000"/>
          </a:bodyPr>
          <a:lstStyle/>
          <a:p>
            <a:r>
              <a:rPr lang="nl-BE" b="0" smtClean="0"/>
              <a:t>Focus </a:t>
            </a:r>
            <a:r>
              <a:rPr lang="nl-BE" b="0"/>
              <a:t>Groups</a:t>
            </a:r>
          </a:p>
          <a:p>
            <a:r>
              <a:rPr lang="nl-BE" b="0" smtClean="0"/>
              <a:t>Key </a:t>
            </a:r>
            <a:r>
              <a:rPr lang="nl-BE" b="0"/>
              <a:t>Informant interviews</a:t>
            </a:r>
          </a:p>
          <a:p>
            <a:r>
              <a:rPr lang="nl-BE" b="0" smtClean="0"/>
              <a:t>Surveys</a:t>
            </a:r>
            <a:endParaRPr lang="nl-BE" b="0"/>
          </a:p>
          <a:p>
            <a:r>
              <a:rPr lang="nl-BE" b="0" smtClean="0"/>
              <a:t>Bellwethers</a:t>
            </a:r>
            <a:endParaRPr lang="nl-BE" b="0"/>
          </a:p>
          <a:p>
            <a:r>
              <a:rPr lang="nl-BE" b="0" smtClean="0"/>
              <a:t>Policymaker </a:t>
            </a:r>
            <a:r>
              <a:rPr lang="nl-BE" b="0"/>
              <a:t>Ratings</a:t>
            </a:r>
          </a:p>
          <a:p>
            <a:r>
              <a:rPr lang="nl-BE" b="0" smtClean="0"/>
              <a:t>Media </a:t>
            </a:r>
            <a:r>
              <a:rPr lang="nl-BE" b="0"/>
              <a:t>Framing Analysis</a:t>
            </a:r>
          </a:p>
          <a:p>
            <a:r>
              <a:rPr lang="nl-BE" b="0" smtClean="0"/>
              <a:t>Power Analysis</a:t>
            </a:r>
          </a:p>
          <a:p>
            <a:endParaRPr lang="nl-BE"/>
          </a:p>
        </p:txBody>
      </p:sp>
      <p:sp>
        <p:nvSpPr>
          <p:cNvPr id="4" name="Content Placeholder 2"/>
          <p:cNvSpPr txBox="1">
            <a:spLocks/>
          </p:cNvSpPr>
          <p:nvPr/>
        </p:nvSpPr>
        <p:spPr>
          <a:xfrm>
            <a:off x="4746109" y="2226469"/>
            <a:ext cx="3478175" cy="326350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sz="2100"/>
              <a:t>Citation Analysis</a:t>
            </a:r>
          </a:p>
          <a:p>
            <a:r>
              <a:rPr lang="nl-BE" sz="2100"/>
              <a:t>Coalition Checklists</a:t>
            </a:r>
          </a:p>
          <a:p>
            <a:r>
              <a:rPr lang="nl-BE" sz="2100"/>
              <a:t>Alignment, Interest, Influence Matrix</a:t>
            </a:r>
          </a:p>
          <a:p>
            <a:r>
              <a:rPr lang="nl-BE" sz="2100"/>
              <a:t>Time series Analysis</a:t>
            </a:r>
          </a:p>
          <a:p>
            <a:r>
              <a:rPr lang="nl-BE" sz="2100"/>
              <a:t>Public Polling</a:t>
            </a:r>
          </a:p>
          <a:p>
            <a:r>
              <a:rPr lang="nl-BE" sz="2100"/>
              <a:t>Intense Period Debriefs</a:t>
            </a:r>
          </a:p>
          <a:p>
            <a:endParaRPr lang="nl-BE" sz="2100"/>
          </a:p>
        </p:txBody>
      </p:sp>
    </p:spTree>
    <p:extLst>
      <p:ext uri="{BB962C8B-B14F-4D97-AF65-F5344CB8AC3E}">
        <p14:creationId xmlns:p14="http://schemas.microsoft.com/office/powerpoint/2010/main" val="13775848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mtClean="0"/>
              <a:t>Sessie </a:t>
            </a:r>
            <a:r>
              <a:rPr lang="nl-BE" dirty="0" smtClean="0"/>
              <a:t>3 </a:t>
            </a:r>
            <a:r>
              <a:rPr lang="nl-BE" smtClean="0"/>
              <a:t>– Monitoring &amp; evaluatie</a:t>
            </a:r>
            <a:endParaRPr lang="nl-BE" dirty="0"/>
          </a:p>
        </p:txBody>
      </p:sp>
      <p:sp>
        <p:nvSpPr>
          <p:cNvPr id="3" name="Tijdelijke aanduiding voor inhoud 2"/>
          <p:cNvSpPr>
            <a:spLocks noGrp="1"/>
          </p:cNvSpPr>
          <p:nvPr>
            <p:ph idx="1"/>
          </p:nvPr>
        </p:nvSpPr>
        <p:spPr/>
        <p:txBody>
          <a:bodyPr/>
          <a:lstStyle/>
          <a:p>
            <a:r>
              <a:rPr lang="fr-BE" smtClean="0"/>
              <a:t>Voorbeeld </a:t>
            </a:r>
            <a:r>
              <a:rPr lang="fr-BE" dirty="0" smtClean="0"/>
              <a:t>UAFC</a:t>
            </a:r>
          </a:p>
          <a:p>
            <a:r>
              <a:rPr lang="fr-BE" smtClean="0"/>
              <a:t>Belang van verandering van attitudes en normen:</a:t>
            </a:r>
            <a:endParaRPr lang="fr-BE" dirty="0" smtClean="0"/>
          </a:p>
          <a:p>
            <a:pPr lvl="1"/>
            <a:r>
              <a:rPr lang="fr-BE" smtClean="0"/>
              <a:t>Beleidsmakers in OS zijn veelal mannen</a:t>
            </a:r>
            <a:endParaRPr lang="fr-BE" dirty="0" smtClean="0"/>
          </a:p>
          <a:p>
            <a:pPr lvl="2"/>
            <a:r>
              <a:rPr lang="fr-BE" dirty="0" smtClean="0"/>
              <a:t>(1</a:t>
            </a:r>
            <a:r>
              <a:rPr lang="fr-BE" smtClean="0"/>
              <a:t>) die geloven dat vrouwen in het Zuiden geen of bijna geen macht hebben om beslissingen te nemen in het huishouden en mbt familieplanning en </a:t>
            </a:r>
          </a:p>
          <a:p>
            <a:pPr lvl="2"/>
            <a:r>
              <a:rPr lang="fr-BE" smtClean="0"/>
              <a:t>(</a:t>
            </a:r>
            <a:r>
              <a:rPr lang="fr-BE" dirty="0" smtClean="0"/>
              <a:t>2</a:t>
            </a:r>
            <a:r>
              <a:rPr lang="fr-BE" smtClean="0"/>
              <a:t>) die zelf beslissen tussen welke voorbehoedsmiddelen vrouwen mogen kiezen.</a:t>
            </a:r>
            <a:endParaRPr lang="fr-BE" dirty="0"/>
          </a:p>
        </p:txBody>
      </p:sp>
    </p:spTree>
    <p:extLst>
      <p:ext uri="{BB962C8B-B14F-4D97-AF65-F5344CB8AC3E}">
        <p14:creationId xmlns:p14="http://schemas.microsoft.com/office/powerpoint/2010/main" val="21895218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602" y="213477"/>
            <a:ext cx="7794104" cy="685800"/>
          </a:xfrm>
        </p:spPr>
        <p:txBody>
          <a:bodyPr/>
          <a:lstStyle/>
          <a:p>
            <a:r>
              <a:rPr lang="nl-BE" sz="2400" smtClean="0"/>
              <a:t>Voorbeeld</a:t>
            </a:r>
            <a:r>
              <a:rPr lang="nl-BE" sz="2400" b="0" smtClean="0"/>
              <a:t>: </a:t>
            </a:r>
            <a:r>
              <a:rPr lang="nl-BE" sz="2400" b="0"/>
              <a:t>progress markers </a:t>
            </a:r>
            <a:r>
              <a:rPr lang="nl-BE" sz="2400" b="0" smtClean="0"/>
              <a:t>in beleidsbeïnvloeding </a:t>
            </a:r>
            <a:r>
              <a:rPr lang="nl-BE" sz="2000" b="0"/>
              <a:t>(programme on Orphans and Vulnerable Children-OVC)</a:t>
            </a:r>
          </a:p>
        </p:txBody>
      </p:sp>
      <p:pic>
        <p:nvPicPr>
          <p:cNvPr id="4" name="Picture 3"/>
          <p:cNvPicPr>
            <a:picLocks noChangeAspect="1"/>
          </p:cNvPicPr>
          <p:nvPr/>
        </p:nvPicPr>
        <p:blipFill>
          <a:blip r:embed="rId2"/>
          <a:stretch>
            <a:fillRect/>
          </a:stretch>
        </p:blipFill>
        <p:spPr>
          <a:xfrm>
            <a:off x="755576" y="895350"/>
            <a:ext cx="7903021" cy="5823279"/>
          </a:xfrm>
          <a:prstGeom prst="rect">
            <a:avLst/>
          </a:prstGeom>
        </p:spPr>
      </p:pic>
    </p:spTree>
    <p:extLst>
      <p:ext uri="{BB962C8B-B14F-4D97-AF65-F5344CB8AC3E}">
        <p14:creationId xmlns:p14="http://schemas.microsoft.com/office/powerpoint/2010/main" val="1585360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59632" y="332656"/>
            <a:ext cx="7727776" cy="685800"/>
          </a:xfrm>
        </p:spPr>
        <p:txBody>
          <a:bodyPr/>
          <a:lstStyle/>
          <a:p>
            <a:r>
              <a:rPr lang="nl-BE" smtClean="0"/>
              <a:t>Instructies voor groepswerk</a:t>
            </a:r>
            <a:endParaRPr lang="nl-BE" dirty="0"/>
          </a:p>
        </p:txBody>
      </p:sp>
      <p:sp>
        <p:nvSpPr>
          <p:cNvPr id="3" name="Tijdelijke aanduiding voor inhoud 2"/>
          <p:cNvSpPr>
            <a:spLocks noGrp="1"/>
          </p:cNvSpPr>
          <p:nvPr>
            <p:ph idx="1"/>
          </p:nvPr>
        </p:nvSpPr>
        <p:spPr>
          <a:xfrm>
            <a:off x="1331640" y="2060848"/>
            <a:ext cx="7505700" cy="4343400"/>
          </a:xfrm>
        </p:spPr>
        <p:txBody>
          <a:bodyPr/>
          <a:lstStyle/>
          <a:p>
            <a:r>
              <a:rPr lang="fr-BE" smtClean="0"/>
              <a:t>Identificeer enkele indicatoren of progress markers om veranderingen te volgen op het niveau van verschillende actoren.</a:t>
            </a:r>
            <a:endParaRPr lang="fr-BE" dirty="0"/>
          </a:p>
        </p:txBody>
      </p:sp>
    </p:spTree>
    <p:extLst>
      <p:ext uri="{BB962C8B-B14F-4D97-AF65-F5344CB8AC3E}">
        <p14:creationId xmlns:p14="http://schemas.microsoft.com/office/powerpoint/2010/main" val="37738259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mtClean="0"/>
              <a:t>Tot besluit..</a:t>
            </a:r>
            <a:endParaRPr lang="nl-BE" dirty="0"/>
          </a:p>
        </p:txBody>
      </p:sp>
      <p:sp>
        <p:nvSpPr>
          <p:cNvPr id="3" name="Tijdelijke aanduiding voor inhoud 2"/>
          <p:cNvSpPr>
            <a:spLocks noGrp="1"/>
          </p:cNvSpPr>
          <p:nvPr>
            <p:ph idx="1"/>
          </p:nvPr>
        </p:nvSpPr>
        <p:spPr/>
        <p:txBody>
          <a:bodyPr/>
          <a:lstStyle/>
          <a:p>
            <a:r>
              <a:rPr lang="nl-BE" smtClean="0"/>
              <a:t>Dank voor de aandacht en samenwerking!</a:t>
            </a:r>
          </a:p>
          <a:p>
            <a:pPr marL="0" indent="0" algn="ctr">
              <a:buNone/>
            </a:pPr>
            <a:r>
              <a:rPr lang="nl-BE"/>
              <a:t>Geert Phlix</a:t>
            </a:r>
          </a:p>
          <a:p>
            <a:pPr marL="0" indent="0" algn="ctr">
              <a:buNone/>
            </a:pPr>
            <a:r>
              <a:rPr lang="nl-BE"/>
              <a:t>Huib Huyse</a:t>
            </a:r>
          </a:p>
          <a:p>
            <a:endParaRPr lang="nl-BE"/>
          </a:p>
        </p:txBody>
      </p:sp>
    </p:spTree>
    <p:extLst>
      <p:ext uri="{BB962C8B-B14F-4D97-AF65-F5344CB8AC3E}">
        <p14:creationId xmlns:p14="http://schemas.microsoft.com/office/powerpoint/2010/main" val="2172904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47664" y="685800"/>
            <a:ext cx="7367736" cy="685800"/>
          </a:xfrm>
        </p:spPr>
        <p:txBody>
          <a:bodyPr/>
          <a:lstStyle/>
          <a:p>
            <a:r>
              <a:rPr lang="nl-BE" smtClean="0"/>
              <a:t>Inleiding – Wat is een ToC?</a:t>
            </a:r>
            <a:endParaRPr lang="nl-BE" dirty="0"/>
          </a:p>
        </p:txBody>
      </p:sp>
      <p:sp>
        <p:nvSpPr>
          <p:cNvPr id="3" name="Tijdelijke aanduiding voor inhoud 2"/>
          <p:cNvSpPr>
            <a:spLocks noGrp="1"/>
          </p:cNvSpPr>
          <p:nvPr>
            <p:ph idx="1"/>
          </p:nvPr>
        </p:nvSpPr>
        <p:spPr/>
        <p:txBody>
          <a:bodyPr/>
          <a:lstStyle/>
          <a:p>
            <a:r>
              <a:rPr lang="nl-BE" sz="2400" b="0" i="1" smtClean="0"/>
              <a:t>“</a:t>
            </a:r>
            <a:r>
              <a:rPr lang="en-US" sz="2400" b="0" i="1"/>
              <a:t>Theories of change are the ideas and hypotheses (‘theories’) people </a:t>
            </a:r>
            <a:r>
              <a:rPr lang="en-US" sz="2400" b="0" i="1" smtClean="0"/>
              <a:t>and organisations </a:t>
            </a:r>
            <a:r>
              <a:rPr lang="en-US" sz="2400" b="0" i="1"/>
              <a:t>have about how change happens. These theories can </a:t>
            </a:r>
            <a:r>
              <a:rPr lang="en-US" sz="2400" b="0" i="1" smtClean="0"/>
              <a:t>be conscious </a:t>
            </a:r>
            <a:r>
              <a:rPr lang="en-US" sz="2400" b="0" i="1"/>
              <a:t>or unconscious and are based on personal beliefs, </a:t>
            </a:r>
            <a:r>
              <a:rPr lang="en-US" sz="2400" b="0" i="1" smtClean="0"/>
              <a:t>assumptions and </a:t>
            </a:r>
            <a:r>
              <a:rPr lang="en-US" sz="2400" b="0" i="1"/>
              <a:t>a necessarily limited, personal perception of reality</a:t>
            </a:r>
            <a:r>
              <a:rPr lang="en-US" sz="2400" b="0" i="1" smtClean="0"/>
              <a:t>.” </a:t>
            </a:r>
          </a:p>
          <a:p>
            <a:pPr marL="0" indent="0">
              <a:buNone/>
            </a:pPr>
            <a:r>
              <a:rPr lang="en-US" sz="2400" b="0" i="1" smtClean="0"/>
              <a:t>    (HIVOS, 2016)</a:t>
            </a:r>
            <a:endParaRPr lang="nl-BE" sz="2400" b="0" i="1" dirty="0"/>
          </a:p>
        </p:txBody>
      </p:sp>
    </p:spTree>
    <p:extLst>
      <p:ext uri="{BB962C8B-B14F-4D97-AF65-F5344CB8AC3E}">
        <p14:creationId xmlns:p14="http://schemas.microsoft.com/office/powerpoint/2010/main" val="1966704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fontScale="90000"/>
          </a:bodyPr>
          <a:lstStyle/>
          <a:p>
            <a:r>
              <a:rPr lang="en-GB" smtClean="0">
                <a:latin typeface="Arial" charset="0"/>
                <a:cs typeface="Arial" charset="0"/>
              </a:rPr>
              <a:t>Inleiding – Elementen van een ToC</a:t>
            </a:r>
            <a:endParaRPr lang="en-GB" dirty="0" smtClean="0">
              <a:latin typeface="Arial" charset="0"/>
              <a:cs typeface="Arial" charset="0"/>
            </a:endParaRPr>
          </a:p>
        </p:txBody>
      </p:sp>
      <p:graphicFrame>
        <p:nvGraphicFramePr>
          <p:cNvPr id="8" name="Content Placeholder 7"/>
          <p:cNvGraphicFramePr>
            <a:graphicFrameLocks noGrp="1"/>
          </p:cNvGraphicFramePr>
          <p:nvPr>
            <p:ph idx="1"/>
            <p:extLst/>
          </p:nvPr>
        </p:nvGraphicFramePr>
        <p:xfrm>
          <a:off x="507085" y="1585288"/>
          <a:ext cx="8604250" cy="4497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0629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BE"/>
          </a:p>
        </p:txBody>
      </p:sp>
      <p:pic>
        <p:nvPicPr>
          <p:cNvPr id="2050"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062" y="404664"/>
            <a:ext cx="8814338" cy="5942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3833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31640" y="404664"/>
            <a:ext cx="7812360" cy="685800"/>
          </a:xfrm>
        </p:spPr>
        <p:txBody>
          <a:bodyPr/>
          <a:lstStyle/>
          <a:p>
            <a:r>
              <a:rPr lang="nl-BE" smtClean="0"/>
              <a:t>Sessie I: wat, met wie en waarom?</a:t>
            </a:r>
            <a:endParaRPr lang="nl-BE"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2227631907"/>
              </p:ext>
            </p:extLst>
          </p:nvPr>
        </p:nvGraphicFramePr>
        <p:xfrm>
          <a:off x="467543" y="1484313"/>
          <a:ext cx="8424936" cy="4947920"/>
        </p:xfrm>
        <a:graphic>
          <a:graphicData uri="http://schemas.openxmlformats.org/drawingml/2006/table">
            <a:tbl>
              <a:tblPr firstRow="1" bandRow="1">
                <a:tableStyleId>{5C22544A-7EE6-4342-B048-85BDC9FD1C3A}</a:tableStyleId>
              </a:tblPr>
              <a:tblGrid>
                <a:gridCol w="3384377"/>
                <a:gridCol w="5040559"/>
              </a:tblGrid>
              <a:tr h="370840">
                <a:tc gridSpan="2">
                  <a:txBody>
                    <a:bodyPr/>
                    <a:lstStyle/>
                    <a:p>
                      <a:r>
                        <a:rPr lang="nl-BE" sz="1800" b="1" i="1" kern="1200" smtClean="0">
                          <a:solidFill>
                            <a:schemeClr val="lt1"/>
                          </a:solidFill>
                          <a:effectLst/>
                          <a:latin typeface="+mn-lt"/>
                          <a:ea typeface="+mn-ea"/>
                          <a:cs typeface="+mn-cs"/>
                        </a:rPr>
                        <a:t>Wat willen we realiseren en waarom ?</a:t>
                      </a:r>
                      <a:endParaRPr lang="nl-BE" dirty="0"/>
                    </a:p>
                  </a:txBody>
                  <a:tcPr/>
                </a:tc>
                <a:tc hMerge="1">
                  <a:txBody>
                    <a:bodyPr/>
                    <a:lstStyle/>
                    <a:p>
                      <a:endParaRPr lang="nl-BE" dirty="0"/>
                    </a:p>
                  </a:txBody>
                  <a:tcPr/>
                </a:tc>
              </a:tr>
              <a:tr h="370840">
                <a:tc>
                  <a:txBody>
                    <a:bodyPr/>
                    <a:lstStyle/>
                    <a:p>
                      <a:r>
                        <a:rPr lang="fr-BE" sz="1800" b="1" i="1" noProof="0" smtClean="0"/>
                        <a:t>Fasen</a:t>
                      </a:r>
                      <a:endParaRPr lang="fr-BE" sz="1800" b="1" i="1" noProof="0" dirty="0"/>
                    </a:p>
                  </a:txBody>
                  <a:tcPr/>
                </a:tc>
                <a:tc>
                  <a:txBody>
                    <a:bodyPr/>
                    <a:lstStyle/>
                    <a:p>
                      <a:r>
                        <a:rPr lang="fr-BE" sz="1800" b="1" i="1" noProof="0" smtClean="0"/>
                        <a:t>Competenties – methodologie?</a:t>
                      </a:r>
                      <a:endParaRPr lang="fr-BE" sz="1800" b="1" i="1" noProof="0" dirty="0"/>
                    </a:p>
                  </a:txBody>
                  <a:tcPr/>
                </a:tc>
              </a:tr>
              <a:tr h="370840">
                <a:tc>
                  <a:txBody>
                    <a:bodyPr/>
                    <a:lstStyle/>
                    <a:p>
                      <a:r>
                        <a:rPr lang="nl-BE" sz="1800" kern="1200" smtClean="0">
                          <a:solidFill>
                            <a:schemeClr val="dk1"/>
                          </a:solidFill>
                          <a:effectLst/>
                          <a:latin typeface="+mn-lt"/>
                          <a:ea typeface="+mn-ea"/>
                          <a:cs typeface="+mn-cs"/>
                        </a:rPr>
                        <a:t>Analyse van het probleem en keuze thema’s / prioriteiten</a:t>
                      </a:r>
                      <a:endParaRPr lang="fr-BE" sz="1600" noProof="0" dirty="0"/>
                    </a:p>
                  </a:txBody>
                  <a:tcPr/>
                </a:tc>
                <a:tc>
                  <a:txBody>
                    <a:bodyPr/>
                    <a:lstStyle/>
                    <a:p>
                      <a:r>
                        <a:rPr lang="nl-BE" sz="1800" kern="1200" smtClean="0">
                          <a:solidFill>
                            <a:schemeClr val="dk1"/>
                          </a:solidFill>
                          <a:effectLst/>
                          <a:latin typeface="+mn-lt"/>
                          <a:ea typeface="+mn-ea"/>
                          <a:cs typeface="+mn-cs"/>
                        </a:rPr>
                        <a:t>Is het probleem duidelijk beschreven/onderzocht?</a:t>
                      </a:r>
                      <a:endParaRPr lang="fr-BE" sz="1600" noProof="0" dirty="0"/>
                    </a:p>
                  </a:txBody>
                  <a:tcPr/>
                </a:tc>
              </a:tr>
              <a:tr h="370840">
                <a:tc>
                  <a:txBody>
                    <a:bodyPr/>
                    <a:lstStyle/>
                    <a:p>
                      <a:r>
                        <a:rPr lang="nl-BE" sz="1800" kern="1200" smtClean="0">
                          <a:solidFill>
                            <a:schemeClr val="dk1"/>
                          </a:solidFill>
                          <a:effectLst/>
                          <a:latin typeface="+mn-lt"/>
                          <a:ea typeface="+mn-ea"/>
                          <a:cs typeface="+mn-cs"/>
                        </a:rPr>
                        <a:t>Bepalen welke verandering beoogd wordt</a:t>
                      </a:r>
                      <a:endParaRPr lang="fr-BE" sz="1600" noProof="0" dirty="0"/>
                    </a:p>
                  </a:txBody>
                  <a:tcPr/>
                </a:tc>
                <a:tc>
                  <a:txBody>
                    <a:bodyPr/>
                    <a:lstStyle/>
                    <a:p>
                      <a:r>
                        <a:rPr lang="nl-BE" sz="1800" kern="1200" smtClean="0">
                          <a:solidFill>
                            <a:schemeClr val="dk1"/>
                          </a:solidFill>
                          <a:effectLst/>
                          <a:latin typeface="+mn-lt"/>
                          <a:ea typeface="+mn-ea"/>
                          <a:cs typeface="+mn-cs"/>
                        </a:rPr>
                        <a:t>Duidelijke beschrijving en beargumentering van de beoogde verandering, indien nodig ook o.b.v. onderzoek</a:t>
                      </a:r>
                      <a:endParaRPr lang="fr-BE" sz="1600" noProof="0" dirty="0"/>
                    </a:p>
                  </a:txBody>
                  <a:tcPr/>
                </a:tc>
              </a:tr>
              <a:tr h="370840">
                <a:tc>
                  <a:txBody>
                    <a:bodyPr/>
                    <a:lstStyle/>
                    <a:p>
                      <a:r>
                        <a:rPr lang="nl-BE" sz="1800" kern="1200" smtClean="0">
                          <a:solidFill>
                            <a:schemeClr val="dk1"/>
                          </a:solidFill>
                          <a:effectLst/>
                          <a:latin typeface="+mn-lt"/>
                          <a:ea typeface="+mn-ea"/>
                          <a:cs typeface="+mn-cs"/>
                        </a:rPr>
                        <a:t>Analyse van de beleidscontext en besluitvormingsprocessen</a:t>
                      </a:r>
                      <a:endParaRPr lang="fr-BE" sz="1600" noProof="0" dirty="0"/>
                    </a:p>
                  </a:txBody>
                  <a:tcPr/>
                </a:tc>
                <a:tc>
                  <a:txBody>
                    <a:bodyPr/>
                    <a:lstStyle/>
                    <a:p>
                      <a:pPr marL="285750" indent="-285750">
                        <a:buFontTx/>
                        <a:buChar char="-"/>
                      </a:pPr>
                      <a:r>
                        <a:rPr lang="nl-BE" sz="1800" noProof="0" smtClean="0"/>
                        <a:t>Kennis van de beleidscyclus en visie op beleidsverandering</a:t>
                      </a:r>
                    </a:p>
                    <a:p>
                      <a:pPr marL="285750" indent="-285750">
                        <a:buFontTx/>
                        <a:buChar char="-"/>
                      </a:pPr>
                      <a:r>
                        <a:rPr lang="fr-BE" sz="1800" noProof="0" smtClean="0"/>
                        <a:t>Mapping van de machtsrelaties</a:t>
                      </a:r>
                      <a:r>
                        <a:rPr lang="fr-BE" sz="1800" baseline="0" noProof="0" smtClean="0"/>
                        <a:t> en de besluitvormingprocessen</a:t>
                      </a:r>
                      <a:endParaRPr lang="fr-BE" sz="1800" noProof="0" dirty="0" smtClean="0"/>
                    </a:p>
                    <a:p>
                      <a:pPr marL="285750" marR="0" indent="-285750" algn="l" defTabSz="914400" rtl="0" eaLnBrk="1" fontAlgn="auto" latinLnBrk="0" hangingPunct="1">
                        <a:lnSpc>
                          <a:spcPct val="100000"/>
                        </a:lnSpc>
                        <a:spcBef>
                          <a:spcPts val="0"/>
                        </a:spcBef>
                        <a:spcAft>
                          <a:spcPts val="0"/>
                        </a:spcAft>
                        <a:buClrTx/>
                        <a:buSzTx/>
                        <a:buFontTx/>
                        <a:buChar char="-"/>
                        <a:tabLst/>
                        <a:defRPr/>
                      </a:pPr>
                      <a:r>
                        <a:rPr lang="fr-BE" sz="1800" baseline="0" noProof="0" smtClean="0"/>
                        <a:t>Analyseren van de beleidsopties (</a:t>
                      </a:r>
                      <a:r>
                        <a:rPr lang="nl-BE" sz="1800" noProof="0" smtClean="0"/>
                        <a:t>Uitvoeren van een political economy analysis </a:t>
                      </a:r>
                    </a:p>
                  </a:txBody>
                  <a:tcPr/>
                </a:tc>
              </a:tr>
              <a:tr h="370840">
                <a:tc>
                  <a:txBody>
                    <a:bodyPr/>
                    <a:lstStyle/>
                    <a:p>
                      <a:r>
                        <a:rPr lang="fr-BE" sz="1800" noProof="0" smtClean="0"/>
                        <a:t>Analyse van de « entry points », en de windows of opportunity.</a:t>
                      </a:r>
                      <a:endParaRPr lang="fr-BE" sz="1800" noProof="0" dirty="0"/>
                    </a:p>
                  </a:txBody>
                  <a:tcPr/>
                </a:tc>
                <a:tc>
                  <a:txBody>
                    <a:bodyPr/>
                    <a:lstStyle/>
                    <a:p>
                      <a:pPr marL="285750" indent="-285750">
                        <a:buFontTx/>
                        <a:buChar char="-"/>
                      </a:pPr>
                      <a:r>
                        <a:rPr lang="fr-BE" sz="1800" noProof="0" smtClean="0"/>
                        <a:t>Timing . Grijpen van een </a:t>
                      </a:r>
                      <a:r>
                        <a:rPr lang="fr-BE" sz="1800" baseline="0" noProof="0" smtClean="0"/>
                        <a:t>“</a:t>
                      </a:r>
                      <a:r>
                        <a:rPr lang="fr-BE" sz="1800" baseline="0" noProof="0" dirty="0" err="1" smtClean="0"/>
                        <a:t>momentum</a:t>
                      </a:r>
                      <a:r>
                        <a:rPr lang="fr-BE" sz="1800" baseline="0" noProof="0" dirty="0" smtClean="0"/>
                        <a:t>”</a:t>
                      </a:r>
                      <a:endParaRPr lang="fr-BE" sz="1800" noProof="0" dirty="0"/>
                    </a:p>
                  </a:txBody>
                  <a:tcPr/>
                </a:tc>
              </a:tr>
            </a:tbl>
          </a:graphicData>
        </a:graphic>
      </p:graphicFrame>
    </p:spTree>
    <p:extLst>
      <p:ext uri="{BB962C8B-B14F-4D97-AF65-F5344CB8AC3E}">
        <p14:creationId xmlns:p14="http://schemas.microsoft.com/office/powerpoint/2010/main" val="2715760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15616" y="404664"/>
            <a:ext cx="7871792" cy="685800"/>
          </a:xfrm>
        </p:spPr>
        <p:txBody>
          <a:bodyPr/>
          <a:lstStyle/>
          <a:p>
            <a:r>
              <a:rPr lang="nl-BE" smtClean="0"/>
              <a:t>Sessie I: Wat, met wie en waarom?</a:t>
            </a:r>
            <a:endParaRPr lang="nl-BE"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63367548"/>
              </p:ext>
            </p:extLst>
          </p:nvPr>
        </p:nvGraphicFramePr>
        <p:xfrm>
          <a:off x="1043608" y="1196752"/>
          <a:ext cx="7505700" cy="4856480"/>
        </p:xfrm>
        <a:graphic>
          <a:graphicData uri="http://schemas.openxmlformats.org/drawingml/2006/table">
            <a:tbl>
              <a:tblPr firstRow="1" bandRow="1">
                <a:tableStyleId>{5C22544A-7EE6-4342-B048-85BDC9FD1C3A}</a:tableStyleId>
              </a:tblPr>
              <a:tblGrid>
                <a:gridCol w="3752850"/>
                <a:gridCol w="3752850"/>
              </a:tblGrid>
              <a:tr h="370840">
                <a:tc gridSpan="2">
                  <a:txBody>
                    <a:bodyPr/>
                    <a:lstStyle/>
                    <a:p>
                      <a:r>
                        <a:rPr lang="nl-BE" smtClean="0"/>
                        <a:t>Met wie en waarom?</a:t>
                      </a:r>
                      <a:endParaRPr lang="nl-BE" dirty="0"/>
                    </a:p>
                  </a:txBody>
                  <a:tcPr/>
                </a:tc>
                <a:tc hMerge="1">
                  <a:txBody>
                    <a:bodyPr/>
                    <a:lstStyle/>
                    <a:p>
                      <a:endParaRPr lang="nl-BE" dirty="0"/>
                    </a:p>
                  </a:txBody>
                  <a:tcPr/>
                </a:tc>
              </a:tr>
              <a:tr h="370840">
                <a:tc>
                  <a:txBody>
                    <a:bodyPr/>
                    <a:lstStyle/>
                    <a:p>
                      <a:r>
                        <a:rPr lang="fr-BE" sz="1600" b="1" i="1" noProof="0" smtClean="0"/>
                        <a:t>Fasen</a:t>
                      </a:r>
                      <a:endParaRPr lang="fr-BE" sz="1600" b="1" i="1" noProof="0" dirty="0"/>
                    </a:p>
                  </a:txBody>
                  <a:tcPr/>
                </a:tc>
                <a:tc>
                  <a:txBody>
                    <a:bodyPr/>
                    <a:lstStyle/>
                    <a:p>
                      <a:r>
                        <a:rPr lang="fr-BE" sz="1600" b="1" i="1" noProof="0" smtClean="0"/>
                        <a:t>Competenties – methodologie?</a:t>
                      </a:r>
                      <a:endParaRPr lang="fr-BE" sz="1600" b="1" i="1" noProof="0" dirty="0"/>
                    </a:p>
                  </a:txBody>
                  <a:tcPr/>
                </a:tc>
              </a:tr>
              <a:tr h="370840">
                <a:tc>
                  <a:txBody>
                    <a:bodyPr/>
                    <a:lstStyle/>
                    <a:p>
                      <a:r>
                        <a:rPr lang="nl-BE" noProof="0" smtClean="0"/>
                        <a:t>Wie kan de verandering mogelijk maken?</a:t>
                      </a:r>
                      <a:r>
                        <a:rPr lang="nl-BE" baseline="0" noProof="0" smtClean="0"/>
                        <a:t> Allianties, opposanten, target groups,..</a:t>
                      </a:r>
                      <a:endParaRPr lang="fr-BE" noProof="0" dirty="0"/>
                    </a:p>
                  </a:txBody>
                  <a:tcPr/>
                </a:tc>
                <a:tc>
                  <a:txBody>
                    <a:bodyPr/>
                    <a:lstStyle/>
                    <a:p>
                      <a:pPr marL="285750" indent="-285750">
                        <a:buFontTx/>
                        <a:buChar char="-"/>
                      </a:pPr>
                      <a:r>
                        <a:rPr lang="nl-BE" noProof="0" smtClean="0"/>
                        <a:t>Uitvoeren stakeholder analyse en strategie daarop afstemmen </a:t>
                      </a:r>
                    </a:p>
                    <a:p>
                      <a:pPr marL="285750" indent="-285750">
                        <a:buFontTx/>
                        <a:buChar char="-"/>
                      </a:pPr>
                      <a:r>
                        <a:rPr lang="nl-BE" noProof="0" smtClean="0"/>
                        <a:t>Beschikken over formele en informele contacten</a:t>
                      </a:r>
                    </a:p>
                    <a:p>
                      <a:pPr marL="0" marR="0" indent="0" algn="l" defTabSz="914400" rtl="0" eaLnBrk="1" fontAlgn="auto" latinLnBrk="0" hangingPunct="1">
                        <a:lnSpc>
                          <a:spcPct val="100000"/>
                        </a:lnSpc>
                        <a:spcBef>
                          <a:spcPts val="0"/>
                        </a:spcBef>
                        <a:spcAft>
                          <a:spcPts val="0"/>
                        </a:spcAft>
                        <a:buClrTx/>
                        <a:buSzTx/>
                        <a:buFontTx/>
                        <a:buNone/>
                        <a:tabLst/>
                        <a:defRPr/>
                      </a:pPr>
                      <a:r>
                        <a:rPr lang="fr-BE" baseline="0" noProof="0" smtClean="0"/>
                        <a:t>(</a:t>
                      </a:r>
                      <a:r>
                        <a:rPr lang="nl-BE" noProof="0" smtClean="0"/>
                        <a:t>Uitvoeren van een political economy analysis</a:t>
                      </a:r>
                      <a:r>
                        <a:rPr lang="fr-BE" baseline="0" noProof="0" smtClean="0"/>
                        <a:t>)</a:t>
                      </a:r>
                      <a:endParaRPr lang="fr-BE" noProof="0" dirty="0"/>
                    </a:p>
                  </a:txBody>
                  <a:tcPr/>
                </a:tc>
              </a:tr>
              <a:tr h="370840">
                <a:tc>
                  <a:txBody>
                    <a:bodyPr/>
                    <a:lstStyle/>
                    <a:p>
                      <a:r>
                        <a:rPr lang="nl-BE" noProof="0" smtClean="0"/>
                        <a:t>Identificatie van mogelijke bondgenoten en netwerken</a:t>
                      </a:r>
                      <a:endParaRPr lang="fr-BE" noProof="0"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Tx/>
                        <a:buChar char="-"/>
                        <a:tabLst/>
                        <a:defRPr/>
                      </a:pPr>
                      <a:r>
                        <a:rPr lang="nl-BE" noProof="0" smtClean="0"/>
                        <a:t>Relevantie netwerken afwegen en indien nodig veranderen </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nl-BE" noProof="0" smtClean="0"/>
                        <a:t>Op basis van stakeholder analyse bondgenoten identificeren</a:t>
                      </a:r>
                    </a:p>
                  </a:txBody>
                  <a:tcPr/>
                </a:tc>
              </a:tr>
              <a:tr h="370840">
                <a:tc>
                  <a:txBody>
                    <a:bodyPr/>
                    <a:lstStyle/>
                    <a:p>
                      <a:r>
                        <a:rPr lang="fr-BE" noProof="0" smtClean="0"/>
                        <a:t>Betrokkenheid van uiteindelijke begunstigden</a:t>
                      </a:r>
                      <a:endParaRPr lang="fr-BE" noProof="0" dirty="0"/>
                    </a:p>
                  </a:txBody>
                  <a:tcPr/>
                </a:tc>
                <a:tc>
                  <a:txBody>
                    <a:bodyPr/>
                    <a:lstStyle/>
                    <a:p>
                      <a:pPr marL="285750" indent="-285750">
                        <a:buFontTx/>
                        <a:buChar char="-"/>
                      </a:pPr>
                      <a:r>
                        <a:rPr lang="nl-BE" noProof="0" smtClean="0"/>
                        <a:t>Investeren in (politieke) vorming </a:t>
                      </a:r>
                    </a:p>
                    <a:p>
                      <a:pPr marL="285750" indent="-285750">
                        <a:buFontTx/>
                        <a:buChar char="-"/>
                      </a:pPr>
                      <a:r>
                        <a:rPr lang="nl-BE" noProof="0" smtClean="0"/>
                        <a:t>Realiseren van participatieve consultatiemechanismen</a:t>
                      </a:r>
                      <a:endParaRPr lang="nl-BE" noProof="0" dirty="0" smtClean="0"/>
                    </a:p>
                  </a:txBody>
                  <a:tcPr/>
                </a:tc>
              </a:tr>
            </a:tbl>
          </a:graphicData>
        </a:graphic>
      </p:graphicFrame>
    </p:spTree>
    <p:extLst>
      <p:ext uri="{BB962C8B-B14F-4D97-AF65-F5344CB8AC3E}">
        <p14:creationId xmlns:p14="http://schemas.microsoft.com/office/powerpoint/2010/main" val="327473462"/>
      </p:ext>
    </p:extLst>
  </p:cSld>
  <p:clrMapOvr>
    <a:masterClrMapping/>
  </p:clrMapOvr>
</p:sld>
</file>

<file path=ppt/theme/theme1.xml><?xml version="1.0" encoding="utf-8"?>
<a:theme xmlns:a="http://schemas.openxmlformats.org/drawingml/2006/main" name="20080616_ACE_presentationTemplate_001">
  <a:themeElements>
    <a:clrScheme name="Kantoorthema 7">
      <a:dk1>
        <a:srgbClr val="000000"/>
      </a:dk1>
      <a:lt1>
        <a:srgbClr val="FFFFFF"/>
      </a:lt1>
      <a:dk2>
        <a:srgbClr val="0099CC"/>
      </a:dk2>
      <a:lt2>
        <a:srgbClr val="000000"/>
      </a:lt2>
      <a:accent1>
        <a:srgbClr val="0099CC"/>
      </a:accent1>
      <a:accent2>
        <a:srgbClr val="56002B"/>
      </a:accent2>
      <a:accent3>
        <a:srgbClr val="FFFFFF"/>
      </a:accent3>
      <a:accent4>
        <a:srgbClr val="000000"/>
      </a:accent4>
      <a:accent5>
        <a:srgbClr val="AACAE2"/>
      </a:accent5>
      <a:accent6>
        <a:srgbClr val="4D0026"/>
      </a:accent6>
      <a:hlink>
        <a:srgbClr val="9C004E"/>
      </a:hlink>
      <a:folHlink>
        <a:srgbClr val="FF6600"/>
      </a:folHlink>
    </a:clrScheme>
    <a:fontScheme name="Kantoorthema">
      <a:majorFont>
        <a:latin typeface="Arial"/>
        <a:ea typeface=""/>
        <a:cs typeface="Times New Roman"/>
      </a:majorFont>
      <a:minorFont>
        <a:latin typeface="Arial"/>
        <a:ea typeface=""/>
        <a:cs typeface="Times New Roma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nl-BE"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nl-BE"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Kantoorthema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Kantoorthema 2">
        <a:dk1>
          <a:srgbClr val="001600"/>
        </a:dk1>
        <a:lt1>
          <a:srgbClr val="669900"/>
        </a:lt1>
        <a:dk2>
          <a:srgbClr val="000000"/>
        </a:dk2>
        <a:lt2>
          <a:srgbClr val="006600"/>
        </a:lt2>
        <a:accent1>
          <a:srgbClr val="336600"/>
        </a:accent1>
        <a:accent2>
          <a:srgbClr val="89BA00"/>
        </a:accent2>
        <a:accent3>
          <a:srgbClr val="B8CAAA"/>
        </a:accent3>
        <a:accent4>
          <a:srgbClr val="001100"/>
        </a:accent4>
        <a:accent5>
          <a:srgbClr val="ADB8AA"/>
        </a:accent5>
        <a:accent6>
          <a:srgbClr val="7CA800"/>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Kantoorthema 3">
        <a:dk1>
          <a:srgbClr val="000000"/>
        </a:dk1>
        <a:lt1>
          <a:srgbClr val="B2B2B2"/>
        </a:lt1>
        <a:dk2>
          <a:srgbClr val="000000"/>
        </a:dk2>
        <a:lt2>
          <a:srgbClr val="777777"/>
        </a:lt2>
        <a:accent1>
          <a:srgbClr val="CBCBCB"/>
        </a:accent1>
        <a:accent2>
          <a:srgbClr val="969696"/>
        </a:accent2>
        <a:accent3>
          <a:srgbClr val="D5D5D5"/>
        </a:accent3>
        <a:accent4>
          <a:srgbClr val="000000"/>
        </a:accent4>
        <a:accent5>
          <a:srgbClr val="E2E2E2"/>
        </a:accent5>
        <a:accent6>
          <a:srgbClr val="878787"/>
        </a:accent6>
        <a:hlink>
          <a:srgbClr val="333333"/>
        </a:hlink>
        <a:folHlink>
          <a:srgbClr val="777777"/>
        </a:folHlink>
      </a:clrScheme>
      <a:clrMap bg1="lt1" tx1="dk1" bg2="lt2" tx2="dk2" accent1="accent1" accent2="accent2" accent3="accent3" accent4="accent4" accent5="accent5" accent6="accent6" hlink="hlink" folHlink="folHlink"/>
    </a:extraClrScheme>
    <a:extraClrScheme>
      <a:clrScheme name="Kantoorthema 4">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Kantoorthema 5">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Kantoorthema 6">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
      <a:clrScheme name="Kantoorthema 7">
        <a:dk1>
          <a:srgbClr val="000000"/>
        </a:dk1>
        <a:lt1>
          <a:srgbClr val="FFFFFF"/>
        </a:lt1>
        <a:dk2>
          <a:srgbClr val="0099CC"/>
        </a:dk2>
        <a:lt2>
          <a:srgbClr val="000000"/>
        </a:lt2>
        <a:accent1>
          <a:srgbClr val="0099CC"/>
        </a:accent1>
        <a:accent2>
          <a:srgbClr val="56002B"/>
        </a:accent2>
        <a:accent3>
          <a:srgbClr val="FFFFFF"/>
        </a:accent3>
        <a:accent4>
          <a:srgbClr val="000000"/>
        </a:accent4>
        <a:accent5>
          <a:srgbClr val="AACAE2"/>
        </a:accent5>
        <a:accent6>
          <a:srgbClr val="4D0026"/>
        </a:accent6>
        <a:hlink>
          <a:srgbClr val="9C004E"/>
        </a:hlink>
        <a:folHlink>
          <a:srgbClr val="FF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antoor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99CC"/>
    </a:dk2>
    <a:lt2>
      <a:srgbClr val="969696"/>
    </a:lt2>
    <a:accent1>
      <a:srgbClr val="0099CC"/>
    </a:accent1>
    <a:accent2>
      <a:srgbClr val="56002B"/>
    </a:accent2>
    <a:accent3>
      <a:srgbClr val="FFFFFF"/>
    </a:accent3>
    <a:accent4>
      <a:srgbClr val="000000"/>
    </a:accent4>
    <a:accent5>
      <a:srgbClr val="AACAE2"/>
    </a:accent5>
    <a:accent6>
      <a:srgbClr val="4D0026"/>
    </a:accent6>
    <a:hlink>
      <a:srgbClr val="9C004E"/>
    </a:hlink>
    <a:folHlink>
      <a:srgbClr val="FF6600"/>
    </a:folHlink>
  </a:clrScheme>
</a:themeOverride>
</file>

<file path=docProps/app.xml><?xml version="1.0" encoding="utf-8"?>
<Properties xmlns="http://schemas.openxmlformats.org/officeDocument/2006/extended-properties" xmlns:vt="http://schemas.openxmlformats.org/officeDocument/2006/docPropsVTypes">
  <Template>20080616_ACE_presentationTemplate_001</Template>
  <TotalTime>1665</TotalTime>
  <Words>2715</Words>
  <Application>Microsoft Office PowerPoint</Application>
  <PresentationFormat>Diavoorstelling (4:3)</PresentationFormat>
  <Paragraphs>389</Paragraphs>
  <Slides>45</Slides>
  <Notes>2</Notes>
  <HiddenSlides>0</HiddenSlides>
  <MMClips>0</MMClips>
  <ScaleCrop>false</ScaleCrop>
  <HeadingPairs>
    <vt:vector size="4" baseType="variant">
      <vt:variant>
        <vt:lpstr>Thema</vt:lpstr>
      </vt:variant>
      <vt:variant>
        <vt:i4>1</vt:i4>
      </vt:variant>
      <vt:variant>
        <vt:lpstr>Diatitels</vt:lpstr>
      </vt:variant>
      <vt:variant>
        <vt:i4>45</vt:i4>
      </vt:variant>
    </vt:vector>
  </HeadingPairs>
  <TitlesOfParts>
    <vt:vector size="46" baseType="lpstr">
      <vt:lpstr>20080616_ACE_presentationTemplate_001</vt:lpstr>
      <vt:lpstr>Vorming Beleidsbeïnvloeding</vt:lpstr>
      <vt:lpstr>Programma</vt:lpstr>
      <vt:lpstr>Inleiding</vt:lpstr>
      <vt:lpstr>Inleiding –  Definities van beleidsbeïnvloeding?</vt:lpstr>
      <vt:lpstr>Inleiding – Wat is een ToC?</vt:lpstr>
      <vt:lpstr>Inleiding – Elementen van een ToC</vt:lpstr>
      <vt:lpstr>PowerPoint-presentatie</vt:lpstr>
      <vt:lpstr>Sessie I: wat, met wie en waarom?</vt:lpstr>
      <vt:lpstr>Sessie I: Wat, met wie en waarom?</vt:lpstr>
      <vt:lpstr>Sessie I – Stakeholder analyse</vt:lpstr>
      <vt:lpstr>PowerPoint-presentatie</vt:lpstr>
      <vt:lpstr>PowerPoint-presentatie</vt:lpstr>
      <vt:lpstr>Sessie 1 – Denken in termen van invloedsferen</vt:lpstr>
      <vt:lpstr>Sessie 1 – Instructies voor groepswerk</vt:lpstr>
      <vt:lpstr>Sessie 1 – Plenair – case PTCP Honduras</vt:lpstr>
      <vt:lpstr>Sessie 1 – Plenair: Case UAFC</vt:lpstr>
      <vt:lpstr>Sessie 1 – Plenair: case Vredeseilanden</vt:lpstr>
      <vt:lpstr>Sessie 2 – Uitwerken van een strategie</vt:lpstr>
      <vt:lpstr>Sessie 2 – Strategieën van beleidsbeïnvloeding</vt:lpstr>
      <vt:lpstr>Sessie 2 – Strategieën van beleidsbeïnvloeding</vt:lpstr>
      <vt:lpstr>Sessie 2– Strategieën voor beleidsverandering</vt:lpstr>
      <vt:lpstr>Sessie 2 – Hoe gebeurt politieke verandering?</vt:lpstr>
      <vt:lpstr>Sessie 2 – Hoe gebeurt politieke verandering?</vt:lpstr>
      <vt:lpstr>Sessie 2 – Hoe gebeurt politieke verandering?</vt:lpstr>
      <vt:lpstr>Sessie 2 – Hoe gebeurt politieke verandering?</vt:lpstr>
      <vt:lpstr>Sessie 2 – Hoe gebeurt politieke verandering?</vt:lpstr>
      <vt:lpstr>Sessie 2 – Hoe gebeurt politieke verandering? </vt:lpstr>
      <vt:lpstr>Sessie 2 – hypothesen</vt:lpstr>
      <vt:lpstr>Sessie 2 - Hypothesen</vt:lpstr>
      <vt:lpstr>Sessie 2 - Communicatiestrategieën</vt:lpstr>
      <vt:lpstr>Sessie 2 – Communicatiestrategie</vt:lpstr>
      <vt:lpstr>Sessie 2 - Water Aid case</vt:lpstr>
      <vt:lpstr>Sessie 2 - Water Aid case</vt:lpstr>
      <vt:lpstr>Sessie 2 – Instructies voor het groepswerk</vt:lpstr>
      <vt:lpstr>Session 2 – Plenair: case Plan België</vt:lpstr>
      <vt:lpstr>Sessie 3: Monitoring &amp; evaluatie</vt:lpstr>
      <vt:lpstr>PowerPoint-presentatie</vt:lpstr>
      <vt:lpstr>Succesfactoren voor M&amp;E van beleidsbeïnvloeding</vt:lpstr>
      <vt:lpstr>Sessie 3 – Monitoring &amp; evaluatie: kader om progress markers te identificeren op het niveau van de target groups</vt:lpstr>
      <vt:lpstr>Sessie 3 – Monitoring &amp; evaluatie: Voorbeelden van domeinen van verandering (RAPID – ODI)</vt:lpstr>
      <vt:lpstr>Waaier aan meetmethodes..</vt:lpstr>
      <vt:lpstr>Sessie 3 – Monitoring &amp; evaluatie</vt:lpstr>
      <vt:lpstr>Voorbeeld: progress markers in beleidsbeïnvloeding (programme on Orphans and Vulnerable Children-OVC)</vt:lpstr>
      <vt:lpstr>Instructies voor groepswerk</vt:lpstr>
      <vt:lpstr>Tot besluit..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ace</dc:creator>
  <cp:lastModifiedBy>ace</cp:lastModifiedBy>
  <cp:revision>110</cp:revision>
  <cp:lastPrinted>2016-04-15T14:03:09Z</cp:lastPrinted>
  <dcterms:created xsi:type="dcterms:W3CDTF">2016-02-22T09:56:07Z</dcterms:created>
  <dcterms:modified xsi:type="dcterms:W3CDTF">2016-04-29T15:27:27Z</dcterms:modified>
</cp:coreProperties>
</file>