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7"/>
  </p:notesMasterIdLst>
  <p:handoutMasterIdLst>
    <p:handoutMasterId r:id="rId48"/>
  </p:handoutMasterIdLst>
  <p:sldIdLst>
    <p:sldId id="258" r:id="rId2"/>
    <p:sldId id="330" r:id="rId3"/>
    <p:sldId id="331" r:id="rId4"/>
    <p:sldId id="332" r:id="rId5"/>
    <p:sldId id="333" r:id="rId6"/>
    <p:sldId id="375" r:id="rId7"/>
    <p:sldId id="376" r:id="rId8"/>
    <p:sldId id="334" r:id="rId9"/>
    <p:sldId id="335" r:id="rId10"/>
    <p:sldId id="360" r:id="rId11"/>
    <p:sldId id="361" r:id="rId12"/>
    <p:sldId id="362" r:id="rId13"/>
    <p:sldId id="364" r:id="rId14"/>
    <p:sldId id="363" r:id="rId15"/>
    <p:sldId id="337" r:id="rId16"/>
    <p:sldId id="338" r:id="rId17"/>
    <p:sldId id="367" r:id="rId18"/>
    <p:sldId id="340" r:id="rId19"/>
    <p:sldId id="305" r:id="rId20"/>
    <p:sldId id="368" r:id="rId21"/>
    <p:sldId id="303" r:id="rId22"/>
    <p:sldId id="353" r:id="rId23"/>
    <p:sldId id="354" r:id="rId24"/>
    <p:sldId id="355" r:id="rId25"/>
    <p:sldId id="356" r:id="rId26"/>
    <p:sldId id="357" r:id="rId27"/>
    <p:sldId id="373" r:id="rId28"/>
    <p:sldId id="345" r:id="rId29"/>
    <p:sldId id="358" r:id="rId30"/>
    <p:sldId id="343" r:id="rId31"/>
    <p:sldId id="365" r:id="rId32"/>
    <p:sldId id="369" r:id="rId33"/>
    <p:sldId id="370" r:id="rId34"/>
    <p:sldId id="347" r:id="rId35"/>
    <p:sldId id="348" r:id="rId36"/>
    <p:sldId id="350" r:id="rId37"/>
    <p:sldId id="324" r:id="rId38"/>
    <p:sldId id="371" r:id="rId39"/>
    <p:sldId id="372" r:id="rId40"/>
    <p:sldId id="323" r:id="rId41"/>
    <p:sldId id="377" r:id="rId42"/>
    <p:sldId id="366" r:id="rId43"/>
    <p:sldId id="351" r:id="rId44"/>
    <p:sldId id="378" r:id="rId45"/>
    <p:sldId id="379" r:id="rId46"/>
  </p:sldIdLst>
  <p:sldSz cx="9144000" cy="6858000" type="screen4x3"/>
  <p:notesSz cx="6858000" cy="1005998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B3B"/>
    <a:srgbClr val="005DAA"/>
    <a:srgbClr val="444432"/>
    <a:srgbClr val="A6A8AB"/>
    <a:srgbClr val="FF6600"/>
    <a:srgbClr val="0099CC"/>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0929"/>
  </p:normalViewPr>
  <p:slideViewPr>
    <p:cSldViewPr>
      <p:cViewPr>
        <p:scale>
          <a:sx n="86" d="100"/>
          <a:sy n="86" d="100"/>
        </p:scale>
        <p:origin x="-4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a:latin typeface="Arial" charset="0"/>
              <a:cs typeface="Arial" charset="0"/>
            </a:rPr>
            <a:t>Context</a:t>
          </a: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dgm:t>
        <a:bodyPr/>
        <a:lstStyle/>
        <a:p>
          <a:r>
            <a:rPr lang="nl-BE">
              <a:latin typeface="Arial" charset="0"/>
              <a:cs typeface="Arial" charset="0"/>
            </a:rPr>
            <a:t>Sphere of control / influence..</a:t>
          </a: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dgm:t>
        <a:bodyPr/>
        <a:lstStyle/>
        <a:p>
          <a:r>
            <a:rPr lang="nl-BE">
              <a:latin typeface="Arial" charset="0"/>
              <a:cs typeface="Arial" charset="0"/>
            </a:rPr>
            <a:t>“What if?” thinking</a:t>
          </a: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dgm:t>
        <a:bodyPr/>
        <a:lstStyle/>
        <a:p>
          <a:r>
            <a:rPr lang="nl-BE">
              <a:latin typeface="Arial" charset="0"/>
              <a:cs typeface="Arial" charset="0"/>
            </a:rPr>
            <a:t>Assumpties</a:t>
          </a: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dgm:t>
        <a:bodyPr/>
        <a:lstStyle/>
        <a:p>
          <a:r>
            <a:rPr lang="nl-BE">
              <a:latin typeface="Arial" charset="0"/>
              <a:cs typeface="Arial" charset="0"/>
            </a:rPr>
            <a:t>Actor-focus</a:t>
          </a: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dgm:t>
        <a:bodyPr/>
        <a:lstStyle/>
        <a:p>
          <a:r>
            <a:rPr lang="nl-BE">
              <a:latin typeface="Arial" charset="0"/>
              <a:cs typeface="Arial" charset="0"/>
            </a:rPr>
            <a:t>Visuals &amp; narratief</a:t>
          </a: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dgm:t>
        <a:bodyPr/>
        <a:lstStyle/>
        <a:p>
          <a:r>
            <a:rPr lang="nl-BE">
              <a:latin typeface="Arial" charset="0"/>
              <a:cs typeface="Arial" charset="0"/>
            </a:rPr>
            <a:t>Open systeem perspectief</a:t>
          </a: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nl-BE"/>
        </a:p>
      </dgm:t>
    </dgm:pt>
    <dgm:pt modelId="{FBD5DB1C-8573-40F8-B22C-3537E7301A1A}" type="pres">
      <dgm:prSet presAssocID="{0D6B1CF9-0582-41FC-A7D9-437475A5A3EC}" presName="centerShape" presStyleLbl="node0" presStyleIdx="0" presStyleCnt="1"/>
      <dgm:spPr/>
      <dgm:t>
        <a:bodyPr/>
        <a:lstStyle/>
        <a:p>
          <a:endParaRPr lang="nl-BE"/>
        </a:p>
      </dgm:t>
    </dgm:pt>
    <dgm:pt modelId="{4A47019A-3587-4849-A205-F8F0475896AA}" type="pres">
      <dgm:prSet presAssocID="{5F105C22-E11F-4138-AF75-BA4CDD20E7BE}" presName="parTrans" presStyleLbl="sibTrans2D1" presStyleIdx="0" presStyleCnt="7"/>
      <dgm:spPr/>
      <dgm:t>
        <a:bodyPr/>
        <a:lstStyle/>
        <a:p>
          <a:endParaRPr lang="nl-BE"/>
        </a:p>
      </dgm:t>
    </dgm:pt>
    <dgm:pt modelId="{46AFA816-DD75-4924-8EBE-9D58B0C1E7AF}" type="pres">
      <dgm:prSet presAssocID="{5F105C22-E11F-4138-AF75-BA4CDD20E7BE}" presName="connectorText" presStyleLbl="sibTrans2D1" presStyleIdx="0" presStyleCnt="7"/>
      <dgm:spPr/>
      <dgm:t>
        <a:bodyPr/>
        <a:lstStyle/>
        <a:p>
          <a:endParaRPr lang="nl-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nl-BE"/>
        </a:p>
      </dgm:t>
    </dgm:pt>
    <dgm:pt modelId="{4F46CC64-12CB-44EE-85F5-78A359190CE7}" type="pres">
      <dgm:prSet presAssocID="{9439545F-FC33-4E78-B7F5-9D2C68103ACD}" presName="parTrans" presStyleLbl="sibTrans2D1" presStyleIdx="1" presStyleCnt="7"/>
      <dgm:spPr/>
      <dgm:t>
        <a:bodyPr/>
        <a:lstStyle/>
        <a:p>
          <a:endParaRPr lang="nl-BE"/>
        </a:p>
      </dgm:t>
    </dgm:pt>
    <dgm:pt modelId="{3E37E20E-3E88-4791-9153-5E9981EE01B1}" type="pres">
      <dgm:prSet presAssocID="{9439545F-FC33-4E78-B7F5-9D2C68103ACD}" presName="connectorText" presStyleLbl="sibTrans2D1" presStyleIdx="1" presStyleCnt="7"/>
      <dgm:spPr/>
      <dgm:t>
        <a:bodyPr/>
        <a:lstStyle/>
        <a:p>
          <a:endParaRPr lang="nl-BE"/>
        </a:p>
      </dgm:t>
    </dgm:pt>
    <dgm:pt modelId="{801E6585-6B96-4381-9405-BFC4C8F76952}" type="pres">
      <dgm:prSet presAssocID="{564D8275-D423-4EEA-AD63-1E6C799C7370}" presName="node" presStyleLbl="node1" presStyleIdx="1" presStyleCnt="7" custScaleX="157782" custRadScaleRad="99217" custRadScaleInc="19699">
        <dgm:presLayoutVars>
          <dgm:bulletEnabled val="1"/>
        </dgm:presLayoutVars>
      </dgm:prSet>
      <dgm:spPr/>
      <dgm:t>
        <a:bodyPr/>
        <a:lstStyle/>
        <a:p>
          <a:endParaRPr lang="nl-BE"/>
        </a:p>
      </dgm:t>
    </dgm:pt>
    <dgm:pt modelId="{6E3F8358-3721-4228-8047-3A1313AF68B3}" type="pres">
      <dgm:prSet presAssocID="{F34D636D-36AC-43BE-8F76-591BEED0F4D6}" presName="parTrans" presStyleLbl="sibTrans2D1" presStyleIdx="2" presStyleCnt="7"/>
      <dgm:spPr/>
      <dgm:t>
        <a:bodyPr/>
        <a:lstStyle/>
        <a:p>
          <a:endParaRPr lang="nl-BE"/>
        </a:p>
      </dgm:t>
    </dgm:pt>
    <dgm:pt modelId="{4D3707F9-640B-408A-B6AA-4B01FE7A5DDE}" type="pres">
      <dgm:prSet presAssocID="{F34D636D-36AC-43BE-8F76-591BEED0F4D6}" presName="connectorText" presStyleLbl="sibTrans2D1" presStyleIdx="2" presStyleCnt="7"/>
      <dgm:spPr/>
      <dgm:t>
        <a:bodyPr/>
        <a:lstStyle/>
        <a:p>
          <a:endParaRPr lang="nl-BE"/>
        </a:p>
      </dgm:t>
    </dgm:pt>
    <dgm:pt modelId="{B33AE019-0C92-46A0-93C7-F771EB1896FB}" type="pres">
      <dgm:prSet presAssocID="{698D8862-CC5B-42BC-A259-2FF4118B409A}" presName="node" presStyleLbl="node1" presStyleIdx="2" presStyleCnt="7" custScaleX="157782">
        <dgm:presLayoutVars>
          <dgm:bulletEnabled val="1"/>
        </dgm:presLayoutVars>
      </dgm:prSet>
      <dgm:spPr/>
      <dgm:t>
        <a:bodyPr/>
        <a:lstStyle/>
        <a:p>
          <a:endParaRPr lang="nl-BE"/>
        </a:p>
      </dgm:t>
    </dgm:pt>
    <dgm:pt modelId="{D51B28AC-6B75-47FE-961B-5312DEE601CA}" type="pres">
      <dgm:prSet presAssocID="{AAC73E67-7504-416A-913E-6829F993F4DF}" presName="parTrans" presStyleLbl="sibTrans2D1" presStyleIdx="3" presStyleCnt="7"/>
      <dgm:spPr/>
      <dgm:t>
        <a:bodyPr/>
        <a:lstStyle/>
        <a:p>
          <a:endParaRPr lang="nl-BE"/>
        </a:p>
      </dgm:t>
    </dgm:pt>
    <dgm:pt modelId="{C7F5CFDE-F3D3-4378-8271-66D5EC96A9F5}" type="pres">
      <dgm:prSet presAssocID="{AAC73E67-7504-416A-913E-6829F993F4DF}" presName="connectorText" presStyleLbl="sibTrans2D1" presStyleIdx="3" presStyleCnt="7"/>
      <dgm:spPr/>
      <dgm:t>
        <a:bodyPr/>
        <a:lstStyle/>
        <a:p>
          <a:endParaRPr lang="nl-BE"/>
        </a:p>
      </dgm:t>
    </dgm:pt>
    <dgm:pt modelId="{5258448D-F7CE-4F5E-A4C0-9EF408F7918E}" type="pres">
      <dgm:prSet presAssocID="{6CC41141-1DF0-4510-BB7E-D14757A32A48}" presName="node" presStyleLbl="node1" presStyleIdx="3" presStyleCnt="7" custScaleX="160668" custRadScaleRad="103681" custRadScaleInc="-14504">
        <dgm:presLayoutVars>
          <dgm:bulletEnabled val="1"/>
        </dgm:presLayoutVars>
      </dgm:prSet>
      <dgm:spPr/>
      <dgm:t>
        <a:bodyPr/>
        <a:lstStyle/>
        <a:p>
          <a:endParaRPr lang="nl-BE"/>
        </a:p>
      </dgm:t>
    </dgm:pt>
    <dgm:pt modelId="{F18FDCB7-EA83-42AF-87D7-8A66C6BB353C}" type="pres">
      <dgm:prSet presAssocID="{78856294-550E-4CBF-B309-250B0348AADD}" presName="parTrans" presStyleLbl="sibTrans2D1" presStyleIdx="4" presStyleCnt="7"/>
      <dgm:spPr/>
      <dgm:t>
        <a:bodyPr/>
        <a:lstStyle/>
        <a:p>
          <a:endParaRPr lang="nl-BE"/>
        </a:p>
      </dgm:t>
    </dgm:pt>
    <dgm:pt modelId="{E37DC7EC-FDE1-4CF3-8EE7-CF6A0DD313EC}" type="pres">
      <dgm:prSet presAssocID="{78856294-550E-4CBF-B309-250B0348AADD}" presName="connectorText" presStyleLbl="sibTrans2D1" presStyleIdx="4" presStyleCnt="7"/>
      <dgm:spPr/>
      <dgm:t>
        <a:bodyPr/>
        <a:lstStyle/>
        <a:p>
          <a:endParaRPr lang="nl-BE"/>
        </a:p>
      </dgm:t>
    </dgm:pt>
    <dgm:pt modelId="{5A8445FC-A728-4A65-AE1A-524C6A41A06D}" type="pres">
      <dgm:prSet presAssocID="{940AD172-A963-4C8C-B400-37822E15B526}" presName="node" presStyleLbl="node1" presStyleIdx="4" presStyleCnt="7" custScaleX="157782" custRadScaleRad="107664" custRadScaleInc="28353">
        <dgm:presLayoutVars>
          <dgm:bulletEnabled val="1"/>
        </dgm:presLayoutVars>
      </dgm:prSet>
      <dgm:spPr/>
      <dgm:t>
        <a:bodyPr/>
        <a:lstStyle/>
        <a:p>
          <a:endParaRPr lang="nl-BE"/>
        </a:p>
      </dgm:t>
    </dgm:pt>
    <dgm:pt modelId="{FE6E5187-2650-4A68-B714-3A84E445BB0D}" type="pres">
      <dgm:prSet presAssocID="{AC493D7B-2941-4C13-BDCC-528AAE025B71}" presName="parTrans" presStyleLbl="sibTrans2D1" presStyleIdx="5" presStyleCnt="7"/>
      <dgm:spPr/>
      <dgm:t>
        <a:bodyPr/>
        <a:lstStyle/>
        <a:p>
          <a:endParaRPr lang="nl-BE"/>
        </a:p>
      </dgm:t>
    </dgm:pt>
    <dgm:pt modelId="{037A7D5D-C991-425C-9BBB-F230ED71EBCE}" type="pres">
      <dgm:prSet presAssocID="{AC493D7B-2941-4C13-BDCC-528AAE025B71}" presName="connectorText" presStyleLbl="sibTrans2D1" presStyleIdx="5" presStyleCnt="7"/>
      <dgm:spPr/>
      <dgm:t>
        <a:bodyPr/>
        <a:lstStyle/>
        <a:p>
          <a:endParaRPr lang="nl-BE"/>
        </a:p>
      </dgm:t>
    </dgm:pt>
    <dgm:pt modelId="{A9DDCAAA-0987-45A5-A9CD-F7B9CF2E112E}" type="pres">
      <dgm:prSet presAssocID="{C88F70A4-2121-4121-8B62-D4C9C82857B9}" presName="node" presStyleLbl="node1" presStyleIdx="5" presStyleCnt="7" custScaleX="157782">
        <dgm:presLayoutVars>
          <dgm:bulletEnabled val="1"/>
        </dgm:presLayoutVars>
      </dgm:prSet>
      <dgm:spPr/>
      <dgm:t>
        <a:bodyPr/>
        <a:lstStyle/>
        <a:p>
          <a:endParaRPr lang="nl-BE"/>
        </a:p>
      </dgm:t>
    </dgm:pt>
    <dgm:pt modelId="{FF9272D2-E9BE-49CE-88D7-2ACFCA63CE6F}" type="pres">
      <dgm:prSet presAssocID="{35618B30-C814-4282-89FE-3BC55128F611}" presName="parTrans" presStyleLbl="sibTrans2D1" presStyleIdx="6" presStyleCnt="7"/>
      <dgm:spPr/>
      <dgm:t>
        <a:bodyPr/>
        <a:lstStyle/>
        <a:p>
          <a:endParaRPr lang="nl-BE"/>
        </a:p>
      </dgm:t>
    </dgm:pt>
    <dgm:pt modelId="{9668FCE8-DE05-4501-ADA6-A17982AD4C1D}" type="pres">
      <dgm:prSet presAssocID="{35618B30-C814-4282-89FE-3BC55128F611}" presName="connectorText" presStyleLbl="sibTrans2D1" presStyleIdx="6" presStyleCnt="7"/>
      <dgm:spPr/>
      <dgm:t>
        <a:bodyPr/>
        <a:lstStyle/>
        <a:p>
          <a:endParaRPr lang="nl-BE"/>
        </a:p>
      </dgm:t>
    </dgm:pt>
    <dgm:pt modelId="{95931632-2293-405D-9C9F-8361B3EA47EE}" type="pres">
      <dgm:prSet presAssocID="{73E5B036-580E-4B89-95EE-7AD5B77821C7}" presName="node" presStyleLbl="node1" presStyleIdx="6" presStyleCnt="7" custScaleX="161199" custRadScaleRad="106593" custRadScaleInc="-31601">
        <dgm:presLayoutVars>
          <dgm:bulletEnabled val="1"/>
        </dgm:presLayoutVars>
      </dgm:prSet>
      <dgm:spPr/>
      <dgm:t>
        <a:bodyPr/>
        <a:lstStyle/>
        <a:p>
          <a:endParaRPr lang="nl-BE"/>
        </a:p>
      </dgm:t>
    </dgm:pt>
  </dgm:ptLst>
  <dgm:cxnLst>
    <dgm:cxn modelId="{8F0BAAC5-30D8-49E9-B92F-CF4B36EEDB5A}" srcId="{727D2ABF-ECAD-4C66-BFA8-FFFCD3CFA844}" destId="{0D6B1CF9-0582-41FC-A7D9-437475A5A3EC}" srcOrd="0" destOrd="0" parTransId="{6CE885A7-6B4C-431A-9BE1-4DB8718207C4}" sibTransId="{1BDE6A3C-40BC-40E6-A57E-1D0C9FDB2F8D}"/>
    <dgm:cxn modelId="{68925374-04CA-4066-AC54-CC4900784823}" type="presOf" srcId="{AC493D7B-2941-4C13-BDCC-528AAE025B71}" destId="{037A7D5D-C991-425C-9BBB-F230ED71EBCE}" srcOrd="1" destOrd="0" presId="urn:microsoft.com/office/officeart/2005/8/layout/radial5"/>
    <dgm:cxn modelId="{C6FF438B-FAC4-4A39-BFDC-456FCAA02466}" type="presOf" srcId="{78856294-550E-4CBF-B309-250B0348AADD}" destId="{F18FDCB7-EA83-42AF-87D7-8A66C6BB353C}" srcOrd="0" destOrd="0" presId="urn:microsoft.com/office/officeart/2005/8/layout/radial5"/>
    <dgm:cxn modelId="{3FB804AB-2E1C-4A88-BB13-228D31BC504E}" srcId="{0D6B1CF9-0582-41FC-A7D9-437475A5A3EC}" destId="{564D8275-D423-4EEA-AD63-1E6C799C7370}" srcOrd="1" destOrd="0" parTransId="{9439545F-FC33-4E78-B7F5-9D2C68103ACD}" sibTransId="{9E207608-6F89-4DCC-8F5D-8E48AC03F015}"/>
    <dgm:cxn modelId="{15815003-0A32-40A8-B73B-ABF57147BCB7}" type="presOf" srcId="{5F105C22-E11F-4138-AF75-BA4CDD20E7BE}" destId="{4A47019A-3587-4849-A205-F8F0475896AA}" srcOrd="0" destOrd="0" presId="urn:microsoft.com/office/officeart/2005/8/layout/radial5"/>
    <dgm:cxn modelId="{8591246C-811A-4124-A8F8-44E9D5E5B8B9}" type="presOf" srcId="{698D8862-CC5B-42BC-A259-2FF4118B409A}" destId="{B33AE019-0C92-46A0-93C7-F771EB1896FB}" srcOrd="0" destOrd="0" presId="urn:microsoft.com/office/officeart/2005/8/layout/radial5"/>
    <dgm:cxn modelId="{AEA144D4-FF28-4D87-A480-920A4AB41345}" type="presOf" srcId="{73E5B036-580E-4B89-95EE-7AD5B77821C7}" destId="{95931632-2293-405D-9C9F-8361B3EA47EE}" srcOrd="0" destOrd="0" presId="urn:microsoft.com/office/officeart/2005/8/layout/radial5"/>
    <dgm:cxn modelId="{C608C534-9268-4CBB-85D3-D153BB6BB8E8}" type="presOf" srcId="{C88F70A4-2121-4121-8B62-D4C9C82857B9}" destId="{A9DDCAAA-0987-45A5-A9CD-F7B9CF2E112E}" srcOrd="0" destOrd="0" presId="urn:microsoft.com/office/officeart/2005/8/layout/radial5"/>
    <dgm:cxn modelId="{5A2E54C8-5C04-472F-8E4A-797106185D41}" type="presOf" srcId="{F34D636D-36AC-43BE-8F76-591BEED0F4D6}" destId="{4D3707F9-640B-408A-B6AA-4B01FE7A5DDE}" srcOrd="1" destOrd="0" presId="urn:microsoft.com/office/officeart/2005/8/layout/radial5"/>
    <dgm:cxn modelId="{6559CF29-C1C4-491E-AD1F-B2CB93295837}" type="presOf" srcId="{940AD172-A963-4C8C-B400-37822E15B526}" destId="{5A8445FC-A728-4A65-AE1A-524C6A41A06D}" srcOrd="0" destOrd="0" presId="urn:microsoft.com/office/officeart/2005/8/layout/radial5"/>
    <dgm:cxn modelId="{494C8D8D-85E2-4E23-8A92-F1E6DC429A81}" type="presOf" srcId="{35618B30-C814-4282-89FE-3BC55128F611}" destId="{FF9272D2-E9BE-49CE-88D7-2ACFCA63CE6F}" srcOrd="0" destOrd="0" presId="urn:microsoft.com/office/officeart/2005/8/layout/radial5"/>
    <dgm:cxn modelId="{B7FE5F24-1FD2-49B6-89B2-86414B9F239B}" type="presOf" srcId="{9439545F-FC33-4E78-B7F5-9D2C68103ACD}" destId="{4F46CC64-12CB-44EE-85F5-78A359190CE7}"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1C940204-98CB-4121-BF48-B0F5F0A5328C}" type="presOf" srcId="{0D6B1CF9-0582-41FC-A7D9-437475A5A3EC}" destId="{FBD5DB1C-8573-40F8-B22C-3537E7301A1A}" srcOrd="0" destOrd="0" presId="urn:microsoft.com/office/officeart/2005/8/layout/radial5"/>
    <dgm:cxn modelId="{D45F062B-9110-4327-9695-F7EC72557F3F}" type="presOf" srcId="{564D8275-D423-4EEA-AD63-1E6C799C7370}" destId="{801E6585-6B96-4381-9405-BFC4C8F76952}" srcOrd="0" destOrd="0" presId="urn:microsoft.com/office/officeart/2005/8/layout/radial5"/>
    <dgm:cxn modelId="{84E465CB-EC14-4B96-9A39-AB9A994084ED}" type="presOf" srcId="{AAC73E67-7504-416A-913E-6829F993F4DF}" destId="{C7F5CFDE-F3D3-4378-8271-66D5EC96A9F5}" srcOrd="1" destOrd="0" presId="urn:microsoft.com/office/officeart/2005/8/layout/radial5"/>
    <dgm:cxn modelId="{8449B358-C736-4CE5-AFBF-B4A82F19449E}" srcId="{0D6B1CF9-0582-41FC-A7D9-437475A5A3EC}" destId="{73E5B036-580E-4B89-95EE-7AD5B77821C7}" srcOrd="6" destOrd="0" parTransId="{35618B30-C814-4282-89FE-3BC55128F611}" sibTransId="{25D5F9C9-8AAB-40A8-9EB9-540B73377408}"/>
    <dgm:cxn modelId="{1141DDE0-442D-4077-A20C-89305F83B1EC}" type="presOf" srcId="{5F105C22-E11F-4138-AF75-BA4CDD20E7BE}" destId="{46AFA816-DD75-4924-8EBE-9D58B0C1E7AF}" srcOrd="1" destOrd="0" presId="urn:microsoft.com/office/officeart/2005/8/layout/radial5"/>
    <dgm:cxn modelId="{95355178-F9F9-4816-BFE5-51B104B7092C}" type="presOf" srcId="{727D2ABF-ECAD-4C66-BFA8-FFFCD3CFA844}" destId="{260A225F-98C1-4F16-B5A8-599C64F50EA7}" srcOrd="0" destOrd="0" presId="urn:microsoft.com/office/officeart/2005/8/layout/radial5"/>
    <dgm:cxn modelId="{E26D2D9F-E9F5-4C13-A8D8-AF6FD9FB45D3}" srcId="{0D6B1CF9-0582-41FC-A7D9-437475A5A3EC}" destId="{C88F70A4-2121-4121-8B62-D4C9C82857B9}" srcOrd="5" destOrd="0" parTransId="{AC493D7B-2941-4C13-BDCC-528AAE025B71}" sibTransId="{34A08115-7AA6-43AC-80F3-0E060E13A8A9}"/>
    <dgm:cxn modelId="{364DF091-006D-421D-BDF2-940C0E04DDD8}" srcId="{0D6B1CF9-0582-41FC-A7D9-437475A5A3EC}" destId="{1E1183EA-D98E-452D-A6B9-F740EAB93EA8}" srcOrd="0" destOrd="0" parTransId="{5F105C22-E11F-4138-AF75-BA4CDD20E7BE}" sibTransId="{AEA3C2B6-574A-4DA8-AA62-4454F14155D1}"/>
    <dgm:cxn modelId="{FB8E2CDB-25AF-4CE4-8A0C-AF9E450F671E}" srcId="{0D6B1CF9-0582-41FC-A7D9-437475A5A3EC}" destId="{940AD172-A963-4C8C-B400-37822E15B526}" srcOrd="4" destOrd="0" parTransId="{78856294-550E-4CBF-B309-250B0348AADD}" sibTransId="{CD90F996-CF64-4DE2-A246-7AF63188BB58}"/>
    <dgm:cxn modelId="{9AD721D1-8BB2-4B36-9816-BA2F018C6DA1}" type="presOf" srcId="{78856294-550E-4CBF-B309-250B0348AADD}" destId="{E37DC7EC-FDE1-4CF3-8EE7-CF6A0DD313EC}" srcOrd="1" destOrd="0" presId="urn:microsoft.com/office/officeart/2005/8/layout/radial5"/>
    <dgm:cxn modelId="{93C9BA2B-C896-4E83-8AFA-5D17FE8332E2}" type="presOf" srcId="{35618B30-C814-4282-89FE-3BC55128F611}" destId="{9668FCE8-DE05-4501-ADA6-A17982AD4C1D}" srcOrd="1" destOrd="0" presId="urn:microsoft.com/office/officeart/2005/8/layout/radial5"/>
    <dgm:cxn modelId="{A0A7FC26-EA8A-4297-AEC4-8C154A67E8D7}" srcId="{0D6B1CF9-0582-41FC-A7D9-437475A5A3EC}" destId="{698D8862-CC5B-42BC-A259-2FF4118B409A}" srcOrd="2" destOrd="0" parTransId="{F34D636D-36AC-43BE-8F76-591BEED0F4D6}" sibTransId="{51716C44-278D-4026-B46E-0153D70CFC1D}"/>
    <dgm:cxn modelId="{45D7DD76-DBD5-407C-AA48-D1352041AA2C}" type="presOf" srcId="{AC493D7B-2941-4C13-BDCC-528AAE025B71}" destId="{FE6E5187-2650-4A68-B714-3A84E445BB0D}" srcOrd="0" destOrd="0" presId="urn:microsoft.com/office/officeart/2005/8/layout/radial5"/>
    <dgm:cxn modelId="{5008B030-3DA4-4648-8202-EFD5A07795B6}" type="presOf" srcId="{F34D636D-36AC-43BE-8F76-591BEED0F4D6}" destId="{6E3F8358-3721-4228-8047-3A1313AF68B3}" srcOrd="0" destOrd="0" presId="urn:microsoft.com/office/officeart/2005/8/layout/radial5"/>
    <dgm:cxn modelId="{6808293C-C202-41D4-8AAA-B839E41EB395}" type="presOf" srcId="{AAC73E67-7504-416A-913E-6829F993F4DF}" destId="{D51B28AC-6B75-47FE-961B-5312DEE601CA}" srcOrd="0" destOrd="0" presId="urn:microsoft.com/office/officeart/2005/8/layout/radial5"/>
    <dgm:cxn modelId="{3B2C0CBC-2F4D-4F0B-B1C1-1C2DF260C330}" type="presOf" srcId="{1E1183EA-D98E-452D-A6B9-F740EAB93EA8}" destId="{7D3D0131-E852-4AEA-B121-0CECAEC0D33A}" srcOrd="0" destOrd="0" presId="urn:microsoft.com/office/officeart/2005/8/layout/radial5"/>
    <dgm:cxn modelId="{58B88C26-9486-4BF7-9438-19BABFC3C23E}" type="presOf" srcId="{6CC41141-1DF0-4510-BB7E-D14757A32A48}" destId="{5258448D-F7CE-4F5E-A4C0-9EF408F7918E}" srcOrd="0" destOrd="0" presId="urn:microsoft.com/office/officeart/2005/8/layout/radial5"/>
    <dgm:cxn modelId="{555E2F96-AB7F-4AC5-A830-50B8E9361488}" type="presOf" srcId="{9439545F-FC33-4E78-B7F5-9D2C68103ACD}" destId="{3E37E20E-3E88-4791-9153-5E9981EE01B1}" srcOrd="1" destOrd="0" presId="urn:microsoft.com/office/officeart/2005/8/layout/radial5"/>
    <dgm:cxn modelId="{A9F05932-D5D9-48DA-8A29-E00F01A64636}" type="presParOf" srcId="{260A225F-98C1-4F16-B5A8-599C64F50EA7}" destId="{FBD5DB1C-8573-40F8-B22C-3537E7301A1A}" srcOrd="0" destOrd="0" presId="urn:microsoft.com/office/officeart/2005/8/layout/radial5"/>
    <dgm:cxn modelId="{57CD0A97-CDA3-40D2-862B-98A498CE3DDE}" type="presParOf" srcId="{260A225F-98C1-4F16-B5A8-599C64F50EA7}" destId="{4A47019A-3587-4849-A205-F8F0475896AA}" srcOrd="1" destOrd="0" presId="urn:microsoft.com/office/officeart/2005/8/layout/radial5"/>
    <dgm:cxn modelId="{0594CAF9-1B94-43D7-B2D4-9F0F93988476}" type="presParOf" srcId="{4A47019A-3587-4849-A205-F8F0475896AA}" destId="{46AFA816-DD75-4924-8EBE-9D58B0C1E7AF}" srcOrd="0" destOrd="0" presId="urn:microsoft.com/office/officeart/2005/8/layout/radial5"/>
    <dgm:cxn modelId="{D3189D33-1152-49EE-A393-F243BFB8172B}" type="presParOf" srcId="{260A225F-98C1-4F16-B5A8-599C64F50EA7}" destId="{7D3D0131-E852-4AEA-B121-0CECAEC0D33A}" srcOrd="2" destOrd="0" presId="urn:microsoft.com/office/officeart/2005/8/layout/radial5"/>
    <dgm:cxn modelId="{6325B107-FD56-494C-AAE9-A25982FDA850}" type="presParOf" srcId="{260A225F-98C1-4F16-B5A8-599C64F50EA7}" destId="{4F46CC64-12CB-44EE-85F5-78A359190CE7}" srcOrd="3" destOrd="0" presId="urn:microsoft.com/office/officeart/2005/8/layout/radial5"/>
    <dgm:cxn modelId="{03C2469F-C5CD-4C0B-8E17-FA7D6FED9370}" type="presParOf" srcId="{4F46CC64-12CB-44EE-85F5-78A359190CE7}" destId="{3E37E20E-3E88-4791-9153-5E9981EE01B1}" srcOrd="0" destOrd="0" presId="urn:microsoft.com/office/officeart/2005/8/layout/radial5"/>
    <dgm:cxn modelId="{016F14E8-2789-451D-A8AB-51FB3BA62658}" type="presParOf" srcId="{260A225F-98C1-4F16-B5A8-599C64F50EA7}" destId="{801E6585-6B96-4381-9405-BFC4C8F76952}" srcOrd="4" destOrd="0" presId="urn:microsoft.com/office/officeart/2005/8/layout/radial5"/>
    <dgm:cxn modelId="{9145F13C-E65B-48C9-8402-063CDF90D9B2}" type="presParOf" srcId="{260A225F-98C1-4F16-B5A8-599C64F50EA7}" destId="{6E3F8358-3721-4228-8047-3A1313AF68B3}" srcOrd="5" destOrd="0" presId="urn:microsoft.com/office/officeart/2005/8/layout/radial5"/>
    <dgm:cxn modelId="{63A91BE0-32A8-40B2-9BCE-4851E944D15A}" type="presParOf" srcId="{6E3F8358-3721-4228-8047-3A1313AF68B3}" destId="{4D3707F9-640B-408A-B6AA-4B01FE7A5DDE}" srcOrd="0" destOrd="0" presId="urn:microsoft.com/office/officeart/2005/8/layout/radial5"/>
    <dgm:cxn modelId="{FEA49E13-E253-40D4-B87D-E6F521C95816}" type="presParOf" srcId="{260A225F-98C1-4F16-B5A8-599C64F50EA7}" destId="{B33AE019-0C92-46A0-93C7-F771EB1896FB}" srcOrd="6" destOrd="0" presId="urn:microsoft.com/office/officeart/2005/8/layout/radial5"/>
    <dgm:cxn modelId="{55096343-A1F4-4A06-9DBD-801BC395FA46}" type="presParOf" srcId="{260A225F-98C1-4F16-B5A8-599C64F50EA7}" destId="{D51B28AC-6B75-47FE-961B-5312DEE601CA}" srcOrd="7" destOrd="0" presId="urn:microsoft.com/office/officeart/2005/8/layout/radial5"/>
    <dgm:cxn modelId="{1726333C-7885-4F7D-B6E4-C2F99735A03C}" type="presParOf" srcId="{D51B28AC-6B75-47FE-961B-5312DEE601CA}" destId="{C7F5CFDE-F3D3-4378-8271-66D5EC96A9F5}" srcOrd="0" destOrd="0" presId="urn:microsoft.com/office/officeart/2005/8/layout/radial5"/>
    <dgm:cxn modelId="{B0A25AE6-835B-436F-A743-9E2037BE25B7}" type="presParOf" srcId="{260A225F-98C1-4F16-B5A8-599C64F50EA7}" destId="{5258448D-F7CE-4F5E-A4C0-9EF408F7918E}" srcOrd="8" destOrd="0" presId="urn:microsoft.com/office/officeart/2005/8/layout/radial5"/>
    <dgm:cxn modelId="{ED993A80-75CA-44DF-A3B9-7398702E45D0}" type="presParOf" srcId="{260A225F-98C1-4F16-B5A8-599C64F50EA7}" destId="{F18FDCB7-EA83-42AF-87D7-8A66C6BB353C}" srcOrd="9" destOrd="0" presId="urn:microsoft.com/office/officeart/2005/8/layout/radial5"/>
    <dgm:cxn modelId="{EBD4CA37-0B3E-413B-86FB-8C605CC62F57}" type="presParOf" srcId="{F18FDCB7-EA83-42AF-87D7-8A66C6BB353C}" destId="{E37DC7EC-FDE1-4CF3-8EE7-CF6A0DD313EC}" srcOrd="0" destOrd="0" presId="urn:microsoft.com/office/officeart/2005/8/layout/radial5"/>
    <dgm:cxn modelId="{05536D89-B616-4FA1-B750-2133E828FA91}" type="presParOf" srcId="{260A225F-98C1-4F16-B5A8-599C64F50EA7}" destId="{5A8445FC-A728-4A65-AE1A-524C6A41A06D}" srcOrd="10" destOrd="0" presId="urn:microsoft.com/office/officeart/2005/8/layout/radial5"/>
    <dgm:cxn modelId="{D6B5F753-0C11-43F4-BB18-BF01182DA36B}" type="presParOf" srcId="{260A225F-98C1-4F16-B5A8-599C64F50EA7}" destId="{FE6E5187-2650-4A68-B714-3A84E445BB0D}" srcOrd="11" destOrd="0" presId="urn:microsoft.com/office/officeart/2005/8/layout/radial5"/>
    <dgm:cxn modelId="{D2764C80-828F-42D2-8084-BDB9C0EC2AB9}" type="presParOf" srcId="{FE6E5187-2650-4A68-B714-3A84E445BB0D}" destId="{037A7D5D-C991-425C-9BBB-F230ED71EBCE}" srcOrd="0" destOrd="0" presId="urn:microsoft.com/office/officeart/2005/8/layout/radial5"/>
    <dgm:cxn modelId="{0937AA2C-1B5D-4BCF-966F-C957E0431E76}" type="presParOf" srcId="{260A225F-98C1-4F16-B5A8-599C64F50EA7}" destId="{A9DDCAAA-0987-45A5-A9CD-F7B9CF2E112E}" srcOrd="12" destOrd="0" presId="urn:microsoft.com/office/officeart/2005/8/layout/radial5"/>
    <dgm:cxn modelId="{B3A38997-29AD-4565-84AC-73EB6F83E57C}" type="presParOf" srcId="{260A225F-98C1-4F16-B5A8-599C64F50EA7}" destId="{FF9272D2-E9BE-49CE-88D7-2ACFCA63CE6F}" srcOrd="13" destOrd="0" presId="urn:microsoft.com/office/officeart/2005/8/layout/radial5"/>
    <dgm:cxn modelId="{22378AD8-6B2F-4A78-B0C1-C1721D3CA618}" type="presParOf" srcId="{FF9272D2-E9BE-49CE-88D7-2ACFCA63CE6F}" destId="{9668FCE8-DE05-4501-ADA6-A17982AD4C1D}" srcOrd="0" destOrd="0" presId="urn:microsoft.com/office/officeart/2005/8/layout/radial5"/>
    <dgm:cxn modelId="{384F5E27-E65D-46AA-AFC9-D8F71E5C7753}"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827104" y="1860259"/>
          <a:ext cx="950041" cy="950041"/>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BE" sz="2500" b="1" kern="1200"/>
            <a:t>ToC</a:t>
          </a:r>
        </a:p>
      </dsp:txBody>
      <dsp:txXfrm>
        <a:off x="3966234" y="1999389"/>
        <a:ext cx="671781" cy="671781"/>
      </dsp:txXfrm>
    </dsp:sp>
    <dsp:sp modelId="{4A47019A-3587-4849-A205-F8F0475896AA}">
      <dsp:nvSpPr>
        <dsp:cNvPr id="0" name=""/>
        <dsp:cNvSpPr/>
      </dsp:nvSpPr>
      <dsp:spPr>
        <a:xfrm rot="16200000">
          <a:off x="4119168" y="1305077"/>
          <a:ext cx="365912" cy="440673"/>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a:off x="4174055" y="1448099"/>
        <a:ext cx="256138" cy="264403"/>
      </dsp:txXfrm>
    </dsp:sp>
    <dsp:sp modelId="{7D3D0131-E852-4AEA-B121-0CECAEC0D33A}">
      <dsp:nvSpPr>
        <dsp:cNvPr id="0" name=""/>
        <dsp:cNvSpPr/>
      </dsp:nvSpPr>
      <dsp:spPr>
        <a:xfrm>
          <a:off x="3475661" y="3368"/>
          <a:ext cx="1652926" cy="1166489"/>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a:latin typeface="Arial" charset="0"/>
              <a:cs typeface="Arial" charset="0"/>
            </a:rPr>
            <a:t>Open systeem perspectief</a:t>
          </a:r>
        </a:p>
      </dsp:txBody>
      <dsp:txXfrm>
        <a:off x="3717726" y="174196"/>
        <a:ext cx="1168796" cy="824833"/>
      </dsp:txXfrm>
    </dsp:sp>
    <dsp:sp modelId="{4F46CC64-12CB-44EE-85F5-78A359190CE7}">
      <dsp:nvSpPr>
        <dsp:cNvPr id="0" name=""/>
        <dsp:cNvSpPr/>
      </dsp:nvSpPr>
      <dsp:spPr>
        <a:xfrm rot="19589642">
          <a:off x="4767461" y="1719724"/>
          <a:ext cx="263277" cy="440673"/>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a:off x="4774023" y="1829659"/>
        <a:ext cx="184294" cy="264403"/>
      </dsp:txXfrm>
    </dsp:sp>
    <dsp:sp modelId="{801E6585-6B96-4381-9405-BFC4C8F76952}">
      <dsp:nvSpPr>
        <dsp:cNvPr id="0" name=""/>
        <dsp:cNvSpPr/>
      </dsp:nvSpPr>
      <dsp:spPr>
        <a:xfrm>
          <a:off x="4828540" y="794288"/>
          <a:ext cx="1840510" cy="1166489"/>
        </a:xfrm>
        <a:prstGeom prst="ellipse">
          <a:avLst/>
        </a:prstGeom>
        <a:solidFill>
          <a:schemeClr val="accent1">
            <a:shade val="80000"/>
            <a:hueOff val="95612"/>
            <a:satOff val="-8097"/>
            <a:lumOff val="60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a:latin typeface="Arial" charset="0"/>
              <a:cs typeface="Arial" charset="0"/>
            </a:rPr>
            <a:t>Assumpties</a:t>
          </a:r>
        </a:p>
      </dsp:txBody>
      <dsp:txXfrm>
        <a:off x="5098076" y="965116"/>
        <a:ext cx="1301438" cy="824833"/>
      </dsp:txXfrm>
    </dsp:sp>
    <dsp:sp modelId="{6E3F8358-3721-4228-8047-3A1313AF68B3}">
      <dsp:nvSpPr>
        <dsp:cNvPr id="0" name=""/>
        <dsp:cNvSpPr/>
      </dsp:nvSpPr>
      <dsp:spPr>
        <a:xfrm rot="771429">
          <a:off x="4845370" y="2262255"/>
          <a:ext cx="204345" cy="440673"/>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a:off x="4846138" y="2343569"/>
        <a:ext cx="143042" cy="264403"/>
      </dsp:txXfrm>
    </dsp:sp>
    <dsp:sp modelId="{B33AE019-0C92-46A0-93C7-F771EB1896FB}">
      <dsp:nvSpPr>
        <dsp:cNvPr id="0" name=""/>
        <dsp:cNvSpPr/>
      </dsp:nvSpPr>
      <dsp:spPr>
        <a:xfrm>
          <a:off x="5086693" y="2141150"/>
          <a:ext cx="1840510" cy="1166489"/>
        </a:xfrm>
        <a:prstGeom prst="ellipse">
          <a:avLst/>
        </a:prstGeom>
        <a:solidFill>
          <a:schemeClr val="accent1">
            <a:shade val="80000"/>
            <a:hueOff val="191224"/>
            <a:satOff val="-16195"/>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a:latin typeface="Arial" charset="0"/>
              <a:cs typeface="Arial" charset="0"/>
            </a:rPr>
            <a:t>Context</a:t>
          </a:r>
        </a:p>
      </dsp:txBody>
      <dsp:txXfrm>
        <a:off x="5356229" y="2311978"/>
        <a:ext cx="1301438" cy="824833"/>
      </dsp:txXfrm>
    </dsp:sp>
    <dsp:sp modelId="{D51B28AC-6B75-47FE-961B-5312DEE601CA}">
      <dsp:nvSpPr>
        <dsp:cNvPr id="0" name=""/>
        <dsp:cNvSpPr/>
      </dsp:nvSpPr>
      <dsp:spPr>
        <a:xfrm rot="3633367">
          <a:off x="4516856" y="2826846"/>
          <a:ext cx="374247" cy="440673"/>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a:off x="4545398" y="2866095"/>
        <a:ext cx="261973" cy="264403"/>
      </dsp:txXfrm>
    </dsp:sp>
    <dsp:sp modelId="{5258448D-F7CE-4F5E-A4C0-9EF408F7918E}">
      <dsp:nvSpPr>
        <dsp:cNvPr id="0" name=""/>
        <dsp:cNvSpPr/>
      </dsp:nvSpPr>
      <dsp:spPr>
        <a:xfrm>
          <a:off x="4256272" y="3330894"/>
          <a:ext cx="1874174" cy="1166489"/>
        </a:xfrm>
        <a:prstGeom prst="ellipse">
          <a:avLst/>
        </a:prstGeom>
        <a:solidFill>
          <a:schemeClr val="accent1">
            <a:shade val="80000"/>
            <a:hueOff val="286837"/>
            <a:satOff val="-24292"/>
            <a:lumOff val="181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a:latin typeface="Arial" charset="0"/>
              <a:cs typeface="Arial" charset="0"/>
            </a:rPr>
            <a:t>Actor-focus</a:t>
          </a:r>
        </a:p>
      </dsp:txBody>
      <dsp:txXfrm>
        <a:off x="4530738" y="3501722"/>
        <a:ext cx="1325242" cy="824833"/>
      </dsp:txXfrm>
    </dsp:sp>
    <dsp:sp modelId="{F18FDCB7-EA83-42AF-87D7-8A66C6BB353C}">
      <dsp:nvSpPr>
        <dsp:cNvPr id="0" name=""/>
        <dsp:cNvSpPr/>
      </dsp:nvSpPr>
      <dsp:spPr>
        <a:xfrm rot="7380303">
          <a:off x="3638787" y="2824272"/>
          <a:ext cx="405209" cy="440673"/>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rot="10800000">
        <a:off x="3732677" y="2861434"/>
        <a:ext cx="283646" cy="264403"/>
      </dsp:txXfrm>
    </dsp:sp>
    <dsp:sp modelId="{5A8445FC-A728-4A65-AE1A-524C6A41A06D}">
      <dsp:nvSpPr>
        <dsp:cNvPr id="0" name=""/>
        <dsp:cNvSpPr/>
      </dsp:nvSpPr>
      <dsp:spPr>
        <a:xfrm>
          <a:off x="2356347" y="3330897"/>
          <a:ext cx="1840510" cy="1166489"/>
        </a:xfrm>
        <a:prstGeom prst="ellipse">
          <a:avLst/>
        </a:prstGeom>
        <a:solidFill>
          <a:schemeClr val="accent1">
            <a:shade val="80000"/>
            <a:hueOff val="382449"/>
            <a:satOff val="-32389"/>
            <a:lumOff val="2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a:latin typeface="Arial" charset="0"/>
              <a:cs typeface="Arial" charset="0"/>
            </a:rPr>
            <a:t>Sphere of control / influence..</a:t>
          </a:r>
        </a:p>
      </dsp:txBody>
      <dsp:txXfrm>
        <a:off x="2625883" y="3501725"/>
        <a:ext cx="1301438" cy="824833"/>
      </dsp:txXfrm>
    </dsp:sp>
    <dsp:sp modelId="{FE6E5187-2650-4A68-B714-3A84E445BB0D}">
      <dsp:nvSpPr>
        <dsp:cNvPr id="0" name=""/>
        <dsp:cNvSpPr/>
      </dsp:nvSpPr>
      <dsp:spPr>
        <a:xfrm rot="10028571">
          <a:off x="3554533" y="2262255"/>
          <a:ext cx="204345" cy="440673"/>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rot="10800000">
        <a:off x="3615068" y="2343569"/>
        <a:ext cx="143042" cy="264403"/>
      </dsp:txXfrm>
    </dsp:sp>
    <dsp:sp modelId="{A9DDCAAA-0987-45A5-A9CD-F7B9CF2E112E}">
      <dsp:nvSpPr>
        <dsp:cNvPr id="0" name=""/>
        <dsp:cNvSpPr/>
      </dsp:nvSpPr>
      <dsp:spPr>
        <a:xfrm>
          <a:off x="1677045" y="2141150"/>
          <a:ext cx="1840510" cy="1166489"/>
        </a:xfrm>
        <a:prstGeom prst="ellipse">
          <a:avLst/>
        </a:prstGeom>
        <a:solidFill>
          <a:schemeClr val="accent1">
            <a:shade val="80000"/>
            <a:hueOff val="478061"/>
            <a:satOff val="-40487"/>
            <a:lumOff val="302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a:latin typeface="Arial" charset="0"/>
              <a:cs typeface="Arial" charset="0"/>
            </a:rPr>
            <a:t>“What if?” thinking</a:t>
          </a:r>
        </a:p>
      </dsp:txBody>
      <dsp:txXfrm>
        <a:off x="1946581" y="2311978"/>
        <a:ext cx="1301438" cy="824833"/>
      </dsp:txXfrm>
    </dsp:sp>
    <dsp:sp modelId="{FF9272D2-E9BE-49CE-88D7-2ACFCA63CE6F}">
      <dsp:nvSpPr>
        <dsp:cNvPr id="0" name=""/>
        <dsp:cNvSpPr/>
      </dsp:nvSpPr>
      <dsp:spPr>
        <a:xfrm rot="12626727">
          <a:off x="3484587" y="1727455"/>
          <a:ext cx="316558" cy="440673"/>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rot="10800000">
        <a:off x="3573007" y="1839651"/>
        <a:ext cx="221591" cy="264403"/>
      </dsp:txXfrm>
    </dsp:sp>
    <dsp:sp modelId="{95931632-2293-405D-9C9F-8361B3EA47EE}">
      <dsp:nvSpPr>
        <dsp:cNvPr id="0" name=""/>
        <dsp:cNvSpPr/>
      </dsp:nvSpPr>
      <dsp:spPr>
        <a:xfrm>
          <a:off x="1755001" y="807535"/>
          <a:ext cx="1880369" cy="1166489"/>
        </a:xfrm>
        <a:prstGeom prst="ellipse">
          <a:avLst/>
        </a:prstGeom>
        <a:solidFill>
          <a:schemeClr val="accent1">
            <a:shade val="80000"/>
            <a:hueOff val="573673"/>
            <a:satOff val="-48584"/>
            <a:lumOff val="363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a:latin typeface="Arial" charset="0"/>
              <a:cs typeface="Arial" charset="0"/>
            </a:rPr>
            <a:t>Visuals &amp; narratief</a:t>
          </a:r>
        </a:p>
      </dsp:txBody>
      <dsp:txXfrm>
        <a:off x="2030375" y="978363"/>
        <a:ext cx="1329621" cy="8248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2971321" cy="5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t" anchorCtr="0" compatLnSpc="1">
            <a:prstTxWarp prst="textNoShape">
              <a:avLst/>
            </a:prstTxWarp>
          </a:bodyPr>
          <a:lstStyle>
            <a:lvl1pPr>
              <a:defRPr sz="1200">
                <a:latin typeface="Arial" charset="0"/>
              </a:defRPr>
            </a:lvl1pPr>
          </a:lstStyle>
          <a:p>
            <a:endParaRPr lang="en-GB" altLang="nl-BE"/>
          </a:p>
        </p:txBody>
      </p:sp>
      <p:sp>
        <p:nvSpPr>
          <p:cNvPr id="12291" name="Rectangle 3"/>
          <p:cNvSpPr>
            <a:spLocks noGrp="1" noChangeArrowheads="1"/>
          </p:cNvSpPr>
          <p:nvPr>
            <p:ph type="dt" sz="quarter" idx="1"/>
          </p:nvPr>
        </p:nvSpPr>
        <p:spPr bwMode="auto">
          <a:xfrm>
            <a:off x="3886679" y="1"/>
            <a:ext cx="2971321" cy="5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t" anchorCtr="0" compatLnSpc="1">
            <a:prstTxWarp prst="textNoShape">
              <a:avLst/>
            </a:prstTxWarp>
          </a:bodyPr>
          <a:lstStyle>
            <a:lvl1pPr algn="r">
              <a:defRPr sz="1200"/>
            </a:lvl1pPr>
          </a:lstStyle>
          <a:p>
            <a:endParaRPr lang="en-GB" altLang="nl-BE"/>
          </a:p>
        </p:txBody>
      </p:sp>
      <p:sp>
        <p:nvSpPr>
          <p:cNvPr id="12292" name="Rectangle 4"/>
          <p:cNvSpPr>
            <a:spLocks noGrp="1" noChangeArrowheads="1"/>
          </p:cNvSpPr>
          <p:nvPr>
            <p:ph type="ftr" sz="quarter" idx="2"/>
          </p:nvPr>
        </p:nvSpPr>
        <p:spPr bwMode="auto">
          <a:xfrm>
            <a:off x="1" y="9557229"/>
            <a:ext cx="2971321" cy="5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b" anchorCtr="0" compatLnSpc="1">
            <a:prstTxWarp prst="textNoShape">
              <a:avLst/>
            </a:prstTxWarp>
          </a:bodyPr>
          <a:lstStyle>
            <a:lvl1pPr>
              <a:defRPr sz="1200">
                <a:latin typeface="Arial" charset="0"/>
              </a:defRPr>
            </a:lvl1pPr>
          </a:lstStyle>
          <a:p>
            <a:endParaRPr lang="en-GB" altLang="nl-BE"/>
          </a:p>
        </p:txBody>
      </p:sp>
      <p:sp>
        <p:nvSpPr>
          <p:cNvPr id="12293" name="Rectangle 5"/>
          <p:cNvSpPr>
            <a:spLocks noGrp="1" noChangeArrowheads="1"/>
          </p:cNvSpPr>
          <p:nvPr>
            <p:ph type="sldNum" sz="quarter" idx="3"/>
          </p:nvPr>
        </p:nvSpPr>
        <p:spPr bwMode="auto">
          <a:xfrm>
            <a:off x="3886679" y="9557229"/>
            <a:ext cx="2971321" cy="5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b" anchorCtr="0" compatLnSpc="1">
            <a:prstTxWarp prst="textNoShape">
              <a:avLst/>
            </a:prstTxWarp>
          </a:bodyPr>
          <a:lstStyle>
            <a:lvl1pPr algn="r">
              <a:defRPr sz="1200">
                <a:latin typeface="Arial" charset="0"/>
              </a:defRPr>
            </a:lvl1pPr>
          </a:lstStyle>
          <a:p>
            <a:fld id="{6FAF112F-F7BF-4847-96A8-F7A342B79BB3}" type="slidenum">
              <a:rPr lang="en-GB" altLang="nl-BE"/>
              <a:pPr/>
              <a:t>‹N°›</a:t>
            </a:fld>
            <a:endParaRPr lang="en-GB" altLang="nl-BE"/>
          </a:p>
        </p:txBody>
      </p:sp>
    </p:spTree>
    <p:extLst>
      <p:ext uri="{BB962C8B-B14F-4D97-AF65-F5344CB8AC3E}">
        <p14:creationId xmlns:p14="http://schemas.microsoft.com/office/powerpoint/2010/main" val="344182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71321" cy="5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t" anchorCtr="0" compatLnSpc="1">
            <a:prstTxWarp prst="textNoShape">
              <a:avLst/>
            </a:prstTxWarp>
          </a:bodyPr>
          <a:lstStyle>
            <a:lvl1pPr>
              <a:defRPr sz="1200">
                <a:latin typeface="Arial" charset="0"/>
              </a:defRPr>
            </a:lvl1pPr>
          </a:lstStyle>
          <a:p>
            <a:endParaRPr lang="en-GB" altLang="nl-BE"/>
          </a:p>
        </p:txBody>
      </p:sp>
      <p:sp>
        <p:nvSpPr>
          <p:cNvPr id="13315" name="Rectangle 3"/>
          <p:cNvSpPr>
            <a:spLocks noGrp="1" noChangeArrowheads="1"/>
          </p:cNvSpPr>
          <p:nvPr>
            <p:ph type="dt" idx="1"/>
          </p:nvPr>
        </p:nvSpPr>
        <p:spPr bwMode="auto">
          <a:xfrm>
            <a:off x="3886679" y="1"/>
            <a:ext cx="2971321" cy="5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t" anchorCtr="0" compatLnSpc="1">
            <a:prstTxWarp prst="textNoShape">
              <a:avLst/>
            </a:prstTxWarp>
          </a:bodyPr>
          <a:lstStyle>
            <a:lvl1pPr algn="r">
              <a:defRPr sz="1200">
                <a:latin typeface="Arial" charset="0"/>
              </a:defRPr>
            </a:lvl1pPr>
          </a:lstStyle>
          <a:p>
            <a:endParaRPr lang="en-GB" altLang="nl-BE"/>
          </a:p>
        </p:txBody>
      </p:sp>
      <p:sp>
        <p:nvSpPr>
          <p:cNvPr id="13316" name="Rectangle 4"/>
          <p:cNvSpPr>
            <a:spLocks noGrp="1" noRot="1" noChangeAspect="1" noChangeArrowheads="1" noTextEdit="1"/>
          </p:cNvSpPr>
          <p:nvPr>
            <p:ph type="sldImg" idx="2"/>
          </p:nvPr>
        </p:nvSpPr>
        <p:spPr bwMode="auto">
          <a:xfrm>
            <a:off x="915988" y="754063"/>
            <a:ext cx="5029200" cy="3771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13762" y="4778616"/>
            <a:ext cx="5030478" cy="45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sp>
        <p:nvSpPr>
          <p:cNvPr id="13318" name="Rectangle 6"/>
          <p:cNvSpPr>
            <a:spLocks noGrp="1" noChangeArrowheads="1"/>
          </p:cNvSpPr>
          <p:nvPr>
            <p:ph type="ftr" sz="quarter" idx="4"/>
          </p:nvPr>
        </p:nvSpPr>
        <p:spPr bwMode="auto">
          <a:xfrm>
            <a:off x="1" y="9557229"/>
            <a:ext cx="2971321" cy="5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b" anchorCtr="0" compatLnSpc="1">
            <a:prstTxWarp prst="textNoShape">
              <a:avLst/>
            </a:prstTxWarp>
          </a:bodyPr>
          <a:lstStyle>
            <a:lvl1pPr>
              <a:defRPr sz="1200">
                <a:latin typeface="Arial" charset="0"/>
              </a:defRPr>
            </a:lvl1pPr>
          </a:lstStyle>
          <a:p>
            <a:endParaRPr lang="en-GB" altLang="nl-BE"/>
          </a:p>
        </p:txBody>
      </p:sp>
      <p:sp>
        <p:nvSpPr>
          <p:cNvPr id="13319" name="Rectangle 7"/>
          <p:cNvSpPr>
            <a:spLocks noGrp="1" noChangeArrowheads="1"/>
          </p:cNvSpPr>
          <p:nvPr>
            <p:ph type="sldNum" sz="quarter" idx="5"/>
          </p:nvPr>
        </p:nvSpPr>
        <p:spPr bwMode="auto">
          <a:xfrm>
            <a:off x="3886679" y="9557229"/>
            <a:ext cx="2971321" cy="50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6" tIns="46148" rIns="92296" bIns="46148" numCol="1" anchor="b" anchorCtr="0" compatLnSpc="1">
            <a:prstTxWarp prst="textNoShape">
              <a:avLst/>
            </a:prstTxWarp>
          </a:bodyPr>
          <a:lstStyle>
            <a:lvl1pPr algn="r">
              <a:defRPr sz="1200">
                <a:latin typeface="Arial" charset="0"/>
              </a:defRPr>
            </a:lvl1pPr>
          </a:lstStyle>
          <a:p>
            <a:fld id="{A8C32ED6-FCF5-4C15-A008-8FB670DAF728}" type="slidenum">
              <a:rPr lang="en-GB" altLang="nl-BE"/>
              <a:pPr/>
              <a:t>‹N°›</a:t>
            </a:fld>
            <a:endParaRPr lang="en-GB" altLang="nl-BE"/>
          </a:p>
        </p:txBody>
      </p:sp>
    </p:spTree>
    <p:extLst>
      <p:ext uri="{BB962C8B-B14F-4D97-AF65-F5344CB8AC3E}">
        <p14:creationId xmlns:p14="http://schemas.microsoft.com/office/powerpoint/2010/main" val="2323399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Arial"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Arial"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Arial"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6063" y="752475"/>
            <a:ext cx="3763962" cy="2824163"/>
          </a:xfrm>
        </p:spPr>
      </p:sp>
      <p:sp>
        <p:nvSpPr>
          <p:cNvPr id="3" name="Notes Placeholder 2"/>
          <p:cNvSpPr>
            <a:spLocks noGrp="1"/>
          </p:cNvSpPr>
          <p:nvPr>
            <p:ph type="body" idx="1"/>
          </p:nvPr>
        </p:nvSpPr>
        <p:spPr/>
        <p:txBody>
          <a:bodyPr>
            <a:normAutofit/>
          </a:bodyPr>
          <a:lstStyle/>
          <a:p>
            <a:r>
              <a:rPr lang="nl-BE"/>
              <a:t>- Marjan Van Es zal in detail ingaan op de stappen van een ToC aanpak </a:t>
            </a:r>
          </a:p>
          <a:p>
            <a:pPr>
              <a:buFontTx/>
              <a:buChar char="-"/>
            </a:pPr>
            <a:r>
              <a:rPr lang="nl-BE"/>
              <a:t> Maar belangrijk om te signaleren dat grote verschillen zijn in hoe orgs ToC toepassen</a:t>
            </a:r>
          </a:p>
          <a:p>
            <a:pPr>
              <a:buFontTx/>
              <a:buChar char="-"/>
            </a:pPr>
            <a:r>
              <a:rPr lang="nl-BE"/>
              <a:t> In veel gevallen lijken deze 7 elementen terug te komen (deels eigen interpretatie):</a:t>
            </a:r>
          </a:p>
          <a:p>
            <a:pPr lvl="1">
              <a:buFontTx/>
              <a:buChar char="-"/>
            </a:pPr>
            <a:r>
              <a:rPr lang="nl-BE"/>
              <a:t>  open-systeem perspectief: </a:t>
            </a:r>
          </a:p>
          <a:p>
            <a:pPr lvl="1">
              <a:buFontTx/>
              <a:buChar char="-"/>
            </a:pPr>
            <a:r>
              <a:rPr lang="nl-BE"/>
              <a:t>  assumpties: gelinkt</a:t>
            </a:r>
            <a:r>
              <a:rPr lang="nl-BE" baseline="0"/>
              <a:t> met de beruchte 4</a:t>
            </a:r>
            <a:r>
              <a:rPr lang="nl-BE" baseline="30000"/>
              <a:t>de</a:t>
            </a:r>
            <a:r>
              <a:rPr lang="nl-BE" baseline="0"/>
              <a:t> kolom in het logisch kader, maar hier veel centralere rol, we draaien de logica om</a:t>
            </a:r>
          </a:p>
          <a:p>
            <a:pPr lvl="1">
              <a:buFontTx/>
              <a:buChar char="-"/>
            </a:pPr>
            <a:r>
              <a:rPr lang="nl-BE" baseline="0"/>
              <a:t>  grondige analyses van de context + ‘evidence’ binnen brenge</a:t>
            </a:r>
          </a:p>
          <a:p>
            <a:pPr lvl="1">
              <a:buFontTx/>
              <a:buChar char="-"/>
            </a:pPr>
            <a:r>
              <a:rPr lang="nl-BE"/>
              <a:t>  actoren centraal stellen, veel logische kaders zitten</a:t>
            </a:r>
            <a:r>
              <a:rPr lang="nl-BE" baseline="0"/>
              <a:t> teveel in het luchtledige</a:t>
            </a:r>
          </a:p>
          <a:p>
            <a:pPr lvl="1">
              <a:buFontTx/>
              <a:buChar char="-"/>
            </a:pPr>
            <a:r>
              <a:rPr lang="nl-BE" baseline="0"/>
              <a:t>  projecten niet meer zien als het centrum van het universum: denken in termen van sfeer van controle, invloed, interesse (rimpel model)</a:t>
            </a:r>
          </a:p>
          <a:p>
            <a:pPr lvl="1">
              <a:buFontTx/>
              <a:buChar char="-"/>
            </a:pPr>
            <a:r>
              <a:rPr lang="nl-BE" baseline="0"/>
              <a:t>  multiple pathways of change: TOC</a:t>
            </a:r>
            <a:r>
              <a:rPr lang="nl-BE" b="1" baseline="0"/>
              <a:t>s(!)</a:t>
            </a:r>
          </a:p>
          <a:p>
            <a:pPr lvl="1">
              <a:buFontTx/>
              <a:buChar char="-"/>
            </a:pPr>
            <a:r>
              <a:rPr lang="nl-BE" b="1"/>
              <a:t>  </a:t>
            </a:r>
            <a:r>
              <a:rPr lang="nl-BE" b="0"/>
              <a:t>sterke visuele</a:t>
            </a:r>
            <a:r>
              <a:rPr lang="nl-BE" b="0" baseline="0"/>
              <a:t> voorstelling en narratieveb eschrijving</a:t>
            </a:r>
            <a:endParaRPr lang="nl-BE" b="0"/>
          </a:p>
        </p:txBody>
      </p:sp>
      <p:sp>
        <p:nvSpPr>
          <p:cNvPr id="4" name="Slide Number Placeholder 3"/>
          <p:cNvSpPr>
            <a:spLocks noGrp="1"/>
          </p:cNvSpPr>
          <p:nvPr>
            <p:ph type="sldNum" sz="quarter" idx="10"/>
          </p:nvPr>
        </p:nvSpPr>
        <p:spPr/>
        <p:txBody>
          <a:bodyPr/>
          <a:lstStyle/>
          <a:p>
            <a:fld id="{28EA585A-E2F7-4F86-B378-030C62B2B725}" type="slidenum">
              <a:rPr lang="nl-NL" smtClean="0"/>
              <a:pPr/>
              <a:t>6</a:t>
            </a:fld>
            <a:endParaRPr lang="nl-NL"/>
          </a:p>
        </p:txBody>
      </p:sp>
    </p:spTree>
    <p:extLst>
      <p:ext uri="{BB962C8B-B14F-4D97-AF65-F5344CB8AC3E}">
        <p14:creationId xmlns:p14="http://schemas.microsoft.com/office/powerpoint/2010/main" val="314514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8C32ED6-FCF5-4C15-A008-8FB670DAF728}" type="slidenum">
              <a:rPr lang="en-GB" altLang="nl-BE" smtClean="0"/>
              <a:pPr/>
              <a:t>17</a:t>
            </a:fld>
            <a:endParaRPr lang="en-GB" altLang="nl-BE"/>
          </a:p>
        </p:txBody>
      </p:sp>
    </p:spTree>
    <p:extLst>
      <p:ext uri="{BB962C8B-B14F-4D97-AF65-F5344CB8AC3E}">
        <p14:creationId xmlns:p14="http://schemas.microsoft.com/office/powerpoint/2010/main" val="232474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Prise de </a:t>
            </a:r>
            <a:r>
              <a:rPr lang="nl-BE" dirty="0" err="1"/>
              <a:t>conscience</a:t>
            </a:r>
            <a:r>
              <a:rPr lang="nl-BE" dirty="0"/>
              <a:t>;  </a:t>
            </a:r>
            <a:r>
              <a:rPr lang="nl-BE" dirty="0" err="1"/>
              <a:t>Influenceurs</a:t>
            </a:r>
            <a:r>
              <a:rPr lang="nl-BE" dirty="0"/>
              <a:t>; </a:t>
            </a:r>
            <a:r>
              <a:rPr lang="nl-BE" dirty="0" err="1"/>
              <a:t>suciter</a:t>
            </a:r>
            <a:r>
              <a:rPr lang="nl-BE" dirty="0"/>
              <a:t> </a:t>
            </a:r>
            <a:r>
              <a:rPr lang="nl-BE" dirty="0" err="1"/>
              <a:t>l’intérêt</a:t>
            </a:r>
            <a:r>
              <a:rPr lang="nl-BE" dirty="0"/>
              <a:t>,; changement de </a:t>
            </a:r>
            <a:r>
              <a:rPr lang="nl-BE" dirty="0" err="1"/>
              <a:t>comportement</a:t>
            </a:r>
            <a:r>
              <a:rPr lang="nl-BE" dirty="0"/>
              <a:t> pour </a:t>
            </a:r>
            <a:r>
              <a:rPr lang="nl-BE" dirty="0" err="1"/>
              <a:t>l”implementation</a:t>
            </a:r>
            <a:r>
              <a:rPr lang="nl-BE" dirty="0"/>
              <a:t> </a:t>
            </a:r>
            <a:r>
              <a:rPr lang="nl-BE" dirty="0" err="1"/>
              <a:t>effective</a:t>
            </a:r>
            <a:r>
              <a:rPr lang="nl-BE" dirty="0"/>
              <a:t>; changement de </a:t>
            </a:r>
            <a:r>
              <a:rPr lang="nl-BE" dirty="0" err="1"/>
              <a:t>politique</a:t>
            </a:r>
            <a:r>
              <a:rPr lang="nl-BE" dirty="0"/>
              <a:t>,</a:t>
            </a:r>
            <a:r>
              <a:rPr lang="nl-BE" baseline="0" dirty="0"/>
              <a:t> </a:t>
            </a:r>
            <a:r>
              <a:rPr lang="nl-BE" baseline="0" dirty="0" err="1"/>
              <a:t>amélioration</a:t>
            </a:r>
            <a:r>
              <a:rPr lang="nl-BE" baseline="0" dirty="0"/>
              <a:t>/changement des procédures, </a:t>
            </a:r>
            <a:r>
              <a:rPr lang="nl-BE" baseline="0" dirty="0" err="1"/>
              <a:t>processus</a:t>
            </a:r>
            <a:r>
              <a:rPr lang="nl-BE" baseline="0" dirty="0"/>
              <a:t> </a:t>
            </a:r>
            <a:r>
              <a:rPr lang="nl-BE" baseline="0" dirty="0" err="1"/>
              <a:t>d’élaborer</a:t>
            </a:r>
            <a:r>
              <a:rPr lang="nl-BE" baseline="0" dirty="0"/>
              <a:t> des </a:t>
            </a:r>
            <a:r>
              <a:rPr lang="nl-BE" baseline="0" dirty="0" err="1"/>
              <a:t>nouvelles</a:t>
            </a:r>
            <a:r>
              <a:rPr lang="nl-BE" baseline="0" dirty="0"/>
              <a:t> </a:t>
            </a:r>
            <a:r>
              <a:rPr lang="nl-BE" baseline="0" dirty="0" err="1"/>
              <a:t>politiques</a:t>
            </a:r>
            <a:endParaRPr lang="nl-BE" dirty="0"/>
          </a:p>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38</a:t>
            </a:fld>
            <a:endParaRPr lang="en-GB" altLang="nl-BE"/>
          </a:p>
        </p:txBody>
      </p:sp>
    </p:spTree>
    <p:extLst>
      <p:ext uri="{BB962C8B-B14F-4D97-AF65-F5344CB8AC3E}">
        <p14:creationId xmlns:p14="http://schemas.microsoft.com/office/powerpoint/2010/main" val="272068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C32ED6-FCF5-4C15-A008-8FB670DAF728}" type="slidenum">
              <a:rPr lang="en-GB" altLang="nl-BE" smtClean="0"/>
              <a:pPr/>
              <a:t>44</a:t>
            </a:fld>
            <a:endParaRPr lang="en-GB" altLang="nl-BE"/>
          </a:p>
        </p:txBody>
      </p:sp>
    </p:spTree>
    <p:extLst>
      <p:ext uri="{BB962C8B-B14F-4D97-AF65-F5344CB8AC3E}">
        <p14:creationId xmlns:p14="http://schemas.microsoft.com/office/powerpoint/2010/main" val="18238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5148" name="Picture 28" descr="Y:\___MD\MD_project\_20071109_meerwit_ace-e_templates\production\powerpoint_template\graphics\ace_ppt_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11"/>
          <p:cNvSpPr>
            <a:spLocks noGrp="1" noChangeArrowheads="1"/>
          </p:cNvSpPr>
          <p:nvPr>
            <p:ph type="ctrTitle"/>
          </p:nvPr>
        </p:nvSpPr>
        <p:spPr>
          <a:xfrm>
            <a:off x="2362200" y="2438400"/>
            <a:ext cx="6553200" cy="685800"/>
          </a:xfrm>
        </p:spPr>
        <p:txBody>
          <a:bodyPr lIns="0" tIns="45720" rIns="0" bIns="45720"/>
          <a:lstStyle>
            <a:lvl1pPr>
              <a:defRPr sz="3500">
                <a:solidFill>
                  <a:schemeClr val="bg1"/>
                </a:solidFill>
              </a:defRPr>
            </a:lvl1pPr>
          </a:lstStyle>
          <a:p>
            <a:pPr lvl="0"/>
            <a:r>
              <a:rPr lang="nl-NL" altLang="nl-BE" noProof="0"/>
              <a:t>Klik om de stijl te bewerken</a:t>
            </a:r>
            <a:endParaRPr lang="en-US" altLang="nl-BE" noProof="0"/>
          </a:p>
        </p:txBody>
      </p:sp>
      <p:sp>
        <p:nvSpPr>
          <p:cNvPr id="5139" name="Rectangle 19"/>
          <p:cNvSpPr>
            <a:spLocks noGrp="1" noChangeArrowheads="1"/>
          </p:cNvSpPr>
          <p:nvPr>
            <p:ph type="dt" sz="half" idx="2"/>
          </p:nvPr>
        </p:nvSpPr>
        <p:spPr bwMode="auto">
          <a:xfrm>
            <a:off x="6934200" y="5791200"/>
            <a:ext cx="18288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0" bIns="45720" numCol="1" anchor="t" anchorCtr="0" compatLnSpc="1">
            <a:prstTxWarp prst="textNoShape">
              <a:avLst/>
            </a:prstTxWarp>
          </a:bodyPr>
          <a:lstStyle>
            <a:lvl1pPr algn="r">
              <a:defRPr sz="1000">
                <a:latin typeface="+mn-lt"/>
              </a:defRPr>
            </a:lvl1pPr>
          </a:lstStyle>
          <a:p>
            <a:endParaRPr lang="en-GB" altLang="nl-BE"/>
          </a:p>
        </p:txBody>
      </p:sp>
      <p:sp>
        <p:nvSpPr>
          <p:cNvPr id="5140" name="Rectangle 20"/>
          <p:cNvSpPr>
            <a:spLocks noGrp="1" noChangeArrowheads="1"/>
          </p:cNvSpPr>
          <p:nvPr>
            <p:ph type="ftr" sz="quarter" idx="3"/>
          </p:nvPr>
        </p:nvSpPr>
        <p:spPr bwMode="auto">
          <a:xfrm>
            <a:off x="6324600" y="5486400"/>
            <a:ext cx="24384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lvl1pPr algn="r">
              <a:defRPr sz="1000" b="1">
                <a:latin typeface="+mn-lt"/>
              </a:defRPr>
            </a:lvl1pPr>
          </a:lstStyle>
          <a:p>
            <a:endParaRPr lang="en-GB" altLang="nl-BE"/>
          </a:p>
        </p:txBody>
      </p:sp>
      <p:sp>
        <p:nvSpPr>
          <p:cNvPr id="5146" name="Rectangle 26"/>
          <p:cNvSpPr>
            <a:spLocks noGrp="1" noChangeArrowheads="1"/>
          </p:cNvSpPr>
          <p:nvPr>
            <p:ph type="subTitle" idx="1"/>
          </p:nvPr>
        </p:nvSpPr>
        <p:spPr>
          <a:xfrm>
            <a:off x="2362200" y="3200400"/>
            <a:ext cx="6553200" cy="533400"/>
          </a:xfrm>
        </p:spPr>
        <p:txBody>
          <a:bodyPr lIns="0" tIns="45720" rIns="0" bIns="45720" anchor="ctr"/>
          <a:lstStyle>
            <a:lvl1pPr marL="0" indent="0">
              <a:buFontTx/>
              <a:buNone/>
              <a:defRPr sz="1900" b="0">
                <a:solidFill>
                  <a:srgbClr val="005DAA"/>
                </a:solidFill>
              </a:defRPr>
            </a:lvl1pPr>
          </a:lstStyle>
          <a:p>
            <a:pPr lvl="0"/>
            <a:r>
              <a:rPr lang="nl-NL" altLang="nl-BE" noProof="0"/>
              <a:t>Klik om de ondertitelstijl van het model te bewerken</a:t>
            </a:r>
            <a:endParaRPr lang="en-US" altLang="nl-BE" noProof="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6669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0400" y="685800"/>
            <a:ext cx="1905000" cy="56388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295400" y="685800"/>
            <a:ext cx="55626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971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4738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83486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29540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2445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7504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0057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875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45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068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80005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4122" name="Picture 26" descr="Y:\___MD\MD_project\_20071109_meerwit_ace-e_templates\production\powerpoint_template\graphics\ace_ppt_p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bwMode="auto">
          <a:xfrm>
            <a:off x="2057400" y="6858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p>
            <a:pPr lvl="0"/>
            <a:r>
              <a:rPr lang="nl-NL" altLang="nl-BE"/>
              <a:t>Klik om de stijl te bewerken</a:t>
            </a:r>
            <a:endParaRPr lang="en-GB" altLang="nl-BE"/>
          </a:p>
        </p:txBody>
      </p:sp>
      <p:sp>
        <p:nvSpPr>
          <p:cNvPr id="4117" name="Rectangle 21"/>
          <p:cNvSpPr>
            <a:spLocks noGrp="1" noChangeArrowheads="1"/>
          </p:cNvSpPr>
          <p:nvPr>
            <p:ph type="body" idx="1"/>
          </p:nvPr>
        </p:nvSpPr>
        <p:spPr bwMode="auto">
          <a:xfrm>
            <a:off x="1295400" y="1981200"/>
            <a:ext cx="7505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GB" altLang="nl-B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p:titleStyle>
    <p:bodyStyle>
      <a:lvl1pPr marL="342900" indent="-342900" algn="l" rtl="0" eaLnBrk="1" fontAlgn="base" hangingPunct="1">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1" fontAlgn="base" hangingPunct="1">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1" fontAlgn="base" hangingPunct="1">
        <a:spcBef>
          <a:spcPct val="20000"/>
        </a:spcBef>
        <a:spcAft>
          <a:spcPct val="0"/>
        </a:spcAft>
        <a:buClr>
          <a:srgbClr val="0099CC"/>
        </a:buClr>
        <a:buFont typeface="Wingdings" pitchFamily="2" charset="2"/>
        <a:buChar char="§"/>
        <a:defRPr sz="2000">
          <a:solidFill>
            <a:schemeClr val="bg2"/>
          </a:solidFill>
          <a:latin typeface="+mn-lt"/>
          <a:cs typeface="+mn-cs"/>
        </a:defRPr>
      </a:lvl3pPr>
      <a:lvl4pPr marL="1600200" indent="-228600" algn="l" rtl="0" eaLnBrk="1" fontAlgn="base" hangingPunct="1">
        <a:spcBef>
          <a:spcPct val="20000"/>
        </a:spcBef>
        <a:spcAft>
          <a:spcPct val="0"/>
        </a:spcAft>
        <a:buClr>
          <a:srgbClr val="FF6600"/>
        </a:buClr>
        <a:buChar char="–"/>
        <a:defRPr>
          <a:solidFill>
            <a:schemeClr val="bg2"/>
          </a:solidFill>
          <a:latin typeface="+mn-lt"/>
          <a:cs typeface="+mn-cs"/>
        </a:defRPr>
      </a:lvl4pPr>
      <a:lvl5pPr marL="2057400" indent="-228600" algn="l" rtl="0" eaLnBrk="1" fontAlgn="base" hangingPunct="1">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ntrac.org/" TargetMode="External"/><Relationship Id="rId2" Type="http://schemas.openxmlformats.org/officeDocument/2006/relationships/hyperlink" Target="http://www.hivos.org/" TargetMode="External"/><Relationship Id="rId1" Type="http://schemas.openxmlformats.org/officeDocument/2006/relationships/slideLayout" Target="../slideLayouts/slideLayout2.xml"/><Relationship Id="rId5" Type="http://schemas.openxmlformats.org/officeDocument/2006/relationships/hyperlink" Target="http://www.powercube.net/" TargetMode="External"/><Relationship Id="rId4" Type="http://schemas.openxmlformats.org/officeDocument/2006/relationships/hyperlink" Target="http://publications.dlprog.org/EPA.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2362200" y="3200400"/>
            <a:ext cx="6553200" cy="732656"/>
          </a:xfrm>
        </p:spPr>
        <p:txBody>
          <a:bodyPr/>
          <a:lstStyle/>
          <a:p>
            <a:r>
              <a:rPr lang="en-GB" altLang="nl-BE" dirty="0" err="1" smtClean="0"/>
              <a:t>Acodev</a:t>
            </a:r>
            <a:endParaRPr lang="en-GB" altLang="nl-BE" dirty="0" smtClean="0"/>
          </a:p>
          <a:p>
            <a:r>
              <a:rPr lang="en-GB" altLang="nl-BE" dirty="0" smtClean="0"/>
              <a:t>18 </a:t>
            </a:r>
            <a:r>
              <a:rPr lang="en-GB" altLang="nl-BE" dirty="0" err="1" smtClean="0"/>
              <a:t>avril</a:t>
            </a:r>
            <a:r>
              <a:rPr lang="en-GB" altLang="nl-BE" dirty="0" smtClean="0"/>
              <a:t> 2016</a:t>
            </a:r>
            <a:endParaRPr lang="en-GB" altLang="nl-BE" dirty="0"/>
          </a:p>
        </p:txBody>
      </p:sp>
      <p:sp>
        <p:nvSpPr>
          <p:cNvPr id="2" name="Titel 1"/>
          <p:cNvSpPr>
            <a:spLocks noGrp="1"/>
          </p:cNvSpPr>
          <p:nvPr>
            <p:ph type="ctrTitle"/>
          </p:nvPr>
        </p:nvSpPr>
        <p:spPr/>
        <p:txBody>
          <a:bodyPr/>
          <a:lstStyle/>
          <a:p>
            <a:r>
              <a:rPr lang="nl-BE" dirty="0" err="1"/>
              <a:t>Formation</a:t>
            </a:r>
            <a:r>
              <a:rPr lang="nl-BE" dirty="0"/>
              <a:t> </a:t>
            </a:r>
            <a:r>
              <a:rPr lang="nl-BE" dirty="0" err="1"/>
              <a:t>Plaidoyer</a:t>
            </a:r>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48680"/>
            <a:ext cx="2276060" cy="69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extLst>
                    <a:ext uri="{9D8B030D-6E8A-4147-A177-3AD203B41FA5}">
                      <a16:colId xmlns:a16="http://schemas.microsoft.com/office/drawing/2014/main" xmlns="" val="20000"/>
                    </a:ext>
                  </a:extLst>
                </a:gridCol>
                <a:gridCol w="2196306">
                  <a:extLst>
                    <a:ext uri="{9D8B030D-6E8A-4147-A177-3AD203B41FA5}">
                      <a16:colId xmlns:a16="http://schemas.microsoft.com/office/drawing/2014/main" xmlns="" val="20001"/>
                    </a:ext>
                  </a:extLst>
                </a:gridCol>
              </a:tblGrid>
              <a:tr h="1808163">
                <a:tc>
                  <a:txBody>
                    <a:bodyPr/>
                    <a:lstStyle/>
                    <a:p>
                      <a:endParaRPr lang="nl-BE" sz="1800" dirty="0"/>
                    </a:p>
                    <a:p>
                      <a:endParaRPr lang="nl-BE" sz="1800" dirty="0"/>
                    </a:p>
                    <a:p>
                      <a:endParaRPr lang="nl-BE" sz="1800" dirty="0"/>
                    </a:p>
                    <a:p>
                      <a:endParaRPr lang="nl-BE" sz="1800" dirty="0"/>
                    </a:p>
                    <a:p>
                      <a:endParaRPr lang="nl-BE" sz="1800" dirty="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extLst>
                  <a:ext uri="{0D108BD9-81ED-4DB2-BD59-A6C34878D82A}">
                    <a16:rowId xmlns:a16="http://schemas.microsoft.com/office/drawing/2014/main" xmlns="" val="10000"/>
                  </a:ext>
                </a:extLst>
              </a:tr>
              <a:tr h="1808163">
                <a:tc>
                  <a:txBody>
                    <a:bodyPr/>
                    <a:lstStyle/>
                    <a:p>
                      <a:endParaRPr lang="nl-BE" sz="1800" dirty="0"/>
                    </a:p>
                    <a:p>
                      <a:endParaRPr lang="nl-BE" sz="1800" dirty="0"/>
                    </a:p>
                    <a:p>
                      <a:endParaRPr lang="nl-BE" sz="1800" dirty="0"/>
                    </a:p>
                    <a:p>
                      <a:endParaRPr lang="nl-BE" sz="1800" dirty="0"/>
                    </a:p>
                  </a:txBody>
                  <a:tcPr marL="91443" marR="91443" marT="45722" marB="45722"/>
                </a:tc>
                <a:tc>
                  <a:txBody>
                    <a:bodyPr/>
                    <a:lstStyle/>
                    <a:p>
                      <a:endParaRPr lang="nl-BE" sz="1800" dirty="0"/>
                    </a:p>
                  </a:txBody>
                  <a:tcPr marL="91443" marR="91443" marT="45722" marB="45722"/>
                </a:tc>
                <a:extLst>
                  <a:ext uri="{0D108BD9-81ED-4DB2-BD59-A6C34878D82A}">
                    <a16:rowId xmlns:a16="http://schemas.microsoft.com/office/drawing/2014/main" xmlns="" val="10001"/>
                  </a:ext>
                </a:extLst>
              </a:tr>
            </a:tbl>
          </a:graphicData>
        </a:graphic>
      </p:graphicFrame>
      <p:cxnSp>
        <p:nvCxnSpPr>
          <p:cNvPr id="51213" name="Rechte verbindingslijn met pijl 5"/>
          <p:cNvCxnSpPr>
            <a:cxnSpLocks noChangeShapeType="1"/>
          </p:cNvCxnSpPr>
          <p:nvPr/>
        </p:nvCxnSpPr>
        <p:spPr bwMode="auto">
          <a:xfrm flipV="1">
            <a:off x="2411413" y="1196752"/>
            <a:ext cx="0" cy="381657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14" name="Rechte verbindingslijn met pijl 9"/>
          <p:cNvCxnSpPr>
            <a:cxnSpLocks noChangeShapeType="1"/>
          </p:cNvCxnSpPr>
          <p:nvPr/>
        </p:nvCxnSpPr>
        <p:spPr bwMode="auto">
          <a:xfrm>
            <a:off x="2411413" y="5013325"/>
            <a:ext cx="482441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15" name="Tekstvak 10"/>
          <p:cNvSpPr txBox="1">
            <a:spLocks noChangeArrowheads="1"/>
          </p:cNvSpPr>
          <p:nvPr/>
        </p:nvSpPr>
        <p:spPr bwMode="auto">
          <a:xfrm>
            <a:off x="5940153" y="5183188"/>
            <a:ext cx="10083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51216"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1217" name="Tekstvak 12"/>
          <p:cNvSpPr txBox="1">
            <a:spLocks noChangeArrowheads="1"/>
          </p:cNvSpPr>
          <p:nvPr/>
        </p:nvSpPr>
        <p:spPr bwMode="auto">
          <a:xfrm>
            <a:off x="1547813" y="458152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1218" name="Tekstvak 13"/>
          <p:cNvSpPr txBox="1">
            <a:spLocks noChangeArrowheads="1"/>
          </p:cNvSpPr>
          <p:nvPr/>
        </p:nvSpPr>
        <p:spPr bwMode="auto">
          <a:xfrm>
            <a:off x="1331640" y="1439863"/>
            <a:ext cx="1008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26" name="Tekstvak 25"/>
          <p:cNvSpPr txBox="1"/>
          <p:nvPr/>
        </p:nvSpPr>
        <p:spPr>
          <a:xfrm>
            <a:off x="1835696" y="1844824"/>
            <a:ext cx="430887" cy="2664296"/>
          </a:xfrm>
          <a:prstGeom prst="rect">
            <a:avLst/>
          </a:prstGeom>
          <a:noFill/>
        </p:spPr>
        <p:txBody>
          <a:bodyPr vert="vert270">
            <a:spAutoFit/>
          </a:bodyPr>
          <a:lstStyle/>
          <a:p>
            <a:pPr algn="ctr" eaLnBrk="1" hangingPunct="1">
              <a:defRPr/>
            </a:pPr>
            <a:r>
              <a:rPr lang="nl-BE" sz="1600" b="1" dirty="0"/>
              <a:t>alignement</a:t>
            </a:r>
          </a:p>
        </p:txBody>
      </p:sp>
      <p:sp>
        <p:nvSpPr>
          <p:cNvPr id="51220" name="Tekstvak 26"/>
          <p:cNvSpPr txBox="1">
            <a:spLocks noChangeArrowheads="1"/>
          </p:cNvSpPr>
          <p:nvPr/>
        </p:nvSpPr>
        <p:spPr bwMode="auto">
          <a:xfrm>
            <a:off x="3276601" y="5157788"/>
            <a:ext cx="2879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dirty="0" err="1">
                <a:solidFill>
                  <a:schemeClr val="tx1"/>
                </a:solidFill>
                <a:latin typeface="Times New Roman" pitchFamily="18" charset="0"/>
              </a:rPr>
              <a:t>Intérêt</a:t>
            </a:r>
            <a:endParaRPr lang="nl-BE" altLang="nl-BE" sz="1600" dirty="0">
              <a:solidFill>
                <a:schemeClr val="tx1"/>
              </a:solidFill>
              <a:latin typeface="Times New Roman" pitchFamily="18" charset="0"/>
            </a:endParaRPr>
          </a:p>
        </p:txBody>
      </p:sp>
      <p:sp>
        <p:nvSpPr>
          <p:cNvPr id="51221" name="Tekstvak 1"/>
          <p:cNvSpPr txBox="1">
            <a:spLocks noChangeArrowheads="1"/>
          </p:cNvSpPr>
          <p:nvPr/>
        </p:nvSpPr>
        <p:spPr bwMode="auto">
          <a:xfrm>
            <a:off x="2627784" y="1747639"/>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dirty="0">
                <a:solidFill>
                  <a:schemeClr val="tx1"/>
                </a:solidFill>
                <a:latin typeface="Times New Roman" pitchFamily="18" charset="0"/>
              </a:rPr>
              <a:t>Des </a:t>
            </a:r>
            <a:r>
              <a:rPr lang="nl-BE" altLang="nl-BE" sz="2000" b="0" dirty="0" err="1">
                <a:solidFill>
                  <a:schemeClr val="tx1"/>
                </a:solidFill>
                <a:latin typeface="Times New Roman" pitchFamily="18" charset="0"/>
              </a:rPr>
              <a:t>positions</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partagées</a:t>
            </a:r>
            <a:r>
              <a:rPr lang="nl-BE" altLang="nl-BE" sz="2000" b="0" dirty="0">
                <a:solidFill>
                  <a:schemeClr val="tx1"/>
                </a:solidFill>
                <a:latin typeface="Times New Roman" pitchFamily="18" charset="0"/>
              </a:rPr>
              <a:t> mais </a:t>
            </a:r>
            <a:r>
              <a:rPr lang="nl-BE" altLang="nl-BE" sz="2000" b="0" dirty="0" err="1">
                <a:solidFill>
                  <a:schemeClr val="tx1"/>
                </a:solidFill>
                <a:latin typeface="Times New Roman" pitchFamily="18" charset="0"/>
              </a:rPr>
              <a:t>peu</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d’intérêt</a:t>
            </a:r>
            <a:endParaRPr lang="nl-BE" altLang="nl-BE" sz="2000" b="0" dirty="0">
              <a:solidFill>
                <a:schemeClr val="tx1"/>
              </a:solidFill>
              <a:latin typeface="Times New Roman" pitchFamily="18" charset="0"/>
            </a:endParaRPr>
          </a:p>
        </p:txBody>
      </p:sp>
      <p:sp>
        <p:nvSpPr>
          <p:cNvPr id="51222" name="Tekstvak 31"/>
          <p:cNvSpPr txBox="1">
            <a:spLocks noChangeArrowheads="1"/>
          </p:cNvSpPr>
          <p:nvPr/>
        </p:nvSpPr>
        <p:spPr bwMode="auto">
          <a:xfrm>
            <a:off x="2627783" y="3719334"/>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dirty="0" err="1">
                <a:solidFill>
                  <a:schemeClr val="tx1"/>
                </a:solidFill>
                <a:latin typeface="Times New Roman" pitchFamily="18" charset="0"/>
              </a:rPr>
              <a:t>Autres</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positions</a:t>
            </a:r>
            <a:r>
              <a:rPr lang="nl-BE" altLang="nl-BE" sz="2000" b="0" dirty="0">
                <a:solidFill>
                  <a:schemeClr val="tx1"/>
                </a:solidFill>
                <a:latin typeface="Times New Roman" pitchFamily="18" charset="0"/>
              </a:rPr>
              <a:t> et </a:t>
            </a:r>
            <a:r>
              <a:rPr lang="nl-BE" altLang="nl-BE" sz="2000" b="0" dirty="0" err="1">
                <a:solidFill>
                  <a:schemeClr val="tx1"/>
                </a:solidFill>
                <a:latin typeface="Times New Roman" pitchFamily="18" charset="0"/>
              </a:rPr>
              <a:t>peu</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d’intérêt</a:t>
            </a:r>
            <a:endParaRPr lang="nl-BE" altLang="nl-BE" sz="2000" b="0" dirty="0">
              <a:solidFill>
                <a:schemeClr val="tx1"/>
              </a:solidFill>
              <a:latin typeface="Times New Roman" pitchFamily="18" charset="0"/>
            </a:endParaRPr>
          </a:p>
        </p:txBody>
      </p:sp>
      <p:sp>
        <p:nvSpPr>
          <p:cNvPr id="51223" name="Tekstvak 32"/>
          <p:cNvSpPr txBox="1">
            <a:spLocks noChangeArrowheads="1"/>
          </p:cNvSpPr>
          <p:nvPr/>
        </p:nvSpPr>
        <p:spPr bwMode="auto">
          <a:xfrm>
            <a:off x="4932090" y="1609140"/>
            <a:ext cx="20161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dirty="0">
                <a:solidFill>
                  <a:schemeClr val="tx1"/>
                </a:solidFill>
                <a:latin typeface="Times New Roman" pitchFamily="18" charset="0"/>
              </a:rPr>
              <a:t>Des </a:t>
            </a:r>
            <a:r>
              <a:rPr lang="nl-BE" altLang="nl-BE" sz="2000" b="0" dirty="0" err="1">
                <a:solidFill>
                  <a:schemeClr val="tx1"/>
                </a:solidFill>
                <a:latin typeface="Times New Roman" pitchFamily="18" charset="0"/>
              </a:rPr>
              <a:t>positions</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partagées</a:t>
            </a:r>
            <a:r>
              <a:rPr lang="nl-BE" altLang="nl-BE" sz="2000" b="0" dirty="0">
                <a:solidFill>
                  <a:schemeClr val="tx1"/>
                </a:solidFill>
                <a:latin typeface="Times New Roman" pitchFamily="18" charset="0"/>
              </a:rPr>
              <a:t> et beaucoup </a:t>
            </a:r>
            <a:r>
              <a:rPr lang="nl-BE" altLang="nl-BE" sz="2000" b="0" dirty="0" err="1">
                <a:solidFill>
                  <a:schemeClr val="tx1"/>
                </a:solidFill>
                <a:latin typeface="Times New Roman" pitchFamily="18" charset="0"/>
              </a:rPr>
              <a:t>d’intérêt</a:t>
            </a:r>
            <a:endParaRPr lang="nl-BE" altLang="nl-BE" sz="2000" b="0" dirty="0">
              <a:solidFill>
                <a:schemeClr val="tx1"/>
              </a:solidFill>
              <a:latin typeface="Times New Roman" pitchFamily="18" charset="0"/>
            </a:endParaRPr>
          </a:p>
        </p:txBody>
      </p:sp>
      <p:sp>
        <p:nvSpPr>
          <p:cNvPr id="51224" name="Tekstvak 33"/>
          <p:cNvSpPr txBox="1">
            <a:spLocks noChangeArrowheads="1"/>
          </p:cNvSpPr>
          <p:nvPr/>
        </p:nvSpPr>
        <p:spPr bwMode="auto">
          <a:xfrm>
            <a:off x="4798286" y="3507065"/>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dirty="0" err="1">
                <a:solidFill>
                  <a:schemeClr val="tx1"/>
                </a:solidFill>
                <a:latin typeface="Times New Roman" pitchFamily="18" charset="0"/>
              </a:rPr>
              <a:t>Autres</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positions</a:t>
            </a:r>
            <a:r>
              <a:rPr lang="nl-BE" altLang="nl-BE" sz="2000" b="0" dirty="0">
                <a:solidFill>
                  <a:schemeClr val="tx1"/>
                </a:solidFill>
                <a:latin typeface="Times New Roman" pitchFamily="18" charset="0"/>
              </a:rPr>
              <a:t> et beaucoup </a:t>
            </a:r>
            <a:r>
              <a:rPr lang="nl-BE" altLang="nl-BE" sz="2000" b="0" dirty="0" err="1">
                <a:solidFill>
                  <a:schemeClr val="tx1"/>
                </a:solidFill>
                <a:latin typeface="Times New Roman" pitchFamily="18" charset="0"/>
              </a:rPr>
              <a:t>d’intérêt</a:t>
            </a:r>
            <a:endParaRPr lang="nl-BE" altLang="nl-BE" sz="2000" b="0" dirty="0">
              <a:solidFill>
                <a:schemeClr val="tx1"/>
              </a:solidFill>
              <a:latin typeface="Times New Roman" pitchFamily="18" charset="0"/>
            </a:endParaRPr>
          </a:p>
        </p:txBody>
      </p:sp>
      <p:sp>
        <p:nvSpPr>
          <p:cNvPr id="2" name="Titel 1"/>
          <p:cNvSpPr>
            <a:spLocks noGrp="1"/>
          </p:cNvSpPr>
          <p:nvPr>
            <p:ph type="title"/>
          </p:nvPr>
        </p:nvSpPr>
        <p:spPr>
          <a:xfrm>
            <a:off x="971600" y="332656"/>
            <a:ext cx="7434213" cy="685800"/>
          </a:xfrm>
        </p:spPr>
        <p:txBody>
          <a:bodyPr/>
          <a:lstStyle/>
          <a:p>
            <a:r>
              <a:rPr lang="nl-BE" sz="2800" dirty="0" err="1"/>
              <a:t>Session</a:t>
            </a:r>
            <a:r>
              <a:rPr lang="nl-BE" sz="2800" dirty="0"/>
              <a:t> 1 - La </a:t>
            </a:r>
            <a:r>
              <a:rPr lang="nl-BE" sz="2800" dirty="0" err="1"/>
              <a:t>cartographie</a:t>
            </a:r>
            <a:r>
              <a:rPr lang="nl-BE" sz="2800" dirty="0"/>
              <a:t> des acteurs</a:t>
            </a:r>
          </a:p>
        </p:txBody>
      </p:sp>
    </p:spTree>
    <p:extLst>
      <p:ext uri="{BB962C8B-B14F-4D97-AF65-F5344CB8AC3E}">
        <p14:creationId xmlns:p14="http://schemas.microsoft.com/office/powerpoint/2010/main" val="150431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extLst>
                    <a:ext uri="{9D8B030D-6E8A-4147-A177-3AD203B41FA5}">
                      <a16:colId xmlns:a16="http://schemas.microsoft.com/office/drawing/2014/main" xmlns="" val="20000"/>
                    </a:ext>
                  </a:extLst>
                </a:gridCol>
                <a:gridCol w="2196306">
                  <a:extLst>
                    <a:ext uri="{9D8B030D-6E8A-4147-A177-3AD203B41FA5}">
                      <a16:colId xmlns:a16="http://schemas.microsoft.com/office/drawing/2014/main" xmlns="" val="20001"/>
                    </a:ext>
                  </a:extLst>
                </a:gridCol>
              </a:tblGrid>
              <a:tr h="1808163">
                <a:tc>
                  <a:txBody>
                    <a:bodyPr/>
                    <a:lstStyle/>
                    <a:p>
                      <a:endParaRPr lang="nl-BE" sz="1800" dirty="0"/>
                    </a:p>
                    <a:p>
                      <a:endParaRPr lang="nl-BE" sz="1800" dirty="0"/>
                    </a:p>
                    <a:p>
                      <a:endParaRPr lang="nl-BE" sz="1800" dirty="0"/>
                    </a:p>
                    <a:p>
                      <a:endParaRPr lang="nl-BE" sz="1800" dirty="0"/>
                    </a:p>
                    <a:p>
                      <a:endParaRPr lang="nl-BE" sz="1800" dirty="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extLst>
                  <a:ext uri="{0D108BD9-81ED-4DB2-BD59-A6C34878D82A}">
                    <a16:rowId xmlns:a16="http://schemas.microsoft.com/office/drawing/2014/main" xmlns="" val="10000"/>
                  </a:ext>
                </a:extLst>
              </a:tr>
              <a:tr h="1808163">
                <a:tc>
                  <a:txBody>
                    <a:bodyPr/>
                    <a:lstStyle/>
                    <a:p>
                      <a:endParaRPr lang="nl-BE" sz="1800" dirty="0"/>
                    </a:p>
                    <a:p>
                      <a:endParaRPr lang="nl-BE" sz="1800" dirty="0"/>
                    </a:p>
                    <a:p>
                      <a:endParaRPr lang="nl-BE" sz="1800" dirty="0"/>
                    </a:p>
                    <a:p>
                      <a:endParaRPr lang="nl-BE" sz="1800" dirty="0"/>
                    </a:p>
                  </a:txBody>
                  <a:tcPr marL="91443" marR="91443" marT="45722" marB="45722"/>
                </a:tc>
                <a:tc>
                  <a:txBody>
                    <a:bodyPr/>
                    <a:lstStyle/>
                    <a:p>
                      <a:endParaRPr lang="nl-BE" sz="1800" dirty="0"/>
                    </a:p>
                  </a:txBody>
                  <a:tcPr marL="91443" marR="91443" marT="45722" marB="45722"/>
                </a:tc>
                <a:extLst>
                  <a:ext uri="{0D108BD9-81ED-4DB2-BD59-A6C34878D82A}">
                    <a16:rowId xmlns:a16="http://schemas.microsoft.com/office/drawing/2014/main" xmlns="" val="10001"/>
                  </a:ext>
                </a:extLst>
              </a:tr>
            </a:tbl>
          </a:graphicData>
        </a:graphic>
      </p:graphicFrame>
      <p:cxnSp>
        <p:nvCxnSpPr>
          <p:cNvPr id="52237" name="Rechte verbindingslijn met pijl 5"/>
          <p:cNvCxnSpPr>
            <a:cxnSpLocks noChangeShapeType="1"/>
          </p:cNvCxnSpPr>
          <p:nvPr/>
        </p:nvCxnSpPr>
        <p:spPr bwMode="auto">
          <a:xfrm flipV="1">
            <a:off x="2411413" y="908051"/>
            <a:ext cx="0" cy="41052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38" name="Rechte verbindingslijn met pijl 9"/>
          <p:cNvCxnSpPr>
            <a:cxnSpLocks noChangeShapeType="1"/>
          </p:cNvCxnSpPr>
          <p:nvPr/>
        </p:nvCxnSpPr>
        <p:spPr bwMode="auto">
          <a:xfrm>
            <a:off x="2411413" y="5013325"/>
            <a:ext cx="482441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9" name="Tekstvak 10"/>
          <p:cNvSpPr txBox="1">
            <a:spLocks noChangeArrowheads="1"/>
          </p:cNvSpPr>
          <p:nvPr/>
        </p:nvSpPr>
        <p:spPr bwMode="auto">
          <a:xfrm>
            <a:off x="5886450" y="5183188"/>
            <a:ext cx="10620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smtClean="0">
                <a:solidFill>
                  <a:schemeClr val="tx1"/>
                </a:solidFill>
                <a:latin typeface="Times New Roman" pitchFamily="18" charset="0"/>
              </a:rPr>
              <a:t>beaucoup</a:t>
            </a:r>
            <a:endParaRPr lang="nl-BE" altLang="nl-BE" sz="1600" b="0" i="1" dirty="0">
              <a:solidFill>
                <a:schemeClr val="tx1"/>
              </a:solidFill>
              <a:latin typeface="Times New Roman" pitchFamily="18" charset="0"/>
            </a:endParaRPr>
          </a:p>
        </p:txBody>
      </p:sp>
      <p:sp>
        <p:nvSpPr>
          <p:cNvPr id="52240"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2241" name="Tekstvak 12"/>
          <p:cNvSpPr txBox="1">
            <a:spLocks noChangeArrowheads="1"/>
          </p:cNvSpPr>
          <p:nvPr/>
        </p:nvSpPr>
        <p:spPr bwMode="auto">
          <a:xfrm>
            <a:off x="1547813" y="458152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2242" name="Tekstvak 13"/>
          <p:cNvSpPr txBox="1">
            <a:spLocks noChangeArrowheads="1"/>
          </p:cNvSpPr>
          <p:nvPr/>
        </p:nvSpPr>
        <p:spPr bwMode="auto">
          <a:xfrm>
            <a:off x="1403350" y="1439863"/>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52243" name="Stroomdiagram: Scheidingslijn 14"/>
          <p:cNvSpPr>
            <a:spLocks noChangeArrowheads="1"/>
          </p:cNvSpPr>
          <p:nvPr/>
        </p:nvSpPr>
        <p:spPr bwMode="auto">
          <a:xfrm>
            <a:off x="2825750" y="20256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4" name="Stroomdiagram: Scheidingslijn 15"/>
          <p:cNvSpPr>
            <a:spLocks noChangeArrowheads="1"/>
          </p:cNvSpPr>
          <p:nvPr/>
        </p:nvSpPr>
        <p:spPr bwMode="auto">
          <a:xfrm>
            <a:off x="5099050" y="3357563"/>
            <a:ext cx="431800" cy="168275"/>
          </a:xfrm>
          <a:prstGeom prst="flowChartTerminator">
            <a:avLst/>
          </a:prstGeom>
          <a:pattFill prst="dkDn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5" name="Stroomdiagram: Scheidingslijn 16"/>
          <p:cNvSpPr>
            <a:spLocks noChangeArrowheads="1"/>
          </p:cNvSpPr>
          <p:nvPr/>
        </p:nvSpPr>
        <p:spPr bwMode="auto">
          <a:xfrm>
            <a:off x="6088063" y="4221163"/>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6" name="Stroomdiagram: Scheidingslijn 17"/>
          <p:cNvSpPr>
            <a:spLocks noChangeArrowheads="1"/>
          </p:cNvSpPr>
          <p:nvPr/>
        </p:nvSpPr>
        <p:spPr bwMode="auto">
          <a:xfrm>
            <a:off x="5314950" y="24447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7" name="Stroomdiagram: Scheidingslijn 18"/>
          <p:cNvSpPr>
            <a:spLocks noChangeArrowheads="1"/>
          </p:cNvSpPr>
          <p:nvPr/>
        </p:nvSpPr>
        <p:spPr bwMode="auto">
          <a:xfrm>
            <a:off x="5670550" y="1873250"/>
            <a:ext cx="431800" cy="169863"/>
          </a:xfrm>
          <a:prstGeom prst="flowChartTerminator">
            <a:avLst/>
          </a:prstGeom>
          <a:pattFill prst="dkUp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8" name="Stroomdiagram: Scheidingslijn 19"/>
          <p:cNvSpPr>
            <a:spLocks noChangeArrowheads="1"/>
          </p:cNvSpPr>
          <p:nvPr/>
        </p:nvSpPr>
        <p:spPr bwMode="auto">
          <a:xfrm>
            <a:off x="6102350" y="1692275"/>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9" name="Stroomdiagram: Scheidingslijn 20"/>
          <p:cNvSpPr>
            <a:spLocks noChangeArrowheads="1"/>
          </p:cNvSpPr>
          <p:nvPr/>
        </p:nvSpPr>
        <p:spPr bwMode="auto">
          <a:xfrm>
            <a:off x="4427538" y="1790700"/>
            <a:ext cx="431800" cy="168275"/>
          </a:xfrm>
          <a:prstGeom prst="flowChartTerminator">
            <a:avLst/>
          </a:prstGeom>
          <a:solidFill>
            <a:srgbClr val="92D050"/>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50" name="Stroomdiagram: Scheidingslijn 21"/>
          <p:cNvSpPr>
            <a:spLocks noChangeArrowheads="1"/>
          </p:cNvSpPr>
          <p:nvPr/>
        </p:nvSpPr>
        <p:spPr bwMode="auto">
          <a:xfrm>
            <a:off x="3284538" y="383540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51" name="Stroomdiagram: Scheidingslijn 22"/>
          <p:cNvSpPr>
            <a:spLocks noChangeArrowheads="1"/>
          </p:cNvSpPr>
          <p:nvPr/>
        </p:nvSpPr>
        <p:spPr bwMode="auto">
          <a:xfrm>
            <a:off x="4067175" y="2614613"/>
            <a:ext cx="433388"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52" name="Stroomdiagram: Scheidingslijn 23"/>
          <p:cNvSpPr>
            <a:spLocks noChangeArrowheads="1"/>
          </p:cNvSpPr>
          <p:nvPr/>
        </p:nvSpPr>
        <p:spPr bwMode="auto">
          <a:xfrm>
            <a:off x="4427538" y="3068638"/>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53" name="Stroomdiagram: Scheidingslijn 24"/>
          <p:cNvSpPr>
            <a:spLocks noChangeArrowheads="1"/>
          </p:cNvSpPr>
          <p:nvPr/>
        </p:nvSpPr>
        <p:spPr bwMode="auto">
          <a:xfrm>
            <a:off x="6151563" y="3070225"/>
            <a:ext cx="431800" cy="168275"/>
          </a:xfrm>
          <a:prstGeom prst="flowChartTerminator">
            <a:avLst/>
          </a:prstGeom>
          <a:solidFill>
            <a:srgbClr val="9DCB3B"/>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26" name="Tekstvak 25"/>
          <p:cNvSpPr txBox="1"/>
          <p:nvPr/>
        </p:nvSpPr>
        <p:spPr>
          <a:xfrm>
            <a:off x="1835696" y="1844824"/>
            <a:ext cx="430887" cy="2664296"/>
          </a:xfrm>
          <a:prstGeom prst="rect">
            <a:avLst/>
          </a:prstGeom>
          <a:noFill/>
        </p:spPr>
        <p:txBody>
          <a:bodyPr vert="vert270">
            <a:spAutoFit/>
          </a:bodyPr>
          <a:lstStyle/>
          <a:p>
            <a:pPr algn="ctr" eaLnBrk="1" hangingPunct="1">
              <a:defRPr/>
            </a:pPr>
            <a:r>
              <a:rPr lang="nl-BE" sz="1600" b="1" dirty="0"/>
              <a:t>alignement</a:t>
            </a:r>
          </a:p>
        </p:txBody>
      </p:sp>
      <p:sp>
        <p:nvSpPr>
          <p:cNvPr id="52255" name="Tekstvak 26"/>
          <p:cNvSpPr txBox="1">
            <a:spLocks noChangeArrowheads="1"/>
          </p:cNvSpPr>
          <p:nvPr/>
        </p:nvSpPr>
        <p:spPr bwMode="auto">
          <a:xfrm>
            <a:off x="3203576" y="5157788"/>
            <a:ext cx="2808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dirty="0" err="1">
                <a:solidFill>
                  <a:schemeClr val="tx1"/>
                </a:solidFill>
                <a:latin typeface="Times New Roman" pitchFamily="18" charset="0"/>
              </a:rPr>
              <a:t>Intérêt</a:t>
            </a:r>
            <a:endParaRPr lang="nl-BE" altLang="nl-BE" sz="1600" dirty="0">
              <a:solidFill>
                <a:schemeClr val="tx1"/>
              </a:solidFill>
              <a:latin typeface="Times New Roman" pitchFamily="18" charset="0"/>
            </a:endParaRPr>
          </a:p>
        </p:txBody>
      </p:sp>
      <p:cxnSp>
        <p:nvCxnSpPr>
          <p:cNvPr id="52256" name="Rechte verbindingslijn 28"/>
          <p:cNvCxnSpPr>
            <a:cxnSpLocks noChangeShapeType="1"/>
          </p:cNvCxnSpPr>
          <p:nvPr/>
        </p:nvCxnSpPr>
        <p:spPr bwMode="auto">
          <a:xfrm>
            <a:off x="7308850" y="765175"/>
            <a:ext cx="0" cy="25923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57" name="Rechte verbindingslijn 30"/>
          <p:cNvCxnSpPr>
            <a:cxnSpLocks noChangeShapeType="1"/>
            <a:endCxn id="52248" idx="3"/>
          </p:cNvCxnSpPr>
          <p:nvPr/>
        </p:nvCxnSpPr>
        <p:spPr bwMode="auto">
          <a:xfrm flipH="1">
            <a:off x="6534150" y="1341438"/>
            <a:ext cx="774700" cy="4365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2258" name="Tekstvak 31"/>
          <p:cNvSpPr txBox="1">
            <a:spLocks noChangeArrowheads="1"/>
          </p:cNvSpPr>
          <p:nvPr/>
        </p:nvSpPr>
        <p:spPr bwMode="auto">
          <a:xfrm>
            <a:off x="7451725" y="765175"/>
            <a:ext cx="15128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smtClean="0">
                <a:solidFill>
                  <a:schemeClr val="tx1"/>
                </a:solidFill>
                <a:latin typeface="Times New Roman" pitchFamily="18" charset="0"/>
              </a:rPr>
              <a:t>Cet acteur est </a:t>
            </a:r>
            <a:r>
              <a:rPr lang="fr-BE" altLang="nl-BE" sz="1600" b="0" dirty="0">
                <a:solidFill>
                  <a:schemeClr val="tx1"/>
                </a:solidFill>
                <a:latin typeface="Times New Roman" pitchFamily="18" charset="0"/>
              </a:rPr>
              <a:t>activement présent, </a:t>
            </a:r>
            <a:r>
              <a:rPr lang="fr-BE" altLang="nl-BE" sz="1600" b="0" dirty="0" smtClean="0">
                <a:solidFill>
                  <a:schemeClr val="tx1"/>
                </a:solidFill>
                <a:latin typeface="Times New Roman" pitchFamily="18" charset="0"/>
              </a:rPr>
              <a:t>il prend </a:t>
            </a:r>
            <a:r>
              <a:rPr lang="fr-BE" altLang="nl-BE" sz="1600" b="0" dirty="0">
                <a:solidFill>
                  <a:schemeClr val="tx1"/>
                </a:solidFill>
                <a:latin typeface="Times New Roman" pitchFamily="18" charset="0"/>
              </a:rPr>
              <a:t>part </a:t>
            </a:r>
            <a:r>
              <a:rPr lang="fr-BE" altLang="nl-BE" sz="1600" b="0" dirty="0" smtClean="0">
                <a:solidFill>
                  <a:schemeClr val="tx1"/>
                </a:solidFill>
                <a:latin typeface="Times New Roman" pitchFamily="18" charset="0"/>
              </a:rPr>
              <a:t>aux activités</a:t>
            </a:r>
            <a:r>
              <a:rPr lang="fr-BE" altLang="nl-BE" sz="1600" b="0" dirty="0">
                <a:solidFill>
                  <a:schemeClr val="tx1"/>
                </a:solidFill>
                <a:latin typeface="Times New Roman" pitchFamily="18" charset="0"/>
              </a:rPr>
              <a:t>, </a:t>
            </a:r>
            <a:r>
              <a:rPr lang="fr-BE" altLang="nl-BE" sz="1600" b="0" dirty="0" smtClean="0">
                <a:solidFill>
                  <a:schemeClr val="tx1"/>
                </a:solidFill>
                <a:latin typeface="Times New Roman" pitchFamily="18" charset="0"/>
              </a:rPr>
              <a:t>il soutient l'analyse </a:t>
            </a:r>
            <a:r>
              <a:rPr lang="fr-BE" altLang="nl-BE" sz="1600" b="0" dirty="0">
                <a:solidFill>
                  <a:schemeClr val="tx1"/>
                </a:solidFill>
                <a:latin typeface="Times New Roman" pitchFamily="18" charset="0"/>
              </a:rPr>
              <a:t>du problème </a:t>
            </a:r>
            <a:r>
              <a:rPr lang="fr-BE" altLang="nl-BE" sz="1600" b="0" dirty="0" smtClean="0">
                <a:solidFill>
                  <a:schemeClr val="tx1"/>
                </a:solidFill>
                <a:latin typeface="Times New Roman" pitchFamily="18" charset="0"/>
              </a:rPr>
              <a:t>/ des objectifs</a:t>
            </a:r>
            <a:r>
              <a:rPr lang="fr-BE" altLang="nl-BE" sz="1600" b="0" dirty="0">
                <a:solidFill>
                  <a:schemeClr val="tx1"/>
                </a:solidFill>
                <a:latin typeface="Times New Roman" pitchFamily="18" charset="0"/>
              </a:rPr>
              <a:t>, </a:t>
            </a:r>
            <a:r>
              <a:rPr lang="fr-BE" altLang="nl-BE" sz="1600" b="0" dirty="0" smtClean="0">
                <a:solidFill>
                  <a:schemeClr val="tx1"/>
                </a:solidFill>
                <a:latin typeface="Times New Roman" pitchFamily="18" charset="0"/>
              </a:rPr>
              <a:t>il met </a:t>
            </a:r>
            <a:r>
              <a:rPr lang="fr-BE" altLang="nl-BE" sz="1600" b="0" dirty="0">
                <a:solidFill>
                  <a:schemeClr val="tx1"/>
                </a:solidFill>
                <a:latin typeface="Times New Roman" pitchFamily="18" charset="0"/>
              </a:rPr>
              <a:t>des fonds à </a:t>
            </a:r>
            <a:r>
              <a:rPr lang="fr-BE" altLang="nl-BE" sz="1600" b="0" dirty="0" smtClean="0">
                <a:solidFill>
                  <a:schemeClr val="tx1"/>
                </a:solidFill>
                <a:latin typeface="Times New Roman" pitchFamily="18" charset="0"/>
              </a:rPr>
              <a:t>disposition</a:t>
            </a:r>
            <a:r>
              <a:rPr lang="fr-BE" altLang="nl-BE" sz="1600" b="0" dirty="0">
                <a:solidFill>
                  <a:schemeClr val="tx1"/>
                </a:solidFill>
                <a:latin typeface="Times New Roman" pitchFamily="18" charset="0"/>
              </a:rPr>
              <a:t>, etc.</a:t>
            </a:r>
            <a:endParaRPr lang="nl-BE" altLang="nl-BE" sz="1600" b="0" dirty="0">
              <a:solidFill>
                <a:schemeClr val="tx1"/>
              </a:solidFill>
              <a:latin typeface="Times New Roman" pitchFamily="18" charset="0"/>
            </a:endParaRPr>
          </a:p>
        </p:txBody>
      </p:sp>
      <p:cxnSp>
        <p:nvCxnSpPr>
          <p:cNvPr id="52259" name="Rechte verbindingslijn 34"/>
          <p:cNvCxnSpPr>
            <a:cxnSpLocks noChangeShapeType="1"/>
          </p:cNvCxnSpPr>
          <p:nvPr/>
        </p:nvCxnSpPr>
        <p:spPr bwMode="auto">
          <a:xfrm>
            <a:off x="1403350" y="908050"/>
            <a:ext cx="0" cy="44180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60" name="Rechte verbindingslijn 37"/>
          <p:cNvCxnSpPr>
            <a:cxnSpLocks noChangeShapeType="1"/>
            <a:endCxn id="52243" idx="0"/>
          </p:cNvCxnSpPr>
          <p:nvPr/>
        </p:nvCxnSpPr>
        <p:spPr bwMode="auto">
          <a:xfrm>
            <a:off x="1403350" y="1052513"/>
            <a:ext cx="1638300" cy="9731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2261" name="Tekstvak 38"/>
          <p:cNvSpPr txBox="1">
            <a:spLocks noChangeArrowheads="1"/>
          </p:cNvSpPr>
          <p:nvPr/>
        </p:nvSpPr>
        <p:spPr bwMode="auto">
          <a:xfrm>
            <a:off x="107950" y="1049338"/>
            <a:ext cx="12239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a:solidFill>
                  <a:schemeClr val="tx1"/>
                </a:solidFill>
                <a:latin typeface="Times New Roman" pitchFamily="18" charset="0"/>
              </a:rPr>
              <a:t>Cet acteur partage l'analyse du problème /</a:t>
            </a:r>
          </a:p>
          <a:p>
            <a:pPr eaLnBrk="1" hangingPunct="1">
              <a:spcBef>
                <a:spcPct val="0"/>
              </a:spcBef>
              <a:buClrTx/>
              <a:buFontTx/>
              <a:buNone/>
            </a:pPr>
            <a:r>
              <a:rPr lang="fr-BE" altLang="nl-BE" sz="1600" b="0" dirty="0" smtClean="0">
                <a:solidFill>
                  <a:schemeClr val="tx1"/>
                </a:solidFill>
                <a:latin typeface="Times New Roman" pitchFamily="18" charset="0"/>
              </a:rPr>
              <a:t>Il a </a:t>
            </a:r>
            <a:r>
              <a:rPr lang="fr-BE" altLang="nl-BE" sz="1600" b="0" dirty="0">
                <a:solidFill>
                  <a:schemeClr val="tx1"/>
                </a:solidFill>
                <a:latin typeface="Times New Roman" pitchFamily="18" charset="0"/>
              </a:rPr>
              <a:t>le même </a:t>
            </a:r>
            <a:r>
              <a:rPr lang="fr-BE" altLang="nl-BE" sz="1600" b="0" dirty="0" smtClean="0">
                <a:solidFill>
                  <a:schemeClr val="tx1"/>
                </a:solidFill>
                <a:latin typeface="Times New Roman" pitchFamily="18" charset="0"/>
              </a:rPr>
              <a:t>agenda, </a:t>
            </a:r>
            <a:r>
              <a:rPr lang="fr-BE" altLang="nl-BE" sz="1600" b="0" dirty="0">
                <a:solidFill>
                  <a:schemeClr val="tx1"/>
                </a:solidFill>
                <a:latin typeface="Times New Roman" pitchFamily="18" charset="0"/>
              </a:rPr>
              <a:t>mais </a:t>
            </a:r>
            <a:r>
              <a:rPr lang="fr-BE" altLang="nl-BE" sz="1600" b="0" dirty="0" smtClean="0">
                <a:solidFill>
                  <a:schemeClr val="tx1"/>
                </a:solidFill>
                <a:latin typeface="Times New Roman" pitchFamily="18" charset="0"/>
              </a:rPr>
              <a:t>il n’a pas le temps ou </a:t>
            </a:r>
            <a:r>
              <a:rPr lang="fr-BE" altLang="nl-BE" sz="1600" b="0" dirty="0">
                <a:solidFill>
                  <a:schemeClr val="tx1"/>
                </a:solidFill>
                <a:latin typeface="Times New Roman" pitchFamily="18" charset="0"/>
              </a:rPr>
              <a:t>les ressources pour </a:t>
            </a:r>
            <a:r>
              <a:rPr lang="fr-BE" altLang="nl-BE" sz="1600" b="0" dirty="0" smtClean="0">
                <a:solidFill>
                  <a:schemeClr val="tx1"/>
                </a:solidFill>
                <a:latin typeface="Times New Roman" pitchFamily="18" charset="0"/>
              </a:rPr>
              <a:t>le réaliser, </a:t>
            </a:r>
            <a:r>
              <a:rPr lang="fr-BE" altLang="nl-BE" sz="1600" b="0" dirty="0">
                <a:solidFill>
                  <a:schemeClr val="tx1"/>
                </a:solidFill>
                <a:latin typeface="Times New Roman" pitchFamily="18" charset="0"/>
              </a:rPr>
              <a:t>le problème </a:t>
            </a:r>
            <a:r>
              <a:rPr lang="fr-BE" altLang="nl-BE" sz="1600" b="0" dirty="0" smtClean="0">
                <a:solidFill>
                  <a:schemeClr val="tx1"/>
                </a:solidFill>
                <a:latin typeface="Times New Roman" pitchFamily="18" charset="0"/>
              </a:rPr>
              <a:t> n’a </a:t>
            </a:r>
            <a:r>
              <a:rPr lang="fr-BE" altLang="nl-BE" sz="1600" b="0" dirty="0">
                <a:solidFill>
                  <a:schemeClr val="tx1"/>
                </a:solidFill>
                <a:latin typeface="Times New Roman" pitchFamily="18" charset="0"/>
              </a:rPr>
              <a:t>pas de capacité</a:t>
            </a:r>
            <a:endParaRPr lang="nl-BE" altLang="nl-BE" sz="1600" b="0" dirty="0">
              <a:solidFill>
                <a:schemeClr val="tx1"/>
              </a:solidFill>
              <a:latin typeface="Times New Roman" pitchFamily="18" charset="0"/>
            </a:endParaRPr>
          </a:p>
        </p:txBody>
      </p:sp>
      <p:sp>
        <p:nvSpPr>
          <p:cNvPr id="52262" name="Tekstvak 39"/>
          <p:cNvSpPr txBox="1">
            <a:spLocks noChangeArrowheads="1"/>
          </p:cNvSpPr>
          <p:nvPr/>
        </p:nvSpPr>
        <p:spPr bwMode="auto">
          <a:xfrm>
            <a:off x="7451725" y="3765550"/>
            <a:ext cx="15128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smtClean="0">
                <a:solidFill>
                  <a:schemeClr val="tx1"/>
                </a:solidFill>
                <a:latin typeface="Times New Roman" pitchFamily="18" charset="0"/>
              </a:rPr>
              <a:t>Cet acteur n’est </a:t>
            </a:r>
            <a:r>
              <a:rPr lang="fr-BE" altLang="nl-BE" sz="1600" b="0" dirty="0">
                <a:solidFill>
                  <a:schemeClr val="tx1"/>
                </a:solidFill>
                <a:latin typeface="Times New Roman" pitchFamily="18" charset="0"/>
              </a:rPr>
              <a:t>pas d'accord avec notre analyse du problème, mais </a:t>
            </a:r>
            <a:r>
              <a:rPr lang="fr-BE" altLang="nl-BE" sz="1600" b="0" dirty="0" smtClean="0">
                <a:solidFill>
                  <a:schemeClr val="tx1"/>
                </a:solidFill>
                <a:latin typeface="Times New Roman" pitchFamily="18" charset="0"/>
              </a:rPr>
              <a:t>il est bien actif </a:t>
            </a:r>
            <a:r>
              <a:rPr lang="fr-BE" altLang="nl-BE" sz="1600" b="0" dirty="0">
                <a:solidFill>
                  <a:schemeClr val="tx1"/>
                </a:solidFill>
                <a:latin typeface="Times New Roman" pitchFamily="18" charset="0"/>
              </a:rPr>
              <a:t>et </a:t>
            </a:r>
            <a:r>
              <a:rPr lang="fr-BE" altLang="nl-BE" sz="1600" b="0" dirty="0" smtClean="0">
                <a:solidFill>
                  <a:schemeClr val="tx1"/>
                </a:solidFill>
                <a:latin typeface="Times New Roman" pitchFamily="18" charset="0"/>
              </a:rPr>
              <a:t>développe ses propres </a:t>
            </a:r>
            <a:r>
              <a:rPr lang="fr-BE" altLang="nl-BE" sz="1600" b="0" dirty="0">
                <a:solidFill>
                  <a:schemeClr val="tx1"/>
                </a:solidFill>
                <a:latin typeface="Times New Roman" pitchFamily="18" charset="0"/>
              </a:rPr>
              <a:t>initiatives</a:t>
            </a:r>
            <a:endParaRPr lang="nl-BE" altLang="nl-BE" sz="1600" b="0" dirty="0">
              <a:solidFill>
                <a:schemeClr val="tx1"/>
              </a:solidFill>
              <a:latin typeface="Times New Roman" pitchFamily="18" charset="0"/>
            </a:endParaRPr>
          </a:p>
        </p:txBody>
      </p:sp>
      <p:cxnSp>
        <p:nvCxnSpPr>
          <p:cNvPr id="52263" name="Rechte verbindingslijn 41"/>
          <p:cNvCxnSpPr>
            <a:cxnSpLocks noChangeShapeType="1"/>
          </p:cNvCxnSpPr>
          <p:nvPr/>
        </p:nvCxnSpPr>
        <p:spPr bwMode="auto">
          <a:xfrm>
            <a:off x="7308850" y="3525838"/>
            <a:ext cx="0" cy="25479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64" name="Rechte verbindingslijn 43"/>
          <p:cNvCxnSpPr>
            <a:cxnSpLocks noChangeShapeType="1"/>
            <a:endCxn id="52245" idx="3"/>
          </p:cNvCxnSpPr>
          <p:nvPr/>
        </p:nvCxnSpPr>
        <p:spPr bwMode="auto">
          <a:xfrm flipH="1">
            <a:off x="6519863" y="4049713"/>
            <a:ext cx="788987" cy="255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8507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extLst>
                    <a:ext uri="{9D8B030D-6E8A-4147-A177-3AD203B41FA5}">
                      <a16:colId xmlns:a16="http://schemas.microsoft.com/office/drawing/2014/main" xmlns="" val="20000"/>
                    </a:ext>
                  </a:extLst>
                </a:gridCol>
                <a:gridCol w="2196306">
                  <a:extLst>
                    <a:ext uri="{9D8B030D-6E8A-4147-A177-3AD203B41FA5}">
                      <a16:colId xmlns:a16="http://schemas.microsoft.com/office/drawing/2014/main" xmlns="" val="20001"/>
                    </a:ext>
                  </a:extLst>
                </a:gridCol>
              </a:tblGrid>
              <a:tr h="1808163">
                <a:tc>
                  <a:txBody>
                    <a:bodyPr/>
                    <a:lstStyle/>
                    <a:p>
                      <a:endParaRPr lang="nl-BE" sz="1800" dirty="0"/>
                    </a:p>
                    <a:p>
                      <a:endParaRPr lang="nl-BE" sz="1800" dirty="0"/>
                    </a:p>
                    <a:p>
                      <a:endParaRPr lang="nl-BE" sz="1800" dirty="0"/>
                    </a:p>
                    <a:p>
                      <a:endParaRPr lang="nl-BE" sz="1800" dirty="0"/>
                    </a:p>
                    <a:p>
                      <a:endParaRPr lang="nl-BE" sz="1800" dirty="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extLst>
                  <a:ext uri="{0D108BD9-81ED-4DB2-BD59-A6C34878D82A}">
                    <a16:rowId xmlns:a16="http://schemas.microsoft.com/office/drawing/2014/main" xmlns="" val="10000"/>
                  </a:ext>
                </a:extLst>
              </a:tr>
              <a:tr h="1808163">
                <a:tc>
                  <a:txBody>
                    <a:bodyPr/>
                    <a:lstStyle/>
                    <a:p>
                      <a:endParaRPr lang="nl-BE" sz="1800" dirty="0"/>
                    </a:p>
                    <a:p>
                      <a:endParaRPr lang="nl-BE" sz="1800" dirty="0"/>
                    </a:p>
                    <a:p>
                      <a:endParaRPr lang="nl-BE" sz="1800" dirty="0"/>
                    </a:p>
                    <a:p>
                      <a:endParaRPr lang="nl-BE" sz="1800" dirty="0"/>
                    </a:p>
                  </a:txBody>
                  <a:tcPr marL="91443" marR="91443" marT="45722" marB="45722"/>
                </a:tc>
                <a:tc>
                  <a:txBody>
                    <a:bodyPr/>
                    <a:lstStyle/>
                    <a:p>
                      <a:endParaRPr lang="nl-BE" sz="1800" dirty="0"/>
                    </a:p>
                  </a:txBody>
                  <a:tcPr marL="91443" marR="91443" marT="45722" marB="45722"/>
                </a:tc>
                <a:extLst>
                  <a:ext uri="{0D108BD9-81ED-4DB2-BD59-A6C34878D82A}">
                    <a16:rowId xmlns:a16="http://schemas.microsoft.com/office/drawing/2014/main" xmlns="" val="10001"/>
                  </a:ext>
                </a:extLst>
              </a:tr>
            </a:tbl>
          </a:graphicData>
        </a:graphic>
      </p:graphicFrame>
      <p:cxnSp>
        <p:nvCxnSpPr>
          <p:cNvPr id="53261" name="Rechte verbindingslijn met pijl 5"/>
          <p:cNvCxnSpPr>
            <a:cxnSpLocks noChangeShapeType="1"/>
          </p:cNvCxnSpPr>
          <p:nvPr/>
        </p:nvCxnSpPr>
        <p:spPr bwMode="auto">
          <a:xfrm flipV="1">
            <a:off x="2411413" y="908051"/>
            <a:ext cx="0" cy="41052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62" name="Rechte verbindingslijn met pijl 9"/>
          <p:cNvCxnSpPr>
            <a:cxnSpLocks noChangeShapeType="1"/>
          </p:cNvCxnSpPr>
          <p:nvPr/>
        </p:nvCxnSpPr>
        <p:spPr bwMode="auto">
          <a:xfrm>
            <a:off x="2411413" y="5013325"/>
            <a:ext cx="482441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263" name="Tekstvak 10"/>
          <p:cNvSpPr txBox="1">
            <a:spLocks noChangeArrowheads="1"/>
          </p:cNvSpPr>
          <p:nvPr/>
        </p:nvSpPr>
        <p:spPr bwMode="auto">
          <a:xfrm>
            <a:off x="5886451" y="5183188"/>
            <a:ext cx="1062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53264"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3265" name="Tekstvak 12"/>
          <p:cNvSpPr txBox="1">
            <a:spLocks noChangeArrowheads="1"/>
          </p:cNvSpPr>
          <p:nvPr/>
        </p:nvSpPr>
        <p:spPr bwMode="auto">
          <a:xfrm>
            <a:off x="1547813" y="4581525"/>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3266" name="Tekstvak 13"/>
          <p:cNvSpPr txBox="1">
            <a:spLocks noChangeArrowheads="1"/>
          </p:cNvSpPr>
          <p:nvPr/>
        </p:nvSpPr>
        <p:spPr bwMode="auto">
          <a:xfrm>
            <a:off x="1403350" y="1439863"/>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53267" name="Stroomdiagram: Scheidingslijn 14"/>
          <p:cNvSpPr>
            <a:spLocks noChangeArrowheads="1"/>
          </p:cNvSpPr>
          <p:nvPr/>
        </p:nvSpPr>
        <p:spPr bwMode="auto">
          <a:xfrm>
            <a:off x="2825750" y="20256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68" name="Stroomdiagram: Scheidingslijn 15"/>
          <p:cNvSpPr>
            <a:spLocks noChangeArrowheads="1"/>
          </p:cNvSpPr>
          <p:nvPr/>
        </p:nvSpPr>
        <p:spPr bwMode="auto">
          <a:xfrm>
            <a:off x="5099050" y="3357563"/>
            <a:ext cx="431800" cy="168275"/>
          </a:xfrm>
          <a:prstGeom prst="flowChartTerminator">
            <a:avLst/>
          </a:prstGeom>
          <a:pattFill prst="dkDn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69" name="Stroomdiagram: Scheidingslijn 16"/>
          <p:cNvSpPr>
            <a:spLocks noChangeArrowheads="1"/>
          </p:cNvSpPr>
          <p:nvPr/>
        </p:nvSpPr>
        <p:spPr bwMode="auto">
          <a:xfrm>
            <a:off x="6088063" y="4221163"/>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0" name="Stroomdiagram: Scheidingslijn 17"/>
          <p:cNvSpPr>
            <a:spLocks noChangeArrowheads="1"/>
          </p:cNvSpPr>
          <p:nvPr/>
        </p:nvSpPr>
        <p:spPr bwMode="auto">
          <a:xfrm>
            <a:off x="5314950" y="24447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1" name="Stroomdiagram: Scheidingslijn 18"/>
          <p:cNvSpPr>
            <a:spLocks noChangeArrowheads="1"/>
          </p:cNvSpPr>
          <p:nvPr/>
        </p:nvSpPr>
        <p:spPr bwMode="auto">
          <a:xfrm>
            <a:off x="5670550" y="1873250"/>
            <a:ext cx="431800" cy="169863"/>
          </a:xfrm>
          <a:prstGeom prst="flowChartTerminator">
            <a:avLst/>
          </a:prstGeom>
          <a:pattFill prst="dkUp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2" name="Stroomdiagram: Scheidingslijn 19"/>
          <p:cNvSpPr>
            <a:spLocks noChangeArrowheads="1"/>
          </p:cNvSpPr>
          <p:nvPr/>
        </p:nvSpPr>
        <p:spPr bwMode="auto">
          <a:xfrm>
            <a:off x="6102350" y="1692275"/>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3" name="Stroomdiagram: Scheidingslijn 20"/>
          <p:cNvSpPr>
            <a:spLocks noChangeArrowheads="1"/>
          </p:cNvSpPr>
          <p:nvPr/>
        </p:nvSpPr>
        <p:spPr bwMode="auto">
          <a:xfrm>
            <a:off x="4427538" y="1790700"/>
            <a:ext cx="431800" cy="168275"/>
          </a:xfrm>
          <a:prstGeom prst="flowChartTerminator">
            <a:avLst/>
          </a:prstGeom>
          <a:solidFill>
            <a:srgbClr val="92D050"/>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4" name="Stroomdiagram: Scheidingslijn 21"/>
          <p:cNvSpPr>
            <a:spLocks noChangeArrowheads="1"/>
          </p:cNvSpPr>
          <p:nvPr/>
        </p:nvSpPr>
        <p:spPr bwMode="auto">
          <a:xfrm>
            <a:off x="3284538" y="383540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5" name="Stroomdiagram: Scheidingslijn 22"/>
          <p:cNvSpPr>
            <a:spLocks noChangeArrowheads="1"/>
          </p:cNvSpPr>
          <p:nvPr/>
        </p:nvSpPr>
        <p:spPr bwMode="auto">
          <a:xfrm>
            <a:off x="4067175" y="2614613"/>
            <a:ext cx="433388"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6" name="Stroomdiagram: Scheidingslijn 23"/>
          <p:cNvSpPr>
            <a:spLocks noChangeArrowheads="1"/>
          </p:cNvSpPr>
          <p:nvPr/>
        </p:nvSpPr>
        <p:spPr bwMode="auto">
          <a:xfrm>
            <a:off x="4427538" y="3068638"/>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7" name="Stroomdiagram: Scheidingslijn 24"/>
          <p:cNvSpPr>
            <a:spLocks noChangeArrowheads="1"/>
          </p:cNvSpPr>
          <p:nvPr/>
        </p:nvSpPr>
        <p:spPr bwMode="auto">
          <a:xfrm>
            <a:off x="6151563" y="3070225"/>
            <a:ext cx="431800" cy="168275"/>
          </a:xfrm>
          <a:prstGeom prst="flowChartTerminator">
            <a:avLst/>
          </a:prstGeom>
          <a:solidFill>
            <a:srgbClr val="9DCB3B"/>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8" name="Tekstvak 26"/>
          <p:cNvSpPr txBox="1">
            <a:spLocks noChangeArrowheads="1"/>
          </p:cNvSpPr>
          <p:nvPr/>
        </p:nvSpPr>
        <p:spPr bwMode="auto">
          <a:xfrm>
            <a:off x="3257550" y="5229225"/>
            <a:ext cx="2754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dirty="0" err="1">
                <a:solidFill>
                  <a:schemeClr val="tx1"/>
                </a:solidFill>
                <a:latin typeface="Times New Roman" pitchFamily="18" charset="0"/>
              </a:rPr>
              <a:t>intérêt</a:t>
            </a:r>
            <a:endParaRPr lang="nl-BE" altLang="nl-BE" sz="1600" dirty="0">
              <a:solidFill>
                <a:schemeClr val="tx1"/>
              </a:solidFill>
              <a:latin typeface="Times New Roman" pitchFamily="18" charset="0"/>
            </a:endParaRPr>
          </a:p>
        </p:txBody>
      </p:sp>
      <p:cxnSp>
        <p:nvCxnSpPr>
          <p:cNvPr id="53279" name="Rechte verbindingslijn 28"/>
          <p:cNvCxnSpPr>
            <a:cxnSpLocks noChangeShapeType="1"/>
          </p:cNvCxnSpPr>
          <p:nvPr/>
        </p:nvCxnSpPr>
        <p:spPr bwMode="auto">
          <a:xfrm>
            <a:off x="7308850" y="765175"/>
            <a:ext cx="0" cy="11096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0" name="Rechte verbindingslijn 30"/>
          <p:cNvCxnSpPr>
            <a:cxnSpLocks noChangeShapeType="1"/>
            <a:endCxn id="53272" idx="3"/>
          </p:cNvCxnSpPr>
          <p:nvPr/>
        </p:nvCxnSpPr>
        <p:spPr bwMode="auto">
          <a:xfrm flipH="1">
            <a:off x="6534150" y="1341438"/>
            <a:ext cx="774700" cy="4365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1" name="Tekstvak 31"/>
          <p:cNvSpPr txBox="1">
            <a:spLocks noChangeArrowheads="1"/>
          </p:cNvSpPr>
          <p:nvPr/>
        </p:nvSpPr>
        <p:spPr bwMode="auto">
          <a:xfrm>
            <a:off x="7451725" y="765175"/>
            <a:ext cx="1512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a:solidFill>
                  <a:schemeClr val="tx1"/>
                </a:solidFill>
                <a:latin typeface="Times New Roman" pitchFamily="18" charset="0"/>
              </a:rPr>
              <a:t>Travailler activement avec cet acteur</a:t>
            </a:r>
            <a:endParaRPr lang="nl-BE" altLang="nl-BE" sz="1600" b="0" dirty="0">
              <a:solidFill>
                <a:schemeClr val="tx1"/>
              </a:solidFill>
              <a:latin typeface="Times New Roman" pitchFamily="18" charset="0"/>
            </a:endParaRPr>
          </a:p>
        </p:txBody>
      </p:sp>
      <p:cxnSp>
        <p:nvCxnSpPr>
          <p:cNvPr id="53282" name="Rechte verbindingslijn 34"/>
          <p:cNvCxnSpPr>
            <a:cxnSpLocks noChangeShapeType="1"/>
          </p:cNvCxnSpPr>
          <p:nvPr/>
        </p:nvCxnSpPr>
        <p:spPr bwMode="auto">
          <a:xfrm>
            <a:off x="1403350" y="908050"/>
            <a:ext cx="0" cy="44180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3" name="Rechte verbindingslijn 37"/>
          <p:cNvCxnSpPr>
            <a:cxnSpLocks noChangeShapeType="1"/>
            <a:endCxn id="53267" idx="0"/>
          </p:cNvCxnSpPr>
          <p:nvPr/>
        </p:nvCxnSpPr>
        <p:spPr bwMode="auto">
          <a:xfrm>
            <a:off x="1403350" y="1052513"/>
            <a:ext cx="1638300" cy="9731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4" name="Tekstvak 38"/>
          <p:cNvSpPr txBox="1">
            <a:spLocks noChangeArrowheads="1"/>
          </p:cNvSpPr>
          <p:nvPr/>
        </p:nvSpPr>
        <p:spPr bwMode="auto">
          <a:xfrm>
            <a:off x="0" y="1049338"/>
            <a:ext cx="14033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a:solidFill>
                  <a:schemeClr val="tx1"/>
                </a:solidFill>
                <a:latin typeface="Times New Roman" pitchFamily="18" charset="0"/>
              </a:rPr>
              <a:t>Communiquer avec </a:t>
            </a:r>
            <a:r>
              <a:rPr lang="fr-BE" altLang="nl-BE" sz="1600" b="0" dirty="0" smtClean="0">
                <a:solidFill>
                  <a:schemeClr val="tx1"/>
                </a:solidFill>
                <a:latin typeface="Times New Roman" pitchFamily="18" charset="0"/>
              </a:rPr>
              <a:t>cet acteur et </a:t>
            </a:r>
            <a:r>
              <a:rPr lang="fr-BE" altLang="nl-BE" sz="1600" b="0" dirty="0">
                <a:solidFill>
                  <a:schemeClr val="tx1"/>
                </a:solidFill>
                <a:latin typeface="Times New Roman" pitchFamily="18" charset="0"/>
              </a:rPr>
              <a:t>lui faire prendre conscience de l'importance d'être plus impliqué</a:t>
            </a:r>
            <a:endParaRPr lang="nl-BE" altLang="nl-BE" sz="1600" b="0" dirty="0">
              <a:solidFill>
                <a:schemeClr val="tx1"/>
              </a:solidFill>
              <a:latin typeface="Times New Roman" pitchFamily="18" charset="0"/>
            </a:endParaRPr>
          </a:p>
        </p:txBody>
      </p:sp>
      <p:sp>
        <p:nvSpPr>
          <p:cNvPr id="53285" name="Tekstvak 39"/>
          <p:cNvSpPr txBox="1">
            <a:spLocks noChangeArrowheads="1"/>
          </p:cNvSpPr>
          <p:nvPr/>
        </p:nvSpPr>
        <p:spPr bwMode="auto">
          <a:xfrm>
            <a:off x="7451725" y="3875088"/>
            <a:ext cx="15128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smtClean="0">
                <a:solidFill>
                  <a:schemeClr val="tx1"/>
                </a:solidFill>
                <a:latin typeface="Times New Roman" pitchFamily="18" charset="0"/>
              </a:rPr>
              <a:t>L’influencer, faire du lobbying, </a:t>
            </a:r>
            <a:r>
              <a:rPr lang="fr-BE" altLang="nl-BE" sz="1600" b="0" dirty="0">
                <a:solidFill>
                  <a:schemeClr val="tx1"/>
                </a:solidFill>
                <a:latin typeface="Times New Roman" pitchFamily="18" charset="0"/>
              </a:rPr>
              <a:t>négocier ou essayer de le neutraliser</a:t>
            </a:r>
            <a:endParaRPr lang="nl-BE" altLang="nl-BE" sz="1600" b="0" dirty="0">
              <a:solidFill>
                <a:schemeClr val="tx1"/>
              </a:solidFill>
              <a:latin typeface="Times New Roman" pitchFamily="18" charset="0"/>
            </a:endParaRPr>
          </a:p>
        </p:txBody>
      </p:sp>
      <p:cxnSp>
        <p:nvCxnSpPr>
          <p:cNvPr id="53286" name="Rechte verbindingslijn 41"/>
          <p:cNvCxnSpPr>
            <a:cxnSpLocks noChangeShapeType="1"/>
          </p:cNvCxnSpPr>
          <p:nvPr/>
        </p:nvCxnSpPr>
        <p:spPr bwMode="auto">
          <a:xfrm>
            <a:off x="7308850" y="3525838"/>
            <a:ext cx="0" cy="1968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7" name="Rechte verbindingslijn 43"/>
          <p:cNvCxnSpPr>
            <a:cxnSpLocks noChangeShapeType="1"/>
            <a:endCxn id="53269" idx="3"/>
          </p:cNvCxnSpPr>
          <p:nvPr/>
        </p:nvCxnSpPr>
        <p:spPr bwMode="auto">
          <a:xfrm flipH="1">
            <a:off x="6519863" y="4049713"/>
            <a:ext cx="788987" cy="255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8" name="Tekstvak 32"/>
          <p:cNvSpPr txBox="1">
            <a:spLocks noChangeArrowheads="1"/>
          </p:cNvSpPr>
          <p:nvPr/>
        </p:nvSpPr>
        <p:spPr bwMode="auto">
          <a:xfrm>
            <a:off x="7451725" y="2024576"/>
            <a:ext cx="1512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smtClean="0">
                <a:solidFill>
                  <a:schemeClr val="tx1"/>
                </a:solidFill>
                <a:latin typeface="Times New Roman" pitchFamily="18" charset="0"/>
              </a:rPr>
              <a:t>Utiliser </a:t>
            </a:r>
            <a:r>
              <a:rPr lang="fr-BE" altLang="nl-BE" sz="1600" b="0" dirty="0">
                <a:solidFill>
                  <a:schemeClr val="tx1"/>
                </a:solidFill>
                <a:latin typeface="Times New Roman" pitchFamily="18" charset="0"/>
              </a:rPr>
              <a:t>les meilleures pratiques et évaluations pour influencer leur vision</a:t>
            </a:r>
            <a:endParaRPr lang="nl-BE" altLang="nl-BE" sz="1600" b="0" dirty="0">
              <a:solidFill>
                <a:schemeClr val="tx1"/>
              </a:solidFill>
              <a:latin typeface="Times New Roman" pitchFamily="18" charset="0"/>
            </a:endParaRPr>
          </a:p>
        </p:txBody>
      </p:sp>
      <p:cxnSp>
        <p:nvCxnSpPr>
          <p:cNvPr id="53289" name="Rechte verbindingslijn 4"/>
          <p:cNvCxnSpPr>
            <a:cxnSpLocks noChangeShapeType="1"/>
          </p:cNvCxnSpPr>
          <p:nvPr/>
        </p:nvCxnSpPr>
        <p:spPr bwMode="auto">
          <a:xfrm>
            <a:off x="7308850" y="2195513"/>
            <a:ext cx="0" cy="873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90" name="Rechte verbindingslijn 7"/>
          <p:cNvCxnSpPr>
            <a:cxnSpLocks noChangeShapeType="1"/>
            <a:endCxn id="53277" idx="3"/>
          </p:cNvCxnSpPr>
          <p:nvPr/>
        </p:nvCxnSpPr>
        <p:spPr bwMode="auto">
          <a:xfrm flipH="1">
            <a:off x="6583363" y="2614613"/>
            <a:ext cx="725487" cy="5397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 name="Tekstvak 33"/>
          <p:cNvSpPr txBox="1"/>
          <p:nvPr/>
        </p:nvSpPr>
        <p:spPr>
          <a:xfrm>
            <a:off x="1835696" y="1772816"/>
            <a:ext cx="430887" cy="2808312"/>
          </a:xfrm>
          <a:prstGeom prst="rect">
            <a:avLst/>
          </a:prstGeom>
          <a:noFill/>
        </p:spPr>
        <p:txBody>
          <a:bodyPr vert="vert270">
            <a:spAutoFit/>
          </a:bodyPr>
          <a:lstStyle/>
          <a:p>
            <a:pPr algn="ctr" eaLnBrk="1" hangingPunct="1">
              <a:defRPr/>
            </a:pPr>
            <a:r>
              <a:rPr lang="nl-BE" sz="1600" b="1" dirty="0"/>
              <a:t>alignement</a:t>
            </a:r>
          </a:p>
        </p:txBody>
      </p:sp>
    </p:spTree>
    <p:extLst>
      <p:ext uri="{BB962C8B-B14F-4D97-AF65-F5344CB8AC3E}">
        <p14:creationId xmlns:p14="http://schemas.microsoft.com/office/powerpoint/2010/main" val="303211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inhoud 2"/>
          <p:cNvSpPr>
            <a:spLocks noGrp="1"/>
          </p:cNvSpPr>
          <p:nvPr>
            <p:ph idx="1"/>
          </p:nvPr>
        </p:nvSpPr>
        <p:spPr/>
        <p:txBody>
          <a:bodyPr/>
          <a:lstStyle/>
          <a:p>
            <a:endParaRPr lang="nl-BE" altLang="nl-BE"/>
          </a:p>
        </p:txBody>
      </p:sp>
      <p:pic>
        <p:nvPicPr>
          <p:cNvPr id="78851" name="Afbeeldin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628775"/>
            <a:ext cx="74882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el 1"/>
          <p:cNvSpPr>
            <a:spLocks noGrp="1"/>
          </p:cNvSpPr>
          <p:nvPr>
            <p:ph type="title"/>
          </p:nvPr>
        </p:nvSpPr>
        <p:spPr>
          <a:xfrm>
            <a:off x="1116012" y="404813"/>
            <a:ext cx="7416427" cy="685800"/>
          </a:xfrm>
        </p:spPr>
        <p:txBody>
          <a:bodyPr/>
          <a:lstStyle/>
          <a:p>
            <a:r>
              <a:rPr lang="nl-BE" altLang="nl-BE" sz="2400" dirty="0" err="1"/>
              <a:t>Session</a:t>
            </a:r>
            <a:r>
              <a:rPr lang="nl-BE" altLang="nl-BE" sz="2400" dirty="0"/>
              <a:t> 1 - </a:t>
            </a:r>
            <a:r>
              <a:rPr lang="nl-BE" altLang="nl-BE" sz="2400" dirty="0" err="1"/>
              <a:t>Outcome</a:t>
            </a:r>
            <a:r>
              <a:rPr lang="nl-BE" altLang="nl-BE" sz="2400" dirty="0"/>
              <a:t> </a:t>
            </a:r>
            <a:r>
              <a:rPr lang="nl-BE" altLang="nl-BE" sz="2400" dirty="0" err="1"/>
              <a:t>mapping</a:t>
            </a:r>
            <a:r>
              <a:rPr lang="nl-BE" altLang="nl-BE" sz="2400" dirty="0"/>
              <a:t>/</a:t>
            </a:r>
            <a:r>
              <a:rPr lang="nl-BE" altLang="nl-BE" sz="2400" dirty="0" err="1"/>
              <a:t>cartographie</a:t>
            </a:r>
            <a:r>
              <a:rPr lang="nl-BE" altLang="nl-BE" sz="2400" dirty="0"/>
              <a:t> des </a:t>
            </a:r>
            <a:r>
              <a:rPr lang="nl-BE" altLang="nl-BE" sz="2400" dirty="0" err="1"/>
              <a:t>incidences</a:t>
            </a:r>
            <a:endParaRPr lang="nl-BE" altLang="nl-BE" sz="2400" dirty="0"/>
          </a:p>
        </p:txBody>
      </p:sp>
      <p:sp>
        <p:nvSpPr>
          <p:cNvPr id="78853" name="Tekstvak 5"/>
          <p:cNvSpPr txBox="1">
            <a:spLocks noChangeArrowheads="1"/>
          </p:cNvSpPr>
          <p:nvPr/>
        </p:nvSpPr>
        <p:spPr bwMode="auto">
          <a:xfrm>
            <a:off x="7092950" y="3141663"/>
            <a:ext cx="158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a:solidFill>
                  <a:schemeClr val="tx1"/>
                </a:solidFill>
                <a:latin typeface="Times New Roman" pitchFamily="18" charset="0"/>
              </a:rPr>
              <a:t>Stakeholders/</a:t>
            </a:r>
          </a:p>
          <a:p>
            <a:pPr eaLnBrk="1" hangingPunct="1">
              <a:spcBef>
                <a:spcPct val="0"/>
              </a:spcBef>
              <a:buClrTx/>
              <a:buFontTx/>
              <a:buNone/>
            </a:pPr>
            <a:r>
              <a:rPr lang="nl-BE" altLang="nl-BE" sz="1600">
                <a:solidFill>
                  <a:schemeClr val="tx1"/>
                </a:solidFill>
                <a:latin typeface="Times New Roman" pitchFamily="18" charset="0"/>
              </a:rPr>
              <a:t>begunstigden</a:t>
            </a:r>
          </a:p>
        </p:txBody>
      </p:sp>
    </p:spTree>
    <p:extLst>
      <p:ext uri="{BB962C8B-B14F-4D97-AF65-F5344CB8AC3E}">
        <p14:creationId xmlns:p14="http://schemas.microsoft.com/office/powerpoint/2010/main" val="326733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7578080" cy="685800"/>
          </a:xfrm>
        </p:spPr>
        <p:txBody>
          <a:bodyPr/>
          <a:lstStyle/>
          <a:p>
            <a:r>
              <a:rPr lang="nl-BE" sz="2400" dirty="0" err="1"/>
              <a:t>Session</a:t>
            </a:r>
            <a:r>
              <a:rPr lang="nl-BE" sz="2400" dirty="0"/>
              <a:t> 1 - Consignes pour les </a:t>
            </a:r>
            <a:r>
              <a:rPr lang="nl-BE" sz="2400" dirty="0" err="1"/>
              <a:t>groupes</a:t>
            </a:r>
            <a:r>
              <a:rPr lang="nl-BE" sz="2400" dirty="0"/>
              <a:t> de </a:t>
            </a:r>
            <a:r>
              <a:rPr lang="nl-BE" sz="2400" dirty="0" err="1"/>
              <a:t>travail</a:t>
            </a:r>
            <a:endParaRPr lang="nl-BE" sz="2400" dirty="0"/>
          </a:p>
        </p:txBody>
      </p:sp>
      <p:sp>
        <p:nvSpPr>
          <p:cNvPr id="3" name="Tijdelijke aanduiding voor inhoud 2"/>
          <p:cNvSpPr>
            <a:spLocks noGrp="1"/>
          </p:cNvSpPr>
          <p:nvPr>
            <p:ph idx="1"/>
          </p:nvPr>
        </p:nvSpPr>
        <p:spPr>
          <a:xfrm>
            <a:off x="1043608" y="692696"/>
            <a:ext cx="7992888" cy="5976664"/>
          </a:xfrm>
        </p:spPr>
        <p:txBody>
          <a:bodyPr/>
          <a:lstStyle/>
          <a:p>
            <a:r>
              <a:rPr lang="fr-BE" sz="2000" dirty="0"/>
              <a:t>Choisissez un cas concret de plaidoyer sur lequel vous allez travailler toute la journée. On va reconstruire (quelques éléments de) la </a:t>
            </a:r>
            <a:r>
              <a:rPr lang="fr-BE" sz="2000" dirty="0" err="1"/>
              <a:t>TdC</a:t>
            </a:r>
            <a:r>
              <a:rPr lang="fr-BE" sz="2000" dirty="0"/>
              <a:t> de ce cas.</a:t>
            </a:r>
          </a:p>
          <a:p>
            <a:r>
              <a:rPr lang="fr-BE" sz="2000" dirty="0"/>
              <a:t>Décrivez le problème. Est-ce que le problème est clair et précis?</a:t>
            </a:r>
          </a:p>
          <a:p>
            <a:r>
              <a:rPr lang="fr-BE" sz="2000" dirty="0"/>
              <a:t>Identifier le changement envisagé. Décrivez ce changement sur une petite carte et mettez cette carte sur le </a:t>
            </a:r>
            <a:r>
              <a:rPr lang="fr-BE" sz="2000" dirty="0" err="1" smtClean="0"/>
              <a:t>flipchart</a:t>
            </a:r>
            <a:r>
              <a:rPr lang="fr-BE" sz="2000" dirty="0"/>
              <a:t>.</a:t>
            </a:r>
          </a:p>
          <a:p>
            <a:r>
              <a:rPr lang="fr-BE" sz="2000" dirty="0"/>
              <a:t>Reflétez par rapport au contexte/environnement politique et décisionnel.</a:t>
            </a:r>
          </a:p>
          <a:p>
            <a:r>
              <a:rPr lang="fr-BE" sz="2000" dirty="0"/>
              <a:t>Elaborez une cartographie des acteurs: (a) faites un brainstorming des différente acteurs; (b) positionnez ces acteurs selon les axes « intérêt » et « alignement »</a:t>
            </a:r>
          </a:p>
          <a:p>
            <a:r>
              <a:rPr lang="fr-BE" sz="2000" dirty="0">
                <a:solidFill>
                  <a:srgbClr val="00B050"/>
                </a:solidFill>
              </a:rPr>
              <a:t>Encerclez</a:t>
            </a:r>
            <a:r>
              <a:rPr lang="fr-BE" sz="2000" dirty="0"/>
              <a:t> </a:t>
            </a:r>
            <a:r>
              <a:rPr lang="fr-BE" sz="2000" dirty="0">
                <a:solidFill>
                  <a:srgbClr val="00B050"/>
                </a:solidFill>
              </a:rPr>
              <a:t>en vert </a:t>
            </a:r>
            <a:r>
              <a:rPr lang="fr-BE" sz="2000" dirty="0"/>
              <a:t>les acteurs avec beaucoup de pouvoir, </a:t>
            </a:r>
            <a:r>
              <a:rPr lang="fr-BE" sz="2000" dirty="0">
                <a:solidFill>
                  <a:srgbClr val="FF0000"/>
                </a:solidFill>
              </a:rPr>
              <a:t>en rouge </a:t>
            </a:r>
            <a:r>
              <a:rPr lang="fr-BE" sz="2000" dirty="0"/>
              <a:t>ceux qui n’ont aucun </a:t>
            </a:r>
            <a:r>
              <a:rPr lang="fr-BE" sz="2000" dirty="0" smtClean="0"/>
              <a:t>pouvoir </a:t>
            </a:r>
            <a:r>
              <a:rPr lang="fr-BE" sz="2000" dirty="0"/>
              <a:t>et </a:t>
            </a:r>
            <a:r>
              <a:rPr lang="fr-BE" sz="2000" dirty="0">
                <a:solidFill>
                  <a:srgbClr val="0070C0"/>
                </a:solidFill>
              </a:rPr>
              <a:t>en bleu </a:t>
            </a:r>
            <a:r>
              <a:rPr lang="fr-BE" sz="2000" dirty="0"/>
              <a:t>ceux qui ont une certaine influence.</a:t>
            </a:r>
          </a:p>
          <a:p>
            <a:r>
              <a:rPr lang="fr-BE" sz="2000" dirty="0"/>
              <a:t>Prenez quelques-uns de ces acteurs et décrivez les changements envisagés au niveau de chaque acteur. Mettez les cartes sur le </a:t>
            </a:r>
            <a:r>
              <a:rPr lang="fr-BE" sz="2000" dirty="0" err="1" smtClean="0"/>
              <a:t>flipchart</a:t>
            </a:r>
            <a:r>
              <a:rPr lang="fr-BE" sz="2000" dirty="0"/>
              <a:t>.</a:t>
            </a:r>
          </a:p>
          <a:p>
            <a:pPr marL="0" indent="0">
              <a:buNone/>
            </a:pPr>
            <a:endParaRPr lang="fr-BE" sz="2000" dirty="0"/>
          </a:p>
          <a:p>
            <a:endParaRPr lang="fr-BE" sz="2000" dirty="0"/>
          </a:p>
        </p:txBody>
      </p:sp>
    </p:spTree>
    <p:extLst>
      <p:ext uri="{BB962C8B-B14F-4D97-AF65-F5344CB8AC3E}">
        <p14:creationId xmlns:p14="http://schemas.microsoft.com/office/powerpoint/2010/main" val="364618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04664"/>
            <a:ext cx="8712968" cy="685800"/>
          </a:xfrm>
        </p:spPr>
        <p:txBody>
          <a:bodyPr/>
          <a:lstStyle/>
          <a:p>
            <a:r>
              <a:rPr lang="nl-BE" dirty="0" err="1"/>
              <a:t>Session</a:t>
            </a:r>
            <a:r>
              <a:rPr lang="nl-BE" dirty="0"/>
              <a:t> 1 – </a:t>
            </a:r>
            <a:r>
              <a:rPr lang="nl-BE" dirty="0" err="1" smtClean="0"/>
              <a:t>Plénière</a:t>
            </a:r>
            <a:r>
              <a:rPr lang="nl-BE" dirty="0" smtClean="0"/>
              <a:t> </a:t>
            </a:r>
            <a:r>
              <a:rPr lang="nl-BE" dirty="0"/>
              <a:t>– </a:t>
            </a:r>
            <a:r>
              <a:rPr lang="nl-BE" dirty="0" err="1"/>
              <a:t>cas</a:t>
            </a:r>
            <a:r>
              <a:rPr lang="nl-BE" dirty="0"/>
              <a:t> PTCP Honduras</a:t>
            </a:r>
          </a:p>
        </p:txBody>
      </p:sp>
      <p:sp>
        <p:nvSpPr>
          <p:cNvPr id="3" name="Tijdelijke aanduiding voor inhoud 2"/>
          <p:cNvSpPr>
            <a:spLocks noGrp="1"/>
          </p:cNvSpPr>
          <p:nvPr>
            <p:ph idx="1"/>
          </p:nvPr>
        </p:nvSpPr>
        <p:spPr>
          <a:xfrm>
            <a:off x="1115616" y="1124744"/>
            <a:ext cx="8136904" cy="5733256"/>
          </a:xfrm>
        </p:spPr>
        <p:txBody>
          <a:bodyPr/>
          <a:lstStyle/>
          <a:p>
            <a:r>
              <a:rPr lang="fr-BE" sz="2000" dirty="0"/>
              <a:t>Plateforme de los </a:t>
            </a:r>
            <a:r>
              <a:rPr lang="fr-BE" sz="2000" dirty="0" err="1"/>
              <a:t>Trabajadores</a:t>
            </a:r>
            <a:r>
              <a:rPr lang="fr-BE" sz="2000" dirty="0"/>
              <a:t> </a:t>
            </a:r>
            <a:r>
              <a:rPr lang="fr-BE" sz="2000" dirty="0" err="1"/>
              <a:t>por</a:t>
            </a:r>
            <a:r>
              <a:rPr lang="fr-BE" sz="2000" dirty="0"/>
              <a:t> </a:t>
            </a:r>
            <a:r>
              <a:rPr lang="fr-BE" sz="2000" dirty="0" err="1"/>
              <a:t>Cuenta</a:t>
            </a:r>
            <a:r>
              <a:rPr lang="fr-BE" sz="2000" dirty="0"/>
              <a:t> </a:t>
            </a:r>
            <a:r>
              <a:rPr lang="fr-BE" sz="2000" dirty="0" err="1"/>
              <a:t>Propia</a:t>
            </a:r>
            <a:r>
              <a:rPr lang="fr-BE" sz="2000" dirty="0"/>
              <a:t> (réseau des syndicats du secteur informel)</a:t>
            </a:r>
          </a:p>
          <a:p>
            <a:r>
              <a:rPr lang="fr-BE" sz="2000" dirty="0"/>
              <a:t>Changement envisagé: cadre légal pour le secteur informel</a:t>
            </a:r>
          </a:p>
          <a:p>
            <a:r>
              <a:rPr lang="fr-BE" sz="2000" dirty="0"/>
              <a:t>Une approche technique (élaborer une proposition de loi) et approche politique (plaidoyer auprès des décideurs politiques)</a:t>
            </a:r>
          </a:p>
          <a:p>
            <a:r>
              <a:rPr lang="fr-BE" sz="2000" dirty="0"/>
              <a:t>Pas de succès</a:t>
            </a:r>
          </a:p>
          <a:p>
            <a:pPr lvl="1"/>
            <a:r>
              <a:rPr lang="fr-BE" sz="2000" dirty="0"/>
              <a:t>Introduire la proposition de loi via un membre du parlement, appuyé par une pétition de 5000 signatures et une marche</a:t>
            </a:r>
          </a:p>
          <a:p>
            <a:r>
              <a:rPr lang="fr-BE" sz="2000" dirty="0"/>
              <a:t>Succès – connaissance des processus de prise de décision + timing (changement de gouvernement, période des élections)</a:t>
            </a:r>
          </a:p>
          <a:p>
            <a:pPr lvl="1"/>
            <a:r>
              <a:rPr lang="fr-BE" sz="2000" dirty="0"/>
              <a:t>Demande au ministère de travail d’organiser un dialogue tripartite</a:t>
            </a:r>
          </a:p>
          <a:p>
            <a:pPr lvl="1"/>
            <a:r>
              <a:rPr lang="fr-BE" sz="2000" dirty="0"/>
              <a:t>Implication des différents acteurs: les syndicats, le ministère, le conseil économique et social, conseil national des entreprises privées, la présidence, le conseil des ministres</a:t>
            </a:r>
          </a:p>
          <a:p>
            <a:pPr lvl="1"/>
            <a:r>
              <a:rPr lang="fr-BE" sz="2000" dirty="0"/>
              <a:t>2 ans de négociations (la première initiative date de 2009)</a:t>
            </a:r>
          </a:p>
          <a:p>
            <a:pPr lvl="1"/>
            <a:endParaRPr lang="fr-BE" sz="1800" dirty="0"/>
          </a:p>
          <a:p>
            <a:endParaRPr lang="fr-BE" dirty="0"/>
          </a:p>
        </p:txBody>
      </p:sp>
    </p:spTree>
    <p:extLst>
      <p:ext uri="{BB962C8B-B14F-4D97-AF65-F5344CB8AC3E}">
        <p14:creationId xmlns:p14="http://schemas.microsoft.com/office/powerpoint/2010/main" val="269058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188640"/>
            <a:ext cx="6858000" cy="685800"/>
          </a:xfrm>
        </p:spPr>
        <p:txBody>
          <a:bodyPr/>
          <a:lstStyle/>
          <a:p>
            <a:r>
              <a:rPr lang="nl-BE" dirty="0" err="1"/>
              <a:t>Session</a:t>
            </a:r>
            <a:r>
              <a:rPr lang="nl-BE" dirty="0"/>
              <a:t> 1 – </a:t>
            </a:r>
            <a:r>
              <a:rPr lang="nl-BE" dirty="0" err="1" smtClean="0"/>
              <a:t>Plénière</a:t>
            </a:r>
            <a:r>
              <a:rPr lang="nl-BE" dirty="0"/>
              <a:t>: Cas UAFC</a:t>
            </a:r>
          </a:p>
        </p:txBody>
      </p:sp>
      <p:sp>
        <p:nvSpPr>
          <p:cNvPr id="3" name="Tijdelijke aanduiding voor inhoud 2"/>
          <p:cNvSpPr>
            <a:spLocks noGrp="1"/>
          </p:cNvSpPr>
          <p:nvPr>
            <p:ph idx="1"/>
          </p:nvPr>
        </p:nvSpPr>
        <p:spPr>
          <a:xfrm>
            <a:off x="1187624" y="980728"/>
            <a:ext cx="7956376" cy="5877272"/>
          </a:xfrm>
        </p:spPr>
        <p:txBody>
          <a:bodyPr/>
          <a:lstStyle/>
          <a:p>
            <a:r>
              <a:rPr lang="fr-BE" sz="2000" dirty="0" err="1"/>
              <a:t>Universal</a:t>
            </a:r>
            <a:r>
              <a:rPr lang="fr-BE" sz="2000" dirty="0"/>
              <a:t> </a:t>
            </a:r>
            <a:r>
              <a:rPr lang="fr-BE" sz="2000" dirty="0" err="1"/>
              <a:t>Acces</a:t>
            </a:r>
            <a:r>
              <a:rPr lang="fr-BE" sz="2000" dirty="0"/>
              <a:t> to </a:t>
            </a:r>
            <a:r>
              <a:rPr lang="fr-BE" sz="2000" dirty="0" err="1"/>
              <a:t>Female</a:t>
            </a:r>
            <a:r>
              <a:rPr lang="fr-BE" sz="2000" dirty="0"/>
              <a:t> Condom – campagne internationale d’Oxfam </a:t>
            </a:r>
            <a:r>
              <a:rPr lang="fr-BE" sz="2000" dirty="0" err="1"/>
              <a:t>Novib</a:t>
            </a:r>
            <a:r>
              <a:rPr lang="fr-BE" sz="2000" dirty="0"/>
              <a:t>, </a:t>
            </a:r>
            <a:r>
              <a:rPr lang="fr-BE" sz="2000" dirty="0" err="1"/>
              <a:t>Rutgers</a:t>
            </a:r>
            <a:r>
              <a:rPr lang="fr-BE" sz="2000" dirty="0"/>
              <a:t> WPF, i+ Solutions et le Min. des affaires étrangères</a:t>
            </a:r>
          </a:p>
          <a:p>
            <a:r>
              <a:rPr lang="fr-BE" sz="2000" dirty="0"/>
              <a:t>Changement envisagé: les donateurs et les gouvernements prévoient du budget pour l’achat, la distribution et la promotion des préservatifs féminins (international et dans plusieurs pays dans le sud)</a:t>
            </a:r>
          </a:p>
          <a:p>
            <a:r>
              <a:rPr lang="fr-BE" sz="2000" dirty="0"/>
              <a:t>Importance de la cartographie des acteurs</a:t>
            </a:r>
          </a:p>
          <a:p>
            <a:pPr lvl="1"/>
            <a:r>
              <a:rPr lang="fr-BE" sz="2000" dirty="0"/>
              <a:t>Une étude sur la connaissance, les croyances, les attitudes et les actions des différents acteurs</a:t>
            </a:r>
          </a:p>
          <a:p>
            <a:pPr lvl="1"/>
            <a:r>
              <a:rPr lang="fr-BE" sz="2000" dirty="0"/>
              <a:t>Identification des « agents de changement »</a:t>
            </a:r>
          </a:p>
          <a:p>
            <a:pPr lvl="1"/>
            <a:r>
              <a:rPr lang="fr-BE" sz="2000" dirty="0"/>
              <a:t>Ex. au sein de UNFPA</a:t>
            </a:r>
          </a:p>
          <a:p>
            <a:pPr lvl="2"/>
            <a:r>
              <a:rPr lang="fr-BE" sz="1600" dirty="0"/>
              <a:t>Le siège à New York – pas d’engagement concret mais le sujet entre dans leur politique</a:t>
            </a:r>
          </a:p>
          <a:p>
            <a:pPr lvl="2"/>
            <a:r>
              <a:rPr lang="fr-BE" sz="1600" dirty="0"/>
              <a:t>Directeur de la section santé reproductive et planification familiale – très engagé</a:t>
            </a:r>
          </a:p>
          <a:p>
            <a:pPr lvl="2"/>
            <a:r>
              <a:rPr lang="fr-BE" sz="1600" dirty="0"/>
              <a:t>Offices nationaux – attitudes et actions mélangées – besoin du plaidoyer à l‘interne</a:t>
            </a:r>
          </a:p>
          <a:p>
            <a:pPr lvl="2"/>
            <a:endParaRPr lang="fr-BE" sz="1600" dirty="0"/>
          </a:p>
        </p:txBody>
      </p:sp>
    </p:spTree>
    <p:extLst>
      <p:ext uri="{BB962C8B-B14F-4D97-AF65-F5344CB8AC3E}">
        <p14:creationId xmlns:p14="http://schemas.microsoft.com/office/powerpoint/2010/main" val="365491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Session</a:t>
            </a:r>
            <a:r>
              <a:rPr lang="nl-BE" dirty="0"/>
              <a:t> 1 – </a:t>
            </a:r>
            <a:r>
              <a:rPr lang="nl-BE" dirty="0" err="1" smtClean="0"/>
              <a:t>Plénière</a:t>
            </a:r>
            <a:r>
              <a:rPr lang="nl-BE" dirty="0" smtClean="0"/>
              <a:t> </a:t>
            </a:r>
            <a:r>
              <a:rPr lang="nl-BE" dirty="0"/>
              <a:t>: </a:t>
            </a:r>
            <a:r>
              <a:rPr lang="nl-BE" dirty="0" err="1"/>
              <a:t>cas</a:t>
            </a:r>
            <a:r>
              <a:rPr lang="nl-BE" dirty="0"/>
              <a:t> Vredeseilanden</a:t>
            </a:r>
          </a:p>
        </p:txBody>
      </p:sp>
      <p:sp>
        <p:nvSpPr>
          <p:cNvPr id="9" name="Content Placeholder 8"/>
          <p:cNvSpPr>
            <a:spLocks noGrp="1"/>
          </p:cNvSpPr>
          <p:nvPr>
            <p:ph sz="half" idx="2"/>
          </p:nvPr>
        </p:nvSpPr>
        <p:spPr>
          <a:xfrm>
            <a:off x="457200" y="2174875"/>
            <a:ext cx="5194920" cy="3951288"/>
          </a:xfrm>
        </p:spPr>
        <p:txBody>
          <a:bodyPr>
            <a:normAutofit/>
          </a:bodyPr>
          <a:lstStyle/>
          <a:p>
            <a:r>
              <a:rPr lang="nl-BE" dirty="0"/>
              <a:t>Sector-</a:t>
            </a:r>
            <a:r>
              <a:rPr lang="nl-BE" dirty="0" err="1"/>
              <a:t>wide</a:t>
            </a:r>
            <a:r>
              <a:rPr lang="nl-BE" dirty="0"/>
              <a:t> </a:t>
            </a:r>
            <a:r>
              <a:rPr lang="nl-BE" dirty="0" err="1"/>
              <a:t>consultation</a:t>
            </a:r>
            <a:r>
              <a:rPr lang="nl-BE" dirty="0"/>
              <a:t> &amp; exchange platform</a:t>
            </a:r>
          </a:p>
          <a:p>
            <a:r>
              <a:rPr lang="nl-BE" dirty="0" err="1"/>
              <a:t>Responding</a:t>
            </a:r>
            <a:r>
              <a:rPr lang="nl-BE" dirty="0"/>
              <a:t> </a:t>
            </a:r>
            <a:r>
              <a:rPr lang="nl-BE" dirty="0" err="1"/>
              <a:t>to</a:t>
            </a:r>
            <a:r>
              <a:rPr lang="nl-BE" dirty="0"/>
              <a:t> real gap</a:t>
            </a:r>
          </a:p>
          <a:p>
            <a:r>
              <a:rPr lang="nl-BE" dirty="0"/>
              <a:t>Original </a:t>
            </a:r>
            <a:r>
              <a:rPr lang="nl-BE" dirty="0" err="1"/>
              <a:t>build</a:t>
            </a:r>
            <a:r>
              <a:rPr lang="nl-BE" dirty="0"/>
              <a:t>-up &amp; design </a:t>
            </a:r>
            <a:r>
              <a:rPr lang="nl-BE"/>
              <a:t>of trajectory: broker</a:t>
            </a:r>
            <a:endParaRPr lang="nl-BE" dirty="0"/>
          </a:p>
          <a:p>
            <a:r>
              <a:rPr lang="nl-BE"/>
              <a:t>Potential </a:t>
            </a:r>
            <a:r>
              <a:rPr lang="nl-BE" dirty="0" err="1"/>
              <a:t>for</a:t>
            </a:r>
            <a:r>
              <a:rPr lang="nl-BE" dirty="0"/>
              <a:t> </a:t>
            </a:r>
            <a:r>
              <a:rPr lang="nl-BE" err="1"/>
              <a:t>structural</a:t>
            </a:r>
            <a:r>
              <a:rPr lang="nl-BE"/>
              <a:t> change</a:t>
            </a:r>
          </a:p>
          <a:p>
            <a:r>
              <a:rPr lang="nl-BE"/>
              <a:t>Balancing act between dialogue &amp; too close for comfort</a:t>
            </a:r>
          </a:p>
          <a:p>
            <a:endParaRPr lang="nl-BE" dirty="0"/>
          </a:p>
          <a:p>
            <a:endParaRPr lang="nl-BE" dirty="0"/>
          </a:p>
        </p:txBody>
      </p:sp>
      <p:sp>
        <p:nvSpPr>
          <p:cNvPr id="10" name="Text Placeholder 9"/>
          <p:cNvSpPr>
            <a:spLocks noGrp="1"/>
          </p:cNvSpPr>
          <p:nvPr>
            <p:ph type="body" sz="quarter" idx="3"/>
          </p:nvPr>
        </p:nvSpPr>
        <p:spPr>
          <a:xfrm>
            <a:off x="603250" y="1365464"/>
            <a:ext cx="4041775" cy="639762"/>
          </a:xfrm>
        </p:spPr>
        <p:txBody>
          <a:bodyPr/>
          <a:lstStyle/>
          <a:p>
            <a:r>
              <a:rPr lang="nl-BE" i="1"/>
              <a:t>The Foodture trajectory</a:t>
            </a:r>
          </a:p>
        </p:txBody>
      </p:sp>
      <p:pic>
        <p:nvPicPr>
          <p:cNvPr id="12" name="Picture 11"/>
          <p:cNvPicPr>
            <a:picLocks noChangeAspect="1"/>
          </p:cNvPicPr>
          <p:nvPr/>
        </p:nvPicPr>
        <p:blipFill>
          <a:blip r:embed="rId3"/>
          <a:stretch>
            <a:fillRect/>
          </a:stretch>
        </p:blipFill>
        <p:spPr>
          <a:xfrm>
            <a:off x="5856287" y="0"/>
            <a:ext cx="3287713" cy="1997832"/>
          </a:xfrm>
          <a:prstGeom prst="rect">
            <a:avLst/>
          </a:prstGeom>
        </p:spPr>
      </p:pic>
      <p:pic>
        <p:nvPicPr>
          <p:cNvPr id="7" name="Picture 6"/>
          <p:cNvPicPr>
            <a:picLocks noChangeAspect="1"/>
          </p:cNvPicPr>
          <p:nvPr/>
        </p:nvPicPr>
        <p:blipFill>
          <a:blip r:embed="rId4"/>
          <a:stretch>
            <a:fillRect/>
          </a:stretch>
        </p:blipFill>
        <p:spPr>
          <a:xfrm>
            <a:off x="5434838" y="1997832"/>
            <a:ext cx="2238375" cy="2824163"/>
          </a:xfrm>
          <a:prstGeom prst="rect">
            <a:avLst/>
          </a:prstGeom>
        </p:spPr>
      </p:pic>
      <p:pic>
        <p:nvPicPr>
          <p:cNvPr id="14" name="Picture 13"/>
          <p:cNvPicPr>
            <a:picLocks noChangeAspect="1"/>
          </p:cNvPicPr>
          <p:nvPr/>
        </p:nvPicPr>
        <p:blipFill>
          <a:blip r:embed="rId5"/>
          <a:stretch>
            <a:fillRect/>
          </a:stretch>
        </p:blipFill>
        <p:spPr>
          <a:xfrm>
            <a:off x="6426245" y="3890771"/>
            <a:ext cx="2717755" cy="2660898"/>
          </a:xfrm>
          <a:prstGeom prst="rect">
            <a:avLst/>
          </a:prstGeom>
        </p:spPr>
      </p:pic>
    </p:spTree>
    <p:extLst>
      <p:ext uri="{BB962C8B-B14F-4D97-AF65-F5344CB8AC3E}">
        <p14:creationId xmlns:p14="http://schemas.microsoft.com/office/powerpoint/2010/main" val="14069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60648"/>
            <a:ext cx="6858000" cy="685800"/>
          </a:xfrm>
        </p:spPr>
        <p:txBody>
          <a:bodyPr/>
          <a:lstStyle/>
          <a:p>
            <a:r>
              <a:rPr lang="nl-BE" dirty="0" err="1"/>
              <a:t>Session</a:t>
            </a:r>
            <a:r>
              <a:rPr lang="nl-BE" dirty="0"/>
              <a:t> 2: </a:t>
            </a:r>
            <a:r>
              <a:rPr lang="nl-BE" dirty="0" err="1"/>
              <a:t>Elaborer</a:t>
            </a:r>
            <a:r>
              <a:rPr lang="nl-BE" dirty="0"/>
              <a:t> la stratégie </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073653387"/>
              </p:ext>
            </p:extLst>
          </p:nvPr>
        </p:nvGraphicFramePr>
        <p:xfrm>
          <a:off x="899592" y="980728"/>
          <a:ext cx="8136904" cy="5586943"/>
        </p:xfrm>
        <a:graphic>
          <a:graphicData uri="http://schemas.openxmlformats.org/drawingml/2006/table">
            <a:tbl>
              <a:tblPr firstRow="1" bandRow="1">
                <a:tableStyleId>{5C22544A-7EE6-4342-B048-85BDC9FD1C3A}</a:tableStyleId>
              </a:tblPr>
              <a:tblGrid>
                <a:gridCol w="2771693">
                  <a:extLst>
                    <a:ext uri="{9D8B030D-6E8A-4147-A177-3AD203B41FA5}">
                      <a16:colId xmlns:a16="http://schemas.microsoft.com/office/drawing/2014/main" xmlns="" val="20000"/>
                    </a:ext>
                  </a:extLst>
                </a:gridCol>
                <a:gridCol w="5365211">
                  <a:extLst>
                    <a:ext uri="{9D8B030D-6E8A-4147-A177-3AD203B41FA5}">
                      <a16:colId xmlns:a16="http://schemas.microsoft.com/office/drawing/2014/main" xmlns="" val="20001"/>
                    </a:ext>
                  </a:extLst>
                </a:gridCol>
              </a:tblGrid>
              <a:tr h="348426">
                <a:tc gridSpan="2">
                  <a:txBody>
                    <a:bodyPr/>
                    <a:lstStyle/>
                    <a:p>
                      <a:r>
                        <a:rPr lang="fr-BE" noProof="0" dirty="0"/>
                        <a:t>Comment atteindre</a:t>
                      </a:r>
                      <a:r>
                        <a:rPr lang="fr-BE" baseline="0" noProof="0" dirty="0"/>
                        <a:t> le changement envisagé?</a:t>
                      </a:r>
                      <a:endParaRPr lang="fr-BE" noProof="0" dirty="0"/>
                    </a:p>
                  </a:txBody>
                  <a:tcPr/>
                </a:tc>
                <a:tc hMerge="1">
                  <a:txBody>
                    <a:bodyPr/>
                    <a:lstStyle/>
                    <a:p>
                      <a:endParaRPr lang="nl-BE" dirty="0"/>
                    </a:p>
                  </a:txBody>
                  <a:tcPr/>
                </a:tc>
                <a:extLst>
                  <a:ext uri="{0D108BD9-81ED-4DB2-BD59-A6C34878D82A}">
                    <a16:rowId xmlns:a16="http://schemas.microsoft.com/office/drawing/2014/main" xmlns="" val="10000"/>
                  </a:ext>
                </a:extLst>
              </a:tr>
              <a:tr h="348426">
                <a:tc>
                  <a:txBody>
                    <a:bodyPr/>
                    <a:lstStyle/>
                    <a:p>
                      <a:r>
                        <a:rPr lang="fr-BE" b="1" i="1" noProof="0" dirty="0"/>
                        <a:t>Etapes</a:t>
                      </a:r>
                    </a:p>
                  </a:txBody>
                  <a:tcPr/>
                </a:tc>
                <a:tc>
                  <a:txBody>
                    <a:bodyPr/>
                    <a:lstStyle/>
                    <a:p>
                      <a:pPr marL="0" indent="0">
                        <a:buFontTx/>
                        <a:buNone/>
                      </a:pPr>
                      <a:r>
                        <a:rPr lang="fr-BE" b="1" i="1" noProof="0" dirty="0"/>
                        <a:t>Compétences - méthodologies</a:t>
                      </a:r>
                    </a:p>
                  </a:txBody>
                  <a:tcPr/>
                </a:tc>
                <a:extLst>
                  <a:ext uri="{0D108BD9-81ED-4DB2-BD59-A6C34878D82A}">
                    <a16:rowId xmlns:a16="http://schemas.microsoft.com/office/drawing/2014/main" xmlns="" val="10001"/>
                  </a:ext>
                </a:extLst>
              </a:tr>
              <a:tr h="2177661">
                <a:tc>
                  <a:txBody>
                    <a:bodyPr/>
                    <a:lstStyle/>
                    <a:p>
                      <a:r>
                        <a:rPr lang="fr-BE" noProof="0" dirty="0"/>
                        <a:t>Identifier les messages prédominants</a:t>
                      </a:r>
                    </a:p>
                  </a:txBody>
                  <a:tcPr/>
                </a:tc>
                <a:tc>
                  <a:txBody>
                    <a:bodyPr/>
                    <a:lstStyle/>
                    <a:p>
                      <a:pPr marL="285750" indent="-285750">
                        <a:buFontTx/>
                        <a:buChar char="-"/>
                      </a:pPr>
                      <a:r>
                        <a:rPr lang="fr-BE" noProof="0" dirty="0"/>
                        <a:t>Quels messages pour quel public?</a:t>
                      </a:r>
                    </a:p>
                    <a:p>
                      <a:pPr marL="285750" indent="-285750">
                        <a:buFontTx/>
                        <a:buChar char="-"/>
                      </a:pPr>
                      <a:r>
                        <a:rPr lang="fr-BE" noProof="0" dirty="0"/>
                        <a:t>Messages clairs et précis</a:t>
                      </a:r>
                    </a:p>
                    <a:p>
                      <a:pPr marL="285750" indent="-285750">
                        <a:buFontTx/>
                        <a:buChar char="-"/>
                      </a:pPr>
                      <a:r>
                        <a:rPr lang="fr-BE" noProof="0" dirty="0"/>
                        <a:t>Des propositions concrètes, réalistes et argumentées/ justifiées</a:t>
                      </a:r>
                    </a:p>
                    <a:p>
                      <a:pPr marL="285750" indent="-285750">
                        <a:buFontTx/>
                        <a:buChar char="-"/>
                      </a:pPr>
                      <a:r>
                        <a:rPr lang="fr-BE" noProof="0" dirty="0"/>
                        <a:t>Faire attention au processus de prise de décision (à l’interne, ou au sein de la coalition) par rapport au message, la</a:t>
                      </a:r>
                      <a:r>
                        <a:rPr lang="fr-BE" baseline="0" noProof="0" dirty="0"/>
                        <a:t> position, les stratégies</a:t>
                      </a:r>
                      <a:endParaRPr lang="fr-BE" noProof="0" dirty="0"/>
                    </a:p>
                  </a:txBody>
                  <a:tcPr/>
                </a:tc>
                <a:extLst>
                  <a:ext uri="{0D108BD9-81ED-4DB2-BD59-A6C34878D82A}">
                    <a16:rowId xmlns:a16="http://schemas.microsoft.com/office/drawing/2014/main" xmlns="" val="10002"/>
                  </a:ext>
                </a:extLst>
              </a:tr>
              <a:tr h="871065">
                <a:tc>
                  <a:txBody>
                    <a:bodyPr/>
                    <a:lstStyle/>
                    <a:p>
                      <a:r>
                        <a:rPr lang="fr-BE" noProof="0" dirty="0"/>
                        <a:t>Elaborer</a:t>
                      </a:r>
                      <a:r>
                        <a:rPr lang="fr-BE" baseline="0" noProof="0" dirty="0"/>
                        <a:t> la stratégie</a:t>
                      </a:r>
                      <a:endParaRPr lang="fr-BE" noProof="0" dirty="0"/>
                    </a:p>
                  </a:txBody>
                  <a:tcPr/>
                </a:tc>
                <a:tc>
                  <a:txBody>
                    <a:bodyPr/>
                    <a:lstStyle/>
                    <a:p>
                      <a:pPr marL="285750" indent="-285750">
                        <a:buFontTx/>
                        <a:buChar char="-"/>
                      </a:pPr>
                      <a:r>
                        <a:rPr lang="fr-BE" sz="1800" kern="1200" noProof="0" dirty="0" smtClean="0">
                          <a:solidFill>
                            <a:schemeClr val="dk1"/>
                          </a:solidFill>
                          <a:latin typeface="+mn-lt"/>
                          <a:ea typeface="+mn-ea"/>
                          <a:cs typeface="+mn-cs"/>
                        </a:rPr>
                        <a:t>Choisir une ou des approches de plaidoyer </a:t>
                      </a:r>
                    </a:p>
                    <a:p>
                      <a:pPr marL="285750" indent="-285750">
                        <a:buFontTx/>
                        <a:buChar char="-"/>
                      </a:pPr>
                      <a:r>
                        <a:rPr lang="fr-BE" sz="1800" kern="1200" noProof="0" dirty="0" smtClean="0">
                          <a:solidFill>
                            <a:schemeClr val="dk1"/>
                          </a:solidFill>
                          <a:latin typeface="+mn-lt"/>
                          <a:ea typeface="+mn-ea"/>
                          <a:cs typeface="+mn-cs"/>
                        </a:rPr>
                        <a:t>Élaborer la stratégie de communication</a:t>
                      </a:r>
                    </a:p>
                    <a:p>
                      <a:pPr marL="285750" indent="-285750">
                        <a:buFontTx/>
                        <a:buChar char="-"/>
                      </a:pPr>
                      <a:r>
                        <a:rPr lang="fr-BE" sz="1800" kern="1200" noProof="0" dirty="0" smtClean="0">
                          <a:solidFill>
                            <a:schemeClr val="dk1"/>
                          </a:solidFill>
                          <a:latin typeface="+mn-lt"/>
                          <a:ea typeface="+mn-ea"/>
                          <a:cs typeface="+mn-cs"/>
                        </a:rPr>
                        <a:t>Expliciter les hypothèses</a:t>
                      </a:r>
                      <a:endParaRPr lang="fr-BE" sz="1800" kern="1200" noProof="0" dirty="0">
                        <a:solidFill>
                          <a:schemeClr val="dk1"/>
                        </a:solidFill>
                        <a:latin typeface="+mn-lt"/>
                        <a:ea typeface="+mn-ea"/>
                        <a:cs typeface="+mn-cs"/>
                      </a:endParaRPr>
                    </a:p>
                  </a:txBody>
                  <a:tcPr/>
                </a:tc>
                <a:extLst>
                  <a:ext uri="{0D108BD9-81ED-4DB2-BD59-A6C34878D82A}">
                    <a16:rowId xmlns:a16="http://schemas.microsoft.com/office/drawing/2014/main" xmlns="" val="10003"/>
                  </a:ext>
                </a:extLst>
              </a:tr>
              <a:tr h="1655023">
                <a:tc>
                  <a:txBody>
                    <a:bodyPr/>
                    <a:lstStyle/>
                    <a:p>
                      <a:r>
                        <a:rPr lang="fr-BE" noProof="0" dirty="0"/>
                        <a:t>Préparer</a:t>
                      </a:r>
                      <a:r>
                        <a:rPr lang="fr-BE" baseline="0" noProof="0" dirty="0"/>
                        <a:t> un plan d’action</a:t>
                      </a:r>
                      <a:endParaRPr lang="fr-BE" noProof="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fr-BE" sz="1800" kern="1200" noProof="0" dirty="0" smtClean="0">
                          <a:solidFill>
                            <a:schemeClr val="dk1"/>
                          </a:solidFill>
                          <a:latin typeface="+mn-lt"/>
                          <a:ea typeface="+mn-ea"/>
                          <a:cs typeface="+mn-cs"/>
                        </a:rPr>
                        <a:t>Elaborer un plan d’action qui est flexible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BE" sz="1800" kern="1200" noProof="0" dirty="0" smtClean="0">
                          <a:solidFill>
                            <a:schemeClr val="dk1"/>
                          </a:solidFill>
                          <a:latin typeface="+mn-lt"/>
                          <a:ea typeface="+mn-ea"/>
                          <a:cs typeface="+mn-cs"/>
                        </a:rPr>
                        <a:t>Préparer un budget et identifier les ressources (adapter la stratégie aux ressources humaines et financières disponibles)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BE" sz="1800" kern="1200" noProof="0" dirty="0" smtClean="0">
                          <a:solidFill>
                            <a:schemeClr val="dk1"/>
                          </a:solidFill>
                          <a:latin typeface="+mn-lt"/>
                          <a:ea typeface="+mn-ea"/>
                          <a:cs typeface="+mn-cs"/>
                        </a:rPr>
                        <a:t>Exécuter une analyse des risques</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0951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bwMode="auto">
          <a:xfrm>
            <a:off x="4427984" y="3140968"/>
            <a:ext cx="0" cy="19442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Rechte verbindingslijn met pijl 6"/>
          <p:cNvCxnSpPr/>
          <p:nvPr/>
        </p:nvCxnSpPr>
        <p:spPr bwMode="auto">
          <a:xfrm flipV="1">
            <a:off x="4427984" y="1268760"/>
            <a:ext cx="0" cy="18722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kstvak 7"/>
          <p:cNvSpPr txBox="1"/>
          <p:nvPr/>
        </p:nvSpPr>
        <p:spPr>
          <a:xfrm>
            <a:off x="3347864" y="692696"/>
            <a:ext cx="2376264" cy="400110"/>
          </a:xfrm>
          <a:prstGeom prst="rect">
            <a:avLst/>
          </a:prstGeom>
          <a:noFill/>
        </p:spPr>
        <p:txBody>
          <a:bodyPr wrap="square" rtlCol="0">
            <a:spAutoFit/>
          </a:bodyPr>
          <a:lstStyle/>
          <a:p>
            <a:r>
              <a:rPr lang="nl-NL" sz="2000" b="1" dirty="0" err="1"/>
              <a:t>Evidence</a:t>
            </a:r>
            <a:r>
              <a:rPr lang="nl-NL" sz="2000" b="1" dirty="0"/>
              <a:t> </a:t>
            </a:r>
            <a:r>
              <a:rPr lang="nl-NL" sz="2000" b="1" dirty="0" err="1"/>
              <a:t>based</a:t>
            </a:r>
            <a:endParaRPr lang="nl-NL" sz="2000" b="1" dirty="0"/>
          </a:p>
        </p:txBody>
      </p:sp>
      <p:sp>
        <p:nvSpPr>
          <p:cNvPr id="10" name="Tekstvak 9"/>
          <p:cNvSpPr txBox="1"/>
          <p:nvPr/>
        </p:nvSpPr>
        <p:spPr>
          <a:xfrm>
            <a:off x="3131840" y="5373216"/>
            <a:ext cx="3096344" cy="400110"/>
          </a:xfrm>
          <a:prstGeom prst="rect">
            <a:avLst/>
          </a:prstGeom>
          <a:noFill/>
        </p:spPr>
        <p:txBody>
          <a:bodyPr wrap="square" rtlCol="0">
            <a:spAutoFit/>
          </a:bodyPr>
          <a:lstStyle/>
          <a:p>
            <a:r>
              <a:rPr lang="nl-NL" sz="2000" b="1" dirty="0"/>
              <a:t>Interest/</a:t>
            </a:r>
            <a:r>
              <a:rPr lang="nl-NL" sz="2000" b="1" dirty="0" err="1"/>
              <a:t>value</a:t>
            </a:r>
            <a:r>
              <a:rPr lang="nl-NL" sz="2000" b="1" dirty="0"/>
              <a:t> </a:t>
            </a:r>
            <a:r>
              <a:rPr lang="nl-NL" sz="2000" b="1" dirty="0" err="1"/>
              <a:t>based</a:t>
            </a:r>
            <a:endParaRPr lang="nl-NL" sz="2000" b="1" dirty="0"/>
          </a:p>
        </p:txBody>
      </p:sp>
      <p:cxnSp>
        <p:nvCxnSpPr>
          <p:cNvPr id="12" name="Rechte verbindingslijn met pijl 11"/>
          <p:cNvCxnSpPr/>
          <p:nvPr/>
        </p:nvCxnSpPr>
        <p:spPr bwMode="auto">
          <a:xfrm>
            <a:off x="4427984" y="3140968"/>
            <a:ext cx="208823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kstvak 12"/>
          <p:cNvSpPr txBox="1"/>
          <p:nvPr/>
        </p:nvSpPr>
        <p:spPr>
          <a:xfrm>
            <a:off x="6804248" y="2852936"/>
            <a:ext cx="2160240" cy="1077218"/>
          </a:xfrm>
          <a:prstGeom prst="rect">
            <a:avLst/>
          </a:prstGeom>
          <a:noFill/>
        </p:spPr>
        <p:txBody>
          <a:bodyPr wrap="square" rtlCol="0">
            <a:spAutoFit/>
          </a:bodyPr>
          <a:lstStyle/>
          <a:p>
            <a:r>
              <a:rPr lang="nl-NL" sz="2000" b="1" dirty="0" err="1"/>
              <a:t>Confrontation</a:t>
            </a:r>
            <a:r>
              <a:rPr lang="nl-NL" sz="2000" b="1" dirty="0"/>
              <a:t>/ </a:t>
            </a:r>
          </a:p>
          <a:p>
            <a:r>
              <a:rPr lang="nl-NL" sz="2000" b="1" dirty="0" err="1"/>
              <a:t>Outside</a:t>
            </a:r>
            <a:r>
              <a:rPr lang="nl-NL" sz="2000" b="1" dirty="0"/>
              <a:t> track</a:t>
            </a:r>
          </a:p>
          <a:p>
            <a:endParaRPr lang="nl-NL" dirty="0"/>
          </a:p>
        </p:txBody>
      </p:sp>
      <p:cxnSp>
        <p:nvCxnSpPr>
          <p:cNvPr id="15" name="Rechte verbindingslijn met pijl 14"/>
          <p:cNvCxnSpPr/>
          <p:nvPr/>
        </p:nvCxnSpPr>
        <p:spPr bwMode="auto">
          <a:xfrm flipH="1">
            <a:off x="2411760" y="3140968"/>
            <a:ext cx="20162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kstvak 15"/>
          <p:cNvSpPr txBox="1"/>
          <p:nvPr/>
        </p:nvSpPr>
        <p:spPr>
          <a:xfrm>
            <a:off x="323528" y="2924944"/>
            <a:ext cx="1872208" cy="707886"/>
          </a:xfrm>
          <a:prstGeom prst="rect">
            <a:avLst/>
          </a:prstGeom>
          <a:noFill/>
        </p:spPr>
        <p:txBody>
          <a:bodyPr wrap="square" rtlCol="0">
            <a:spAutoFit/>
          </a:bodyPr>
          <a:lstStyle/>
          <a:p>
            <a:r>
              <a:rPr lang="nl-NL" sz="2000" b="1" dirty="0"/>
              <a:t>Cooperation/ </a:t>
            </a:r>
            <a:r>
              <a:rPr lang="nl-NL" sz="2000" b="1" dirty="0" err="1"/>
              <a:t>inside</a:t>
            </a:r>
            <a:r>
              <a:rPr lang="nl-NL" sz="2000" b="1" dirty="0"/>
              <a:t> track</a:t>
            </a:r>
          </a:p>
        </p:txBody>
      </p:sp>
      <p:sp>
        <p:nvSpPr>
          <p:cNvPr id="17" name="Ovaal 16"/>
          <p:cNvSpPr/>
          <p:nvPr/>
        </p:nvSpPr>
        <p:spPr bwMode="auto">
          <a:xfrm>
            <a:off x="5868144" y="1196752"/>
            <a:ext cx="2016224" cy="86409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 name="Tekstvak 17"/>
          <p:cNvSpPr txBox="1"/>
          <p:nvPr/>
        </p:nvSpPr>
        <p:spPr>
          <a:xfrm>
            <a:off x="6192180" y="1397967"/>
            <a:ext cx="1368152" cy="461665"/>
          </a:xfrm>
          <a:prstGeom prst="rect">
            <a:avLst/>
          </a:prstGeom>
          <a:noFill/>
        </p:spPr>
        <p:txBody>
          <a:bodyPr wrap="square" rtlCol="0">
            <a:spAutoFit/>
          </a:bodyPr>
          <a:lstStyle/>
          <a:p>
            <a:r>
              <a:rPr lang="nl-NL" dirty="0" err="1"/>
              <a:t>advocacy</a:t>
            </a:r>
            <a:endParaRPr lang="nl-NL" dirty="0"/>
          </a:p>
        </p:txBody>
      </p:sp>
      <p:sp>
        <p:nvSpPr>
          <p:cNvPr id="19" name="Ovaal 18"/>
          <p:cNvSpPr/>
          <p:nvPr/>
        </p:nvSpPr>
        <p:spPr bwMode="auto">
          <a:xfrm>
            <a:off x="1295636" y="1268784"/>
            <a:ext cx="2232248" cy="86409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1" name="Tekstvak 20"/>
          <p:cNvSpPr txBox="1"/>
          <p:nvPr/>
        </p:nvSpPr>
        <p:spPr>
          <a:xfrm>
            <a:off x="1763688" y="1469999"/>
            <a:ext cx="1368152" cy="461665"/>
          </a:xfrm>
          <a:prstGeom prst="rect">
            <a:avLst/>
          </a:prstGeom>
          <a:noFill/>
        </p:spPr>
        <p:txBody>
          <a:bodyPr wrap="square" rtlCol="0">
            <a:spAutoFit/>
          </a:bodyPr>
          <a:lstStyle/>
          <a:p>
            <a:r>
              <a:rPr lang="nl-NL" dirty="0" err="1"/>
              <a:t>advising</a:t>
            </a:r>
            <a:endParaRPr lang="nl-NL" dirty="0"/>
          </a:p>
        </p:txBody>
      </p:sp>
      <p:sp>
        <p:nvSpPr>
          <p:cNvPr id="22" name="Ovaal 21"/>
          <p:cNvSpPr/>
          <p:nvPr/>
        </p:nvSpPr>
        <p:spPr bwMode="auto">
          <a:xfrm>
            <a:off x="6012160" y="4171354"/>
            <a:ext cx="2016224" cy="9361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3" name="Tekstvak 22"/>
          <p:cNvSpPr txBox="1"/>
          <p:nvPr/>
        </p:nvSpPr>
        <p:spPr>
          <a:xfrm>
            <a:off x="6372200" y="4365104"/>
            <a:ext cx="1368152" cy="461665"/>
          </a:xfrm>
          <a:prstGeom prst="rect">
            <a:avLst/>
          </a:prstGeom>
          <a:noFill/>
        </p:spPr>
        <p:txBody>
          <a:bodyPr wrap="square" rtlCol="0">
            <a:spAutoFit/>
          </a:bodyPr>
          <a:lstStyle/>
          <a:p>
            <a:r>
              <a:rPr lang="nl-NL" dirty="0" err="1"/>
              <a:t>activism</a:t>
            </a:r>
            <a:endParaRPr lang="nl-NL" dirty="0"/>
          </a:p>
        </p:txBody>
      </p:sp>
      <p:sp>
        <p:nvSpPr>
          <p:cNvPr id="24" name="Ovaal 23"/>
          <p:cNvSpPr/>
          <p:nvPr/>
        </p:nvSpPr>
        <p:spPr bwMode="auto">
          <a:xfrm>
            <a:off x="1308820" y="4242792"/>
            <a:ext cx="1944216" cy="86409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6" name="Tekstvak 25"/>
          <p:cNvSpPr txBox="1"/>
          <p:nvPr/>
        </p:nvSpPr>
        <p:spPr>
          <a:xfrm>
            <a:off x="1547664" y="4365104"/>
            <a:ext cx="1440160" cy="461665"/>
          </a:xfrm>
          <a:prstGeom prst="rect">
            <a:avLst/>
          </a:prstGeom>
          <a:noFill/>
        </p:spPr>
        <p:txBody>
          <a:bodyPr wrap="square" rtlCol="0">
            <a:spAutoFit/>
          </a:bodyPr>
          <a:lstStyle/>
          <a:p>
            <a:r>
              <a:rPr lang="nl-NL" dirty="0"/>
              <a:t>Lobby</a:t>
            </a:r>
          </a:p>
        </p:txBody>
      </p:sp>
      <p:sp>
        <p:nvSpPr>
          <p:cNvPr id="2" name="Titel 1"/>
          <p:cNvSpPr>
            <a:spLocks noGrp="1"/>
          </p:cNvSpPr>
          <p:nvPr>
            <p:ph type="title"/>
          </p:nvPr>
        </p:nvSpPr>
        <p:spPr>
          <a:xfrm>
            <a:off x="1452736" y="11561"/>
            <a:ext cx="7511752" cy="685800"/>
          </a:xfrm>
        </p:spPr>
        <p:txBody>
          <a:bodyPr/>
          <a:lstStyle/>
          <a:p>
            <a:r>
              <a:rPr lang="nl-BE" sz="2400" dirty="0" err="1"/>
              <a:t>Session</a:t>
            </a:r>
            <a:r>
              <a:rPr lang="nl-BE" sz="2400" dirty="0"/>
              <a:t> 2 – </a:t>
            </a:r>
            <a:r>
              <a:rPr lang="nl-BE" sz="2400" dirty="0" err="1"/>
              <a:t>Stratégies</a:t>
            </a:r>
            <a:r>
              <a:rPr lang="nl-BE" sz="2400" dirty="0"/>
              <a:t> de </a:t>
            </a:r>
            <a:r>
              <a:rPr lang="nl-BE" sz="2400" dirty="0" err="1"/>
              <a:t>plaidoyer</a:t>
            </a:r>
            <a:endParaRPr lang="nl-BE" sz="2400" dirty="0"/>
          </a:p>
        </p:txBody>
      </p:sp>
    </p:spTree>
    <p:extLst>
      <p:ext uri="{BB962C8B-B14F-4D97-AF65-F5344CB8AC3E}">
        <p14:creationId xmlns:p14="http://schemas.microsoft.com/office/powerpoint/2010/main" val="88399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858000" cy="685800"/>
          </a:xfrm>
        </p:spPr>
        <p:txBody>
          <a:bodyPr/>
          <a:lstStyle/>
          <a:p>
            <a:r>
              <a:rPr lang="nl-BE" dirty="0" err="1"/>
              <a:t>Programme</a:t>
            </a:r>
            <a:endParaRPr lang="nl-BE" dirty="0"/>
          </a:p>
        </p:txBody>
      </p:sp>
      <p:sp>
        <p:nvSpPr>
          <p:cNvPr id="3" name="Tijdelijke aanduiding voor inhoud 2"/>
          <p:cNvSpPr>
            <a:spLocks noGrp="1"/>
          </p:cNvSpPr>
          <p:nvPr>
            <p:ph idx="1"/>
          </p:nvPr>
        </p:nvSpPr>
        <p:spPr>
          <a:xfrm>
            <a:off x="1043608" y="1196752"/>
            <a:ext cx="7920880" cy="5040560"/>
          </a:xfrm>
        </p:spPr>
        <p:txBody>
          <a:bodyPr/>
          <a:lstStyle/>
          <a:p>
            <a:r>
              <a:rPr lang="nl-BE" dirty="0" err="1"/>
              <a:t>Introduction</a:t>
            </a:r>
            <a:endParaRPr lang="nl-BE" dirty="0"/>
          </a:p>
          <a:p>
            <a:r>
              <a:rPr lang="nl-BE" dirty="0" err="1"/>
              <a:t>Session</a:t>
            </a:r>
            <a:r>
              <a:rPr lang="nl-BE" dirty="0"/>
              <a:t> 1 – </a:t>
            </a:r>
            <a:r>
              <a:rPr lang="nl-BE" dirty="0" err="1"/>
              <a:t>Quoi</a:t>
            </a:r>
            <a:r>
              <a:rPr lang="nl-BE" dirty="0"/>
              <a:t>, </a:t>
            </a:r>
            <a:r>
              <a:rPr lang="nl-BE" dirty="0" err="1"/>
              <a:t>avec</a:t>
            </a:r>
            <a:r>
              <a:rPr lang="nl-BE" dirty="0"/>
              <a:t> </a:t>
            </a:r>
            <a:r>
              <a:rPr lang="nl-BE" dirty="0" err="1"/>
              <a:t>qui</a:t>
            </a:r>
            <a:r>
              <a:rPr lang="nl-BE" dirty="0"/>
              <a:t> et </a:t>
            </a:r>
            <a:r>
              <a:rPr lang="nl-BE" dirty="0" err="1"/>
              <a:t>pourquoi</a:t>
            </a:r>
            <a:endParaRPr lang="nl-BE" dirty="0"/>
          </a:p>
          <a:p>
            <a:r>
              <a:rPr lang="nl-BE" dirty="0" err="1"/>
              <a:t>Session</a:t>
            </a:r>
            <a:r>
              <a:rPr lang="nl-BE" dirty="0"/>
              <a:t> 2 – </a:t>
            </a:r>
            <a:r>
              <a:rPr lang="nl-BE" dirty="0" err="1"/>
              <a:t>Elaborer</a:t>
            </a:r>
            <a:r>
              <a:rPr lang="nl-BE" dirty="0"/>
              <a:t> la stratégie</a:t>
            </a:r>
          </a:p>
          <a:p>
            <a:r>
              <a:rPr lang="nl-BE" dirty="0" err="1"/>
              <a:t>Session</a:t>
            </a:r>
            <a:r>
              <a:rPr lang="nl-BE" dirty="0"/>
              <a:t> 3 – </a:t>
            </a:r>
            <a:r>
              <a:rPr lang="nl-BE" dirty="0" err="1"/>
              <a:t>Suivi</a:t>
            </a:r>
            <a:r>
              <a:rPr lang="nl-BE" dirty="0"/>
              <a:t> et </a:t>
            </a:r>
            <a:r>
              <a:rPr lang="nl-BE" dirty="0" err="1"/>
              <a:t>évaluation</a:t>
            </a:r>
            <a:endParaRPr lang="nl-BE" dirty="0"/>
          </a:p>
          <a:p>
            <a:pPr lvl="1"/>
            <a:r>
              <a:rPr lang="nl-BE" dirty="0" err="1"/>
              <a:t>Structure</a:t>
            </a:r>
            <a:r>
              <a:rPr lang="nl-BE" dirty="0"/>
              <a:t> des </a:t>
            </a:r>
            <a:r>
              <a:rPr lang="nl-BE" dirty="0" err="1"/>
              <a:t>sessions</a:t>
            </a:r>
            <a:r>
              <a:rPr lang="nl-BE" dirty="0"/>
              <a:t>:</a:t>
            </a:r>
          </a:p>
          <a:p>
            <a:pPr lvl="2"/>
            <a:r>
              <a:rPr lang="nl-BE" dirty="0" err="1"/>
              <a:t>Introduction</a:t>
            </a:r>
            <a:r>
              <a:rPr lang="nl-BE" dirty="0"/>
              <a:t> des </a:t>
            </a:r>
            <a:r>
              <a:rPr lang="nl-BE" dirty="0" err="1"/>
              <a:t>concepts</a:t>
            </a:r>
            <a:r>
              <a:rPr lang="nl-BE" dirty="0"/>
              <a:t>, </a:t>
            </a:r>
            <a:r>
              <a:rPr lang="nl-BE" dirty="0" err="1"/>
              <a:t>théories</a:t>
            </a:r>
            <a:r>
              <a:rPr lang="nl-BE" dirty="0"/>
              <a:t> et approches</a:t>
            </a:r>
          </a:p>
          <a:p>
            <a:pPr lvl="2"/>
            <a:r>
              <a:rPr lang="nl-BE" dirty="0"/>
              <a:t>Groupe de </a:t>
            </a:r>
            <a:r>
              <a:rPr lang="nl-BE" dirty="0" err="1"/>
              <a:t>travail</a:t>
            </a:r>
            <a:endParaRPr lang="nl-BE" dirty="0"/>
          </a:p>
          <a:p>
            <a:pPr lvl="2"/>
            <a:r>
              <a:rPr lang="nl-BE" dirty="0" err="1">
                <a:solidFill>
                  <a:schemeClr val="tx1"/>
                </a:solidFill>
              </a:rPr>
              <a:t>Plénière</a:t>
            </a:r>
            <a:endParaRPr lang="nl-BE" dirty="0">
              <a:solidFill>
                <a:schemeClr val="tx1"/>
              </a:solidFill>
            </a:endParaRPr>
          </a:p>
          <a:p>
            <a:r>
              <a:rPr lang="nl-BE" dirty="0" err="1" smtClean="0"/>
              <a:t>Clôture</a:t>
            </a:r>
            <a:endParaRPr lang="nl-BE" dirty="0"/>
          </a:p>
        </p:txBody>
      </p:sp>
    </p:spTree>
    <p:extLst>
      <p:ext uri="{BB962C8B-B14F-4D97-AF65-F5344CB8AC3E}">
        <p14:creationId xmlns:p14="http://schemas.microsoft.com/office/powerpoint/2010/main" val="378120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40" b="17062"/>
          <a:stretch/>
        </p:blipFill>
        <p:spPr bwMode="auto">
          <a:xfrm>
            <a:off x="1547664" y="1266825"/>
            <a:ext cx="6542236" cy="50465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259632" y="404664"/>
            <a:ext cx="7727776" cy="685800"/>
          </a:xfrm>
        </p:spPr>
        <p:txBody>
          <a:bodyPr/>
          <a:lstStyle/>
          <a:p>
            <a:r>
              <a:rPr lang="nl-BE" dirty="0" err="1"/>
              <a:t>Session</a:t>
            </a:r>
            <a:r>
              <a:rPr lang="nl-BE" dirty="0"/>
              <a:t> 2 – </a:t>
            </a:r>
            <a:r>
              <a:rPr lang="nl-BE" dirty="0" err="1"/>
              <a:t>Stratégies</a:t>
            </a:r>
            <a:r>
              <a:rPr lang="nl-BE" dirty="0"/>
              <a:t> de </a:t>
            </a:r>
            <a:r>
              <a:rPr lang="nl-BE" dirty="0" err="1"/>
              <a:t>plaidoyer</a:t>
            </a:r>
            <a:endParaRPr lang="nl-BE" dirty="0"/>
          </a:p>
        </p:txBody>
      </p:sp>
    </p:spTree>
    <p:extLst>
      <p:ext uri="{BB962C8B-B14F-4D97-AF65-F5344CB8AC3E}">
        <p14:creationId xmlns:p14="http://schemas.microsoft.com/office/powerpoint/2010/main" val="346223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60977"/>
            <a:ext cx="6858000" cy="685800"/>
          </a:xfrm>
        </p:spPr>
        <p:txBody>
          <a:bodyPr>
            <a:normAutofit fontScale="90000"/>
          </a:bodyPr>
          <a:lstStyle/>
          <a:p>
            <a:r>
              <a:rPr lang="nl-BE" dirty="0" err="1"/>
              <a:t>Session</a:t>
            </a:r>
            <a:r>
              <a:rPr lang="nl-BE" dirty="0"/>
              <a:t> 2 - </a:t>
            </a:r>
            <a:r>
              <a:rPr lang="nl-BE" dirty="0" err="1"/>
              <a:t>Stratégies</a:t>
            </a:r>
            <a:r>
              <a:rPr lang="nl-BE" dirty="0"/>
              <a:t> de </a:t>
            </a:r>
            <a:r>
              <a:rPr lang="nl-BE" dirty="0" err="1"/>
              <a:t>plaidoyer</a:t>
            </a:r>
            <a:endParaRPr lang="nl-BE" dirty="0"/>
          </a:p>
        </p:txBody>
      </p:sp>
      <p:pic>
        <p:nvPicPr>
          <p:cNvPr id="6" name="Picture 5"/>
          <p:cNvPicPr>
            <a:picLocks noChangeAspect="1"/>
          </p:cNvPicPr>
          <p:nvPr/>
        </p:nvPicPr>
        <p:blipFill rotWithShape="1">
          <a:blip r:embed="rId2"/>
          <a:srcRect t="8144" b="47080"/>
          <a:stretch/>
        </p:blipFill>
        <p:spPr bwMode="auto">
          <a:xfrm>
            <a:off x="540000" y="1910686"/>
            <a:ext cx="8126294" cy="349842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467556" y="4114492"/>
            <a:ext cx="1388533" cy="307777"/>
          </a:xfrm>
          <a:prstGeom prst="rect">
            <a:avLst/>
          </a:prstGeom>
          <a:solidFill>
            <a:schemeClr val="bg1"/>
          </a:solidFill>
        </p:spPr>
        <p:txBody>
          <a:bodyPr wrap="square" rtlCol="0">
            <a:spAutoFit/>
          </a:bodyPr>
          <a:lstStyle/>
          <a:p>
            <a:r>
              <a:rPr lang="nl-BE" sz="1400">
                <a:solidFill>
                  <a:srgbClr val="00B0F0"/>
                </a:solidFill>
              </a:rPr>
              <a:t>Confrontation</a:t>
            </a:r>
          </a:p>
        </p:txBody>
      </p:sp>
      <p:sp>
        <p:nvSpPr>
          <p:cNvPr id="8" name="TextBox 7"/>
          <p:cNvSpPr txBox="1"/>
          <p:nvPr/>
        </p:nvSpPr>
        <p:spPr>
          <a:xfrm>
            <a:off x="6073423" y="4114492"/>
            <a:ext cx="1631245" cy="307777"/>
          </a:xfrm>
          <a:prstGeom prst="rect">
            <a:avLst/>
          </a:prstGeom>
          <a:solidFill>
            <a:schemeClr val="bg1"/>
          </a:solidFill>
        </p:spPr>
        <p:txBody>
          <a:bodyPr wrap="square" rtlCol="0">
            <a:spAutoFit/>
          </a:bodyPr>
          <a:lstStyle/>
          <a:p>
            <a:r>
              <a:rPr lang="nl-BE" sz="1400">
                <a:solidFill>
                  <a:srgbClr val="00B0F0"/>
                </a:solidFill>
              </a:rPr>
              <a:t>Dialogue/harmony</a:t>
            </a:r>
          </a:p>
        </p:txBody>
      </p:sp>
      <p:cxnSp>
        <p:nvCxnSpPr>
          <p:cNvPr id="10" name="Straight Connector 9"/>
          <p:cNvCxnSpPr/>
          <p:nvPr/>
        </p:nvCxnSpPr>
        <p:spPr>
          <a:xfrm>
            <a:off x="4572000" y="1404873"/>
            <a:ext cx="2257778" cy="1"/>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092518" y="1146777"/>
            <a:ext cx="1216742" cy="261610"/>
          </a:xfrm>
          <a:prstGeom prst="rect">
            <a:avLst/>
          </a:prstGeom>
          <a:noFill/>
        </p:spPr>
        <p:txBody>
          <a:bodyPr wrap="square" rtlCol="0">
            <a:spAutoFit/>
          </a:bodyPr>
          <a:lstStyle/>
          <a:p>
            <a:r>
              <a:rPr lang="nl-BE" sz="1050">
                <a:solidFill>
                  <a:schemeClr val="bg1">
                    <a:lumMod val="50000"/>
                  </a:schemeClr>
                </a:solidFill>
              </a:rPr>
              <a:t>Social dialogue</a:t>
            </a:r>
          </a:p>
        </p:txBody>
      </p:sp>
      <p:sp>
        <p:nvSpPr>
          <p:cNvPr id="15" name="TextBox 14"/>
          <p:cNvSpPr txBox="1"/>
          <p:nvPr/>
        </p:nvSpPr>
        <p:spPr>
          <a:xfrm>
            <a:off x="7704668" y="1971853"/>
            <a:ext cx="845127" cy="577081"/>
          </a:xfrm>
          <a:prstGeom prst="rect">
            <a:avLst/>
          </a:prstGeom>
          <a:noFill/>
        </p:spPr>
        <p:txBody>
          <a:bodyPr wrap="square" rtlCol="0">
            <a:spAutoFit/>
          </a:bodyPr>
          <a:lstStyle/>
          <a:p>
            <a:r>
              <a:rPr lang="nl-BE" sz="1050">
                <a:solidFill>
                  <a:schemeClr val="bg1">
                    <a:lumMod val="50000"/>
                  </a:schemeClr>
                </a:solidFill>
              </a:rPr>
              <a:t>Training / awareness raising</a:t>
            </a:r>
          </a:p>
        </p:txBody>
      </p:sp>
      <p:cxnSp>
        <p:nvCxnSpPr>
          <p:cNvPr id="16" name="Straight Connector 15"/>
          <p:cNvCxnSpPr/>
          <p:nvPr/>
        </p:nvCxnSpPr>
        <p:spPr>
          <a:xfrm>
            <a:off x="7704668" y="2081063"/>
            <a:ext cx="0" cy="1768228"/>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250442" y="3593679"/>
            <a:ext cx="1553570" cy="0"/>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138985" y="3335583"/>
            <a:ext cx="1952867" cy="253916"/>
          </a:xfrm>
          <a:prstGeom prst="rect">
            <a:avLst/>
          </a:prstGeom>
          <a:noFill/>
        </p:spPr>
        <p:txBody>
          <a:bodyPr wrap="square" rtlCol="0">
            <a:spAutoFit/>
          </a:bodyPr>
          <a:lstStyle/>
          <a:p>
            <a:r>
              <a:rPr lang="nl-BE" sz="1050">
                <a:solidFill>
                  <a:schemeClr val="bg1">
                    <a:lumMod val="50000"/>
                  </a:schemeClr>
                </a:solidFill>
              </a:rPr>
              <a:t>Legal &amp; parliamentary work</a:t>
            </a:r>
          </a:p>
        </p:txBody>
      </p:sp>
      <p:cxnSp>
        <p:nvCxnSpPr>
          <p:cNvPr id="14" name="Straight Connector 13"/>
          <p:cNvCxnSpPr/>
          <p:nvPr/>
        </p:nvCxnSpPr>
        <p:spPr>
          <a:xfrm>
            <a:off x="4752545" y="1706187"/>
            <a:ext cx="2110166" cy="0"/>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885899" y="1448090"/>
            <a:ext cx="2111387" cy="253916"/>
          </a:xfrm>
          <a:prstGeom prst="rect">
            <a:avLst/>
          </a:prstGeom>
          <a:noFill/>
        </p:spPr>
        <p:txBody>
          <a:bodyPr wrap="square" rtlCol="0">
            <a:spAutoFit/>
          </a:bodyPr>
          <a:lstStyle/>
          <a:p>
            <a:r>
              <a:rPr lang="nl-BE" sz="1050">
                <a:solidFill>
                  <a:schemeClr val="bg1">
                    <a:lumMod val="50000"/>
                  </a:schemeClr>
                </a:solidFill>
              </a:rPr>
              <a:t>National dialogue / consultation</a:t>
            </a:r>
          </a:p>
        </p:txBody>
      </p:sp>
      <p:cxnSp>
        <p:nvCxnSpPr>
          <p:cNvPr id="26" name="Straight Connector 25"/>
          <p:cNvCxnSpPr/>
          <p:nvPr/>
        </p:nvCxnSpPr>
        <p:spPr>
          <a:xfrm>
            <a:off x="2528597" y="2353782"/>
            <a:ext cx="922121" cy="0"/>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438888" y="2069801"/>
            <a:ext cx="1216742" cy="253916"/>
          </a:xfrm>
          <a:prstGeom prst="rect">
            <a:avLst/>
          </a:prstGeom>
          <a:noFill/>
        </p:spPr>
        <p:txBody>
          <a:bodyPr wrap="square" rtlCol="0">
            <a:spAutoFit/>
          </a:bodyPr>
          <a:lstStyle/>
          <a:p>
            <a:r>
              <a:rPr lang="nl-BE" sz="1050">
                <a:solidFill>
                  <a:schemeClr val="bg1">
                    <a:lumMod val="50000"/>
                  </a:schemeClr>
                </a:solidFill>
              </a:rPr>
              <a:t>Internat pressure</a:t>
            </a:r>
          </a:p>
        </p:txBody>
      </p:sp>
      <p:cxnSp>
        <p:nvCxnSpPr>
          <p:cNvPr id="29" name="Straight Connector 28"/>
          <p:cNvCxnSpPr/>
          <p:nvPr/>
        </p:nvCxnSpPr>
        <p:spPr>
          <a:xfrm>
            <a:off x="3886690" y="2184641"/>
            <a:ext cx="1871091" cy="10935"/>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929292" y="1930911"/>
            <a:ext cx="1994274" cy="253916"/>
          </a:xfrm>
          <a:prstGeom prst="rect">
            <a:avLst/>
          </a:prstGeom>
          <a:noFill/>
        </p:spPr>
        <p:txBody>
          <a:bodyPr wrap="square" rtlCol="0">
            <a:spAutoFit/>
          </a:bodyPr>
          <a:lstStyle/>
          <a:p>
            <a:r>
              <a:rPr lang="nl-BE" sz="1050">
                <a:solidFill>
                  <a:schemeClr val="bg1">
                    <a:lumMod val="50000"/>
                  </a:schemeClr>
                </a:solidFill>
              </a:rPr>
              <a:t>Alliance building for advocacy</a:t>
            </a:r>
          </a:p>
        </p:txBody>
      </p:sp>
    </p:spTree>
    <p:extLst>
      <p:ext uri="{BB962C8B-B14F-4D97-AF65-F5344CB8AC3E}">
        <p14:creationId xmlns:p14="http://schemas.microsoft.com/office/powerpoint/2010/main" val="245904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476672"/>
            <a:ext cx="7727776" cy="685800"/>
          </a:xfrm>
        </p:spPr>
        <p:txBody>
          <a:bodyPr/>
          <a:lstStyle/>
          <a:p>
            <a:r>
              <a:rPr lang="nl-BE" sz="2400" dirty="0" err="1"/>
              <a:t>Session</a:t>
            </a:r>
            <a:r>
              <a:rPr lang="nl-BE" sz="2400" dirty="0"/>
              <a:t> 2 –</a:t>
            </a:r>
            <a:r>
              <a:rPr lang="fr-FR" sz="2400" dirty="0"/>
              <a:t>Comment le changement des politiques se produit?</a:t>
            </a:r>
            <a:endParaRPr lang="nl-BE" sz="24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42326746"/>
              </p:ext>
            </p:extLst>
          </p:nvPr>
        </p:nvGraphicFramePr>
        <p:xfrm>
          <a:off x="1259632" y="1556792"/>
          <a:ext cx="7560840" cy="64008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3384376">
                  <a:extLst>
                    <a:ext uri="{9D8B030D-6E8A-4147-A177-3AD203B41FA5}">
                      <a16:colId xmlns:a16="http://schemas.microsoft.com/office/drawing/2014/main" xmlns="" val="20002"/>
                    </a:ext>
                  </a:extLst>
                </a:gridCol>
              </a:tblGrid>
              <a:tr h="370840">
                <a:tc>
                  <a:txBody>
                    <a:bodyPr/>
                    <a:lstStyle/>
                    <a:p>
                      <a:r>
                        <a:rPr lang="nl-BE" dirty="0"/>
                        <a:t>Theorie</a:t>
                      </a:r>
                    </a:p>
                  </a:txBody>
                  <a:tcPr/>
                </a:tc>
                <a:tc>
                  <a:txBody>
                    <a:bodyPr/>
                    <a:lstStyle/>
                    <a:p>
                      <a:r>
                        <a:rPr lang="nl-BE" dirty="0"/>
                        <a:t>Hoe vindt verandering plaats</a:t>
                      </a:r>
                    </a:p>
                  </a:txBody>
                  <a:tcPr/>
                </a:tc>
                <a:tc>
                  <a:txBody>
                    <a:bodyPr/>
                    <a:lstStyle/>
                    <a:p>
                      <a:r>
                        <a:rPr lang="nl-BE" dirty="0"/>
                        <a:t>Assumpties</a:t>
                      </a:r>
                    </a:p>
                  </a:txBody>
                  <a:tcPr/>
                </a:tc>
                <a:extLst>
                  <a:ext uri="{0D108BD9-81ED-4DB2-BD59-A6C34878D82A}">
                    <a16:rowId xmlns:a16="http://schemas.microsoft.com/office/drawing/2014/main" xmlns="" val="10000"/>
                  </a:ext>
                </a:extLst>
              </a:tr>
            </a:tbl>
          </a:graphicData>
        </a:graphic>
      </p:graphicFrame>
      <p:graphicFrame>
        <p:nvGraphicFramePr>
          <p:cNvPr id="5" name="Tijdelijke aanduiding voor inhoud 3"/>
          <p:cNvGraphicFramePr>
            <a:graphicFrameLocks/>
          </p:cNvGraphicFramePr>
          <p:nvPr>
            <p:extLst>
              <p:ext uri="{D42A27DB-BD31-4B8C-83A1-F6EECF244321}">
                <p14:modId xmlns:p14="http://schemas.microsoft.com/office/powerpoint/2010/main" val="3162288225"/>
              </p:ext>
            </p:extLst>
          </p:nvPr>
        </p:nvGraphicFramePr>
        <p:xfrm>
          <a:off x="971600" y="1268760"/>
          <a:ext cx="8015808" cy="5112568"/>
        </p:xfrm>
        <a:graphic>
          <a:graphicData uri="http://schemas.openxmlformats.org/drawingml/2006/table">
            <a:tbl>
              <a:tblPr firstRow="1" bandRow="1">
                <a:tableStyleId>{5C22544A-7EE6-4342-B048-85BDC9FD1C3A}</a:tableStyleId>
              </a:tblPr>
              <a:tblGrid>
                <a:gridCol w="1755844">
                  <a:extLst>
                    <a:ext uri="{9D8B030D-6E8A-4147-A177-3AD203B41FA5}">
                      <a16:colId xmlns:a16="http://schemas.microsoft.com/office/drawing/2014/main" xmlns="" val="20000"/>
                    </a:ext>
                  </a:extLst>
                </a:gridCol>
                <a:gridCol w="2977300">
                  <a:extLst>
                    <a:ext uri="{9D8B030D-6E8A-4147-A177-3AD203B41FA5}">
                      <a16:colId xmlns:a16="http://schemas.microsoft.com/office/drawing/2014/main" xmlns="" val="20001"/>
                    </a:ext>
                  </a:extLst>
                </a:gridCol>
                <a:gridCol w="3282664">
                  <a:extLst>
                    <a:ext uri="{9D8B030D-6E8A-4147-A177-3AD203B41FA5}">
                      <a16:colId xmlns:a16="http://schemas.microsoft.com/office/drawing/2014/main" xmlns="" val="20002"/>
                    </a:ext>
                  </a:extLst>
                </a:gridCol>
              </a:tblGrid>
              <a:tr h="801223">
                <a:tc>
                  <a:txBody>
                    <a:bodyPr/>
                    <a:lstStyle/>
                    <a:p>
                      <a:r>
                        <a:rPr lang="nl-BE" dirty="0"/>
                        <a:t>Théorie</a:t>
                      </a:r>
                    </a:p>
                  </a:txBody>
                  <a:tcPr/>
                </a:tc>
                <a:tc>
                  <a:txBody>
                    <a:bodyPr/>
                    <a:lstStyle/>
                    <a:p>
                      <a:r>
                        <a:rPr lang="nl-BE" dirty="0" err="1"/>
                        <a:t>Comment</a:t>
                      </a:r>
                      <a:r>
                        <a:rPr lang="nl-BE" dirty="0"/>
                        <a:t> </a:t>
                      </a:r>
                      <a:r>
                        <a:rPr lang="nl-BE" dirty="0" err="1"/>
                        <a:t>le</a:t>
                      </a:r>
                      <a:r>
                        <a:rPr lang="nl-BE" dirty="0"/>
                        <a:t> changement se </a:t>
                      </a:r>
                      <a:r>
                        <a:rPr lang="nl-BE" dirty="0" err="1"/>
                        <a:t>produit</a:t>
                      </a:r>
                      <a:endParaRPr lang="nl-BE" dirty="0"/>
                    </a:p>
                  </a:txBody>
                  <a:tcPr/>
                </a:tc>
                <a:tc>
                  <a:txBody>
                    <a:bodyPr/>
                    <a:lstStyle/>
                    <a:p>
                      <a:r>
                        <a:rPr lang="nl-BE" dirty="0" err="1"/>
                        <a:t>Hypothèses</a:t>
                      </a:r>
                      <a:endParaRPr lang="nl-BE" dirty="0"/>
                    </a:p>
                  </a:txBody>
                  <a:tcPr/>
                </a:tc>
                <a:extLst>
                  <a:ext uri="{0D108BD9-81ED-4DB2-BD59-A6C34878D82A}">
                    <a16:rowId xmlns:a16="http://schemas.microsoft.com/office/drawing/2014/main" xmlns="" val="10000"/>
                  </a:ext>
                </a:extLst>
              </a:tr>
              <a:tr h="4311345">
                <a:tc>
                  <a:txBody>
                    <a:bodyPr/>
                    <a:lstStyle/>
                    <a:p>
                      <a:r>
                        <a:rPr lang="nl-BE" dirty="0" smtClean="0"/>
                        <a:t>1) Large </a:t>
                      </a:r>
                      <a:r>
                        <a:rPr lang="nl-BE" dirty="0" err="1"/>
                        <a:t>leaps</a:t>
                      </a:r>
                      <a:endParaRPr lang="nl-BE" dirty="0"/>
                    </a:p>
                    <a:p>
                      <a:r>
                        <a:rPr lang="nl-BE" sz="1200" dirty="0"/>
                        <a:t>(</a:t>
                      </a:r>
                      <a:r>
                        <a:rPr lang="nl-BE" sz="1200" dirty="0" err="1"/>
                        <a:t>Baumgartner</a:t>
                      </a:r>
                      <a:r>
                        <a:rPr lang="nl-BE" sz="1200" dirty="0"/>
                        <a:t>, Jones)</a:t>
                      </a:r>
                    </a:p>
                  </a:txBody>
                  <a:tcPr/>
                </a:tc>
                <a:tc>
                  <a:txBody>
                    <a:bodyPr/>
                    <a:lstStyle/>
                    <a:p>
                      <a:r>
                        <a:rPr lang="fr-FR" dirty="0"/>
                        <a:t>Des</a:t>
                      </a:r>
                      <a:r>
                        <a:rPr lang="fr-FR" baseline="0" dirty="0"/>
                        <a:t> c</a:t>
                      </a:r>
                      <a:r>
                        <a:rPr lang="fr-FR" dirty="0"/>
                        <a:t>hangements politiques majeurs se produisent avec des sauts brusques ;</a:t>
                      </a:r>
                    </a:p>
                    <a:p>
                      <a:r>
                        <a:rPr lang="fr-FR" dirty="0"/>
                        <a:t>dans des conditions appropriées</a:t>
                      </a:r>
                      <a:r>
                        <a:rPr lang="nl-BE" baseline="0" dirty="0"/>
                        <a:t>:</a:t>
                      </a:r>
                    </a:p>
                    <a:p>
                      <a:pPr marL="285750" lvl="0" indent="-285750">
                        <a:buFontTx/>
                        <a:buChar char="-"/>
                      </a:pPr>
                      <a:r>
                        <a:rPr lang="fr-BE" sz="1600" baseline="0" noProof="0" dirty="0"/>
                        <a:t>Un thème est abordé différemment ou reçoit de l’attention</a:t>
                      </a:r>
                    </a:p>
                    <a:p>
                      <a:pPr marL="285750" lvl="0" indent="-285750">
                        <a:buFontTx/>
                        <a:buChar char="-"/>
                      </a:pPr>
                      <a:r>
                        <a:rPr lang="fr-BE" sz="1600" baseline="0" noProof="0" dirty="0"/>
                        <a:t>Des nouveaux acteurs entrent au pouvoir</a:t>
                      </a:r>
                    </a:p>
                    <a:p>
                      <a:pPr marL="285750" lvl="0" indent="-285750">
                        <a:buFontTx/>
                        <a:buChar char="-"/>
                      </a:pPr>
                      <a:r>
                        <a:rPr lang="fr-BE" sz="1600" baseline="0" noProof="0" dirty="0"/>
                        <a:t>Plus d’attention pour le thème dans les médias</a:t>
                      </a:r>
                    </a:p>
                  </a:txBody>
                  <a:tcPr/>
                </a:tc>
                <a:tc>
                  <a:txBody>
                    <a:bodyPr/>
                    <a:lstStyle/>
                    <a:p>
                      <a:r>
                        <a:rPr lang="fr-BE" noProof="0" dirty="0"/>
                        <a:t>Le changement se produit quand il y a plus d’attention pour un thème</a:t>
                      </a:r>
                      <a:endParaRPr lang="fr-BE" baseline="0" noProof="0" dirty="0"/>
                    </a:p>
                    <a:p>
                      <a:endParaRPr lang="fr-BE" noProof="0" dirty="0"/>
                    </a:p>
                    <a:p>
                      <a:r>
                        <a:rPr lang="fr-BE" noProof="0" dirty="0"/>
                        <a:t>Les médias jouent un rôle important</a:t>
                      </a:r>
                    </a:p>
                    <a:p>
                      <a:endParaRPr lang="fr-BE" noProof="0" dirty="0"/>
                    </a:p>
                    <a:p>
                      <a:r>
                        <a:rPr lang="fr-BE" noProof="0" dirty="0" smtClean="0"/>
                        <a:t>Les décideurs changent de position </a:t>
                      </a:r>
                      <a:r>
                        <a:rPr lang="fr-BE" sz="1800" kern="1200" noProof="0" dirty="0" smtClean="0">
                          <a:solidFill>
                            <a:schemeClr val="dk1"/>
                          </a:solidFill>
                          <a:latin typeface="+mn-lt"/>
                          <a:ea typeface="+mn-ea"/>
                          <a:cs typeface="+mn-cs"/>
                        </a:rPr>
                        <a:t>lorsqu’un thème est abordé de façon différente (y inclus influencé </a:t>
                      </a:r>
                      <a:r>
                        <a:rPr lang="fr-BE" noProof="0" dirty="0" smtClean="0"/>
                        <a:t>par des faits et émotions)</a:t>
                      </a:r>
                      <a:endParaRPr lang="fr-BE" noProof="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56379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188640"/>
            <a:ext cx="8208912" cy="685800"/>
          </a:xfrm>
        </p:spPr>
        <p:txBody>
          <a:bodyPr/>
          <a:lstStyle/>
          <a:p>
            <a:r>
              <a:rPr lang="nl-BE" sz="2000" dirty="0" err="1"/>
              <a:t>Session</a:t>
            </a:r>
            <a:r>
              <a:rPr lang="nl-BE" sz="2000" dirty="0"/>
              <a:t> 2 – </a:t>
            </a:r>
            <a:r>
              <a:rPr lang="fr-FR" sz="2000" dirty="0"/>
              <a:t>Comment le changement des politiques se produit?</a:t>
            </a:r>
            <a:endParaRPr lang="nl-BE" sz="20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02030135"/>
              </p:ext>
            </p:extLst>
          </p:nvPr>
        </p:nvGraphicFramePr>
        <p:xfrm>
          <a:off x="1115616" y="1196752"/>
          <a:ext cx="7505700" cy="51206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3257228">
                  <a:extLst>
                    <a:ext uri="{9D8B030D-6E8A-4147-A177-3AD203B41FA5}">
                      <a16:colId xmlns:a16="http://schemas.microsoft.com/office/drawing/2014/main" xmlns="" val="20002"/>
                    </a:ext>
                  </a:extLst>
                </a:gridCol>
              </a:tblGrid>
              <a:tr h="370840">
                <a:tc>
                  <a:txBody>
                    <a:bodyPr/>
                    <a:lstStyle/>
                    <a:p>
                      <a:r>
                        <a:rPr lang="nl-BE" dirty="0"/>
                        <a:t>Theorie</a:t>
                      </a:r>
                    </a:p>
                  </a:txBody>
                  <a:tcPr/>
                </a:tc>
                <a:tc>
                  <a:txBody>
                    <a:bodyPr/>
                    <a:lstStyle/>
                    <a:p>
                      <a:r>
                        <a:rPr lang="nl-BE" dirty="0"/>
                        <a:t>Hoe vindt verandering plaats</a:t>
                      </a:r>
                    </a:p>
                  </a:txBody>
                  <a:tcPr/>
                </a:tc>
                <a:tc>
                  <a:txBody>
                    <a:bodyPr/>
                    <a:lstStyle/>
                    <a:p>
                      <a:r>
                        <a:rPr lang="nl-BE" dirty="0"/>
                        <a:t>Assumpties</a:t>
                      </a:r>
                    </a:p>
                  </a:txBody>
                  <a:tcPr/>
                </a:tc>
                <a:extLst>
                  <a:ext uri="{0D108BD9-81ED-4DB2-BD59-A6C34878D82A}">
                    <a16:rowId xmlns:a16="http://schemas.microsoft.com/office/drawing/2014/main" xmlns="" val="10000"/>
                  </a:ext>
                </a:extLst>
              </a:tr>
              <a:tr h="370840">
                <a:tc>
                  <a:txBody>
                    <a:bodyPr/>
                    <a:lstStyle/>
                    <a:p>
                      <a:r>
                        <a:rPr lang="nl-BE" dirty="0" err="1"/>
                        <a:t>Coalition</a:t>
                      </a:r>
                      <a:r>
                        <a:rPr lang="nl-BE" dirty="0"/>
                        <a:t> </a:t>
                      </a:r>
                      <a:r>
                        <a:rPr lang="nl-BE" dirty="0" err="1"/>
                        <a:t>theory</a:t>
                      </a:r>
                      <a:endParaRPr lang="nl-BE" dirty="0"/>
                    </a:p>
                    <a:p>
                      <a:r>
                        <a:rPr lang="nl-BE" sz="1800" kern="1200" dirty="0">
                          <a:solidFill>
                            <a:schemeClr val="dk1"/>
                          </a:solidFill>
                          <a:latin typeface="+mn-lt"/>
                          <a:ea typeface="+mn-ea"/>
                          <a:cs typeface="+mn-cs"/>
                        </a:rPr>
                        <a:t>(</a:t>
                      </a:r>
                      <a:r>
                        <a:rPr lang="nl-BE" sz="1800" kern="1200" dirty="0" err="1">
                          <a:solidFill>
                            <a:schemeClr val="dk1"/>
                          </a:solidFill>
                          <a:latin typeface="+mn-lt"/>
                          <a:ea typeface="+mn-ea"/>
                          <a:cs typeface="+mn-cs"/>
                        </a:rPr>
                        <a:t>Sabatier</a:t>
                      </a:r>
                      <a:r>
                        <a:rPr lang="nl-BE" sz="1800" kern="1200" dirty="0">
                          <a:solidFill>
                            <a:schemeClr val="dk1"/>
                          </a:solidFill>
                          <a:latin typeface="+mn-lt"/>
                          <a:ea typeface="+mn-ea"/>
                          <a:cs typeface="+mn-cs"/>
                        </a:rPr>
                        <a:t>, Jenkins-Smith)</a:t>
                      </a:r>
                    </a:p>
                    <a:p>
                      <a:endParaRPr lang="nl-BE" dirty="0"/>
                    </a:p>
                  </a:txBody>
                  <a:tcPr/>
                </a:tc>
                <a:tc>
                  <a:txBody>
                    <a:bodyPr/>
                    <a:lstStyle/>
                    <a:p>
                      <a:r>
                        <a:rPr lang="nl-BE" dirty="0"/>
                        <a:t>Verandering</a:t>
                      </a:r>
                      <a:r>
                        <a:rPr lang="nl-BE" baseline="0" dirty="0"/>
                        <a:t> is een gevolg van een gezamenlijke acties van individuen die dezelfde ideeën/uitgangspunten / oplossingen delen</a:t>
                      </a:r>
                      <a:endParaRPr lang="nl-BE" dirty="0"/>
                    </a:p>
                  </a:txBody>
                  <a:tcPr/>
                </a:tc>
                <a:tc>
                  <a:txBody>
                    <a:bodyPr/>
                    <a:lstStyle/>
                    <a:p>
                      <a:r>
                        <a:rPr lang="nl-BE" sz="1600" dirty="0"/>
                        <a:t>Coalities worden bijeengehouden</a:t>
                      </a:r>
                      <a:r>
                        <a:rPr lang="nl-BE" sz="1600" baseline="0" dirty="0"/>
                        <a:t> </a:t>
                      </a:r>
                      <a:r>
                        <a:rPr lang="nl-BE" sz="1600" dirty="0"/>
                        <a:t>o.b.v.</a:t>
                      </a:r>
                      <a:r>
                        <a:rPr lang="nl-BE" sz="1600" baseline="0" dirty="0"/>
                        <a:t> gedeelde visies – deze gedeelde visies zijn moeilijk te veranderen</a:t>
                      </a:r>
                    </a:p>
                    <a:p>
                      <a:endParaRPr lang="nl-BE" sz="1600" dirty="0"/>
                    </a:p>
                    <a:p>
                      <a:r>
                        <a:rPr lang="nl-BE" sz="1600" dirty="0"/>
                        <a:t>Overtuigingen veranderen pas:</a:t>
                      </a:r>
                    </a:p>
                    <a:p>
                      <a:pPr marL="285750" indent="-285750">
                        <a:buFontTx/>
                        <a:buChar char="-"/>
                      </a:pPr>
                      <a:r>
                        <a:rPr lang="nl-BE" sz="1600" baseline="0" dirty="0"/>
                        <a:t>Onder druk van externe omstandigheden (socio-economisch, publieke opinie)</a:t>
                      </a:r>
                    </a:p>
                    <a:p>
                      <a:pPr marL="285750" indent="-285750">
                        <a:buFontTx/>
                        <a:buChar char="-"/>
                      </a:pPr>
                      <a:r>
                        <a:rPr lang="nl-BE" sz="1600" baseline="0" dirty="0"/>
                        <a:t>Nieuwe inzichten</a:t>
                      </a:r>
                    </a:p>
                    <a:p>
                      <a:pPr marL="0" indent="0">
                        <a:buFontTx/>
                        <a:buNone/>
                      </a:pPr>
                      <a:endParaRPr lang="nl-BE" sz="1600" baseline="0" dirty="0"/>
                    </a:p>
                    <a:p>
                      <a:pPr marL="0" indent="0">
                        <a:buFontTx/>
                        <a:buNone/>
                      </a:pPr>
                      <a:r>
                        <a:rPr lang="nl-BE" sz="1600" baseline="0" dirty="0"/>
                        <a:t>Beleid zal niet veranderen behalve wanneer:</a:t>
                      </a:r>
                    </a:p>
                    <a:p>
                      <a:pPr marL="285750" indent="-285750">
                        <a:buFontTx/>
                        <a:buChar char="-"/>
                      </a:pPr>
                      <a:r>
                        <a:rPr lang="nl-BE" sz="1600" baseline="0" dirty="0"/>
                        <a:t>De groep die de status quo ondersteunt geen meerderheid meer heeft</a:t>
                      </a:r>
                    </a:p>
                    <a:p>
                      <a:pPr marL="285750" indent="-285750">
                        <a:buFontTx/>
                        <a:buChar char="-"/>
                      </a:pPr>
                      <a:r>
                        <a:rPr lang="nl-BE" sz="1600" baseline="0" dirty="0"/>
                        <a:t>Verandering wordt opgelegd door rechtspraak</a:t>
                      </a:r>
                      <a:endParaRPr lang="nl-BE" sz="1600" dirty="0"/>
                    </a:p>
                  </a:txBody>
                  <a:tcPr/>
                </a:tc>
                <a:extLst>
                  <a:ext uri="{0D108BD9-81ED-4DB2-BD59-A6C34878D82A}">
                    <a16:rowId xmlns:a16="http://schemas.microsoft.com/office/drawing/2014/main" xmlns="" val="10001"/>
                  </a:ext>
                </a:extLst>
              </a:tr>
            </a:tbl>
          </a:graphicData>
        </a:graphic>
      </p:graphicFrame>
      <p:graphicFrame>
        <p:nvGraphicFramePr>
          <p:cNvPr id="5" name="Tijdelijke aanduiding voor inhoud 3"/>
          <p:cNvGraphicFramePr>
            <a:graphicFrameLocks/>
          </p:cNvGraphicFramePr>
          <p:nvPr>
            <p:extLst>
              <p:ext uri="{D42A27DB-BD31-4B8C-83A1-F6EECF244321}">
                <p14:modId xmlns:p14="http://schemas.microsoft.com/office/powerpoint/2010/main" val="739745306"/>
              </p:ext>
            </p:extLst>
          </p:nvPr>
        </p:nvGraphicFramePr>
        <p:xfrm>
          <a:off x="1115616" y="1124744"/>
          <a:ext cx="7848872" cy="5472608"/>
        </p:xfrm>
        <a:graphic>
          <a:graphicData uri="http://schemas.openxmlformats.org/drawingml/2006/table">
            <a:tbl>
              <a:tblPr firstRow="1" bandRow="1">
                <a:tableStyleId>{5C22544A-7EE6-4342-B048-85BDC9FD1C3A}</a:tableStyleId>
              </a:tblPr>
              <a:tblGrid>
                <a:gridCol w="1581307">
                  <a:extLst>
                    <a:ext uri="{9D8B030D-6E8A-4147-A177-3AD203B41FA5}">
                      <a16:colId xmlns:a16="http://schemas.microsoft.com/office/drawing/2014/main" xmlns="" val="20000"/>
                    </a:ext>
                  </a:extLst>
                </a:gridCol>
                <a:gridCol w="2861412">
                  <a:extLst>
                    <a:ext uri="{9D8B030D-6E8A-4147-A177-3AD203B41FA5}">
                      <a16:colId xmlns:a16="http://schemas.microsoft.com/office/drawing/2014/main" xmlns="" val="20001"/>
                    </a:ext>
                  </a:extLst>
                </a:gridCol>
                <a:gridCol w="3406153">
                  <a:extLst>
                    <a:ext uri="{9D8B030D-6E8A-4147-A177-3AD203B41FA5}">
                      <a16:colId xmlns:a16="http://schemas.microsoft.com/office/drawing/2014/main" xmlns="" val="20002"/>
                    </a:ext>
                  </a:extLst>
                </a:gridCol>
              </a:tblGrid>
              <a:tr h="919947">
                <a:tc>
                  <a:txBody>
                    <a:bodyPr/>
                    <a:lstStyle/>
                    <a:p>
                      <a:r>
                        <a:rPr lang="nl-BE" dirty="0"/>
                        <a:t>Théorie</a:t>
                      </a:r>
                    </a:p>
                  </a:txBody>
                  <a:tcPr/>
                </a:tc>
                <a:tc>
                  <a:txBody>
                    <a:bodyPr/>
                    <a:lstStyle/>
                    <a:p>
                      <a:r>
                        <a:rPr lang="nl-BE" dirty="0" err="1"/>
                        <a:t>Comment</a:t>
                      </a:r>
                      <a:r>
                        <a:rPr lang="nl-BE" dirty="0"/>
                        <a:t> </a:t>
                      </a:r>
                      <a:r>
                        <a:rPr lang="nl-BE" baseline="0" dirty="0" err="1"/>
                        <a:t>le</a:t>
                      </a:r>
                      <a:r>
                        <a:rPr lang="nl-BE" baseline="0" dirty="0"/>
                        <a:t> changement se </a:t>
                      </a:r>
                      <a:r>
                        <a:rPr lang="nl-BE" baseline="0" dirty="0" err="1"/>
                        <a:t>produit</a:t>
                      </a:r>
                      <a:endParaRPr lang="nl-BE" dirty="0"/>
                    </a:p>
                  </a:txBody>
                  <a:tcPr/>
                </a:tc>
                <a:tc>
                  <a:txBody>
                    <a:bodyPr/>
                    <a:lstStyle/>
                    <a:p>
                      <a:r>
                        <a:rPr lang="nl-BE" dirty="0" err="1"/>
                        <a:t>Hypothèses</a:t>
                      </a:r>
                      <a:endParaRPr lang="nl-BE" dirty="0"/>
                    </a:p>
                  </a:txBody>
                  <a:tcPr/>
                </a:tc>
                <a:extLst>
                  <a:ext uri="{0D108BD9-81ED-4DB2-BD59-A6C34878D82A}">
                    <a16:rowId xmlns:a16="http://schemas.microsoft.com/office/drawing/2014/main" xmlns="" val="10000"/>
                  </a:ext>
                </a:extLst>
              </a:tr>
              <a:tr h="4552661">
                <a:tc>
                  <a:txBody>
                    <a:bodyPr/>
                    <a:lstStyle/>
                    <a:p>
                      <a:r>
                        <a:rPr lang="fr-BE" noProof="0" dirty="0" smtClean="0"/>
                        <a:t>2) Coalition </a:t>
                      </a:r>
                      <a:r>
                        <a:rPr lang="fr-BE" noProof="0" dirty="0" err="1"/>
                        <a:t>theory</a:t>
                      </a:r>
                      <a:endParaRPr lang="fr-BE" noProof="0" dirty="0"/>
                    </a:p>
                    <a:p>
                      <a:r>
                        <a:rPr lang="fr-BE" sz="1800" kern="1200" noProof="0" dirty="0">
                          <a:solidFill>
                            <a:schemeClr val="dk1"/>
                          </a:solidFill>
                          <a:latin typeface="+mn-lt"/>
                          <a:ea typeface="+mn-ea"/>
                          <a:cs typeface="+mn-cs"/>
                        </a:rPr>
                        <a:t>(Sabatier, Jenkins-Smith)</a:t>
                      </a:r>
                    </a:p>
                    <a:p>
                      <a:endParaRPr lang="fr-BE" noProof="0" dirty="0"/>
                    </a:p>
                  </a:txBody>
                  <a:tcPr/>
                </a:tc>
                <a:tc>
                  <a:txBody>
                    <a:bodyPr/>
                    <a:lstStyle/>
                    <a:p>
                      <a:r>
                        <a:rPr lang="fr-BE" noProof="0" dirty="0"/>
                        <a:t>Le changement est la conséquence de l’action</a:t>
                      </a:r>
                      <a:r>
                        <a:rPr lang="fr-BE" baseline="0" noProof="0" dirty="0"/>
                        <a:t> collective des individus qui partagent les mêmes idées/hypothèses/</a:t>
                      </a:r>
                    </a:p>
                    <a:p>
                      <a:r>
                        <a:rPr lang="fr-BE" baseline="0" noProof="0" dirty="0"/>
                        <a:t>solutions</a:t>
                      </a:r>
                      <a:endParaRPr lang="fr-BE" noProof="0" dirty="0"/>
                    </a:p>
                  </a:txBody>
                  <a:tcPr/>
                </a:tc>
                <a:tc>
                  <a:txBody>
                    <a:bodyPr/>
                    <a:lstStyle/>
                    <a:p>
                      <a:r>
                        <a:rPr lang="fr-BE" sz="1600" noProof="0" dirty="0"/>
                        <a:t>Coalitions</a:t>
                      </a:r>
                      <a:r>
                        <a:rPr lang="fr-BE" sz="1600" baseline="0" noProof="0" dirty="0"/>
                        <a:t> sont </a:t>
                      </a:r>
                      <a:r>
                        <a:rPr lang="fr-BE" sz="1600" baseline="0" noProof="0" dirty="0" smtClean="0"/>
                        <a:t>basées </a:t>
                      </a:r>
                      <a:r>
                        <a:rPr lang="fr-BE" sz="1600" baseline="0" noProof="0" dirty="0"/>
                        <a:t>sur des visions partagées – ces visions sont difficiles à changer</a:t>
                      </a:r>
                    </a:p>
                    <a:p>
                      <a:endParaRPr lang="fr-BE" sz="1600" noProof="0" dirty="0"/>
                    </a:p>
                    <a:p>
                      <a:r>
                        <a:rPr lang="fr-BE" sz="1600" noProof="0" dirty="0"/>
                        <a:t>Des convictions ne changent pas sauf:</a:t>
                      </a:r>
                    </a:p>
                    <a:p>
                      <a:pPr marL="285750" indent="-285750">
                        <a:buFontTx/>
                        <a:buChar char="-"/>
                      </a:pPr>
                      <a:r>
                        <a:rPr lang="fr-BE" sz="1600" baseline="0" noProof="0" dirty="0"/>
                        <a:t>Sous pression des conditions externes (socio-économique, opinion publique)</a:t>
                      </a:r>
                    </a:p>
                    <a:p>
                      <a:pPr marL="285750" indent="-285750">
                        <a:buFontTx/>
                        <a:buChar char="-"/>
                      </a:pPr>
                      <a:r>
                        <a:rPr lang="fr-BE" sz="1600" baseline="0" noProof="0" dirty="0"/>
                        <a:t>Sur base des nouvelles idées</a:t>
                      </a:r>
                    </a:p>
                    <a:p>
                      <a:pPr marL="0" indent="0">
                        <a:buFontTx/>
                        <a:buNone/>
                      </a:pPr>
                      <a:endParaRPr lang="fr-BE" sz="1600" baseline="0" noProof="0" dirty="0"/>
                    </a:p>
                    <a:p>
                      <a:pPr marL="0" indent="0">
                        <a:buFontTx/>
                        <a:buNone/>
                      </a:pPr>
                      <a:r>
                        <a:rPr lang="fr-BE" sz="1600" baseline="0" noProof="0" dirty="0"/>
                        <a:t>La politique ne changera pas sauf:</a:t>
                      </a:r>
                    </a:p>
                    <a:p>
                      <a:pPr marL="285750" indent="-285750">
                        <a:buFontTx/>
                        <a:buChar char="-"/>
                      </a:pPr>
                      <a:r>
                        <a:rPr lang="fr-BE" sz="1600" baseline="0" noProof="0" dirty="0"/>
                        <a:t>Si le groupe qui défend le </a:t>
                      </a:r>
                      <a:r>
                        <a:rPr lang="fr-BE" sz="1600" baseline="0" noProof="0" dirty="0" err="1"/>
                        <a:t>status</a:t>
                      </a:r>
                      <a:r>
                        <a:rPr lang="fr-BE" sz="1600" baseline="0" noProof="0" dirty="0"/>
                        <a:t>-quo perd sa majorité</a:t>
                      </a:r>
                    </a:p>
                    <a:p>
                      <a:pPr marL="285750" indent="-285750">
                        <a:buFontTx/>
                        <a:buChar char="-"/>
                      </a:pPr>
                      <a:r>
                        <a:rPr lang="fr-BE" sz="1600" baseline="0" noProof="0" dirty="0"/>
                        <a:t>Dans les cas où la juridiction impose un changement</a:t>
                      </a:r>
                      <a:endParaRPr lang="fr-BE" sz="1600" noProof="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4979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4662" y="116632"/>
            <a:ext cx="8352928" cy="685800"/>
          </a:xfrm>
        </p:spPr>
        <p:txBody>
          <a:bodyPr/>
          <a:lstStyle/>
          <a:p>
            <a:r>
              <a:rPr lang="nl-BE" sz="2000" dirty="0" err="1"/>
              <a:t>Session</a:t>
            </a:r>
            <a:r>
              <a:rPr lang="nl-BE" sz="2000" dirty="0"/>
              <a:t> 2 – </a:t>
            </a:r>
            <a:r>
              <a:rPr lang="fr-FR" sz="2000" dirty="0"/>
              <a:t>Comment le changement des politiques se produit?</a:t>
            </a:r>
            <a:endParaRPr lang="nl-BE" sz="2000" dirty="0"/>
          </a:p>
        </p:txBody>
      </p:sp>
      <p:sp>
        <p:nvSpPr>
          <p:cNvPr id="3" name="Tijdelijke aanduiding voor inhoud 2"/>
          <p:cNvSpPr>
            <a:spLocks noGrp="1"/>
          </p:cNvSpPr>
          <p:nvPr>
            <p:ph idx="1"/>
          </p:nvPr>
        </p:nvSpPr>
        <p:spPr/>
        <p:txBody>
          <a:bodyPr/>
          <a:lstStyle/>
          <a:p>
            <a:endParaRPr lang="nl-BE"/>
          </a:p>
        </p:txBody>
      </p:sp>
      <p:graphicFrame>
        <p:nvGraphicFramePr>
          <p:cNvPr id="5" name="Tijdelijke aanduiding voor inhoud 3"/>
          <p:cNvGraphicFramePr>
            <a:graphicFrameLocks/>
          </p:cNvGraphicFramePr>
          <p:nvPr>
            <p:extLst>
              <p:ext uri="{D42A27DB-BD31-4B8C-83A1-F6EECF244321}">
                <p14:modId xmlns:p14="http://schemas.microsoft.com/office/powerpoint/2010/main" val="3345670815"/>
              </p:ext>
            </p:extLst>
          </p:nvPr>
        </p:nvGraphicFramePr>
        <p:xfrm>
          <a:off x="899592" y="1124744"/>
          <a:ext cx="8136904" cy="5400600"/>
        </p:xfrm>
        <a:graphic>
          <a:graphicData uri="http://schemas.openxmlformats.org/drawingml/2006/table">
            <a:tbl>
              <a:tblPr firstRow="1" bandRow="1">
                <a:tableStyleId>{5C22544A-7EE6-4342-B048-85BDC9FD1C3A}</a:tableStyleId>
              </a:tblPr>
              <a:tblGrid>
                <a:gridCol w="2185782">
                  <a:extLst>
                    <a:ext uri="{9D8B030D-6E8A-4147-A177-3AD203B41FA5}">
                      <a16:colId xmlns:a16="http://schemas.microsoft.com/office/drawing/2014/main" xmlns="" val="20000"/>
                    </a:ext>
                  </a:extLst>
                </a:gridCol>
                <a:gridCol w="2888354">
                  <a:extLst>
                    <a:ext uri="{9D8B030D-6E8A-4147-A177-3AD203B41FA5}">
                      <a16:colId xmlns:a16="http://schemas.microsoft.com/office/drawing/2014/main" xmlns="" val="20001"/>
                    </a:ext>
                  </a:extLst>
                </a:gridCol>
                <a:gridCol w="3062768">
                  <a:extLst>
                    <a:ext uri="{9D8B030D-6E8A-4147-A177-3AD203B41FA5}">
                      <a16:colId xmlns:a16="http://schemas.microsoft.com/office/drawing/2014/main" xmlns="" val="20002"/>
                    </a:ext>
                  </a:extLst>
                </a:gridCol>
              </a:tblGrid>
              <a:tr h="675075">
                <a:tc>
                  <a:txBody>
                    <a:bodyPr/>
                    <a:lstStyle/>
                    <a:p>
                      <a:r>
                        <a:rPr lang="nl-BE" dirty="0"/>
                        <a:t>Théorie</a:t>
                      </a:r>
                    </a:p>
                  </a:txBody>
                  <a:tcPr/>
                </a:tc>
                <a:tc>
                  <a:txBody>
                    <a:bodyPr/>
                    <a:lstStyle/>
                    <a:p>
                      <a:r>
                        <a:rPr lang="nl-BE" dirty="0" err="1"/>
                        <a:t>Comment</a:t>
                      </a:r>
                      <a:r>
                        <a:rPr lang="nl-BE" dirty="0"/>
                        <a:t> </a:t>
                      </a:r>
                      <a:r>
                        <a:rPr lang="nl-BE" dirty="0" err="1"/>
                        <a:t>le</a:t>
                      </a:r>
                      <a:r>
                        <a:rPr lang="nl-BE" dirty="0"/>
                        <a:t> changement se </a:t>
                      </a:r>
                      <a:r>
                        <a:rPr lang="nl-BE" dirty="0" err="1"/>
                        <a:t>produit</a:t>
                      </a:r>
                      <a:endParaRPr lang="nl-BE" dirty="0"/>
                    </a:p>
                  </a:txBody>
                  <a:tcPr/>
                </a:tc>
                <a:tc>
                  <a:txBody>
                    <a:bodyPr/>
                    <a:lstStyle/>
                    <a:p>
                      <a:r>
                        <a:rPr lang="nl-BE" dirty="0" err="1"/>
                        <a:t>Hypothèses</a:t>
                      </a:r>
                      <a:endParaRPr lang="nl-BE" dirty="0"/>
                    </a:p>
                  </a:txBody>
                  <a:tcPr/>
                </a:tc>
                <a:extLst>
                  <a:ext uri="{0D108BD9-81ED-4DB2-BD59-A6C34878D82A}">
                    <a16:rowId xmlns:a16="http://schemas.microsoft.com/office/drawing/2014/main" xmlns="" val="10000"/>
                  </a:ext>
                </a:extLst>
              </a:tr>
              <a:tr h="4725525">
                <a:tc>
                  <a:txBody>
                    <a:bodyPr/>
                    <a:lstStyle/>
                    <a:p>
                      <a:r>
                        <a:rPr lang="fr-BE" sz="1800" kern="1200" noProof="0" dirty="0" smtClean="0">
                          <a:solidFill>
                            <a:schemeClr val="dk1"/>
                          </a:solidFill>
                          <a:latin typeface="+mn-lt"/>
                          <a:ea typeface="+mn-ea"/>
                          <a:cs typeface="+mn-cs"/>
                        </a:rPr>
                        <a:t>3) Policy </a:t>
                      </a:r>
                      <a:r>
                        <a:rPr lang="fr-BE" sz="1800" kern="1200" noProof="0" dirty="0" err="1">
                          <a:solidFill>
                            <a:schemeClr val="dk1"/>
                          </a:solidFill>
                          <a:latin typeface="+mn-lt"/>
                          <a:ea typeface="+mn-ea"/>
                          <a:cs typeface="+mn-cs"/>
                        </a:rPr>
                        <a:t>windows</a:t>
                      </a:r>
                      <a:endParaRPr lang="fr-BE" sz="1800" kern="1200" noProof="0" dirty="0">
                        <a:solidFill>
                          <a:schemeClr val="dk1"/>
                        </a:solidFill>
                        <a:latin typeface="+mn-lt"/>
                        <a:ea typeface="+mn-ea"/>
                        <a:cs typeface="+mn-cs"/>
                      </a:endParaRPr>
                    </a:p>
                    <a:p>
                      <a:r>
                        <a:rPr lang="fr-BE" sz="1200" kern="1200" noProof="0" dirty="0">
                          <a:solidFill>
                            <a:schemeClr val="dk1"/>
                          </a:solidFill>
                          <a:latin typeface="+mn-lt"/>
                          <a:ea typeface="+mn-ea"/>
                          <a:cs typeface="+mn-cs"/>
                        </a:rPr>
                        <a:t>(</a:t>
                      </a:r>
                      <a:r>
                        <a:rPr lang="fr-BE" sz="1200" kern="1200" noProof="0" dirty="0" err="1">
                          <a:solidFill>
                            <a:schemeClr val="dk1"/>
                          </a:solidFill>
                          <a:latin typeface="+mn-lt"/>
                          <a:ea typeface="+mn-ea"/>
                          <a:cs typeface="+mn-cs"/>
                        </a:rPr>
                        <a:t>Kingdon</a:t>
                      </a:r>
                      <a:r>
                        <a:rPr lang="fr-BE" sz="1200" kern="1200" noProof="0" dirty="0">
                          <a:solidFill>
                            <a:schemeClr val="dk1"/>
                          </a:solidFill>
                          <a:latin typeface="+mn-lt"/>
                          <a:ea typeface="+mn-ea"/>
                          <a:cs typeface="+mn-cs"/>
                        </a:rPr>
                        <a:t>)</a:t>
                      </a:r>
                    </a:p>
                    <a:p>
                      <a:endParaRPr lang="fr-BE" noProof="0" dirty="0"/>
                    </a:p>
                  </a:txBody>
                  <a:tcPr/>
                </a:tc>
                <a:tc>
                  <a:txBody>
                    <a:bodyPr/>
                    <a:lstStyle/>
                    <a:p>
                      <a:r>
                        <a:rPr lang="fr-BE" sz="1800" kern="1200" noProof="0" dirty="0" smtClean="0">
                          <a:solidFill>
                            <a:schemeClr val="dk1"/>
                          </a:solidFill>
                          <a:latin typeface="+mn-lt"/>
                          <a:ea typeface="+mn-ea"/>
                          <a:cs typeface="+mn-cs"/>
                        </a:rPr>
                        <a:t>Le changement se produit grâce à un “</a:t>
                      </a:r>
                      <a:r>
                        <a:rPr lang="fr-BE" sz="1800" kern="1200" noProof="0" dirty="0" err="1" smtClean="0">
                          <a:solidFill>
                            <a:schemeClr val="dk1"/>
                          </a:solidFill>
                          <a:latin typeface="+mn-lt"/>
                          <a:ea typeface="+mn-ea"/>
                          <a:cs typeface="+mn-cs"/>
                        </a:rPr>
                        <a:t>window</a:t>
                      </a:r>
                      <a:r>
                        <a:rPr lang="fr-BE" sz="1800" kern="1200" noProof="0" dirty="0" smtClean="0">
                          <a:solidFill>
                            <a:schemeClr val="dk1"/>
                          </a:solidFill>
                          <a:latin typeface="+mn-lt"/>
                          <a:ea typeface="+mn-ea"/>
                          <a:cs typeface="+mn-cs"/>
                        </a:rPr>
                        <a:t> of </a:t>
                      </a:r>
                      <a:r>
                        <a:rPr lang="fr-BE" sz="1800" kern="1200" noProof="0" dirty="0" err="1" smtClean="0">
                          <a:solidFill>
                            <a:schemeClr val="dk1"/>
                          </a:solidFill>
                          <a:latin typeface="+mn-lt"/>
                          <a:ea typeface="+mn-ea"/>
                          <a:cs typeface="+mn-cs"/>
                        </a:rPr>
                        <a:t>opportunity</a:t>
                      </a:r>
                      <a:r>
                        <a:rPr lang="fr-BE" sz="1800" kern="1200" noProof="0" dirty="0" smtClean="0">
                          <a:solidFill>
                            <a:schemeClr val="dk1"/>
                          </a:solidFill>
                          <a:latin typeface="+mn-lt"/>
                          <a:ea typeface="+mn-ea"/>
                          <a:cs typeface="+mn-cs"/>
                        </a:rPr>
                        <a:t>” </a:t>
                      </a:r>
                    </a:p>
                    <a:p>
                      <a:r>
                        <a:rPr lang="fr-BE" sz="1800" kern="1200" noProof="0" dirty="0" smtClean="0">
                          <a:solidFill>
                            <a:schemeClr val="dk1"/>
                          </a:solidFill>
                          <a:latin typeface="+mn-lt"/>
                          <a:ea typeface="+mn-ea"/>
                          <a:cs typeface="+mn-cs"/>
                        </a:rPr>
                        <a:t>(agenda-setting), qui peut être créé. Il faut tenir compte de:</a:t>
                      </a:r>
                    </a:p>
                    <a:p>
                      <a:pPr marL="285750" indent="-285750">
                        <a:buFontTx/>
                        <a:buChar char="-"/>
                      </a:pPr>
                      <a:r>
                        <a:rPr lang="fr-BE" sz="1800" kern="1200" noProof="0" dirty="0" smtClean="0">
                          <a:solidFill>
                            <a:schemeClr val="dk1"/>
                          </a:solidFill>
                          <a:latin typeface="+mn-lt"/>
                          <a:ea typeface="+mn-ea"/>
                          <a:cs typeface="+mn-cs"/>
                        </a:rPr>
                        <a:t>La bonne définition du problème</a:t>
                      </a:r>
                    </a:p>
                    <a:p>
                      <a:pPr marL="285750" indent="-285750">
                        <a:buFontTx/>
                        <a:buChar char="-"/>
                      </a:pPr>
                      <a:r>
                        <a:rPr lang="fr-BE" sz="1800" kern="1200" noProof="0" dirty="0" smtClean="0">
                          <a:solidFill>
                            <a:schemeClr val="dk1"/>
                          </a:solidFill>
                          <a:latin typeface="+mn-lt"/>
                          <a:ea typeface="+mn-ea"/>
                          <a:cs typeface="+mn-cs"/>
                        </a:rPr>
                        <a:t>La formulation des propositions/solutions faisables</a:t>
                      </a:r>
                    </a:p>
                    <a:p>
                      <a:pPr marL="285750" indent="-285750">
                        <a:buFontTx/>
                        <a:buChar char="-"/>
                      </a:pPr>
                      <a:r>
                        <a:rPr lang="fr-BE" sz="1800" kern="1200" noProof="0" dirty="0" smtClean="0">
                          <a:solidFill>
                            <a:schemeClr val="dk1"/>
                          </a:solidFill>
                          <a:latin typeface="+mn-lt"/>
                          <a:ea typeface="+mn-ea"/>
                          <a:cs typeface="+mn-cs"/>
                        </a:rPr>
                        <a:t>Le contexte politique</a:t>
                      </a:r>
                      <a:endParaRPr lang="fr-BE" sz="1800" kern="1200" noProof="0" dirty="0">
                        <a:solidFill>
                          <a:schemeClr val="dk1"/>
                        </a:solidFill>
                        <a:latin typeface="+mn-lt"/>
                        <a:ea typeface="+mn-ea"/>
                        <a:cs typeface="+mn-cs"/>
                      </a:endParaRPr>
                    </a:p>
                  </a:txBody>
                  <a:tcPr/>
                </a:tc>
                <a:tc>
                  <a:txBody>
                    <a:bodyPr/>
                    <a:lstStyle/>
                    <a:p>
                      <a:r>
                        <a:rPr lang="fr-BE" sz="1800" kern="1200" noProof="0" dirty="0" smtClean="0">
                          <a:solidFill>
                            <a:schemeClr val="dk1"/>
                          </a:solidFill>
                          <a:latin typeface="+mn-lt"/>
                          <a:ea typeface="+mn-ea"/>
                          <a:cs typeface="+mn-cs"/>
                        </a:rPr>
                        <a:t>La probabilité de succès augmente si les trois conditions sont remplies</a:t>
                      </a:r>
                    </a:p>
                    <a:p>
                      <a:endParaRPr lang="fr-BE" sz="1800" kern="1200" noProof="0" dirty="0" smtClean="0">
                        <a:solidFill>
                          <a:schemeClr val="dk1"/>
                        </a:solidFill>
                        <a:latin typeface="+mn-lt"/>
                        <a:ea typeface="+mn-ea"/>
                        <a:cs typeface="+mn-cs"/>
                      </a:endParaRPr>
                    </a:p>
                    <a:p>
                      <a:r>
                        <a:rPr lang="fr-BE" sz="1800" kern="1200" noProof="0" dirty="0" smtClean="0">
                          <a:solidFill>
                            <a:schemeClr val="dk1"/>
                          </a:solidFill>
                          <a:latin typeface="+mn-lt"/>
                          <a:ea typeface="+mn-ea"/>
                          <a:cs typeface="+mn-cs"/>
                        </a:rPr>
                        <a:t>Opportunités sont prévisibles  et imprévisibles et peuvent être créées</a:t>
                      </a:r>
                    </a:p>
                    <a:p>
                      <a:endParaRPr lang="fr-BE" sz="1800" kern="1200" noProof="0" dirty="0" smtClean="0">
                        <a:solidFill>
                          <a:schemeClr val="dk1"/>
                        </a:solidFill>
                        <a:latin typeface="+mn-lt"/>
                        <a:ea typeface="+mn-ea"/>
                        <a:cs typeface="+mn-cs"/>
                      </a:endParaRPr>
                    </a:p>
                    <a:p>
                      <a:r>
                        <a:rPr lang="fr-BE" sz="1800" kern="1200" noProof="0" dirty="0" smtClean="0">
                          <a:solidFill>
                            <a:schemeClr val="dk1"/>
                          </a:solidFill>
                          <a:latin typeface="+mn-lt"/>
                          <a:ea typeface="+mn-ea"/>
                          <a:cs typeface="+mn-cs"/>
                        </a:rPr>
                        <a:t>Bonne connaissance de l’agenda politique et capacité d’interagir</a:t>
                      </a:r>
                    </a:p>
                    <a:p>
                      <a:endParaRPr lang="fr-BE" sz="1800" kern="1200" noProof="0" dirty="0" smtClean="0">
                        <a:solidFill>
                          <a:schemeClr val="dk1"/>
                        </a:solidFill>
                        <a:latin typeface="+mn-lt"/>
                        <a:ea typeface="+mn-ea"/>
                        <a:cs typeface="+mn-cs"/>
                      </a:endParaRPr>
                    </a:p>
                    <a:p>
                      <a:r>
                        <a:rPr lang="fr-BE" sz="1800" kern="1200" noProof="0" dirty="0" smtClean="0">
                          <a:solidFill>
                            <a:schemeClr val="dk1"/>
                          </a:solidFill>
                          <a:latin typeface="+mn-lt"/>
                          <a:ea typeface="+mn-ea"/>
                          <a:cs typeface="+mn-cs"/>
                        </a:rPr>
                        <a:t>Des propositions politiques mènent au changement dans les cas où elles sont acceptables et faisables</a:t>
                      </a:r>
                      <a:endParaRPr lang="fr-BE" sz="1800" kern="1200" noProof="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16605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4662" y="116632"/>
            <a:ext cx="8352928" cy="685800"/>
          </a:xfrm>
        </p:spPr>
        <p:txBody>
          <a:bodyPr/>
          <a:lstStyle/>
          <a:p>
            <a:r>
              <a:rPr lang="nl-BE" sz="2000" dirty="0" err="1"/>
              <a:t>Session</a:t>
            </a:r>
            <a:r>
              <a:rPr lang="nl-BE" sz="2000" dirty="0"/>
              <a:t> 2 – </a:t>
            </a:r>
            <a:r>
              <a:rPr lang="fr-FR" sz="2000" dirty="0"/>
              <a:t>Comment le changement des politiques se produit?</a:t>
            </a:r>
            <a:endParaRPr lang="nl-BE" sz="2000" dirty="0"/>
          </a:p>
        </p:txBody>
      </p:sp>
      <p:graphicFrame>
        <p:nvGraphicFramePr>
          <p:cNvPr id="5" name="Tijdelijke aanduiding voor inhoud 3"/>
          <p:cNvGraphicFramePr>
            <a:graphicFrameLocks noGrp="1"/>
          </p:cNvGraphicFramePr>
          <p:nvPr>
            <p:ph idx="1"/>
            <p:extLst>
              <p:ext uri="{D42A27DB-BD31-4B8C-83A1-F6EECF244321}">
                <p14:modId xmlns:p14="http://schemas.microsoft.com/office/powerpoint/2010/main" val="2660523541"/>
              </p:ext>
            </p:extLst>
          </p:nvPr>
        </p:nvGraphicFramePr>
        <p:xfrm>
          <a:off x="1020686" y="1340768"/>
          <a:ext cx="7920880" cy="4824536"/>
        </p:xfrm>
        <a:graphic>
          <a:graphicData uri="http://schemas.openxmlformats.org/drawingml/2006/table">
            <a:tbl>
              <a:tblPr firstRow="1" bandRow="1">
                <a:tableStyleId>{5C22544A-7EE6-4342-B048-85BDC9FD1C3A}</a:tableStyleId>
              </a:tblPr>
              <a:tblGrid>
                <a:gridCol w="2127752">
                  <a:extLst>
                    <a:ext uri="{9D8B030D-6E8A-4147-A177-3AD203B41FA5}">
                      <a16:colId xmlns:a16="http://schemas.microsoft.com/office/drawing/2014/main" xmlns="" val="20000"/>
                    </a:ext>
                  </a:extLst>
                </a:gridCol>
                <a:gridCol w="2811672">
                  <a:extLst>
                    <a:ext uri="{9D8B030D-6E8A-4147-A177-3AD203B41FA5}">
                      <a16:colId xmlns:a16="http://schemas.microsoft.com/office/drawing/2014/main" xmlns="" val="20001"/>
                    </a:ext>
                  </a:extLst>
                </a:gridCol>
                <a:gridCol w="2981456">
                  <a:extLst>
                    <a:ext uri="{9D8B030D-6E8A-4147-A177-3AD203B41FA5}">
                      <a16:colId xmlns:a16="http://schemas.microsoft.com/office/drawing/2014/main" xmlns="" val="20002"/>
                    </a:ext>
                  </a:extLst>
                </a:gridCol>
              </a:tblGrid>
              <a:tr h="718548">
                <a:tc>
                  <a:txBody>
                    <a:bodyPr/>
                    <a:lstStyle/>
                    <a:p>
                      <a:r>
                        <a:rPr lang="nl-BE" dirty="0"/>
                        <a:t>Théorie</a:t>
                      </a:r>
                    </a:p>
                  </a:txBody>
                  <a:tcPr/>
                </a:tc>
                <a:tc>
                  <a:txBody>
                    <a:bodyPr/>
                    <a:lstStyle/>
                    <a:p>
                      <a:r>
                        <a:rPr lang="nl-BE" dirty="0" err="1"/>
                        <a:t>Comment</a:t>
                      </a:r>
                      <a:r>
                        <a:rPr lang="nl-BE" dirty="0"/>
                        <a:t> </a:t>
                      </a:r>
                      <a:r>
                        <a:rPr lang="nl-BE" dirty="0" err="1"/>
                        <a:t>le</a:t>
                      </a:r>
                      <a:r>
                        <a:rPr lang="nl-BE" dirty="0"/>
                        <a:t> changement se </a:t>
                      </a:r>
                      <a:r>
                        <a:rPr lang="nl-BE" dirty="0" err="1"/>
                        <a:t>produit</a:t>
                      </a:r>
                      <a:endParaRPr lang="nl-BE" dirty="0"/>
                    </a:p>
                  </a:txBody>
                  <a:tcPr/>
                </a:tc>
                <a:tc>
                  <a:txBody>
                    <a:bodyPr/>
                    <a:lstStyle/>
                    <a:p>
                      <a:r>
                        <a:rPr lang="nl-BE" dirty="0" err="1"/>
                        <a:t>Hypothèses</a:t>
                      </a:r>
                      <a:endParaRPr lang="nl-BE" dirty="0"/>
                    </a:p>
                  </a:txBody>
                  <a:tcPr/>
                </a:tc>
                <a:extLst>
                  <a:ext uri="{0D108BD9-81ED-4DB2-BD59-A6C34878D82A}">
                    <a16:rowId xmlns:a16="http://schemas.microsoft.com/office/drawing/2014/main" xmlns="" val="10000"/>
                  </a:ext>
                </a:extLst>
              </a:tr>
              <a:tr h="4105988">
                <a:tc>
                  <a:txBody>
                    <a:bodyPr/>
                    <a:lstStyle/>
                    <a:p>
                      <a:r>
                        <a:rPr lang="nl-BE" dirty="0" smtClean="0"/>
                        <a:t>4) Power</a:t>
                      </a:r>
                      <a:r>
                        <a:rPr lang="nl-BE" baseline="0" dirty="0" smtClean="0"/>
                        <a:t> </a:t>
                      </a:r>
                      <a:r>
                        <a:rPr lang="nl-BE" baseline="0" dirty="0"/>
                        <a:t>elites </a:t>
                      </a:r>
                      <a:r>
                        <a:rPr lang="nl-BE" baseline="0" dirty="0" err="1"/>
                        <a:t>theory</a:t>
                      </a:r>
                      <a:endParaRPr lang="nl-BE" baseline="0" dirty="0"/>
                    </a:p>
                    <a:p>
                      <a:r>
                        <a:rPr lang="nl-BE" baseline="0" dirty="0"/>
                        <a:t>(Mills)</a:t>
                      </a:r>
                      <a:endParaRPr lang="nl-BE" dirty="0"/>
                    </a:p>
                  </a:txBody>
                  <a:tcPr/>
                </a:tc>
                <a:tc>
                  <a:txBody>
                    <a:bodyPr/>
                    <a:lstStyle/>
                    <a:p>
                      <a:r>
                        <a:rPr lang="fr-BE" noProof="0" dirty="0"/>
                        <a:t>Il n’y a qu’un groupe</a:t>
                      </a:r>
                      <a:r>
                        <a:rPr lang="fr-BE" baseline="0" noProof="0" dirty="0"/>
                        <a:t> restreint de personnes qui a le pouvoir de changer la politique</a:t>
                      </a:r>
                    </a:p>
                    <a:p>
                      <a:endParaRPr lang="fr-BE" baseline="0" noProof="0" dirty="0"/>
                    </a:p>
                    <a:p>
                      <a:r>
                        <a:rPr lang="fr-BE" sz="1800" kern="1200" baseline="0" noProof="0" dirty="0" smtClean="0">
                          <a:solidFill>
                            <a:schemeClr val="dk1"/>
                          </a:solidFill>
                          <a:latin typeface="+mn-lt"/>
                          <a:ea typeface="+mn-ea"/>
                          <a:cs typeface="+mn-cs"/>
                        </a:rPr>
                        <a:t>Il concerne de l’influence directe, indirecte et implicite</a:t>
                      </a:r>
                      <a:endParaRPr lang="fr-BE" sz="1800" kern="1200" baseline="0" noProof="0" dirty="0">
                        <a:solidFill>
                          <a:schemeClr val="dk1"/>
                        </a:solidFill>
                        <a:latin typeface="+mn-lt"/>
                        <a:ea typeface="+mn-ea"/>
                        <a:cs typeface="+mn-cs"/>
                      </a:endParaRPr>
                    </a:p>
                  </a:txBody>
                  <a:tcPr/>
                </a:tc>
                <a:tc>
                  <a:txBody>
                    <a:bodyPr/>
                    <a:lstStyle/>
                    <a:p>
                      <a:r>
                        <a:rPr lang="fr-BE" noProof="0" dirty="0"/>
                        <a:t>Une bonne cartographie des acteurs permet d’établir des relations avec  les bonnes personnes </a:t>
                      </a:r>
                      <a:r>
                        <a:rPr lang="fr-BE" baseline="0" noProof="0" dirty="0"/>
                        <a:t>(influence)</a:t>
                      </a:r>
                    </a:p>
                    <a:p>
                      <a:endParaRPr lang="fr-BE" baseline="0" noProof="0" dirty="0"/>
                    </a:p>
                    <a:p>
                      <a:r>
                        <a:rPr lang="fr-BE" baseline="0" noProof="0" dirty="0"/>
                        <a:t>Des personnes comme des hauts fonctionnaires,</a:t>
                      </a:r>
                    </a:p>
                    <a:p>
                      <a:r>
                        <a:rPr lang="fr-BE" baseline="0" noProof="0" dirty="0"/>
                        <a:t>directeurs d’entreprises, leaders de la société civile, journalistes, … peuvent exercer de l’influence également</a:t>
                      </a:r>
                      <a:endParaRPr lang="fr-BE" noProof="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2010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4662" y="116632"/>
            <a:ext cx="8352928" cy="685800"/>
          </a:xfrm>
        </p:spPr>
        <p:txBody>
          <a:bodyPr/>
          <a:lstStyle/>
          <a:p>
            <a:r>
              <a:rPr lang="nl-BE" sz="2000" dirty="0" err="1"/>
              <a:t>Session</a:t>
            </a:r>
            <a:r>
              <a:rPr lang="nl-BE" sz="2000" dirty="0"/>
              <a:t> 2 – </a:t>
            </a:r>
            <a:r>
              <a:rPr lang="fr-FR" sz="2000" dirty="0"/>
              <a:t>Comment le changement des politiques se produit?</a:t>
            </a:r>
            <a:endParaRPr lang="nl-BE" sz="2000" dirty="0"/>
          </a:p>
        </p:txBody>
      </p:sp>
      <p:sp>
        <p:nvSpPr>
          <p:cNvPr id="3" name="Tijdelijke aanduiding voor inhoud 2"/>
          <p:cNvSpPr>
            <a:spLocks noGrp="1"/>
          </p:cNvSpPr>
          <p:nvPr>
            <p:ph idx="1"/>
          </p:nvPr>
        </p:nvSpPr>
        <p:spPr>
          <a:xfrm>
            <a:off x="1043608" y="1268760"/>
            <a:ext cx="7505700" cy="4343400"/>
          </a:xfrm>
        </p:spPr>
        <p:txBody>
          <a:bodyPr/>
          <a:lstStyle/>
          <a:p>
            <a:endParaRPr lang="nl-BE" dirty="0"/>
          </a:p>
        </p:txBody>
      </p:sp>
      <p:graphicFrame>
        <p:nvGraphicFramePr>
          <p:cNvPr id="5" name="Tijdelijke aanduiding voor inhoud 3"/>
          <p:cNvGraphicFramePr>
            <a:graphicFrameLocks/>
          </p:cNvGraphicFramePr>
          <p:nvPr>
            <p:extLst>
              <p:ext uri="{D42A27DB-BD31-4B8C-83A1-F6EECF244321}">
                <p14:modId xmlns:p14="http://schemas.microsoft.com/office/powerpoint/2010/main" val="3367379260"/>
              </p:ext>
            </p:extLst>
          </p:nvPr>
        </p:nvGraphicFramePr>
        <p:xfrm>
          <a:off x="755576" y="908518"/>
          <a:ext cx="8280920" cy="5780524"/>
        </p:xfrm>
        <a:graphic>
          <a:graphicData uri="http://schemas.openxmlformats.org/drawingml/2006/table">
            <a:tbl>
              <a:tblPr firstRow="1" bandRow="1">
                <a:tableStyleId>{5C22544A-7EE6-4342-B048-85BDC9FD1C3A}</a:tableStyleId>
              </a:tblPr>
              <a:tblGrid>
                <a:gridCol w="2224468">
                  <a:extLst>
                    <a:ext uri="{9D8B030D-6E8A-4147-A177-3AD203B41FA5}">
                      <a16:colId xmlns:a16="http://schemas.microsoft.com/office/drawing/2014/main" xmlns="" val="20000"/>
                    </a:ext>
                  </a:extLst>
                </a:gridCol>
                <a:gridCol w="2939475">
                  <a:extLst>
                    <a:ext uri="{9D8B030D-6E8A-4147-A177-3AD203B41FA5}">
                      <a16:colId xmlns:a16="http://schemas.microsoft.com/office/drawing/2014/main" xmlns="" val="20001"/>
                    </a:ext>
                  </a:extLst>
                </a:gridCol>
                <a:gridCol w="3116977">
                  <a:extLst>
                    <a:ext uri="{9D8B030D-6E8A-4147-A177-3AD203B41FA5}">
                      <a16:colId xmlns:a16="http://schemas.microsoft.com/office/drawing/2014/main" xmlns="" val="20002"/>
                    </a:ext>
                  </a:extLst>
                </a:gridCol>
              </a:tblGrid>
              <a:tr h="620398">
                <a:tc>
                  <a:txBody>
                    <a:bodyPr/>
                    <a:lstStyle/>
                    <a:p>
                      <a:r>
                        <a:rPr lang="nl-BE" dirty="0"/>
                        <a:t>Théorie</a:t>
                      </a:r>
                    </a:p>
                  </a:txBody>
                  <a:tcPr/>
                </a:tc>
                <a:tc>
                  <a:txBody>
                    <a:bodyPr/>
                    <a:lstStyle/>
                    <a:p>
                      <a:r>
                        <a:rPr lang="nl-BE" dirty="0" err="1"/>
                        <a:t>Comment</a:t>
                      </a:r>
                      <a:r>
                        <a:rPr lang="nl-BE" dirty="0"/>
                        <a:t> </a:t>
                      </a:r>
                      <a:r>
                        <a:rPr lang="nl-BE" dirty="0" err="1"/>
                        <a:t>le</a:t>
                      </a:r>
                      <a:r>
                        <a:rPr lang="nl-BE" dirty="0"/>
                        <a:t> changement se </a:t>
                      </a:r>
                      <a:r>
                        <a:rPr lang="nl-BE" dirty="0" err="1"/>
                        <a:t>produit</a:t>
                      </a:r>
                      <a:endParaRPr lang="nl-BE" dirty="0"/>
                    </a:p>
                  </a:txBody>
                  <a:tcPr/>
                </a:tc>
                <a:tc>
                  <a:txBody>
                    <a:bodyPr/>
                    <a:lstStyle/>
                    <a:p>
                      <a:r>
                        <a:rPr lang="nl-BE" dirty="0" err="1"/>
                        <a:t>Hypothèses</a:t>
                      </a:r>
                      <a:endParaRPr lang="nl-BE" dirty="0"/>
                    </a:p>
                  </a:txBody>
                  <a:tcPr/>
                </a:tc>
                <a:extLst>
                  <a:ext uri="{0D108BD9-81ED-4DB2-BD59-A6C34878D82A}">
                    <a16:rowId xmlns:a16="http://schemas.microsoft.com/office/drawing/2014/main" xmlns="" val="10000"/>
                  </a:ext>
                </a:extLst>
              </a:tr>
              <a:tr h="5140444">
                <a:tc>
                  <a:txBody>
                    <a:bodyPr/>
                    <a:lstStyle/>
                    <a:p>
                      <a:r>
                        <a:rPr lang="nl-BE" dirty="0" smtClean="0"/>
                        <a:t>5) </a:t>
                      </a:r>
                      <a:r>
                        <a:rPr lang="nl-BE" dirty="0" err="1" smtClean="0"/>
                        <a:t>Grassroots</a:t>
                      </a:r>
                      <a:r>
                        <a:rPr lang="nl-BE" dirty="0" smtClean="0"/>
                        <a:t> </a:t>
                      </a:r>
                      <a:r>
                        <a:rPr lang="nl-BE" dirty="0"/>
                        <a:t>or community </a:t>
                      </a:r>
                      <a:r>
                        <a:rPr lang="nl-BE" dirty="0" err="1"/>
                        <a:t>organizing</a:t>
                      </a:r>
                      <a:r>
                        <a:rPr lang="nl-BE" dirty="0"/>
                        <a:t> </a:t>
                      </a:r>
                      <a:r>
                        <a:rPr lang="nl-BE" dirty="0" err="1"/>
                        <a:t>theory</a:t>
                      </a:r>
                      <a:endParaRPr lang="nl-BE" dirty="0"/>
                    </a:p>
                    <a:p>
                      <a:r>
                        <a:rPr lang="nl-BE" dirty="0"/>
                        <a:t>(</a:t>
                      </a:r>
                      <a:r>
                        <a:rPr lang="nl-BE" dirty="0" err="1"/>
                        <a:t>Alinksy</a:t>
                      </a:r>
                      <a:r>
                        <a:rPr lang="nl-BE" dirty="0"/>
                        <a:t>, </a:t>
                      </a:r>
                      <a:r>
                        <a:rPr lang="nl-BE" dirty="0" err="1"/>
                        <a:t>Biklen</a:t>
                      </a:r>
                      <a:r>
                        <a:rPr lang="nl-BE" dirty="0"/>
                        <a:t>)</a:t>
                      </a:r>
                    </a:p>
                  </a:txBody>
                  <a:tcPr/>
                </a:tc>
                <a:tc>
                  <a:txBody>
                    <a:bodyPr/>
                    <a:lstStyle/>
                    <a:p>
                      <a:r>
                        <a:rPr lang="nl-BE" sz="1800" dirty="0"/>
                        <a:t>Le changement </a:t>
                      </a:r>
                      <a:r>
                        <a:rPr lang="nl-BE" sz="1800" dirty="0" err="1"/>
                        <a:t>n’est</a:t>
                      </a:r>
                      <a:r>
                        <a:rPr lang="nl-BE" sz="1800" dirty="0"/>
                        <a:t> pas </a:t>
                      </a:r>
                      <a:r>
                        <a:rPr lang="nl-BE" sz="1800" dirty="0" err="1"/>
                        <a:t>provoqué</a:t>
                      </a:r>
                      <a:r>
                        <a:rPr lang="nl-BE" sz="1800" dirty="0"/>
                        <a:t> par </a:t>
                      </a:r>
                      <a:r>
                        <a:rPr lang="nl-BE" sz="1800" dirty="0" err="1"/>
                        <a:t>une</a:t>
                      </a:r>
                      <a:r>
                        <a:rPr lang="nl-BE" sz="1800" dirty="0"/>
                        <a:t> ‘élite’ des </a:t>
                      </a:r>
                      <a:r>
                        <a:rPr lang="nl-BE" sz="1800" dirty="0" err="1"/>
                        <a:t>personnes</a:t>
                      </a:r>
                      <a:r>
                        <a:rPr lang="nl-BE" sz="1800" dirty="0"/>
                        <a:t> </a:t>
                      </a:r>
                      <a:r>
                        <a:rPr lang="nl-BE" sz="1800" dirty="0" err="1"/>
                        <a:t>influentielles</a:t>
                      </a:r>
                      <a:r>
                        <a:rPr lang="nl-BE" sz="1800" dirty="0"/>
                        <a:t>; des </a:t>
                      </a:r>
                      <a:r>
                        <a:rPr lang="nl-BE" sz="1800" dirty="0" err="1"/>
                        <a:t>groupes</a:t>
                      </a:r>
                      <a:r>
                        <a:rPr lang="nl-BE" sz="1800" dirty="0"/>
                        <a:t> de base </a:t>
                      </a:r>
                      <a:r>
                        <a:rPr lang="nl-BE" sz="1800" kern="1200" dirty="0" err="1">
                          <a:solidFill>
                            <a:schemeClr val="dk1"/>
                          </a:solidFill>
                          <a:latin typeface="+mn-lt"/>
                          <a:ea typeface="+mn-ea"/>
                          <a:cs typeface="+mn-cs"/>
                        </a:rPr>
                        <a:t>peuvent</a:t>
                      </a:r>
                      <a:r>
                        <a:rPr lang="nl-BE" sz="1800" kern="1200" dirty="0">
                          <a:solidFill>
                            <a:schemeClr val="dk1"/>
                          </a:solidFill>
                          <a:latin typeface="+mn-lt"/>
                          <a:ea typeface="+mn-ea"/>
                          <a:cs typeface="+mn-cs"/>
                        </a:rPr>
                        <a:t> </a:t>
                      </a:r>
                      <a:r>
                        <a:rPr lang="nl-BE" sz="1800" kern="1200" dirty="0" err="1">
                          <a:solidFill>
                            <a:schemeClr val="dk1"/>
                          </a:solidFill>
                          <a:latin typeface="+mn-lt"/>
                          <a:ea typeface="+mn-ea"/>
                          <a:cs typeface="+mn-cs"/>
                        </a:rPr>
                        <a:t>également</a:t>
                      </a:r>
                      <a:r>
                        <a:rPr lang="nl-BE" sz="1800" kern="1200" dirty="0">
                          <a:solidFill>
                            <a:schemeClr val="dk1"/>
                          </a:solidFill>
                          <a:latin typeface="+mn-lt"/>
                          <a:ea typeface="+mn-ea"/>
                          <a:cs typeface="+mn-cs"/>
                        </a:rPr>
                        <a:t> </a:t>
                      </a:r>
                      <a:r>
                        <a:rPr lang="nl-BE" sz="1800" kern="1200" dirty="0" err="1" smtClean="0">
                          <a:solidFill>
                            <a:schemeClr val="dk1"/>
                          </a:solidFill>
                          <a:latin typeface="+mn-lt"/>
                          <a:ea typeface="+mn-ea"/>
                          <a:cs typeface="+mn-cs"/>
                        </a:rPr>
                        <a:t>exercer</a:t>
                      </a:r>
                      <a:r>
                        <a:rPr lang="nl-BE" sz="1800" kern="1200" dirty="0" smtClean="0">
                          <a:solidFill>
                            <a:schemeClr val="dk1"/>
                          </a:solidFill>
                          <a:latin typeface="+mn-lt"/>
                          <a:ea typeface="+mn-ea"/>
                          <a:cs typeface="+mn-cs"/>
                        </a:rPr>
                        <a:t> du </a:t>
                      </a:r>
                      <a:r>
                        <a:rPr lang="nl-BE" sz="1800" kern="1200" dirty="0" err="1">
                          <a:solidFill>
                            <a:schemeClr val="dk1"/>
                          </a:solidFill>
                          <a:latin typeface="+mn-lt"/>
                          <a:ea typeface="+mn-ea"/>
                          <a:cs typeface="+mn-cs"/>
                        </a:rPr>
                        <a:t>pouvoir</a:t>
                      </a:r>
                      <a:r>
                        <a:rPr lang="nl-BE" sz="1800" kern="1200" dirty="0">
                          <a:solidFill>
                            <a:schemeClr val="dk1"/>
                          </a:solidFill>
                          <a:latin typeface="+mn-lt"/>
                          <a:ea typeface="+mn-ea"/>
                          <a:cs typeface="+mn-cs"/>
                        </a:rPr>
                        <a:t> </a:t>
                      </a:r>
                    </a:p>
                  </a:txBody>
                  <a:tcPr/>
                </a:tc>
                <a:tc>
                  <a:txBody>
                    <a:bodyPr/>
                    <a:lstStyle/>
                    <a:p>
                      <a:r>
                        <a:rPr lang="nl-BE" sz="1800" dirty="0"/>
                        <a:t>Le</a:t>
                      </a:r>
                      <a:r>
                        <a:rPr lang="nl-BE" sz="1800" baseline="0" dirty="0"/>
                        <a:t> </a:t>
                      </a:r>
                      <a:r>
                        <a:rPr lang="nl-BE" sz="1800" baseline="0" dirty="0" err="1"/>
                        <a:t>p</a:t>
                      </a:r>
                      <a:r>
                        <a:rPr lang="nl-BE" sz="1800" dirty="0" err="1"/>
                        <a:t>ouvoir</a:t>
                      </a:r>
                      <a:r>
                        <a:rPr lang="nl-BE" sz="1800" baseline="0" dirty="0"/>
                        <a:t> se </a:t>
                      </a:r>
                      <a:r>
                        <a:rPr lang="nl-BE" sz="1800" baseline="0" dirty="0" err="1"/>
                        <a:t>produit</a:t>
                      </a:r>
                      <a:r>
                        <a:rPr lang="nl-BE" sz="1800" baseline="0" dirty="0"/>
                        <a:t> au moment </a:t>
                      </a:r>
                      <a:r>
                        <a:rPr lang="nl-BE" sz="1800" baseline="0" dirty="0" err="1"/>
                        <a:t>où</a:t>
                      </a:r>
                      <a:r>
                        <a:rPr lang="nl-BE" sz="1800" baseline="0" dirty="0"/>
                        <a:t> des </a:t>
                      </a:r>
                      <a:r>
                        <a:rPr lang="nl-BE" sz="1800" baseline="0" dirty="0" err="1"/>
                        <a:t>groupes</a:t>
                      </a:r>
                      <a:r>
                        <a:rPr lang="nl-BE" sz="1800" baseline="0" dirty="0"/>
                        <a:t> de </a:t>
                      </a:r>
                      <a:r>
                        <a:rPr lang="nl-BE" sz="1800" baseline="0" dirty="0" err="1"/>
                        <a:t>personnes</a:t>
                      </a:r>
                      <a:r>
                        <a:rPr lang="nl-BE" sz="1800" baseline="0" dirty="0"/>
                        <a:t> </a:t>
                      </a:r>
                      <a:r>
                        <a:rPr lang="nl-BE" sz="1800" baseline="0" dirty="0" err="1"/>
                        <a:t>commencent</a:t>
                      </a:r>
                      <a:r>
                        <a:rPr lang="nl-BE" sz="1800" baseline="0" dirty="0"/>
                        <a:t> à </a:t>
                      </a:r>
                      <a:r>
                        <a:rPr lang="nl-BE" sz="1800" baseline="0" dirty="0" err="1"/>
                        <a:t>travailler</a:t>
                      </a:r>
                      <a:r>
                        <a:rPr lang="nl-BE" sz="1800" baseline="0" dirty="0"/>
                        <a:t> ensemble. </a:t>
                      </a:r>
                      <a:endParaRPr lang="nl-BE" sz="1800" dirty="0"/>
                    </a:p>
                    <a:p>
                      <a:endParaRPr lang="nl-BE" sz="1800" dirty="0"/>
                    </a:p>
                    <a:p>
                      <a:r>
                        <a:rPr lang="nl-BE" sz="1800" dirty="0"/>
                        <a:t>Le support (</a:t>
                      </a:r>
                      <a:r>
                        <a:rPr lang="nl-BE" sz="1800" dirty="0" err="1"/>
                        <a:t>assise</a:t>
                      </a:r>
                      <a:r>
                        <a:rPr lang="nl-BE" sz="1800" dirty="0"/>
                        <a:t> </a:t>
                      </a:r>
                      <a:r>
                        <a:rPr lang="nl-BE" sz="1800" dirty="0" err="1"/>
                        <a:t>sociétale</a:t>
                      </a:r>
                      <a:r>
                        <a:rPr lang="nl-BE" sz="1800" dirty="0"/>
                        <a:t>) pour </a:t>
                      </a:r>
                      <a:r>
                        <a:rPr lang="nl-BE" sz="1800" dirty="0" err="1"/>
                        <a:t>le</a:t>
                      </a:r>
                      <a:r>
                        <a:rPr lang="nl-BE" sz="1800" dirty="0"/>
                        <a:t> changement peut </a:t>
                      </a:r>
                      <a:r>
                        <a:rPr lang="nl-BE" sz="1800" dirty="0" err="1"/>
                        <a:t>changer</a:t>
                      </a:r>
                      <a:r>
                        <a:rPr lang="nl-BE" sz="1800" dirty="0"/>
                        <a:t>/</a:t>
                      </a:r>
                      <a:r>
                        <a:rPr lang="nl-BE" sz="1800" dirty="0" err="1"/>
                        <a:t>évoluer</a:t>
                      </a:r>
                      <a:r>
                        <a:rPr lang="nl-BE" sz="1800" baseline="0" dirty="0"/>
                        <a:t> suite </a:t>
                      </a:r>
                      <a:r>
                        <a:rPr lang="nl-BE" sz="1800" baseline="0" dirty="0" err="1"/>
                        <a:t>aux</a:t>
                      </a:r>
                      <a:r>
                        <a:rPr lang="nl-BE" sz="1800" baseline="0" dirty="0"/>
                        <a:t> actions</a:t>
                      </a:r>
                    </a:p>
                    <a:p>
                      <a:endParaRPr lang="nl-BE" sz="1800" baseline="0" dirty="0"/>
                    </a:p>
                    <a:p>
                      <a:r>
                        <a:rPr lang="nl-BE" sz="1800" baseline="0" dirty="0"/>
                        <a:t>Des </a:t>
                      </a:r>
                      <a:r>
                        <a:rPr lang="nl-BE" sz="1800" baseline="0" dirty="0" err="1"/>
                        <a:t>groupes</a:t>
                      </a:r>
                      <a:r>
                        <a:rPr lang="nl-BE" sz="1800" baseline="0" dirty="0"/>
                        <a:t> </a:t>
                      </a:r>
                      <a:r>
                        <a:rPr lang="nl-BE" sz="1800" baseline="0" dirty="0" err="1"/>
                        <a:t>qui</a:t>
                      </a:r>
                      <a:r>
                        <a:rPr lang="nl-BE" sz="1800" baseline="0" dirty="0"/>
                        <a:t> </a:t>
                      </a:r>
                      <a:r>
                        <a:rPr lang="nl-BE" sz="1800" baseline="0" dirty="0" err="1"/>
                        <a:t>sont</a:t>
                      </a:r>
                      <a:r>
                        <a:rPr lang="nl-BE" sz="1800" baseline="0" dirty="0"/>
                        <a:t> </a:t>
                      </a:r>
                      <a:r>
                        <a:rPr lang="nl-BE" sz="1800" baseline="0" dirty="0" err="1"/>
                        <a:t>désavantagés</a:t>
                      </a:r>
                      <a:r>
                        <a:rPr lang="nl-BE" sz="1800" baseline="0" dirty="0"/>
                        <a:t> par </a:t>
                      </a:r>
                      <a:r>
                        <a:rPr lang="nl-BE" sz="1800" baseline="0" dirty="0" err="1"/>
                        <a:t>un</a:t>
                      </a:r>
                      <a:r>
                        <a:rPr lang="nl-BE" sz="1800" baseline="0" dirty="0"/>
                        <a:t> </a:t>
                      </a:r>
                      <a:r>
                        <a:rPr lang="nl-BE" sz="1800" baseline="0" dirty="0" err="1"/>
                        <a:t>problème</a:t>
                      </a:r>
                      <a:r>
                        <a:rPr lang="nl-BE" sz="1800" baseline="0" dirty="0"/>
                        <a:t> </a:t>
                      </a:r>
                      <a:r>
                        <a:rPr lang="nl-BE" sz="1800" baseline="0" dirty="0" err="1"/>
                        <a:t>spécifique</a:t>
                      </a:r>
                      <a:r>
                        <a:rPr lang="nl-BE" sz="1800" baseline="0" dirty="0"/>
                        <a:t> </a:t>
                      </a:r>
                      <a:r>
                        <a:rPr lang="nl-BE" sz="1800" baseline="0" dirty="0" err="1"/>
                        <a:t>peuvent</a:t>
                      </a:r>
                      <a:r>
                        <a:rPr lang="nl-BE" sz="1800" baseline="0" dirty="0"/>
                        <a:t> </a:t>
                      </a:r>
                      <a:r>
                        <a:rPr lang="nl-BE" sz="1800" baseline="0" dirty="0" err="1"/>
                        <a:t>être</a:t>
                      </a:r>
                      <a:r>
                        <a:rPr lang="nl-BE" sz="1800" baseline="0" dirty="0"/>
                        <a:t> </a:t>
                      </a:r>
                      <a:r>
                        <a:rPr lang="nl-BE" sz="1800" baseline="0" dirty="0" err="1"/>
                        <a:t>mobilisés</a:t>
                      </a:r>
                      <a:r>
                        <a:rPr lang="nl-BE" sz="1800" baseline="0" dirty="0"/>
                        <a:t> plus </a:t>
                      </a:r>
                      <a:r>
                        <a:rPr lang="nl-BE" sz="1800" baseline="0" dirty="0" err="1"/>
                        <a:t>facilement</a:t>
                      </a:r>
                      <a:r>
                        <a:rPr lang="nl-BE" sz="1800" baseline="0" dirty="0"/>
                        <a:t> </a:t>
                      </a:r>
                    </a:p>
                    <a:p>
                      <a:endParaRPr lang="nl-BE" sz="1800" baseline="0" dirty="0"/>
                    </a:p>
                    <a:p>
                      <a:r>
                        <a:rPr lang="nl-BE" sz="1800" baseline="0" dirty="0" err="1"/>
                        <a:t>Besoin</a:t>
                      </a:r>
                      <a:r>
                        <a:rPr lang="nl-BE" sz="1800" baseline="0" dirty="0"/>
                        <a:t> de la </a:t>
                      </a:r>
                      <a:r>
                        <a:rPr lang="nl-BE" sz="1800" baseline="0" dirty="0" err="1"/>
                        <a:t>formation</a:t>
                      </a:r>
                      <a:r>
                        <a:rPr lang="nl-BE" sz="1800" baseline="0" dirty="0"/>
                        <a:t> des </a:t>
                      </a:r>
                      <a:r>
                        <a:rPr lang="nl-BE" sz="1800" baseline="0" dirty="0" err="1"/>
                        <a:t>groupes</a:t>
                      </a:r>
                      <a:r>
                        <a:rPr lang="nl-BE" sz="1800" baseline="0" dirty="0"/>
                        <a:t> de base</a:t>
                      </a:r>
                      <a:endParaRPr lang="nl-BE" sz="18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40172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404664"/>
            <a:ext cx="7871792" cy="685800"/>
          </a:xfrm>
        </p:spPr>
        <p:txBody>
          <a:bodyPr/>
          <a:lstStyle/>
          <a:p>
            <a:r>
              <a:rPr lang="nl-BE" sz="2800" dirty="0" err="1"/>
              <a:t>Session</a:t>
            </a:r>
            <a:r>
              <a:rPr lang="nl-BE" sz="2800" dirty="0"/>
              <a:t> 2 – </a:t>
            </a:r>
            <a:r>
              <a:rPr lang="fr-FR" sz="2800" dirty="0"/>
              <a:t>Comment le changement des politiques se produit?</a:t>
            </a:r>
            <a:endParaRPr lang="nl-BE" sz="28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38277087"/>
              </p:ext>
            </p:extLst>
          </p:nvPr>
        </p:nvGraphicFramePr>
        <p:xfrm>
          <a:off x="1115616" y="1268760"/>
          <a:ext cx="7920880" cy="5290864"/>
        </p:xfrm>
        <a:graphic>
          <a:graphicData uri="http://schemas.openxmlformats.org/drawingml/2006/table">
            <a:tbl>
              <a:tblPr firstRow="1" bandRow="1">
                <a:tableStyleId>{5C22544A-7EE6-4342-B048-85BDC9FD1C3A}</a:tableStyleId>
              </a:tblPr>
              <a:tblGrid>
                <a:gridCol w="1747796">
                  <a:extLst>
                    <a:ext uri="{9D8B030D-6E8A-4147-A177-3AD203B41FA5}">
                      <a16:colId xmlns:a16="http://schemas.microsoft.com/office/drawing/2014/main" xmlns="" val="20000"/>
                    </a:ext>
                  </a:extLst>
                </a:gridCol>
                <a:gridCol w="2507708">
                  <a:extLst>
                    <a:ext uri="{9D8B030D-6E8A-4147-A177-3AD203B41FA5}">
                      <a16:colId xmlns:a16="http://schemas.microsoft.com/office/drawing/2014/main" xmlns="" val="20001"/>
                    </a:ext>
                  </a:extLst>
                </a:gridCol>
                <a:gridCol w="3665376">
                  <a:extLst>
                    <a:ext uri="{9D8B030D-6E8A-4147-A177-3AD203B41FA5}">
                      <a16:colId xmlns:a16="http://schemas.microsoft.com/office/drawing/2014/main" xmlns="" val="20002"/>
                    </a:ext>
                  </a:extLst>
                </a:gridCol>
              </a:tblGrid>
              <a:tr h="939206">
                <a:tc>
                  <a:txBody>
                    <a:bodyPr/>
                    <a:lstStyle/>
                    <a:p>
                      <a:r>
                        <a:rPr lang="nl-BE" dirty="0"/>
                        <a:t>Theorie</a:t>
                      </a:r>
                    </a:p>
                  </a:txBody>
                  <a:tcPr/>
                </a:tc>
                <a:tc>
                  <a:txBody>
                    <a:bodyPr/>
                    <a:lstStyle/>
                    <a:p>
                      <a:r>
                        <a:rPr lang="nl-BE" dirty="0" err="1"/>
                        <a:t>Comment</a:t>
                      </a:r>
                      <a:r>
                        <a:rPr lang="nl-BE" dirty="0"/>
                        <a:t> </a:t>
                      </a:r>
                      <a:r>
                        <a:rPr lang="nl-BE" dirty="0" err="1"/>
                        <a:t>le</a:t>
                      </a:r>
                      <a:r>
                        <a:rPr lang="nl-BE" dirty="0"/>
                        <a:t> changement se </a:t>
                      </a:r>
                      <a:r>
                        <a:rPr lang="nl-BE" dirty="0" err="1"/>
                        <a:t>produit</a:t>
                      </a:r>
                      <a:endParaRPr lang="nl-BE" dirty="0"/>
                    </a:p>
                  </a:txBody>
                  <a:tcPr/>
                </a:tc>
                <a:tc>
                  <a:txBody>
                    <a:bodyPr/>
                    <a:lstStyle/>
                    <a:p>
                      <a:r>
                        <a:rPr lang="nl-BE" dirty="0" err="1"/>
                        <a:t>Hypothèses</a:t>
                      </a:r>
                      <a:endParaRPr lang="nl-BE" dirty="0"/>
                    </a:p>
                  </a:txBody>
                  <a:tcPr/>
                </a:tc>
                <a:extLst>
                  <a:ext uri="{0D108BD9-81ED-4DB2-BD59-A6C34878D82A}">
                    <a16:rowId xmlns:a16="http://schemas.microsoft.com/office/drawing/2014/main" xmlns="" val="10000"/>
                  </a:ext>
                </a:extLst>
              </a:tr>
              <a:tr h="4351658">
                <a:tc>
                  <a:txBody>
                    <a:bodyPr/>
                    <a:lstStyle/>
                    <a:p>
                      <a:r>
                        <a:rPr lang="nl-BE" dirty="0" smtClean="0"/>
                        <a:t>6) </a:t>
                      </a:r>
                      <a:r>
                        <a:rPr lang="nl-BE" dirty="0" err="1" smtClean="0"/>
                        <a:t>Linear</a:t>
                      </a:r>
                      <a:r>
                        <a:rPr lang="nl-BE" dirty="0" smtClean="0"/>
                        <a:t> </a:t>
                      </a:r>
                      <a:r>
                        <a:rPr lang="nl-BE" dirty="0"/>
                        <a:t>policy development</a:t>
                      </a:r>
                      <a:r>
                        <a:rPr lang="nl-BE" baseline="0" dirty="0"/>
                        <a:t> </a:t>
                      </a:r>
                      <a:r>
                        <a:rPr lang="nl-BE" baseline="0" dirty="0" err="1"/>
                        <a:t>processes</a:t>
                      </a:r>
                      <a:endParaRPr lang="nl-BE" dirty="0"/>
                    </a:p>
                  </a:txBody>
                  <a:tcPr/>
                </a:tc>
                <a:tc>
                  <a:txBody>
                    <a:bodyPr/>
                    <a:lstStyle/>
                    <a:p>
                      <a:pPr marL="285750" indent="-285750">
                        <a:buFontTx/>
                        <a:buChar char="-"/>
                      </a:pPr>
                      <a:r>
                        <a:rPr lang="fr-BE" sz="1600" noProof="0" dirty="0"/>
                        <a:t>Mettre le thème sur l’agenda</a:t>
                      </a:r>
                    </a:p>
                    <a:p>
                      <a:pPr marL="285750" indent="-285750">
                        <a:buFontTx/>
                        <a:buChar char="-"/>
                      </a:pPr>
                      <a:r>
                        <a:rPr lang="fr-BE" sz="1600" noProof="0" dirty="0"/>
                        <a:t>Développer la politique</a:t>
                      </a:r>
                      <a:endParaRPr lang="fr-BE" sz="1600" baseline="0" noProof="0" dirty="0"/>
                    </a:p>
                    <a:p>
                      <a:pPr marL="285750" indent="-285750">
                        <a:buFontTx/>
                        <a:buChar char="-"/>
                      </a:pPr>
                      <a:r>
                        <a:rPr lang="fr-BE" sz="1600" baseline="0" noProof="0" dirty="0"/>
                        <a:t>Processus de prise de décision</a:t>
                      </a:r>
                    </a:p>
                    <a:p>
                      <a:pPr marL="285750" indent="-285750">
                        <a:buFontTx/>
                        <a:buChar char="-"/>
                      </a:pPr>
                      <a:r>
                        <a:rPr lang="fr-BE" sz="1600" baseline="0" noProof="0" dirty="0"/>
                        <a:t>Implémenter la nouvelle politique</a:t>
                      </a:r>
                    </a:p>
                    <a:p>
                      <a:pPr marL="285750" indent="-285750">
                        <a:buFontTx/>
                        <a:buChar char="-"/>
                      </a:pPr>
                      <a:r>
                        <a:rPr lang="fr-BE" sz="1600" baseline="0" noProof="0" dirty="0"/>
                        <a:t>Evaluer la nouvelle politique</a:t>
                      </a:r>
                      <a:endParaRPr lang="fr-BE" sz="1600" noProof="0" dirty="0"/>
                    </a:p>
                  </a:txBody>
                  <a:tcPr/>
                </a:tc>
                <a:tc>
                  <a:txBody>
                    <a:bodyPr/>
                    <a:lstStyle/>
                    <a:p>
                      <a:r>
                        <a:rPr lang="fr-BE" sz="1600" noProof="0" dirty="0"/>
                        <a:t>Développement des politiques</a:t>
                      </a:r>
                      <a:r>
                        <a:rPr lang="fr-BE" sz="1600" baseline="0" noProof="0" dirty="0"/>
                        <a:t> est un processus linéaire, rationnel et transparent</a:t>
                      </a:r>
                    </a:p>
                    <a:p>
                      <a:endParaRPr lang="nl-BE" sz="1600" kern="1200" baseline="0" dirty="0">
                        <a:solidFill>
                          <a:schemeClr val="dk1"/>
                        </a:solidFill>
                        <a:latin typeface="+mn-lt"/>
                        <a:ea typeface="+mn-ea"/>
                        <a:cs typeface="+mn-cs"/>
                      </a:endParaRPr>
                    </a:p>
                    <a:p>
                      <a:r>
                        <a:rPr lang="fr-FR" sz="1600" kern="1200" baseline="0" dirty="0">
                          <a:solidFill>
                            <a:schemeClr val="dk1"/>
                          </a:solidFill>
                          <a:latin typeface="+mn-lt"/>
                          <a:ea typeface="+mn-ea"/>
                          <a:cs typeface="+mn-cs"/>
                        </a:rPr>
                        <a:t>Les décideurs élaborent des politiques sur base des compréhensions et connaissances scientifiques</a:t>
                      </a:r>
                      <a:endParaRPr lang="nl-BE" sz="1600" kern="1200" baseline="0" dirty="0">
                        <a:solidFill>
                          <a:schemeClr val="dk1"/>
                        </a:solidFill>
                        <a:latin typeface="+mn-lt"/>
                        <a:ea typeface="+mn-ea"/>
                        <a:cs typeface="+mn-cs"/>
                      </a:endParaRPr>
                    </a:p>
                    <a:p>
                      <a:endParaRPr lang="nl-BE" sz="1600" baseline="0" dirty="0"/>
                    </a:p>
                    <a:p>
                      <a:r>
                        <a:rPr lang="fr-BE" sz="1600" baseline="0" noProof="0" dirty="0"/>
                        <a:t>Administration exécute la politique selon les consignes du ministre</a:t>
                      </a:r>
                    </a:p>
                    <a:p>
                      <a:endParaRPr lang="nl-BE" sz="1600" baseline="0" dirty="0"/>
                    </a:p>
                    <a:p>
                      <a:r>
                        <a:rPr lang="fr-BE" sz="1600" baseline="0" noProof="0" dirty="0"/>
                        <a:t>Les groupes cibles réagissent d’une manière prévisible</a:t>
                      </a:r>
                    </a:p>
                    <a:p>
                      <a:endParaRPr lang="fr-BE" sz="1600" baseline="0" noProof="0" dirty="0"/>
                    </a:p>
                    <a:p>
                      <a:r>
                        <a:rPr lang="fr-BE" sz="1600" baseline="0" noProof="0" dirty="0"/>
                        <a:t>Il existe une vision partagée des problèmes et les solutions</a:t>
                      </a:r>
                      <a:endParaRPr lang="fr-BE" sz="1600" noProof="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9286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60648"/>
            <a:ext cx="8334000" cy="744316"/>
          </a:xfrm>
        </p:spPr>
        <p:txBody>
          <a:bodyPr/>
          <a:lstStyle/>
          <a:p>
            <a:pPr algn="ctr"/>
            <a:r>
              <a:rPr lang="nl-BE" dirty="0" err="1"/>
              <a:t>Session</a:t>
            </a:r>
            <a:r>
              <a:rPr lang="nl-BE" dirty="0"/>
              <a:t> 2 - </a:t>
            </a:r>
            <a:r>
              <a:rPr lang="nl-BE" dirty="0" err="1"/>
              <a:t>Hypothèses</a:t>
            </a:r>
            <a:endParaRPr lang="nl-BE" dirty="0"/>
          </a:p>
        </p:txBody>
      </p:sp>
      <p:pic>
        <p:nvPicPr>
          <p:cNvPr id="6" name="Picture 5"/>
          <p:cNvPicPr>
            <a:picLocks noChangeAspect="1"/>
          </p:cNvPicPr>
          <p:nvPr/>
        </p:nvPicPr>
        <p:blipFill>
          <a:blip r:embed="rId2"/>
          <a:stretch>
            <a:fillRect/>
          </a:stretch>
        </p:blipFill>
        <p:spPr>
          <a:xfrm>
            <a:off x="1115616" y="1429615"/>
            <a:ext cx="7738832" cy="4663681"/>
          </a:xfrm>
          <a:prstGeom prst="rect">
            <a:avLst/>
          </a:prstGeom>
        </p:spPr>
      </p:pic>
    </p:spTree>
    <p:extLst>
      <p:ext uri="{BB962C8B-B14F-4D97-AF65-F5344CB8AC3E}">
        <p14:creationId xmlns:p14="http://schemas.microsoft.com/office/powerpoint/2010/main" val="386247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188640"/>
            <a:ext cx="6858000" cy="685800"/>
          </a:xfrm>
        </p:spPr>
        <p:txBody>
          <a:bodyPr/>
          <a:lstStyle/>
          <a:p>
            <a:r>
              <a:rPr lang="fr-BE" dirty="0"/>
              <a:t>Session 2 – hypothèses</a:t>
            </a:r>
          </a:p>
        </p:txBody>
      </p:sp>
      <p:sp>
        <p:nvSpPr>
          <p:cNvPr id="3" name="Tijdelijke aanduiding voor inhoud 2"/>
          <p:cNvSpPr>
            <a:spLocks noGrp="1"/>
          </p:cNvSpPr>
          <p:nvPr>
            <p:ph idx="1"/>
          </p:nvPr>
        </p:nvSpPr>
        <p:spPr>
          <a:xfrm>
            <a:off x="1043608" y="980728"/>
            <a:ext cx="8100392" cy="5544616"/>
          </a:xfrm>
        </p:spPr>
        <p:txBody>
          <a:bodyPr/>
          <a:lstStyle/>
          <a:p>
            <a:r>
              <a:rPr lang="nl-BE" sz="2000" dirty="0" err="1"/>
              <a:t>Relation</a:t>
            </a:r>
            <a:r>
              <a:rPr lang="nl-BE" sz="2000" dirty="0"/>
              <a:t> </a:t>
            </a:r>
            <a:r>
              <a:rPr lang="nl-BE" sz="2000" dirty="0" err="1"/>
              <a:t>cause-effet</a:t>
            </a:r>
            <a:endParaRPr lang="nl-BE" sz="2000" dirty="0"/>
          </a:p>
          <a:p>
            <a:pPr lvl="1"/>
            <a:r>
              <a:rPr lang="nl-BE" sz="2000" dirty="0"/>
              <a:t>Ex. </a:t>
            </a:r>
            <a:r>
              <a:rPr lang="fr-FR" sz="2000" dirty="0"/>
              <a:t>Propositions de politiques mènent à des changements si elles sont acceptables et réalisables</a:t>
            </a:r>
            <a:endParaRPr lang="nl-BE" sz="2000" dirty="0"/>
          </a:p>
          <a:p>
            <a:pPr lvl="1"/>
            <a:r>
              <a:rPr lang="fr-FR" sz="2000" dirty="0"/>
              <a:t>Les décideurs élaborent des politiques sur base des compréhensions et connaissances scientifiques</a:t>
            </a:r>
            <a:endParaRPr lang="nl-BE" sz="2000" dirty="0"/>
          </a:p>
          <a:p>
            <a:pPr lvl="1"/>
            <a:r>
              <a:rPr lang="fr-FR" sz="2000" dirty="0"/>
              <a:t>Des campagnes de consommateurs peuvent avoir un impact positif sur la politique des entreprises</a:t>
            </a:r>
            <a:endParaRPr lang="nl-BE" sz="2000" dirty="0"/>
          </a:p>
          <a:p>
            <a:r>
              <a:rPr lang="nl-BE" sz="2000" dirty="0"/>
              <a:t>Facteurs </a:t>
            </a:r>
            <a:r>
              <a:rPr lang="fr-BE" sz="2000" dirty="0"/>
              <a:t>opérationnels</a:t>
            </a:r>
          </a:p>
          <a:p>
            <a:pPr lvl="1"/>
            <a:r>
              <a:rPr lang="nl-BE" sz="2000" dirty="0"/>
              <a:t>A travers </a:t>
            </a:r>
            <a:r>
              <a:rPr lang="nl-BE" sz="2000" dirty="0" err="1" smtClean="0"/>
              <a:t>une</a:t>
            </a:r>
            <a:r>
              <a:rPr lang="nl-BE" sz="2000" dirty="0" smtClean="0"/>
              <a:t> </a:t>
            </a:r>
            <a:r>
              <a:rPr lang="fr-BE" sz="2000" dirty="0"/>
              <a:t>cartographie</a:t>
            </a:r>
            <a:r>
              <a:rPr lang="nl-BE" sz="2000" dirty="0"/>
              <a:t> des acteurs, les </a:t>
            </a:r>
            <a:r>
              <a:rPr lang="nl-BE" sz="2000" dirty="0" err="1"/>
              <a:t>agents</a:t>
            </a:r>
            <a:r>
              <a:rPr lang="nl-BE" sz="2000" dirty="0"/>
              <a:t> de changement </a:t>
            </a:r>
            <a:r>
              <a:rPr lang="nl-BE" sz="2000" dirty="0" err="1"/>
              <a:t>seront</a:t>
            </a:r>
            <a:r>
              <a:rPr lang="nl-BE" sz="2000" dirty="0"/>
              <a:t> </a:t>
            </a:r>
            <a:r>
              <a:rPr lang="nl-BE" sz="2000" dirty="0" err="1"/>
              <a:t>identifiés</a:t>
            </a:r>
            <a:endParaRPr lang="nl-BE" sz="2000" dirty="0"/>
          </a:p>
          <a:p>
            <a:r>
              <a:rPr lang="nl-BE" sz="2000" dirty="0"/>
              <a:t>Facteurs </a:t>
            </a:r>
            <a:r>
              <a:rPr lang="nl-BE" sz="2000" dirty="0" err="1"/>
              <a:t>externes</a:t>
            </a:r>
            <a:r>
              <a:rPr lang="nl-BE" sz="2000" dirty="0"/>
              <a:t> </a:t>
            </a:r>
            <a:r>
              <a:rPr lang="nl-BE" sz="2000" dirty="0" err="1"/>
              <a:t>qui</a:t>
            </a:r>
            <a:r>
              <a:rPr lang="nl-BE" sz="2000" dirty="0"/>
              <a:t> ont </a:t>
            </a:r>
            <a:r>
              <a:rPr lang="nl-BE" sz="2000" dirty="0" err="1"/>
              <a:t>une</a:t>
            </a:r>
            <a:r>
              <a:rPr lang="nl-BE" sz="2000" dirty="0"/>
              <a:t> </a:t>
            </a:r>
            <a:r>
              <a:rPr lang="nl-BE" sz="2000" dirty="0" err="1"/>
              <a:t>influence</a:t>
            </a:r>
            <a:endParaRPr lang="nl-BE" sz="2000" dirty="0"/>
          </a:p>
          <a:p>
            <a:pPr lvl="1"/>
            <a:r>
              <a:rPr lang="nl-BE" sz="2000" dirty="0"/>
              <a:t>Ex. </a:t>
            </a:r>
            <a:r>
              <a:rPr lang="fr-FR" sz="2000" dirty="0"/>
              <a:t>Changement se produit quand il y a une attention augmentée sur un thème particulier</a:t>
            </a:r>
            <a:endParaRPr lang="nl-BE" sz="2000" dirty="0"/>
          </a:p>
          <a:p>
            <a:pPr lvl="1"/>
            <a:r>
              <a:rPr lang="nl-BE" sz="2000" dirty="0"/>
              <a:t>Des </a:t>
            </a:r>
            <a:r>
              <a:rPr lang="nl-BE" sz="2000" dirty="0" err="1"/>
              <a:t>opinions</a:t>
            </a:r>
            <a:r>
              <a:rPr lang="nl-BE" sz="2000" dirty="0"/>
              <a:t> </a:t>
            </a:r>
            <a:r>
              <a:rPr lang="nl-BE" sz="2000" dirty="0" err="1"/>
              <a:t>ou</a:t>
            </a:r>
            <a:r>
              <a:rPr lang="nl-BE" sz="2000" dirty="0"/>
              <a:t> </a:t>
            </a:r>
            <a:r>
              <a:rPr lang="nl-BE" sz="2000" dirty="0" err="1"/>
              <a:t>croyances</a:t>
            </a:r>
            <a:r>
              <a:rPr lang="nl-BE" sz="2000" dirty="0"/>
              <a:t> ne </a:t>
            </a:r>
            <a:r>
              <a:rPr lang="nl-BE" sz="2000" dirty="0" err="1"/>
              <a:t>changent</a:t>
            </a:r>
            <a:r>
              <a:rPr lang="nl-BE" sz="2000" dirty="0"/>
              <a:t> que </a:t>
            </a:r>
            <a:r>
              <a:rPr lang="fr-FR" sz="2000" dirty="0"/>
              <a:t>sous la pression de circonstances extérieures (socio-économiques, l'opinion publique)</a:t>
            </a:r>
          </a:p>
          <a:p>
            <a:pPr lvl="1"/>
            <a:endParaRPr lang="nl-BE" sz="2000" dirty="0"/>
          </a:p>
          <a:p>
            <a:pPr lvl="1"/>
            <a:endParaRPr lang="nl-BE" sz="2000" dirty="0"/>
          </a:p>
        </p:txBody>
      </p:sp>
    </p:spTree>
    <p:extLst>
      <p:ext uri="{BB962C8B-B14F-4D97-AF65-F5344CB8AC3E}">
        <p14:creationId xmlns:p14="http://schemas.microsoft.com/office/powerpoint/2010/main" val="121015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188640"/>
            <a:ext cx="6858000" cy="685800"/>
          </a:xfrm>
        </p:spPr>
        <p:txBody>
          <a:bodyPr/>
          <a:lstStyle/>
          <a:p>
            <a:r>
              <a:rPr lang="nl-BE" dirty="0" err="1"/>
              <a:t>Introduction</a:t>
            </a:r>
            <a:endParaRPr lang="nl-BE" dirty="0"/>
          </a:p>
        </p:txBody>
      </p:sp>
      <p:sp>
        <p:nvSpPr>
          <p:cNvPr id="3" name="Tijdelijke aanduiding voor inhoud 2"/>
          <p:cNvSpPr>
            <a:spLocks noGrp="1"/>
          </p:cNvSpPr>
          <p:nvPr>
            <p:ph idx="1"/>
          </p:nvPr>
        </p:nvSpPr>
        <p:spPr>
          <a:xfrm>
            <a:off x="1043608" y="908720"/>
            <a:ext cx="8100392" cy="5760640"/>
          </a:xfrm>
        </p:spPr>
        <p:txBody>
          <a:bodyPr/>
          <a:lstStyle/>
          <a:p>
            <a:pPr algn="just"/>
            <a:r>
              <a:rPr lang="fr-BE" sz="2400" dirty="0"/>
              <a:t>Objectif de la formation</a:t>
            </a:r>
          </a:p>
          <a:p>
            <a:pPr lvl="1" algn="just"/>
            <a:r>
              <a:rPr lang="fr-BE" sz="2000" dirty="0"/>
              <a:t>Clarifier la terminologie actuelle sur les stratégies de plaidoyer</a:t>
            </a:r>
          </a:p>
          <a:p>
            <a:pPr lvl="1" algn="just"/>
            <a:r>
              <a:rPr lang="fr-BE" sz="2000" dirty="0"/>
              <a:t>Clarifier les différentes étapes du plaidoyer</a:t>
            </a:r>
          </a:p>
          <a:p>
            <a:pPr lvl="1" algn="just"/>
            <a:r>
              <a:rPr lang="fr-BE" sz="2000" dirty="0"/>
              <a:t>Fournir des outils, modèles, cadres qui peuvent appuyer le développement d’une théorie de changement pour le plaidoyer </a:t>
            </a:r>
          </a:p>
          <a:p>
            <a:pPr lvl="1" algn="just"/>
            <a:r>
              <a:rPr lang="fr-BE" sz="2000" dirty="0"/>
              <a:t>Donner des références aux différentes théories sur le changement de politique (qui peuvent être utiles pour formuler des hypothèses)</a:t>
            </a:r>
          </a:p>
          <a:p>
            <a:pPr algn="just"/>
            <a:r>
              <a:rPr lang="fr-BE" sz="2400" dirty="0"/>
              <a:t>La formation n’est pas:</a:t>
            </a:r>
          </a:p>
          <a:p>
            <a:pPr lvl="1" algn="just"/>
            <a:r>
              <a:rPr lang="fr-BE" sz="2000" dirty="0"/>
              <a:t>Une formation sur la </a:t>
            </a:r>
            <a:r>
              <a:rPr lang="fr-BE" sz="2000" dirty="0" err="1"/>
              <a:t>TdC</a:t>
            </a:r>
            <a:r>
              <a:rPr lang="fr-BE" sz="2000" dirty="0"/>
              <a:t> </a:t>
            </a:r>
          </a:p>
          <a:p>
            <a:pPr lvl="1" algn="just"/>
            <a:r>
              <a:rPr lang="fr-BE" sz="2000" dirty="0"/>
              <a:t>Une formation technique ou opérationnelle (ex. comment élaborer des messages, comment travailler avec les médias, comment mobiliser des jeunes, etc.</a:t>
            </a:r>
          </a:p>
          <a:p>
            <a:pPr algn="just"/>
            <a:r>
              <a:rPr lang="fr-BE" sz="2400" dirty="0"/>
              <a:t>L’approche: transfert des connaissances, échanges des expériences, groupe de travail, utilisation des cas concrets</a:t>
            </a:r>
            <a:endParaRPr lang="fr-BE" sz="1800" dirty="0"/>
          </a:p>
          <a:p>
            <a:endParaRPr lang="fr-BE" dirty="0"/>
          </a:p>
        </p:txBody>
      </p:sp>
    </p:spTree>
    <p:extLst>
      <p:ext uri="{BB962C8B-B14F-4D97-AF65-F5344CB8AC3E}">
        <p14:creationId xmlns:p14="http://schemas.microsoft.com/office/powerpoint/2010/main" val="1590246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8568952" cy="685800"/>
          </a:xfrm>
        </p:spPr>
        <p:txBody>
          <a:bodyPr/>
          <a:lstStyle/>
          <a:p>
            <a:r>
              <a:rPr lang="nl-BE" dirty="0" err="1"/>
              <a:t>Session</a:t>
            </a:r>
            <a:r>
              <a:rPr lang="nl-BE" dirty="0"/>
              <a:t> 2 - </a:t>
            </a:r>
            <a:r>
              <a:rPr lang="nl-BE" dirty="0" err="1"/>
              <a:t>stratégies</a:t>
            </a:r>
            <a:r>
              <a:rPr lang="nl-BE" dirty="0"/>
              <a:t> de </a:t>
            </a:r>
            <a:r>
              <a:rPr lang="nl-BE" dirty="0" err="1"/>
              <a:t>communication</a:t>
            </a:r>
            <a:endParaRPr lang="nl-BE" dirty="0"/>
          </a:p>
        </p:txBody>
      </p:sp>
      <p:pic>
        <p:nvPicPr>
          <p:cNvPr id="6" name="Picture 5"/>
          <p:cNvPicPr>
            <a:picLocks noChangeAspect="1"/>
          </p:cNvPicPr>
          <p:nvPr/>
        </p:nvPicPr>
        <p:blipFill>
          <a:blip r:embed="rId2"/>
          <a:stretch>
            <a:fillRect/>
          </a:stretch>
        </p:blipFill>
        <p:spPr>
          <a:xfrm>
            <a:off x="540000" y="1844824"/>
            <a:ext cx="4544208" cy="2903017"/>
          </a:xfrm>
          <a:prstGeom prst="rect">
            <a:avLst/>
          </a:prstGeom>
        </p:spPr>
      </p:pic>
      <p:sp>
        <p:nvSpPr>
          <p:cNvPr id="8" name="Content Placeholder 2"/>
          <p:cNvSpPr>
            <a:spLocks noGrp="1"/>
          </p:cNvSpPr>
          <p:nvPr>
            <p:ph idx="1"/>
          </p:nvPr>
        </p:nvSpPr>
        <p:spPr>
          <a:xfrm>
            <a:off x="5432842" y="1844824"/>
            <a:ext cx="3711158" cy="3735348"/>
          </a:xfrm>
        </p:spPr>
        <p:txBody>
          <a:bodyPr/>
          <a:lstStyle/>
          <a:p>
            <a:pPr marL="0" indent="0">
              <a:buNone/>
            </a:pPr>
            <a:r>
              <a:rPr lang="fr-BE" sz="2000" dirty="0"/>
              <a:t>Des interventions de plaidoyer souvent doivent:</a:t>
            </a:r>
          </a:p>
          <a:p>
            <a:pPr>
              <a:buFontTx/>
              <a:buChar char="-"/>
            </a:pPr>
            <a:r>
              <a:rPr lang="fr-BE" sz="2000" dirty="0"/>
              <a:t>Mieux communiquer (et plus)</a:t>
            </a:r>
          </a:p>
          <a:p>
            <a:pPr>
              <a:buFontTx/>
              <a:buChar char="-"/>
            </a:pPr>
            <a:r>
              <a:rPr lang="fr-BE" sz="2000" dirty="0"/>
              <a:t>Utiliser des moyens de communication variés (incl. réseaux sociaux)</a:t>
            </a:r>
          </a:p>
          <a:p>
            <a:pPr>
              <a:buFontTx/>
              <a:buChar char="-"/>
            </a:pPr>
            <a:r>
              <a:rPr lang="fr-BE" sz="2000" dirty="0"/>
              <a:t>Adapter les messages aux groupes cibles</a:t>
            </a:r>
          </a:p>
          <a:p>
            <a:pPr>
              <a:buFontTx/>
              <a:buChar char="-"/>
            </a:pPr>
            <a:endParaRPr lang="nl-BE" dirty="0"/>
          </a:p>
        </p:txBody>
      </p:sp>
    </p:spTree>
    <p:extLst>
      <p:ext uri="{BB962C8B-B14F-4D97-AF65-F5344CB8AC3E}">
        <p14:creationId xmlns:p14="http://schemas.microsoft.com/office/powerpoint/2010/main" val="202241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366936"/>
            <a:ext cx="7200800" cy="685800"/>
          </a:xfrm>
        </p:spPr>
        <p:txBody>
          <a:bodyPr/>
          <a:lstStyle/>
          <a:p>
            <a:r>
              <a:rPr lang="nl-BE" sz="2800" dirty="0" err="1"/>
              <a:t>Session</a:t>
            </a:r>
            <a:r>
              <a:rPr lang="nl-BE" sz="2800" dirty="0"/>
              <a:t> 2 - </a:t>
            </a:r>
            <a:r>
              <a:rPr lang="nl-BE" sz="2800" dirty="0" err="1"/>
              <a:t>stratégies</a:t>
            </a:r>
            <a:r>
              <a:rPr lang="nl-BE" sz="2800" dirty="0"/>
              <a:t> de </a:t>
            </a:r>
            <a:r>
              <a:rPr lang="nl-BE" sz="2800" dirty="0" err="1"/>
              <a:t>communication</a:t>
            </a:r>
            <a:endParaRPr lang="nl-BE" sz="2800" dirty="0"/>
          </a:p>
        </p:txBody>
      </p:sp>
      <p:sp>
        <p:nvSpPr>
          <p:cNvPr id="3" name="Tijdelijke aanduiding voor inhoud 2"/>
          <p:cNvSpPr>
            <a:spLocks noGrp="1"/>
          </p:cNvSpPr>
          <p:nvPr>
            <p:ph idx="1"/>
          </p:nvPr>
        </p:nvSpPr>
        <p:spPr>
          <a:xfrm>
            <a:off x="1259632" y="1340768"/>
            <a:ext cx="7505700" cy="4343400"/>
          </a:xfrm>
        </p:spPr>
        <p:txBody>
          <a:bodyPr/>
          <a:lstStyle/>
          <a:p>
            <a:r>
              <a:rPr lang="nl-BE" sz="2800" dirty="0" err="1"/>
              <a:t>Pourriez-vous</a:t>
            </a:r>
            <a:r>
              <a:rPr lang="nl-BE" sz="2800" dirty="0"/>
              <a:t> </a:t>
            </a:r>
            <a:r>
              <a:rPr lang="nl-BE" sz="2800" dirty="0" err="1"/>
              <a:t>donner</a:t>
            </a:r>
            <a:r>
              <a:rPr lang="nl-BE" sz="2800" dirty="0"/>
              <a:t> des </a:t>
            </a:r>
            <a:r>
              <a:rPr lang="nl-BE" sz="2800" dirty="0" err="1"/>
              <a:t>caratéristiques</a:t>
            </a:r>
            <a:r>
              <a:rPr lang="nl-BE" sz="2800" dirty="0"/>
              <a:t> de </a:t>
            </a:r>
            <a:r>
              <a:rPr lang="nl-BE" sz="2800" dirty="0" err="1"/>
              <a:t>messages</a:t>
            </a:r>
            <a:r>
              <a:rPr lang="nl-BE" sz="2800" dirty="0"/>
              <a:t> </a:t>
            </a:r>
            <a:r>
              <a:rPr lang="nl-BE" sz="2800" dirty="0" err="1"/>
              <a:t>développés</a:t>
            </a:r>
            <a:r>
              <a:rPr lang="nl-BE" sz="2800" dirty="0"/>
              <a:t> pour les </a:t>
            </a:r>
            <a:r>
              <a:rPr lang="nl-BE" sz="2800" dirty="0" err="1"/>
              <a:t>différents</a:t>
            </a:r>
            <a:r>
              <a:rPr lang="nl-BE" sz="2800" dirty="0"/>
              <a:t> </a:t>
            </a:r>
            <a:r>
              <a:rPr lang="nl-BE" sz="2800" dirty="0" err="1"/>
              <a:t>groupes</a:t>
            </a:r>
            <a:r>
              <a:rPr lang="nl-BE" sz="2800" dirty="0"/>
              <a:t> </a:t>
            </a:r>
            <a:r>
              <a:rPr lang="nl-BE" sz="2800" dirty="0" err="1"/>
              <a:t>cibles</a:t>
            </a:r>
            <a:r>
              <a:rPr lang="nl-BE" sz="2800" dirty="0"/>
              <a:t>?</a:t>
            </a:r>
          </a:p>
          <a:p>
            <a:pPr lvl="1"/>
            <a:r>
              <a:rPr lang="nl-BE" dirty="0"/>
              <a:t>Ex. </a:t>
            </a:r>
            <a:r>
              <a:rPr lang="nl-BE" dirty="0" err="1"/>
              <a:t>Parlementaires</a:t>
            </a:r>
            <a:r>
              <a:rPr lang="nl-BE" dirty="0"/>
              <a:t>, </a:t>
            </a:r>
            <a:r>
              <a:rPr lang="nl-BE" dirty="0" err="1"/>
              <a:t>ministres</a:t>
            </a:r>
            <a:r>
              <a:rPr lang="nl-BE" dirty="0"/>
              <a:t>, </a:t>
            </a:r>
            <a:r>
              <a:rPr lang="nl-BE" dirty="0" err="1"/>
              <a:t>équipe</a:t>
            </a:r>
            <a:r>
              <a:rPr lang="nl-BE" dirty="0"/>
              <a:t> </a:t>
            </a:r>
            <a:r>
              <a:rPr lang="nl-BE" dirty="0" err="1"/>
              <a:t>professionnelle</a:t>
            </a:r>
            <a:r>
              <a:rPr lang="nl-BE" dirty="0"/>
              <a:t>, </a:t>
            </a:r>
            <a:r>
              <a:rPr lang="nl-BE" dirty="0" err="1"/>
              <a:t>média</a:t>
            </a:r>
            <a:r>
              <a:rPr lang="nl-BE" dirty="0"/>
              <a:t>, grand </a:t>
            </a:r>
            <a:r>
              <a:rPr lang="nl-BE" dirty="0" smtClean="0"/>
              <a:t>public</a:t>
            </a:r>
          </a:p>
          <a:p>
            <a:pPr marL="457200" lvl="1" indent="0">
              <a:buNone/>
            </a:pPr>
            <a:endParaRPr lang="nl-BE" dirty="0"/>
          </a:p>
          <a:p>
            <a:r>
              <a:rPr lang="nl-BE" sz="2800" dirty="0" err="1"/>
              <a:t>Voir</a:t>
            </a:r>
            <a:r>
              <a:rPr lang="nl-BE" sz="2800" dirty="0"/>
              <a:t> </a:t>
            </a:r>
            <a:r>
              <a:rPr lang="nl-BE" sz="2800" dirty="0" err="1"/>
              <a:t>exemple</a:t>
            </a:r>
            <a:r>
              <a:rPr lang="nl-BE" sz="2800" dirty="0"/>
              <a:t> Water </a:t>
            </a:r>
            <a:r>
              <a:rPr lang="nl-BE" sz="2800" dirty="0" err="1"/>
              <a:t>Aid</a:t>
            </a:r>
            <a:endParaRPr lang="nl-BE" sz="2800" dirty="0"/>
          </a:p>
        </p:txBody>
      </p:sp>
    </p:spTree>
    <p:extLst>
      <p:ext uri="{BB962C8B-B14F-4D97-AF65-F5344CB8AC3E}">
        <p14:creationId xmlns:p14="http://schemas.microsoft.com/office/powerpoint/2010/main" val="2218837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76672"/>
            <a:ext cx="6858000" cy="685800"/>
          </a:xfrm>
        </p:spPr>
        <p:txBody>
          <a:bodyPr/>
          <a:lstStyle/>
          <a:p>
            <a:r>
              <a:rPr lang="nl-BE" dirty="0" err="1"/>
              <a:t>Session</a:t>
            </a:r>
            <a:r>
              <a:rPr lang="nl-BE" dirty="0"/>
              <a:t> 2 - Water </a:t>
            </a:r>
            <a:r>
              <a:rPr lang="nl-BE" dirty="0" err="1"/>
              <a:t>Aid</a:t>
            </a:r>
            <a:r>
              <a:rPr lang="nl-BE" dirty="0"/>
              <a:t> case</a:t>
            </a:r>
          </a:p>
        </p:txBody>
      </p:sp>
      <p:sp>
        <p:nvSpPr>
          <p:cNvPr id="3" name="Content Placeholder 2"/>
          <p:cNvSpPr>
            <a:spLocks noGrp="1"/>
          </p:cNvSpPr>
          <p:nvPr>
            <p:ph idx="1"/>
          </p:nvPr>
        </p:nvSpPr>
        <p:spPr>
          <a:xfrm>
            <a:off x="755576" y="1556792"/>
            <a:ext cx="8045524" cy="4767808"/>
          </a:xfrm>
        </p:spPr>
        <p:txBody>
          <a:bodyPr/>
          <a:lstStyle/>
          <a:p>
            <a:pPr algn="just"/>
            <a:r>
              <a:rPr lang="en-US" sz="2000" dirty="0"/>
              <a:t>Finance Ministers</a:t>
            </a:r>
            <a:r>
              <a:rPr lang="en-US" sz="2000" b="0" dirty="0"/>
              <a:t>: </a:t>
            </a:r>
            <a:r>
              <a:rPr lang="en-US" sz="2000" b="0" i="1" dirty="0"/>
              <a:t>A small investment in clean drinking water and low-cost sanitation facilities will yield a large return in relation to child and adult health and survival.‘ </a:t>
            </a:r>
            <a:endParaRPr lang="nl-BE" sz="2000" b="0" i="1" dirty="0"/>
          </a:p>
          <a:p>
            <a:pPr algn="just"/>
            <a:endParaRPr lang="en-US" sz="2000" dirty="0"/>
          </a:p>
          <a:p>
            <a:pPr algn="just"/>
            <a:r>
              <a:rPr lang="en-US" sz="2000" dirty="0"/>
              <a:t>Parliamentarians</a:t>
            </a:r>
            <a:r>
              <a:rPr lang="en-US" sz="2000" b="0" dirty="0"/>
              <a:t>: </a:t>
            </a:r>
            <a:r>
              <a:rPr lang="en-US" sz="2000" b="0" i="1" dirty="0"/>
              <a:t>When asked poor people put access to water as one of their top three priorities, if not their top priority.‘ </a:t>
            </a:r>
            <a:endParaRPr lang="nl-BE" sz="2000" b="0" i="1" dirty="0"/>
          </a:p>
          <a:p>
            <a:pPr algn="just"/>
            <a:endParaRPr lang="en-US" sz="2000" dirty="0"/>
          </a:p>
          <a:p>
            <a:pPr algn="just"/>
            <a:r>
              <a:rPr lang="en-US" sz="2000" dirty="0"/>
              <a:t>Health professionals</a:t>
            </a:r>
            <a:r>
              <a:rPr lang="en-US" sz="2000" b="0" dirty="0"/>
              <a:t>: </a:t>
            </a:r>
            <a:r>
              <a:rPr lang="en-US" sz="2000" b="0" i="1" dirty="0"/>
              <a:t>65% of infant deaths from </a:t>
            </a:r>
            <a:r>
              <a:rPr lang="en-US" sz="2000" b="0" i="1" dirty="0" err="1"/>
              <a:t>diarrhoeal</a:t>
            </a:r>
            <a:r>
              <a:rPr lang="en-US" sz="2000" b="0" i="1" dirty="0"/>
              <a:t> diseases, like cholera, in developing countries could be prevented by providing safe water and sanitation. Environmental improvements like sanitation have bigger impacts and lower costs than curative medicines.‘ </a:t>
            </a:r>
            <a:endParaRPr lang="nl-BE" sz="2000" b="0" i="1" dirty="0"/>
          </a:p>
          <a:p>
            <a:endParaRPr lang="nl-BE" sz="2000" b="0" dirty="0"/>
          </a:p>
        </p:txBody>
      </p:sp>
    </p:spTree>
    <p:extLst>
      <p:ext uri="{BB962C8B-B14F-4D97-AF65-F5344CB8AC3E}">
        <p14:creationId xmlns:p14="http://schemas.microsoft.com/office/powerpoint/2010/main" val="849650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Session</a:t>
            </a:r>
            <a:r>
              <a:rPr lang="nl-BE" dirty="0"/>
              <a:t> 2 - Water </a:t>
            </a:r>
            <a:r>
              <a:rPr lang="nl-BE" dirty="0" err="1"/>
              <a:t>Aid</a:t>
            </a:r>
            <a:r>
              <a:rPr lang="nl-BE" dirty="0"/>
              <a:t> case</a:t>
            </a:r>
          </a:p>
        </p:txBody>
      </p:sp>
      <p:sp>
        <p:nvSpPr>
          <p:cNvPr id="3" name="Content Placeholder 2"/>
          <p:cNvSpPr>
            <a:spLocks noGrp="1"/>
          </p:cNvSpPr>
          <p:nvPr>
            <p:ph idx="1"/>
          </p:nvPr>
        </p:nvSpPr>
        <p:spPr>
          <a:xfrm>
            <a:off x="539552" y="1700808"/>
            <a:ext cx="8261548" cy="4623792"/>
          </a:xfrm>
        </p:spPr>
        <p:txBody>
          <a:bodyPr/>
          <a:lstStyle/>
          <a:p>
            <a:pPr algn="just"/>
            <a:r>
              <a:rPr lang="en-US" sz="1800" dirty="0"/>
              <a:t>Broadcast media and the press</a:t>
            </a:r>
            <a:r>
              <a:rPr lang="en-US" sz="1800" b="0" dirty="0"/>
              <a:t>: “</a:t>
            </a:r>
            <a:r>
              <a:rPr lang="en-US" sz="1800" b="0" i="1" dirty="0" err="1"/>
              <a:t>Wangai</a:t>
            </a:r>
            <a:r>
              <a:rPr lang="en-US" sz="1800" b="0" i="1" dirty="0"/>
              <a:t> is six years old. His mother walks five </a:t>
            </a:r>
            <a:r>
              <a:rPr lang="en-US" sz="1800" b="0" i="1" dirty="0" err="1"/>
              <a:t>kilometresa</a:t>
            </a:r>
            <a:r>
              <a:rPr lang="en-US" sz="1800" b="0" i="1" dirty="0"/>
              <a:t> each morning to the nearest clean water point to collect drinking water for the family. However, when </a:t>
            </a:r>
            <a:r>
              <a:rPr lang="en-US" sz="1800" b="0" i="1" dirty="0" err="1"/>
              <a:t>Wangai</a:t>
            </a:r>
            <a:r>
              <a:rPr lang="en-US" sz="1800" b="0" i="1" dirty="0"/>
              <a:t> and his friends are thirsty, they drink from the nearby riverbed. That‘s also where the cattle and goats drink. </a:t>
            </a:r>
            <a:r>
              <a:rPr lang="en-US" sz="1800" b="0" i="1" dirty="0" err="1"/>
              <a:t>Wangai‘s</a:t>
            </a:r>
            <a:r>
              <a:rPr lang="en-US" sz="1800" b="0" i="1" dirty="0"/>
              <a:t> family have no latrine and use the riverbed in the early morning before it is light. </a:t>
            </a:r>
            <a:r>
              <a:rPr lang="en-US" sz="1800" b="0" i="1" dirty="0" err="1"/>
              <a:t>Wangai</a:t>
            </a:r>
            <a:r>
              <a:rPr lang="en-US" sz="1800" b="0" i="1" dirty="0"/>
              <a:t> has two brothers and one sister: he had another two sisters but both died of dysentery before they were four years old. </a:t>
            </a:r>
            <a:r>
              <a:rPr lang="en-US" sz="1800" b="0" i="1" dirty="0" err="1"/>
              <a:t>Wangai</a:t>
            </a:r>
            <a:r>
              <a:rPr lang="en-US" sz="1800" b="0" i="1" dirty="0"/>
              <a:t> has visited his cousin who lives in the nearby town, where there is a good water supply and each house has a latrine. He has seen that his cousin‘s family do not fall ill and his aunt has lost no babies because of sickness. He wishes there were similar facilities in his village.”</a:t>
            </a:r>
            <a:endParaRPr lang="nl-BE" sz="1800" b="0" i="1" dirty="0"/>
          </a:p>
          <a:p>
            <a:pPr algn="just"/>
            <a:endParaRPr lang="en-US" sz="1800" dirty="0"/>
          </a:p>
          <a:p>
            <a:pPr algn="just"/>
            <a:r>
              <a:rPr lang="en-US" sz="1800" dirty="0"/>
              <a:t>General public</a:t>
            </a:r>
            <a:r>
              <a:rPr lang="en-US" sz="1800" b="0" dirty="0"/>
              <a:t>: </a:t>
            </a:r>
            <a:r>
              <a:rPr lang="en-US" sz="1800" b="0" i="1" dirty="0"/>
              <a:t>Clean water saves lives: Each village should have at least one borehole and adequate latrines. Talk to your local </a:t>
            </a:r>
            <a:r>
              <a:rPr lang="en-US" sz="1800" b="0" i="1" dirty="0" err="1"/>
              <a:t>councillor</a:t>
            </a:r>
            <a:r>
              <a:rPr lang="en-US" sz="1800" b="0" i="1" dirty="0"/>
              <a:t> today to find out how you can help to bring life-saving facilities to your own village and see your children flourish.‘</a:t>
            </a:r>
            <a:endParaRPr lang="nl-BE" sz="1800" b="0" i="1" dirty="0"/>
          </a:p>
          <a:p>
            <a:endParaRPr lang="nl-BE" sz="1800" b="0" dirty="0"/>
          </a:p>
        </p:txBody>
      </p:sp>
    </p:spTree>
    <p:extLst>
      <p:ext uri="{BB962C8B-B14F-4D97-AF65-F5344CB8AC3E}">
        <p14:creationId xmlns:p14="http://schemas.microsoft.com/office/powerpoint/2010/main" val="7869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6184" y="260648"/>
            <a:ext cx="8087816" cy="685800"/>
          </a:xfrm>
        </p:spPr>
        <p:txBody>
          <a:bodyPr/>
          <a:lstStyle/>
          <a:p>
            <a:r>
              <a:rPr lang="nl-BE" sz="2400" dirty="0" err="1"/>
              <a:t>Session</a:t>
            </a:r>
            <a:r>
              <a:rPr lang="nl-BE" sz="2400" dirty="0"/>
              <a:t> 2 – Consignes pour les </a:t>
            </a:r>
            <a:r>
              <a:rPr lang="nl-BE" sz="2400" dirty="0" err="1"/>
              <a:t>groupes</a:t>
            </a:r>
            <a:r>
              <a:rPr lang="nl-BE" sz="2400" dirty="0"/>
              <a:t> de </a:t>
            </a:r>
            <a:r>
              <a:rPr lang="nl-BE" sz="2400" dirty="0" err="1"/>
              <a:t>travail</a:t>
            </a:r>
            <a:endParaRPr lang="nl-BE" sz="2400" dirty="0"/>
          </a:p>
        </p:txBody>
      </p:sp>
      <p:sp>
        <p:nvSpPr>
          <p:cNvPr id="3" name="Tijdelijke aanduiding voor inhoud 2"/>
          <p:cNvSpPr>
            <a:spLocks noGrp="1"/>
          </p:cNvSpPr>
          <p:nvPr>
            <p:ph idx="1"/>
          </p:nvPr>
        </p:nvSpPr>
        <p:spPr>
          <a:xfrm>
            <a:off x="1043608" y="1412776"/>
            <a:ext cx="7848872" cy="5328592"/>
          </a:xfrm>
        </p:spPr>
        <p:txBody>
          <a:bodyPr/>
          <a:lstStyle/>
          <a:p>
            <a:r>
              <a:rPr lang="fr-BE" sz="2400" dirty="0"/>
              <a:t>Identifiez les stratégies utilisées pour atteindre les changements envisagés.</a:t>
            </a:r>
          </a:p>
          <a:p>
            <a:r>
              <a:rPr lang="fr-BE" sz="2400" dirty="0"/>
              <a:t>Mettez les sur des petites cartes et ajoutez les cartes au flip </a:t>
            </a:r>
            <a:r>
              <a:rPr lang="fr-BE" sz="2400" dirty="0" err="1"/>
              <a:t>chart</a:t>
            </a:r>
            <a:r>
              <a:rPr lang="fr-BE" sz="2400" dirty="0"/>
              <a:t> (liées aux différents acteurs identifiés). </a:t>
            </a:r>
          </a:p>
          <a:p>
            <a:r>
              <a:rPr lang="fr-BE" sz="2400" dirty="0"/>
              <a:t>Quel type de stratégie (ou combinaison) vous avez reconnu?</a:t>
            </a:r>
          </a:p>
          <a:p>
            <a:r>
              <a:rPr lang="fr-BE" sz="2400" dirty="0"/>
              <a:t>Qu’est-ce qui a bien marché? Mal? Qu’est-ce qu’on aurait pu faire autrement?</a:t>
            </a:r>
          </a:p>
          <a:p>
            <a:r>
              <a:rPr lang="fr-BE" sz="2400" dirty="0"/>
              <a:t>Essayez d’identifier quelques hypothèses.</a:t>
            </a:r>
          </a:p>
          <a:p>
            <a:pPr marL="0" indent="0">
              <a:buNone/>
            </a:pPr>
            <a:endParaRPr lang="fr-BE" sz="2400" dirty="0"/>
          </a:p>
        </p:txBody>
      </p:sp>
    </p:spTree>
    <p:extLst>
      <p:ext uri="{BB962C8B-B14F-4D97-AF65-F5344CB8AC3E}">
        <p14:creationId xmlns:p14="http://schemas.microsoft.com/office/powerpoint/2010/main" val="125510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332656"/>
            <a:ext cx="7871792" cy="685800"/>
          </a:xfrm>
        </p:spPr>
        <p:txBody>
          <a:bodyPr/>
          <a:lstStyle/>
          <a:p>
            <a:r>
              <a:rPr lang="nl-BE" sz="2800" dirty="0" err="1"/>
              <a:t>Session</a:t>
            </a:r>
            <a:r>
              <a:rPr lang="nl-BE" sz="2800" dirty="0"/>
              <a:t> 2 – </a:t>
            </a:r>
            <a:r>
              <a:rPr lang="nl-BE" sz="2800" dirty="0" err="1"/>
              <a:t>Plenière</a:t>
            </a:r>
            <a:r>
              <a:rPr lang="nl-BE" sz="2800" dirty="0"/>
              <a:t>: </a:t>
            </a:r>
            <a:r>
              <a:rPr lang="nl-BE" sz="2800" dirty="0" err="1"/>
              <a:t>cas</a:t>
            </a:r>
            <a:r>
              <a:rPr lang="nl-BE" sz="2800" dirty="0"/>
              <a:t>  Plan </a:t>
            </a:r>
            <a:r>
              <a:rPr lang="nl-BE" sz="2800" dirty="0" err="1"/>
              <a:t>Belgique</a:t>
            </a:r>
            <a:endParaRPr lang="nl-BE" sz="2800" dirty="0"/>
          </a:p>
        </p:txBody>
      </p:sp>
      <p:sp>
        <p:nvSpPr>
          <p:cNvPr id="3" name="Tijdelijke aanduiding voor inhoud 2"/>
          <p:cNvSpPr>
            <a:spLocks noGrp="1"/>
          </p:cNvSpPr>
          <p:nvPr>
            <p:ph idx="1"/>
          </p:nvPr>
        </p:nvSpPr>
        <p:spPr>
          <a:xfrm>
            <a:off x="755576" y="1124744"/>
            <a:ext cx="8064896" cy="5472608"/>
          </a:xfrm>
        </p:spPr>
        <p:txBody>
          <a:bodyPr/>
          <a:lstStyle/>
          <a:p>
            <a:r>
              <a:rPr lang="fr-BE" sz="2000" dirty="0"/>
              <a:t>Plan Belgique – Projet Plaidoyer Education de Base</a:t>
            </a:r>
          </a:p>
          <a:p>
            <a:r>
              <a:rPr lang="fr-BE" sz="2000" dirty="0"/>
              <a:t>Changement envisagé: augmentation de budget de la coopération bilatérale pour l’éducation de base</a:t>
            </a:r>
          </a:p>
          <a:p>
            <a:r>
              <a:rPr lang="fr-BE" sz="2000" dirty="0"/>
              <a:t>Mélange des stratégies</a:t>
            </a:r>
          </a:p>
          <a:p>
            <a:pPr lvl="1" algn="just"/>
            <a:r>
              <a:rPr lang="fr-BE" sz="2000" b="1" i="1" dirty="0" err="1"/>
              <a:t>Advocacy</a:t>
            </a:r>
            <a:r>
              <a:rPr lang="fr-BE" sz="2000" dirty="0"/>
              <a:t>: messages dans les médias, étude scientifique du problème, organisation d’une conférence pour échanger les résultats de cette étude (avec Unicef et VVOB), témoignage des partenaires, discussion au sein de « </a:t>
            </a:r>
            <a:r>
              <a:rPr lang="fr-BE" sz="2000" dirty="0" err="1"/>
              <a:t>Educaid</a:t>
            </a:r>
            <a:r>
              <a:rPr lang="fr-BE" sz="2000" dirty="0"/>
              <a:t> », organiser un voyage sur terrain avec des membres du parlement (pas réalisé)</a:t>
            </a:r>
          </a:p>
          <a:p>
            <a:pPr lvl="1" algn="just"/>
            <a:r>
              <a:rPr lang="fr-BE" sz="2000" b="1" i="1" dirty="0"/>
              <a:t>Lobby</a:t>
            </a:r>
            <a:r>
              <a:rPr lang="fr-BE" sz="2000" dirty="0"/>
              <a:t>: élaborer une résolution parlementaire, stimuler des questions parlementaires, lettre au ministère, débat dans la commission du parlement, des contacts formels et informels avec les fonctionnaires de la DGD, le cabinet et des membres du parlement</a:t>
            </a:r>
          </a:p>
          <a:p>
            <a:pPr lvl="1" algn="just"/>
            <a:r>
              <a:rPr lang="fr-BE" sz="2000" b="1" i="1" dirty="0" err="1"/>
              <a:t>Advising</a:t>
            </a:r>
            <a:r>
              <a:rPr lang="fr-BE" sz="2000" b="1" i="1" dirty="0"/>
              <a:t> (</a:t>
            </a:r>
            <a:r>
              <a:rPr lang="fr-BE" sz="2000" b="1" i="1" dirty="0" err="1"/>
              <a:t>follow</a:t>
            </a:r>
            <a:r>
              <a:rPr lang="fr-BE" sz="2000" b="1" i="1" dirty="0"/>
              <a:t>-up): </a:t>
            </a:r>
            <a:r>
              <a:rPr lang="fr-BE" sz="2000" dirty="0"/>
              <a:t>participation dans un groupe de travail pour discuter la codification OECD/CAD - CRS</a:t>
            </a:r>
          </a:p>
          <a:p>
            <a:pPr lvl="1"/>
            <a:endParaRPr lang="fr-BE" sz="2000" dirty="0"/>
          </a:p>
          <a:p>
            <a:endParaRPr lang="fr-BE" dirty="0"/>
          </a:p>
        </p:txBody>
      </p:sp>
    </p:spTree>
    <p:extLst>
      <p:ext uri="{BB962C8B-B14F-4D97-AF65-F5344CB8AC3E}">
        <p14:creationId xmlns:p14="http://schemas.microsoft.com/office/powerpoint/2010/main" val="130383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Session</a:t>
            </a:r>
            <a:r>
              <a:rPr lang="nl-BE" dirty="0"/>
              <a:t> 3 : </a:t>
            </a:r>
            <a:r>
              <a:rPr lang="nl-BE" dirty="0" err="1"/>
              <a:t>Suivi</a:t>
            </a:r>
            <a:r>
              <a:rPr lang="nl-BE" dirty="0"/>
              <a:t> et </a:t>
            </a:r>
            <a:r>
              <a:rPr lang="nl-BE" dirty="0" err="1"/>
              <a:t>évaluation</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924967312"/>
              </p:ext>
            </p:extLst>
          </p:nvPr>
        </p:nvGraphicFramePr>
        <p:xfrm>
          <a:off x="1295400" y="1981200"/>
          <a:ext cx="7505700" cy="3119120"/>
        </p:xfrm>
        <a:graphic>
          <a:graphicData uri="http://schemas.openxmlformats.org/drawingml/2006/table">
            <a:tbl>
              <a:tblPr firstRow="1" bandRow="1">
                <a:tableStyleId>{5C22544A-7EE6-4342-B048-85BDC9FD1C3A}</a:tableStyleId>
              </a:tblPr>
              <a:tblGrid>
                <a:gridCol w="3204592">
                  <a:extLst>
                    <a:ext uri="{9D8B030D-6E8A-4147-A177-3AD203B41FA5}">
                      <a16:colId xmlns:a16="http://schemas.microsoft.com/office/drawing/2014/main" xmlns="" val="20000"/>
                    </a:ext>
                  </a:extLst>
                </a:gridCol>
                <a:gridCol w="4301108">
                  <a:extLst>
                    <a:ext uri="{9D8B030D-6E8A-4147-A177-3AD203B41FA5}">
                      <a16:colId xmlns:a16="http://schemas.microsoft.com/office/drawing/2014/main" xmlns="" val="20001"/>
                    </a:ext>
                  </a:extLst>
                </a:gridCol>
              </a:tblGrid>
              <a:tr h="370840">
                <a:tc gridSpan="2">
                  <a:txBody>
                    <a:bodyPr/>
                    <a:lstStyle/>
                    <a:p>
                      <a:r>
                        <a:rPr lang="nl-BE" dirty="0" err="1"/>
                        <a:t>Suivi</a:t>
                      </a:r>
                      <a:r>
                        <a:rPr lang="nl-BE" dirty="0"/>
                        <a:t> et </a:t>
                      </a:r>
                      <a:r>
                        <a:rPr lang="nl-BE" dirty="0" err="1"/>
                        <a:t>évaluation</a:t>
                      </a:r>
                      <a:endParaRPr lang="nl-BE" dirty="0"/>
                    </a:p>
                  </a:txBody>
                  <a:tcPr/>
                </a:tc>
                <a:tc hMerge="1">
                  <a:txBody>
                    <a:bodyPr/>
                    <a:lstStyle/>
                    <a:p>
                      <a:endParaRPr lang="nl-BE" dirty="0"/>
                    </a:p>
                  </a:txBody>
                  <a:tcPr/>
                </a:tc>
                <a:extLst>
                  <a:ext uri="{0D108BD9-81ED-4DB2-BD59-A6C34878D82A}">
                    <a16:rowId xmlns:a16="http://schemas.microsoft.com/office/drawing/2014/main" xmlns="" val="10000"/>
                  </a:ext>
                </a:extLst>
              </a:tr>
              <a:tr h="370840">
                <a:tc>
                  <a:txBody>
                    <a:bodyPr/>
                    <a:lstStyle/>
                    <a:p>
                      <a:r>
                        <a:rPr lang="fr-BE" noProof="0" dirty="0"/>
                        <a:t>Etapes</a:t>
                      </a:r>
                    </a:p>
                  </a:txBody>
                  <a:tcPr/>
                </a:tc>
                <a:tc>
                  <a:txBody>
                    <a:bodyPr/>
                    <a:lstStyle/>
                    <a:p>
                      <a:r>
                        <a:rPr lang="fr-BE" noProof="0" dirty="0"/>
                        <a:t>Compétences</a:t>
                      </a:r>
                      <a:r>
                        <a:rPr lang="fr-BE" baseline="0" noProof="0" dirty="0"/>
                        <a:t> - méthodologies</a:t>
                      </a:r>
                      <a:endParaRPr lang="fr-BE" noProof="0" dirty="0"/>
                    </a:p>
                  </a:txBody>
                  <a:tcPr/>
                </a:tc>
                <a:extLst>
                  <a:ext uri="{0D108BD9-81ED-4DB2-BD59-A6C34878D82A}">
                    <a16:rowId xmlns:a16="http://schemas.microsoft.com/office/drawing/2014/main" xmlns="" val="10001"/>
                  </a:ext>
                </a:extLst>
              </a:tr>
              <a:tr h="370840">
                <a:tc>
                  <a:txBody>
                    <a:bodyPr/>
                    <a:lstStyle/>
                    <a:p>
                      <a:r>
                        <a:rPr lang="fr-BE" noProof="0" dirty="0"/>
                        <a:t>Elaborer un plan de suivi et évaluation</a:t>
                      </a:r>
                    </a:p>
                  </a:txBody>
                  <a:tcPr/>
                </a:tc>
                <a:tc>
                  <a:txBody>
                    <a:bodyPr/>
                    <a:lstStyle/>
                    <a:p>
                      <a:pPr marL="285750" indent="-285750">
                        <a:buFontTx/>
                        <a:buChar char="-"/>
                      </a:pPr>
                      <a:r>
                        <a:rPr lang="fr-BE" noProof="0" dirty="0"/>
                        <a:t>Qualité du</a:t>
                      </a:r>
                      <a:r>
                        <a:rPr lang="fr-BE" baseline="0" noProof="0" dirty="0"/>
                        <a:t> système de S&amp;E</a:t>
                      </a:r>
                    </a:p>
                    <a:p>
                      <a:pPr marL="285750" indent="-285750">
                        <a:buFontTx/>
                        <a:buChar char="-"/>
                      </a:pPr>
                      <a:r>
                        <a:rPr lang="fr-BE" baseline="0" noProof="0" dirty="0"/>
                        <a:t>Formuler des indicateurs/marqueurs de progrès</a:t>
                      </a:r>
                    </a:p>
                    <a:p>
                      <a:pPr marL="285750" indent="-285750">
                        <a:buFontTx/>
                        <a:buChar char="-"/>
                      </a:pPr>
                      <a:r>
                        <a:rPr lang="fr-BE" baseline="0" noProof="0" dirty="0"/>
                        <a:t>Système de collecte de données </a:t>
                      </a:r>
                      <a:endParaRPr lang="fr-BE" noProof="0" dirty="0"/>
                    </a:p>
                  </a:txBody>
                  <a:tcPr/>
                </a:tc>
                <a:extLst>
                  <a:ext uri="{0D108BD9-81ED-4DB2-BD59-A6C34878D82A}">
                    <a16:rowId xmlns:a16="http://schemas.microsoft.com/office/drawing/2014/main" xmlns="" val="10002"/>
                  </a:ext>
                </a:extLst>
              </a:tr>
              <a:tr h="370840">
                <a:tc>
                  <a:txBody>
                    <a:bodyPr/>
                    <a:lstStyle/>
                    <a:p>
                      <a:r>
                        <a:rPr lang="fr-BE" noProof="0" dirty="0"/>
                        <a:t>Consolidation et suivi</a:t>
                      </a:r>
                    </a:p>
                  </a:txBody>
                  <a:tcPr/>
                </a:tc>
                <a:tc>
                  <a:txBody>
                    <a:bodyPr/>
                    <a:lstStyle/>
                    <a:p>
                      <a:r>
                        <a:rPr lang="fr-BE" noProof="0" dirty="0"/>
                        <a:t>- est-ce que l’expertise</a:t>
                      </a:r>
                      <a:r>
                        <a:rPr lang="fr-BE" baseline="0" noProof="0" dirty="0"/>
                        <a:t> est disponible pour faire le suivi des résultats atteints (ex. plaidoyer par rapport à l’exécution de la politique)</a:t>
                      </a:r>
                      <a:endParaRPr lang="fr-BE" noProof="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0726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55" y="336749"/>
            <a:ext cx="8735888" cy="685800"/>
          </a:xfrm>
        </p:spPr>
        <p:txBody>
          <a:bodyPr/>
          <a:lstStyle/>
          <a:p>
            <a:r>
              <a:rPr lang="nl-BE" sz="2800" b="0" dirty="0" err="1"/>
              <a:t>Session</a:t>
            </a:r>
            <a:r>
              <a:rPr lang="nl-BE" sz="2800" b="0" dirty="0"/>
              <a:t> 3 - </a:t>
            </a:r>
            <a:r>
              <a:rPr lang="nl-BE" sz="2800" b="0" dirty="0" err="1"/>
              <a:t>Suivi</a:t>
            </a:r>
            <a:r>
              <a:rPr lang="nl-BE" sz="2800" b="0" dirty="0"/>
              <a:t> et Evaluation: </a:t>
            </a:r>
            <a:r>
              <a:rPr lang="nl-BE" sz="2800" b="0" dirty="0" err="1"/>
              <a:t>Exemple</a:t>
            </a:r>
            <a:r>
              <a:rPr lang="nl-BE" sz="2800" b="0" dirty="0"/>
              <a:t> des types de </a:t>
            </a:r>
            <a:r>
              <a:rPr lang="nl-BE" sz="2800" b="0" dirty="0" err="1"/>
              <a:t>changements</a:t>
            </a:r>
            <a:r>
              <a:rPr lang="nl-BE" sz="2800" b="0" dirty="0"/>
              <a:t> </a:t>
            </a:r>
            <a:r>
              <a:rPr lang="nl-BE" sz="1800" b="0" dirty="0"/>
              <a:t>(RAPID – ODI)</a:t>
            </a:r>
          </a:p>
        </p:txBody>
      </p:sp>
      <p:sp>
        <p:nvSpPr>
          <p:cNvPr id="3" name="Content Placeholder 2"/>
          <p:cNvSpPr>
            <a:spLocks noGrp="1"/>
          </p:cNvSpPr>
          <p:nvPr>
            <p:ph idx="1"/>
          </p:nvPr>
        </p:nvSpPr>
        <p:spPr/>
        <p:txBody>
          <a:bodyPr/>
          <a:lstStyle/>
          <a:p>
            <a:endParaRPr lang="nl-BE"/>
          </a:p>
        </p:txBody>
      </p:sp>
      <p:pic>
        <p:nvPicPr>
          <p:cNvPr id="4" name="Picture 3"/>
          <p:cNvPicPr>
            <a:picLocks noChangeAspect="1"/>
          </p:cNvPicPr>
          <p:nvPr/>
        </p:nvPicPr>
        <p:blipFill>
          <a:blip r:embed="rId2"/>
          <a:stretch>
            <a:fillRect/>
          </a:stretch>
        </p:blipFill>
        <p:spPr>
          <a:xfrm>
            <a:off x="204055" y="1052736"/>
            <a:ext cx="8715635" cy="5472608"/>
          </a:xfrm>
          <a:prstGeom prst="rect">
            <a:avLst/>
          </a:prstGeom>
        </p:spPr>
      </p:pic>
    </p:spTree>
    <p:extLst>
      <p:ext uri="{BB962C8B-B14F-4D97-AF65-F5344CB8AC3E}">
        <p14:creationId xmlns:p14="http://schemas.microsoft.com/office/powerpoint/2010/main" val="2465832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8087816" cy="685800"/>
          </a:xfrm>
        </p:spPr>
        <p:txBody>
          <a:bodyPr/>
          <a:lstStyle/>
          <a:p>
            <a:r>
              <a:rPr lang="nl-BE" sz="2000" dirty="0" err="1"/>
              <a:t>Session</a:t>
            </a:r>
            <a:r>
              <a:rPr lang="nl-BE" sz="2000" dirty="0"/>
              <a:t> 3 – </a:t>
            </a:r>
            <a:r>
              <a:rPr lang="nl-BE" sz="2000" dirty="0" err="1"/>
              <a:t>Suivi</a:t>
            </a:r>
            <a:r>
              <a:rPr lang="nl-BE" sz="2000" dirty="0"/>
              <a:t> et </a:t>
            </a:r>
            <a:r>
              <a:rPr lang="nl-BE" sz="2000" dirty="0" err="1"/>
              <a:t>évaluation</a:t>
            </a:r>
            <a:r>
              <a:rPr lang="nl-BE" sz="2000" dirty="0"/>
              <a:t>: </a:t>
            </a:r>
            <a:r>
              <a:rPr lang="nl-BE" sz="2000" dirty="0" err="1"/>
              <a:t>cadre</a:t>
            </a:r>
            <a:r>
              <a:rPr lang="nl-BE" sz="2000" dirty="0"/>
              <a:t> pour </a:t>
            </a:r>
            <a:r>
              <a:rPr lang="nl-BE" sz="2000" dirty="0" err="1"/>
              <a:t>identifier</a:t>
            </a:r>
            <a:r>
              <a:rPr lang="nl-BE" sz="2000" dirty="0"/>
              <a:t> des </a:t>
            </a:r>
            <a:r>
              <a:rPr lang="nl-BE" sz="2000" dirty="0" err="1"/>
              <a:t>marqueurs</a:t>
            </a:r>
            <a:r>
              <a:rPr lang="nl-BE" sz="2000" dirty="0"/>
              <a:t> de </a:t>
            </a:r>
            <a:r>
              <a:rPr lang="nl-BE" sz="2000" dirty="0" err="1"/>
              <a:t>progrès</a:t>
            </a:r>
            <a:r>
              <a:rPr lang="nl-BE" sz="2000" dirty="0"/>
              <a:t> au niveau des différents </a:t>
            </a:r>
            <a:r>
              <a:rPr lang="nl-BE" sz="2000" dirty="0" err="1"/>
              <a:t>groupes</a:t>
            </a:r>
            <a:r>
              <a:rPr lang="nl-BE" sz="2000" dirty="0"/>
              <a:t> </a:t>
            </a:r>
            <a:r>
              <a:rPr lang="nl-BE" sz="2000" dirty="0" err="1"/>
              <a:t>cibles</a:t>
            </a:r>
            <a:endParaRPr lang="nl-BE" sz="2000" dirty="0"/>
          </a:p>
        </p:txBody>
      </p:sp>
      <p:pic>
        <p:nvPicPr>
          <p:cNvPr id="3" name="Picture 2"/>
          <p:cNvPicPr>
            <a:picLocks noChangeAspect="1"/>
          </p:cNvPicPr>
          <p:nvPr/>
        </p:nvPicPr>
        <p:blipFill>
          <a:blip r:embed="rId3"/>
          <a:stretch>
            <a:fillRect/>
          </a:stretch>
        </p:blipFill>
        <p:spPr>
          <a:xfrm>
            <a:off x="179512" y="1090519"/>
            <a:ext cx="8944756" cy="5002777"/>
          </a:xfrm>
          <a:prstGeom prst="rect">
            <a:avLst/>
          </a:prstGeom>
        </p:spPr>
      </p:pic>
    </p:spTree>
    <p:extLst>
      <p:ext uri="{BB962C8B-B14F-4D97-AF65-F5344CB8AC3E}">
        <p14:creationId xmlns:p14="http://schemas.microsoft.com/office/powerpoint/2010/main" val="523262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Session</a:t>
            </a:r>
            <a:r>
              <a:rPr lang="nl-BE" dirty="0"/>
              <a:t> 3 – </a:t>
            </a:r>
            <a:r>
              <a:rPr lang="nl-BE" dirty="0" err="1"/>
              <a:t>Suivi</a:t>
            </a:r>
            <a:r>
              <a:rPr lang="nl-BE" dirty="0"/>
              <a:t> et </a:t>
            </a:r>
            <a:r>
              <a:rPr lang="nl-BE" dirty="0" err="1"/>
              <a:t>évaluation</a:t>
            </a:r>
            <a:endParaRPr lang="nl-BE" dirty="0"/>
          </a:p>
        </p:txBody>
      </p:sp>
      <p:sp>
        <p:nvSpPr>
          <p:cNvPr id="3" name="Tijdelijke aanduiding voor inhoud 2"/>
          <p:cNvSpPr>
            <a:spLocks noGrp="1"/>
          </p:cNvSpPr>
          <p:nvPr>
            <p:ph idx="1"/>
          </p:nvPr>
        </p:nvSpPr>
        <p:spPr/>
        <p:txBody>
          <a:bodyPr/>
          <a:lstStyle/>
          <a:p>
            <a:r>
              <a:rPr lang="fr-BE" dirty="0"/>
              <a:t>Exemple UAFC</a:t>
            </a:r>
          </a:p>
          <a:p>
            <a:r>
              <a:rPr lang="fr-BE" dirty="0"/>
              <a:t>Importance de changer les attitudes et croyances:</a:t>
            </a:r>
          </a:p>
          <a:p>
            <a:pPr lvl="1"/>
            <a:r>
              <a:rPr lang="fr-BE" dirty="0"/>
              <a:t>La plupart des décideurs sont des hommes </a:t>
            </a:r>
          </a:p>
          <a:p>
            <a:pPr lvl="2" algn="just"/>
            <a:r>
              <a:rPr lang="fr-BE" dirty="0"/>
              <a:t>(1) qui croient que les femmes dans le sud n’ont pas ou peu de pouvoir à prendre des décisions par rapport à la planification familiale et leur santé reproductive et (2) qui décident eux-mêmes entre quelles méthodes contraceptifs les femmes peuvent avoir le choix.</a:t>
            </a:r>
          </a:p>
        </p:txBody>
      </p:sp>
    </p:spTree>
    <p:extLst>
      <p:ext uri="{BB962C8B-B14F-4D97-AF65-F5344CB8AC3E}">
        <p14:creationId xmlns:p14="http://schemas.microsoft.com/office/powerpoint/2010/main" val="218952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332656"/>
            <a:ext cx="7799784" cy="685800"/>
          </a:xfrm>
        </p:spPr>
        <p:txBody>
          <a:bodyPr/>
          <a:lstStyle/>
          <a:p>
            <a:r>
              <a:rPr lang="nl-BE" dirty="0" err="1"/>
              <a:t>Introduction</a:t>
            </a:r>
            <a:r>
              <a:rPr lang="nl-BE" dirty="0"/>
              <a:t> – </a:t>
            </a:r>
            <a:r>
              <a:rPr lang="nl-BE" dirty="0" err="1"/>
              <a:t>définition</a:t>
            </a:r>
            <a:r>
              <a:rPr lang="nl-BE" dirty="0"/>
              <a:t> du </a:t>
            </a:r>
            <a:r>
              <a:rPr lang="nl-BE" dirty="0" err="1"/>
              <a:t>plaidoyer</a:t>
            </a:r>
            <a:endParaRPr lang="nl-BE" dirty="0"/>
          </a:p>
        </p:txBody>
      </p:sp>
      <p:sp>
        <p:nvSpPr>
          <p:cNvPr id="3" name="Tijdelijke aanduiding voor inhoud 2"/>
          <p:cNvSpPr>
            <a:spLocks noGrp="1"/>
          </p:cNvSpPr>
          <p:nvPr>
            <p:ph idx="1"/>
          </p:nvPr>
        </p:nvSpPr>
        <p:spPr>
          <a:xfrm>
            <a:off x="1043608" y="1196752"/>
            <a:ext cx="7920880" cy="5544616"/>
          </a:xfrm>
        </p:spPr>
        <p:txBody>
          <a:bodyPr/>
          <a:lstStyle/>
          <a:p>
            <a:pPr marL="0" indent="0" algn="just">
              <a:buNone/>
            </a:pPr>
            <a:r>
              <a:rPr lang="nl-BE" sz="2000" dirty="0"/>
              <a:t>Policy </a:t>
            </a:r>
            <a:r>
              <a:rPr lang="nl-BE" sz="2000" dirty="0" err="1"/>
              <a:t>influencing</a:t>
            </a:r>
            <a:r>
              <a:rPr lang="nl-BE" sz="2000" dirty="0"/>
              <a:t>, </a:t>
            </a:r>
            <a:r>
              <a:rPr lang="nl-BE" sz="2000" dirty="0" err="1"/>
              <a:t>lobbying</a:t>
            </a:r>
            <a:r>
              <a:rPr lang="nl-BE" sz="2000" dirty="0"/>
              <a:t> </a:t>
            </a:r>
            <a:r>
              <a:rPr lang="nl-BE" sz="2000" dirty="0" err="1"/>
              <a:t>and</a:t>
            </a:r>
            <a:r>
              <a:rPr lang="nl-BE" sz="2000" dirty="0"/>
              <a:t> </a:t>
            </a:r>
            <a:r>
              <a:rPr lang="nl-BE" sz="2000" dirty="0" err="1"/>
              <a:t>advocacy</a:t>
            </a:r>
            <a:r>
              <a:rPr lang="nl-BE" sz="2000" dirty="0"/>
              <a:t> covers a </a:t>
            </a:r>
            <a:r>
              <a:rPr lang="nl-BE" sz="2000" dirty="0" err="1"/>
              <a:t>wide</a:t>
            </a:r>
            <a:r>
              <a:rPr lang="nl-BE" sz="2000" dirty="0"/>
              <a:t> range of </a:t>
            </a:r>
            <a:r>
              <a:rPr lang="nl-BE" sz="2000" dirty="0" err="1"/>
              <a:t>activities</a:t>
            </a:r>
            <a:r>
              <a:rPr lang="nl-BE" sz="2000" dirty="0"/>
              <a:t> </a:t>
            </a:r>
            <a:r>
              <a:rPr lang="nl-BE" sz="2000" dirty="0" err="1"/>
              <a:t>conducted</a:t>
            </a:r>
            <a:r>
              <a:rPr lang="nl-BE" sz="2000" dirty="0"/>
              <a:t> </a:t>
            </a:r>
            <a:r>
              <a:rPr lang="nl-BE" sz="2000" dirty="0" err="1"/>
              <a:t>to</a:t>
            </a:r>
            <a:r>
              <a:rPr lang="nl-BE" sz="2000" dirty="0"/>
              <a:t> </a:t>
            </a:r>
            <a:r>
              <a:rPr lang="nl-BE" sz="2000" dirty="0" err="1"/>
              <a:t>influence</a:t>
            </a:r>
            <a:r>
              <a:rPr lang="nl-BE" sz="2000" dirty="0"/>
              <a:t> </a:t>
            </a:r>
            <a:r>
              <a:rPr lang="nl-BE" sz="2000" dirty="0" err="1"/>
              <a:t>decision-makers</a:t>
            </a:r>
            <a:r>
              <a:rPr lang="nl-BE" sz="2000" dirty="0"/>
              <a:t> in </a:t>
            </a:r>
            <a:r>
              <a:rPr lang="nl-BE" sz="2000" dirty="0" err="1"/>
              <a:t>the</a:t>
            </a:r>
            <a:r>
              <a:rPr lang="nl-BE" sz="2000" dirty="0"/>
              <a:t> public </a:t>
            </a:r>
            <a:r>
              <a:rPr lang="nl-BE" sz="2000" dirty="0" err="1"/>
              <a:t>and</a:t>
            </a:r>
            <a:r>
              <a:rPr lang="nl-BE" sz="2000" dirty="0"/>
              <a:t> private sectors at international, </a:t>
            </a:r>
            <a:r>
              <a:rPr lang="nl-BE" sz="2000" dirty="0" err="1"/>
              <a:t>national</a:t>
            </a:r>
            <a:r>
              <a:rPr lang="nl-BE" sz="2000" dirty="0"/>
              <a:t> or </a:t>
            </a:r>
            <a:r>
              <a:rPr lang="nl-BE" sz="2000" dirty="0" err="1"/>
              <a:t>local</a:t>
            </a:r>
            <a:r>
              <a:rPr lang="nl-BE" sz="2000" dirty="0"/>
              <a:t> levels </a:t>
            </a:r>
            <a:r>
              <a:rPr lang="nl-BE" sz="2000" dirty="0" err="1"/>
              <a:t>towards</a:t>
            </a:r>
            <a:r>
              <a:rPr lang="nl-BE" sz="2000" dirty="0"/>
              <a:t> </a:t>
            </a:r>
            <a:r>
              <a:rPr lang="nl-BE" sz="2000" dirty="0" err="1"/>
              <a:t>the</a:t>
            </a:r>
            <a:r>
              <a:rPr lang="nl-BE" sz="2000" dirty="0"/>
              <a:t> overall </a:t>
            </a:r>
            <a:r>
              <a:rPr lang="nl-BE" sz="2000" dirty="0" err="1"/>
              <a:t>aim</a:t>
            </a:r>
            <a:r>
              <a:rPr lang="nl-BE" sz="2000" dirty="0"/>
              <a:t> of </a:t>
            </a:r>
            <a:r>
              <a:rPr lang="nl-BE" sz="2000" dirty="0" err="1"/>
              <a:t>combating</a:t>
            </a:r>
            <a:r>
              <a:rPr lang="nl-BE" sz="2000" dirty="0"/>
              <a:t> </a:t>
            </a:r>
            <a:r>
              <a:rPr lang="nl-BE" sz="2000" dirty="0" err="1"/>
              <a:t>the</a:t>
            </a:r>
            <a:r>
              <a:rPr lang="nl-BE" sz="2000" dirty="0"/>
              <a:t> </a:t>
            </a:r>
            <a:r>
              <a:rPr lang="nl-BE" sz="2000" dirty="0" err="1"/>
              <a:t>structural</a:t>
            </a:r>
            <a:r>
              <a:rPr lang="nl-BE" sz="2000" dirty="0"/>
              <a:t> </a:t>
            </a:r>
            <a:r>
              <a:rPr lang="nl-BE" sz="2000" dirty="0" err="1"/>
              <a:t>causes</a:t>
            </a:r>
            <a:r>
              <a:rPr lang="nl-BE" sz="2000" dirty="0"/>
              <a:t> of </a:t>
            </a:r>
            <a:r>
              <a:rPr lang="nl-BE" sz="2000" dirty="0" err="1"/>
              <a:t>poverty</a:t>
            </a:r>
            <a:r>
              <a:rPr lang="nl-BE" sz="2000" dirty="0"/>
              <a:t> </a:t>
            </a:r>
            <a:r>
              <a:rPr lang="nl-BE" sz="2000" dirty="0" err="1"/>
              <a:t>and</a:t>
            </a:r>
            <a:r>
              <a:rPr lang="nl-BE" sz="2000" dirty="0"/>
              <a:t> </a:t>
            </a:r>
            <a:r>
              <a:rPr lang="nl-BE" sz="2000" dirty="0" err="1"/>
              <a:t>injustice</a:t>
            </a:r>
            <a:r>
              <a:rPr lang="nl-BE" sz="2000" dirty="0"/>
              <a:t> </a:t>
            </a:r>
            <a:r>
              <a:rPr lang="nl-BE" sz="2000" dirty="0" err="1"/>
              <a:t>and</a:t>
            </a:r>
            <a:r>
              <a:rPr lang="nl-BE" sz="2000" dirty="0"/>
              <a:t> </a:t>
            </a:r>
            <a:r>
              <a:rPr lang="nl-BE" sz="2000" dirty="0" err="1"/>
              <a:t>contributing</a:t>
            </a:r>
            <a:r>
              <a:rPr lang="nl-BE" sz="2000" dirty="0"/>
              <a:t> </a:t>
            </a:r>
            <a:r>
              <a:rPr lang="nl-BE" sz="2000" dirty="0" err="1"/>
              <a:t>to</a:t>
            </a:r>
            <a:r>
              <a:rPr lang="nl-BE" sz="2000" dirty="0"/>
              <a:t> </a:t>
            </a:r>
            <a:r>
              <a:rPr lang="nl-BE" sz="2000" dirty="0" err="1"/>
              <a:t>sustainable</a:t>
            </a:r>
            <a:r>
              <a:rPr lang="nl-BE" sz="2000" dirty="0"/>
              <a:t> </a:t>
            </a:r>
            <a:r>
              <a:rPr lang="nl-BE" sz="2000" dirty="0" err="1"/>
              <a:t>inclusive</a:t>
            </a:r>
            <a:r>
              <a:rPr lang="nl-BE" sz="2000" dirty="0"/>
              <a:t> development (IOB, 2015)</a:t>
            </a:r>
          </a:p>
          <a:p>
            <a:pPr marL="0" indent="0" algn="just">
              <a:buNone/>
            </a:pPr>
            <a:endParaRPr lang="nl-BE" sz="2000" dirty="0"/>
          </a:p>
          <a:p>
            <a:pPr marL="0" indent="0" algn="just">
              <a:buNone/>
            </a:pPr>
            <a:r>
              <a:rPr lang="fr-BE" sz="2000" dirty="0"/>
              <a:t>Le plaidoyer est la défense active d’une idée ou d’une cause par des stratégies et des méthodes qui influencent les opinions et les décisions de personnes et d’organisations. Le plaidoyer vise la création ou la modification de politiques, lois ou réglementations, la distribution des ressources ou toute décision affectant la vie des citoyens, et le suivi de la mise en œuvre des décisions prises. Il s’adresse aux décideurs, notamment aux politiciens, aux membres du gouvernements et aux fonctionnaires mais également aux dirigeants du secteur privé. (www.apc.org)</a:t>
            </a:r>
            <a:endParaRPr lang="nl-BE" sz="2000" dirty="0"/>
          </a:p>
          <a:p>
            <a:pPr marL="0" indent="0">
              <a:buNone/>
            </a:pPr>
            <a:endParaRPr lang="nl-BE" sz="2000" dirty="0"/>
          </a:p>
        </p:txBody>
      </p:sp>
    </p:spTree>
    <p:extLst>
      <p:ext uri="{BB962C8B-B14F-4D97-AF65-F5344CB8AC3E}">
        <p14:creationId xmlns:p14="http://schemas.microsoft.com/office/powerpoint/2010/main" val="3872538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02" y="213477"/>
            <a:ext cx="7794104" cy="685800"/>
          </a:xfrm>
        </p:spPr>
        <p:txBody>
          <a:bodyPr/>
          <a:lstStyle/>
          <a:p>
            <a:r>
              <a:rPr lang="nl-BE" sz="2400" dirty="0" err="1"/>
              <a:t>Example</a:t>
            </a:r>
            <a:r>
              <a:rPr lang="nl-BE" sz="2400" b="0" dirty="0"/>
              <a:t>: </a:t>
            </a:r>
            <a:r>
              <a:rPr lang="nl-BE" sz="2400" b="0" dirty="0" err="1"/>
              <a:t>marqueurs</a:t>
            </a:r>
            <a:r>
              <a:rPr lang="nl-BE" sz="2400" b="0" dirty="0"/>
              <a:t> de </a:t>
            </a:r>
            <a:r>
              <a:rPr lang="nl-BE" sz="2400" b="0" dirty="0" err="1"/>
              <a:t>progrès</a:t>
            </a:r>
            <a:r>
              <a:rPr lang="nl-BE" sz="2400" b="0" dirty="0"/>
              <a:t> pour </a:t>
            </a:r>
            <a:r>
              <a:rPr lang="nl-BE" sz="2400" b="0" dirty="0" err="1"/>
              <a:t>le</a:t>
            </a:r>
            <a:r>
              <a:rPr lang="nl-BE" sz="2400" b="0" dirty="0"/>
              <a:t> </a:t>
            </a:r>
            <a:r>
              <a:rPr lang="nl-BE" sz="2400" b="0" dirty="0" err="1"/>
              <a:t>plaidoyer</a:t>
            </a:r>
            <a:r>
              <a:rPr lang="nl-BE" sz="2400" b="0" dirty="0"/>
              <a:t> </a:t>
            </a:r>
            <a:r>
              <a:rPr lang="nl-BE" sz="2000" b="0" dirty="0"/>
              <a:t>(</a:t>
            </a:r>
            <a:r>
              <a:rPr lang="nl-BE" sz="2000" b="0" dirty="0" err="1"/>
              <a:t>programme</a:t>
            </a:r>
            <a:r>
              <a:rPr lang="nl-BE" sz="2000" b="0" dirty="0"/>
              <a:t> on </a:t>
            </a:r>
            <a:r>
              <a:rPr lang="nl-BE" sz="2000" b="0" dirty="0" err="1"/>
              <a:t>Orphans</a:t>
            </a:r>
            <a:r>
              <a:rPr lang="nl-BE" sz="2000" b="0" dirty="0"/>
              <a:t> </a:t>
            </a:r>
            <a:r>
              <a:rPr lang="nl-BE" sz="2000" b="0" dirty="0" err="1"/>
              <a:t>and</a:t>
            </a:r>
            <a:r>
              <a:rPr lang="nl-BE" sz="2000" b="0" dirty="0"/>
              <a:t> </a:t>
            </a:r>
            <a:r>
              <a:rPr lang="nl-BE" sz="2000" b="0" dirty="0" err="1"/>
              <a:t>Vulnerable</a:t>
            </a:r>
            <a:r>
              <a:rPr lang="nl-BE" sz="2000" b="0" dirty="0"/>
              <a:t> </a:t>
            </a:r>
            <a:r>
              <a:rPr lang="nl-BE" sz="2000" b="0" dirty="0" err="1"/>
              <a:t>Children</a:t>
            </a:r>
            <a:r>
              <a:rPr lang="nl-BE" sz="2000" b="0" dirty="0"/>
              <a:t>-OVC)</a:t>
            </a:r>
          </a:p>
        </p:txBody>
      </p:sp>
      <p:pic>
        <p:nvPicPr>
          <p:cNvPr id="4" name="Picture 3"/>
          <p:cNvPicPr>
            <a:picLocks noChangeAspect="1"/>
          </p:cNvPicPr>
          <p:nvPr/>
        </p:nvPicPr>
        <p:blipFill>
          <a:blip r:embed="rId2"/>
          <a:stretch>
            <a:fillRect/>
          </a:stretch>
        </p:blipFill>
        <p:spPr>
          <a:xfrm>
            <a:off x="755576" y="895350"/>
            <a:ext cx="7903021" cy="5823279"/>
          </a:xfrm>
          <a:prstGeom prst="rect">
            <a:avLst/>
          </a:prstGeom>
        </p:spPr>
      </p:pic>
    </p:spTree>
    <p:extLst>
      <p:ext uri="{BB962C8B-B14F-4D97-AF65-F5344CB8AC3E}">
        <p14:creationId xmlns:p14="http://schemas.microsoft.com/office/powerpoint/2010/main" val="158536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40000" y="6408000"/>
            <a:ext cx="3060000" cy="287338"/>
          </a:xfrm>
          <a:prstGeom prst="rect">
            <a:avLst/>
          </a:prstGeom>
        </p:spPr>
        <p:txBody>
          <a:bodyPr/>
          <a:lstStyle/>
          <a:p>
            <a:pPr>
              <a:defRPr/>
            </a:pPr>
            <a:endParaRPr lang="nl-NL" dirty="0"/>
          </a:p>
        </p:txBody>
      </p:sp>
      <p:sp>
        <p:nvSpPr>
          <p:cNvPr id="5" name="Slide Number Placeholder 4"/>
          <p:cNvSpPr>
            <a:spLocks noGrp="1"/>
          </p:cNvSpPr>
          <p:nvPr>
            <p:ph type="sldNum" sz="quarter" idx="4294967295"/>
          </p:nvPr>
        </p:nvSpPr>
        <p:spPr>
          <a:xfrm>
            <a:off x="3635375" y="6408000"/>
            <a:ext cx="936625" cy="287338"/>
          </a:xfrm>
          <a:prstGeom prst="rect">
            <a:avLst/>
          </a:prstGeom>
        </p:spPr>
        <p:txBody>
          <a:bodyPr/>
          <a:lstStyle/>
          <a:p>
            <a:fld id="{5BBB6386-FBAC-464A-9360-3CFEC36DCEE2}" type="slidenum">
              <a:rPr lang="nl-NL" smtClean="0"/>
              <a:pPr/>
              <a:t>41</a:t>
            </a:fld>
            <a:endParaRPr lang="nl-NL"/>
          </a:p>
        </p:txBody>
      </p:sp>
      <p:pic>
        <p:nvPicPr>
          <p:cNvPr id="6" name="Picture 5"/>
          <p:cNvPicPr>
            <a:picLocks noChangeAspect="1"/>
          </p:cNvPicPr>
          <p:nvPr/>
        </p:nvPicPr>
        <p:blipFill>
          <a:blip r:embed="rId2"/>
          <a:stretch>
            <a:fillRect/>
          </a:stretch>
        </p:blipFill>
        <p:spPr>
          <a:xfrm>
            <a:off x="755576" y="915463"/>
            <a:ext cx="6819900" cy="5492537"/>
          </a:xfrm>
          <a:prstGeom prst="rect">
            <a:avLst/>
          </a:prstGeom>
        </p:spPr>
      </p:pic>
      <p:sp>
        <p:nvSpPr>
          <p:cNvPr id="2" name="Title 1"/>
          <p:cNvSpPr>
            <a:spLocks noGrp="1"/>
          </p:cNvSpPr>
          <p:nvPr>
            <p:ph type="title"/>
          </p:nvPr>
        </p:nvSpPr>
        <p:spPr>
          <a:xfrm>
            <a:off x="179512" y="628125"/>
            <a:ext cx="8586192" cy="685800"/>
          </a:xfrm>
          <a:solidFill>
            <a:schemeClr val="bg1"/>
          </a:solidFill>
        </p:spPr>
        <p:txBody>
          <a:bodyPr/>
          <a:lstStyle/>
          <a:p>
            <a:pPr algn="ctr"/>
            <a:r>
              <a:rPr lang="en-US" sz="2800" smtClean="0"/>
              <a:t>Example- </a:t>
            </a:r>
            <a:r>
              <a:rPr lang="en-US" sz="2800" b="0" smtClean="0"/>
              <a:t>International </a:t>
            </a:r>
            <a:r>
              <a:rPr lang="en-US" sz="2800" b="0"/>
              <a:t>Land </a:t>
            </a:r>
            <a:r>
              <a:rPr lang="en-US" sz="2800" b="0" smtClean="0"/>
              <a:t>Coalition </a:t>
            </a:r>
            <a:br>
              <a:rPr lang="en-US" sz="2800" b="0" smtClean="0"/>
            </a:br>
            <a:r>
              <a:rPr lang="nl-BE" sz="2800" b="0" i="1" smtClean="0"/>
              <a:t>Application </a:t>
            </a:r>
            <a:r>
              <a:rPr lang="nl-BE" sz="2800" b="0" i="1"/>
              <a:t>of </a:t>
            </a:r>
            <a:r>
              <a:rPr lang="nl-BE" sz="2800" b="0" i="1" smtClean="0"/>
              <a:t>OM</a:t>
            </a:r>
            <a:r>
              <a:rPr lang="nl-BE" sz="2800" b="0" smtClean="0"/>
              <a:t>:</a:t>
            </a:r>
            <a:r>
              <a:rPr lang="nl-BE" sz="2800" smtClean="0"/>
              <a:t> </a:t>
            </a:r>
            <a:r>
              <a:rPr lang="nl-BE" sz="2800" b="0">
                <a:solidFill>
                  <a:srgbClr val="FF0000"/>
                </a:solidFill>
              </a:rPr>
              <a:t>r</a:t>
            </a:r>
            <a:r>
              <a:rPr lang="nl-BE" sz="2800" b="0" smtClean="0">
                <a:solidFill>
                  <a:srgbClr val="FF0000"/>
                </a:solidFill>
              </a:rPr>
              <a:t>egional level </a:t>
            </a:r>
            <a:endParaRPr lang="nl-BE" sz="2800" b="0">
              <a:solidFill>
                <a:srgbClr val="FF0000"/>
              </a:solidFill>
            </a:endParaRPr>
          </a:p>
        </p:txBody>
      </p:sp>
    </p:spTree>
    <p:extLst>
      <p:ext uri="{BB962C8B-B14F-4D97-AF65-F5344CB8AC3E}">
        <p14:creationId xmlns:p14="http://schemas.microsoft.com/office/powerpoint/2010/main" val="2549364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692696"/>
            <a:ext cx="7727776" cy="685800"/>
          </a:xfrm>
        </p:spPr>
        <p:txBody>
          <a:bodyPr/>
          <a:lstStyle/>
          <a:p>
            <a:r>
              <a:rPr lang="nl-BE" dirty="0" err="1"/>
              <a:t>Session</a:t>
            </a:r>
            <a:r>
              <a:rPr lang="nl-BE" dirty="0"/>
              <a:t> 3 - Consignes pour les </a:t>
            </a:r>
            <a:r>
              <a:rPr lang="nl-BE" dirty="0" err="1"/>
              <a:t>groupes</a:t>
            </a:r>
            <a:r>
              <a:rPr lang="nl-BE" dirty="0"/>
              <a:t> de </a:t>
            </a:r>
            <a:r>
              <a:rPr lang="nl-BE" dirty="0" err="1"/>
              <a:t>travail</a:t>
            </a:r>
            <a:endParaRPr lang="nl-BE" dirty="0"/>
          </a:p>
        </p:txBody>
      </p:sp>
      <p:sp>
        <p:nvSpPr>
          <p:cNvPr id="3" name="Tijdelijke aanduiding voor inhoud 2"/>
          <p:cNvSpPr>
            <a:spLocks noGrp="1"/>
          </p:cNvSpPr>
          <p:nvPr>
            <p:ph idx="1"/>
          </p:nvPr>
        </p:nvSpPr>
        <p:spPr>
          <a:xfrm>
            <a:off x="1331640" y="2060848"/>
            <a:ext cx="7505700" cy="4343400"/>
          </a:xfrm>
        </p:spPr>
        <p:txBody>
          <a:bodyPr/>
          <a:lstStyle/>
          <a:p>
            <a:pPr algn="just"/>
            <a:r>
              <a:rPr lang="fr-BE" sz="2800" dirty="0"/>
              <a:t>Identifiez quelques indicateurs ou marqueurs de progrès pour suivre les changements au niveau des différents acteurs.</a:t>
            </a:r>
          </a:p>
        </p:txBody>
      </p:sp>
    </p:spTree>
    <p:extLst>
      <p:ext uri="{BB962C8B-B14F-4D97-AF65-F5344CB8AC3E}">
        <p14:creationId xmlns:p14="http://schemas.microsoft.com/office/powerpoint/2010/main" val="3773825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7904" y="476672"/>
            <a:ext cx="1728192" cy="685800"/>
          </a:xfrm>
        </p:spPr>
        <p:txBody>
          <a:bodyPr/>
          <a:lstStyle/>
          <a:p>
            <a:r>
              <a:rPr lang="nl-BE" dirty="0" err="1"/>
              <a:t>Clôture</a:t>
            </a:r>
            <a:endParaRPr lang="nl-BE" dirty="0"/>
          </a:p>
        </p:txBody>
      </p:sp>
      <p:sp>
        <p:nvSpPr>
          <p:cNvPr id="3" name="Tijdelijke aanduiding voor inhoud 2"/>
          <p:cNvSpPr>
            <a:spLocks noGrp="1"/>
          </p:cNvSpPr>
          <p:nvPr>
            <p:ph idx="1"/>
          </p:nvPr>
        </p:nvSpPr>
        <p:spPr/>
        <p:txBody>
          <a:bodyPr/>
          <a:lstStyle/>
          <a:p>
            <a:pPr marL="0" indent="0" algn="ctr">
              <a:buNone/>
            </a:pPr>
            <a:r>
              <a:rPr lang="nl-BE" dirty="0"/>
              <a:t>Merci pour </a:t>
            </a:r>
            <a:r>
              <a:rPr lang="nl-BE" dirty="0" err="1"/>
              <a:t>votre</a:t>
            </a:r>
            <a:r>
              <a:rPr lang="nl-BE" dirty="0"/>
              <a:t> attention et </a:t>
            </a:r>
            <a:r>
              <a:rPr lang="nl-BE" dirty="0" err="1"/>
              <a:t>votre</a:t>
            </a:r>
            <a:r>
              <a:rPr lang="nl-BE" dirty="0"/>
              <a:t> </a:t>
            </a:r>
            <a:r>
              <a:rPr lang="nl-BE" dirty="0" err="1"/>
              <a:t>collaboration</a:t>
            </a:r>
            <a:r>
              <a:rPr lang="nl-BE" dirty="0"/>
              <a:t>!</a:t>
            </a:r>
          </a:p>
          <a:p>
            <a:pPr marL="0" indent="0" algn="ctr">
              <a:buNone/>
            </a:pPr>
            <a:r>
              <a:rPr lang="nl-BE" dirty="0"/>
              <a:t>Geert Phlix</a:t>
            </a:r>
          </a:p>
          <a:p>
            <a:pPr marL="0" indent="0" algn="ctr">
              <a:buNone/>
            </a:pPr>
            <a:r>
              <a:rPr lang="nl-BE" dirty="0"/>
              <a:t>Huib Huyse</a:t>
            </a:r>
          </a:p>
        </p:txBody>
      </p:sp>
    </p:spTree>
    <p:extLst>
      <p:ext uri="{BB962C8B-B14F-4D97-AF65-F5344CB8AC3E}">
        <p14:creationId xmlns:p14="http://schemas.microsoft.com/office/powerpoint/2010/main" val="2172904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332656"/>
            <a:ext cx="6858000" cy="894928"/>
          </a:xfrm>
        </p:spPr>
        <p:txBody>
          <a:bodyPr/>
          <a:lstStyle/>
          <a:p>
            <a:pPr algn="ctr"/>
            <a:r>
              <a:rPr lang="fr-FR" dirty="0" smtClean="0"/>
              <a:t>Références sur le </a:t>
            </a:r>
            <a:r>
              <a:rPr lang="fr-FR" dirty="0"/>
              <a:t>portail qualité</a:t>
            </a:r>
            <a:br>
              <a:rPr lang="fr-FR" dirty="0"/>
            </a:br>
            <a:r>
              <a:rPr lang="fr-FR" sz="1800" dirty="0"/>
              <a:t>http://portailqualite.acodev.be/</a:t>
            </a:r>
          </a:p>
        </p:txBody>
      </p:sp>
      <p:sp>
        <p:nvSpPr>
          <p:cNvPr id="3" name="Espace réservé du contenu 2"/>
          <p:cNvSpPr>
            <a:spLocks noGrp="1"/>
          </p:cNvSpPr>
          <p:nvPr>
            <p:ph idx="1"/>
          </p:nvPr>
        </p:nvSpPr>
        <p:spPr>
          <a:xfrm>
            <a:off x="971600" y="1412776"/>
            <a:ext cx="7829500" cy="4911824"/>
          </a:xfrm>
        </p:spPr>
        <p:txBody>
          <a:bodyPr/>
          <a:lstStyle/>
          <a:p>
            <a:pPr marL="514350" lvl="0" indent="-514350">
              <a:buFont typeface="+mj-lt"/>
              <a:buAutoNum type="arabicPeriod"/>
            </a:pPr>
            <a:r>
              <a:rPr lang="en-US" sz="2000" i="1" dirty="0"/>
              <a:t>HIVOS (2015) – Theory of change thinking in practice - </a:t>
            </a:r>
            <a:r>
              <a:rPr lang="en-US" sz="2000" i="1" dirty="0" err="1"/>
              <a:t>ToC</a:t>
            </a:r>
            <a:r>
              <a:rPr lang="en-US" sz="2000" i="1" dirty="0"/>
              <a:t> Guidelines</a:t>
            </a:r>
          </a:p>
          <a:p>
            <a:pPr marL="800100" lvl="2" indent="0">
              <a:buNone/>
            </a:pPr>
            <a:r>
              <a:rPr lang="fr-BE" sz="1000" dirty="0"/>
              <a:t>Un guide pratique pour en savoir plus sur la Théorie du Changement. HIVOS défend la Théorie du Changement comme étant une approche appropriée pour guider sa réflexion stratégique, ses actions, ainsi que ses actions collaboratives avec les autres acteurs, notamment lorsque nous sommes engagés dans des processus de changement social complexes. </a:t>
            </a:r>
          </a:p>
          <a:p>
            <a:pPr marL="514350" lvl="0" indent="-514350">
              <a:buFont typeface="+mj-lt"/>
              <a:buAutoNum type="arabicPeriod"/>
            </a:pPr>
            <a:r>
              <a:rPr lang="en-US" sz="2000" i="1" dirty="0" smtClean="0"/>
              <a:t>INTRAC (2015) - Measuring </a:t>
            </a:r>
            <a:r>
              <a:rPr lang="en-US" sz="2000" i="1" dirty="0"/>
              <a:t>advocacy impact: Case study of a capacity building </a:t>
            </a:r>
            <a:r>
              <a:rPr lang="en-US" sz="2000" i="1" dirty="0" err="1" smtClean="0"/>
              <a:t>programme</a:t>
            </a:r>
            <a:endParaRPr lang="en-US" sz="2000" i="1" dirty="0" smtClean="0"/>
          </a:p>
          <a:p>
            <a:pPr marL="800100" lvl="2" indent="0">
              <a:buNone/>
            </a:pPr>
            <a:r>
              <a:rPr lang="fr-BE" sz="1000" b="0" dirty="0">
                <a:solidFill>
                  <a:schemeClr val="bg2"/>
                </a:solidFill>
              </a:rPr>
              <a:t>Cette étude de cas documente une initiative de renforcement de capacités en matière de suivi-évaluation d’intervention de plaidoyer commanditée par la « Church </a:t>
            </a:r>
            <a:r>
              <a:rPr lang="fr-BE" sz="1000" b="0" dirty="0" err="1">
                <a:solidFill>
                  <a:schemeClr val="bg2"/>
                </a:solidFill>
              </a:rPr>
              <a:t>Aid</a:t>
            </a:r>
            <a:r>
              <a:rPr lang="fr-BE" sz="1000" b="0" dirty="0">
                <a:solidFill>
                  <a:schemeClr val="bg2"/>
                </a:solidFill>
              </a:rPr>
              <a:t> » et le « </a:t>
            </a:r>
            <a:r>
              <a:rPr lang="fr-BE" sz="1000" b="0" dirty="0" err="1">
                <a:solidFill>
                  <a:schemeClr val="bg2"/>
                </a:solidFill>
              </a:rPr>
              <a:t>ChristianAid</a:t>
            </a:r>
            <a:r>
              <a:rPr lang="fr-BE" sz="1000" b="0" dirty="0">
                <a:solidFill>
                  <a:schemeClr val="bg2"/>
                </a:solidFill>
              </a:rPr>
              <a:t> » norvégiens et par l’Eglise de Suède en Afrique du Sud et réalisée par les consultants d’INTRAC Sarah Rose et Jenny Ross.</a:t>
            </a:r>
          </a:p>
          <a:p>
            <a:pPr marL="514350" indent="-514350">
              <a:buFont typeface="+mj-lt"/>
              <a:buAutoNum type="arabicPeriod"/>
            </a:pPr>
            <a:r>
              <a:rPr lang="en-US" sz="2000" i="1" dirty="0" smtClean="0"/>
              <a:t>ODI </a:t>
            </a:r>
            <a:r>
              <a:rPr lang="en-US" sz="2000" i="1" dirty="0"/>
              <a:t>(2014) - ROMA - a guide to policy engagement and </a:t>
            </a:r>
            <a:r>
              <a:rPr lang="en-US" sz="2000" i="1" dirty="0" smtClean="0"/>
              <a:t>influence</a:t>
            </a:r>
          </a:p>
          <a:p>
            <a:pPr marL="800100" lvl="2" indent="0">
              <a:buNone/>
            </a:pPr>
            <a:r>
              <a:rPr lang="fr-BE" sz="1000" b="0" dirty="0">
                <a:solidFill>
                  <a:schemeClr val="bg2"/>
                </a:solidFill>
              </a:rPr>
              <a:t>Ce guide synthétise les leçons apprises de l’équipe RAPID (</a:t>
            </a:r>
            <a:r>
              <a:rPr lang="fr-BE" sz="1000" b="0" dirty="0" err="1">
                <a:solidFill>
                  <a:schemeClr val="bg2"/>
                </a:solidFill>
              </a:rPr>
              <a:t>Research</a:t>
            </a:r>
            <a:r>
              <a:rPr lang="fr-BE" sz="1000" b="0" dirty="0">
                <a:solidFill>
                  <a:schemeClr val="bg2"/>
                </a:solidFill>
              </a:rPr>
              <a:t> and Policy in </a:t>
            </a:r>
            <a:r>
              <a:rPr lang="fr-BE" sz="1000" b="0" dirty="0" err="1">
                <a:solidFill>
                  <a:schemeClr val="bg2"/>
                </a:solidFill>
              </a:rPr>
              <a:t>Development</a:t>
            </a:r>
            <a:r>
              <a:rPr lang="fr-BE" sz="1000" b="0" dirty="0">
                <a:solidFill>
                  <a:schemeClr val="bg2"/>
                </a:solidFill>
              </a:rPr>
              <a:t> programme) de l’ODI (</a:t>
            </a:r>
            <a:r>
              <a:rPr lang="fr-BE" sz="1000" b="0" dirty="0" err="1">
                <a:solidFill>
                  <a:schemeClr val="bg2"/>
                </a:solidFill>
              </a:rPr>
              <a:t>Overseas</a:t>
            </a:r>
            <a:r>
              <a:rPr lang="fr-BE" sz="1000" b="0" dirty="0">
                <a:solidFill>
                  <a:schemeClr val="bg2"/>
                </a:solidFill>
              </a:rPr>
              <a:t> </a:t>
            </a:r>
            <a:r>
              <a:rPr lang="fr-BE" sz="1000" b="0" dirty="0" err="1">
                <a:solidFill>
                  <a:schemeClr val="bg2"/>
                </a:solidFill>
              </a:rPr>
              <a:t>Development</a:t>
            </a:r>
            <a:r>
              <a:rPr lang="fr-BE" sz="1000" b="0" dirty="0">
                <a:solidFill>
                  <a:schemeClr val="bg2"/>
                </a:solidFill>
              </a:rPr>
              <a:t> Institute) durant ces dernières années de recherches. L’équipe soutient notamment l’idée selon laquelle une approche basée sur l’</a:t>
            </a:r>
            <a:r>
              <a:rPr lang="fr-BE" sz="1000" b="0" dirty="0" err="1">
                <a:solidFill>
                  <a:schemeClr val="bg2"/>
                </a:solidFill>
              </a:rPr>
              <a:t>Outcome</a:t>
            </a:r>
            <a:r>
              <a:rPr lang="fr-BE" sz="1000" b="0" dirty="0">
                <a:solidFill>
                  <a:schemeClr val="bg2"/>
                </a:solidFill>
              </a:rPr>
              <a:t> </a:t>
            </a:r>
            <a:r>
              <a:rPr lang="fr-BE" sz="1000" b="0" dirty="0" err="1">
                <a:solidFill>
                  <a:schemeClr val="bg2"/>
                </a:solidFill>
              </a:rPr>
              <a:t>Mapping</a:t>
            </a:r>
            <a:r>
              <a:rPr lang="fr-BE" sz="1000" b="0" dirty="0">
                <a:solidFill>
                  <a:schemeClr val="bg2"/>
                </a:solidFill>
              </a:rPr>
              <a:t> (cartographie des incidences) aide les organisations à comprendre (1) la complexité de leurs interventions, (2) comment les changements politiques apparaissent réellement et (3) ce que les organisations peuvent réellement espérer d’atteindre comme changements</a:t>
            </a:r>
            <a:r>
              <a:rPr lang="fr-BE" sz="500" b="0" dirty="0">
                <a:solidFill>
                  <a:schemeClr val="bg2"/>
                </a:solidFill>
              </a:rPr>
              <a:t>. </a:t>
            </a:r>
          </a:p>
          <a:p>
            <a:pPr marL="457200" lvl="0" indent="-457200">
              <a:buFont typeface="+mj-lt"/>
              <a:buAutoNum type="arabicPeriod"/>
            </a:pPr>
            <a:r>
              <a:rPr lang="en-US" sz="2000" i="1" dirty="0" smtClean="0"/>
              <a:t>Oxfam </a:t>
            </a:r>
            <a:r>
              <a:rPr lang="en-US" sz="2000" i="1" dirty="0"/>
              <a:t>(2013) - Process tracing draft protocol</a:t>
            </a:r>
          </a:p>
          <a:p>
            <a:pPr marL="800100" lvl="2" indent="0" algn="just">
              <a:buNone/>
            </a:pPr>
            <a:r>
              <a:rPr lang="en-GB" sz="1100" b="0" dirty="0" err="1"/>
              <a:t>Cette</a:t>
            </a:r>
            <a:r>
              <a:rPr lang="en-GB" sz="1100" b="0" dirty="0"/>
              <a:t> </a:t>
            </a:r>
            <a:r>
              <a:rPr lang="en-GB" sz="1100" b="0" dirty="0" err="1"/>
              <a:t>procédure</a:t>
            </a:r>
            <a:r>
              <a:rPr lang="en-GB" sz="1100" b="0" dirty="0"/>
              <a:t> </a:t>
            </a:r>
            <a:r>
              <a:rPr lang="en-GB" sz="1100" b="0" dirty="0" err="1"/>
              <a:t>est</a:t>
            </a:r>
            <a:r>
              <a:rPr lang="en-GB" sz="1100" b="0" dirty="0"/>
              <a:t> </a:t>
            </a:r>
            <a:r>
              <a:rPr lang="en-GB" sz="1100" b="0" dirty="0" err="1"/>
              <a:t>utilisée</a:t>
            </a:r>
            <a:r>
              <a:rPr lang="en-GB" sz="1100" b="0" dirty="0"/>
              <a:t> par Oxfam GB pour </a:t>
            </a:r>
            <a:r>
              <a:rPr lang="en-GB" sz="1100" b="0" dirty="0" err="1"/>
              <a:t>l’évaluation</a:t>
            </a:r>
            <a:r>
              <a:rPr lang="en-GB" sz="1100" b="0" dirty="0"/>
              <a:t> </a:t>
            </a:r>
            <a:r>
              <a:rPr lang="en-GB" sz="1100" b="0" dirty="0" err="1"/>
              <a:t>d’impacts</a:t>
            </a:r>
            <a:r>
              <a:rPr lang="en-GB" sz="1100" b="0" dirty="0"/>
              <a:t> de </a:t>
            </a:r>
            <a:r>
              <a:rPr lang="en-GB" sz="1100" b="0" dirty="0" err="1"/>
              <a:t>leurs</a:t>
            </a:r>
            <a:r>
              <a:rPr lang="en-GB" sz="1100" b="0" dirty="0"/>
              <a:t> interventions de </a:t>
            </a:r>
            <a:r>
              <a:rPr lang="en-GB" sz="1100" b="0" dirty="0" err="1"/>
              <a:t>plaidoyer</a:t>
            </a:r>
            <a:r>
              <a:rPr lang="en-GB" sz="1100" b="0" dirty="0"/>
              <a:t>. La </a:t>
            </a:r>
            <a:r>
              <a:rPr lang="en-GB" sz="1100" b="0" dirty="0" err="1"/>
              <a:t>procédure</a:t>
            </a:r>
            <a:r>
              <a:rPr lang="en-GB" sz="1100" b="0" dirty="0"/>
              <a:t> </a:t>
            </a:r>
            <a:r>
              <a:rPr lang="en-GB" sz="1100" b="0" dirty="0" err="1"/>
              <a:t>est</a:t>
            </a:r>
            <a:r>
              <a:rPr lang="en-GB" sz="1100" b="0" dirty="0"/>
              <a:t> </a:t>
            </a:r>
            <a:r>
              <a:rPr lang="en-GB" sz="1100" b="0" dirty="0" err="1"/>
              <a:t>déclinée</a:t>
            </a:r>
            <a:r>
              <a:rPr lang="en-GB" sz="1100" b="0" dirty="0"/>
              <a:t> en 8 </a:t>
            </a:r>
            <a:r>
              <a:rPr lang="en-GB" sz="1100" b="0" dirty="0" err="1"/>
              <a:t>étapes</a:t>
            </a:r>
            <a:r>
              <a:rPr lang="en-GB" sz="1100" b="0" dirty="0"/>
              <a:t> </a:t>
            </a:r>
            <a:r>
              <a:rPr lang="en-GB" sz="1100" b="0" dirty="0" err="1"/>
              <a:t>clés</a:t>
            </a:r>
            <a:r>
              <a:rPr lang="en-GB" sz="1100" b="0" dirty="0"/>
              <a:t> qui </a:t>
            </a:r>
            <a:r>
              <a:rPr lang="en-GB" sz="1100" b="0" dirty="0" err="1"/>
              <a:t>sont</a:t>
            </a:r>
            <a:r>
              <a:rPr lang="en-GB" sz="1100" b="0" dirty="0"/>
              <a:t> </a:t>
            </a:r>
            <a:r>
              <a:rPr lang="en-GB" sz="1100" b="0" dirty="0" err="1"/>
              <a:t>toutes</a:t>
            </a:r>
            <a:r>
              <a:rPr lang="en-GB" sz="1100" b="0" dirty="0"/>
              <a:t> </a:t>
            </a:r>
            <a:r>
              <a:rPr lang="en-GB" sz="1100" b="0" dirty="0" err="1"/>
              <a:t>détaillées</a:t>
            </a:r>
            <a:r>
              <a:rPr lang="en-GB" sz="1100" b="0" dirty="0"/>
              <a:t> </a:t>
            </a:r>
            <a:r>
              <a:rPr lang="en-GB" sz="1100" b="0" dirty="0" err="1"/>
              <a:t>dans</a:t>
            </a:r>
            <a:r>
              <a:rPr lang="en-GB" sz="1100" b="0" dirty="0"/>
              <a:t> </a:t>
            </a:r>
            <a:r>
              <a:rPr lang="en-GB" sz="1100" b="0" dirty="0" err="1"/>
              <a:t>ce</a:t>
            </a:r>
            <a:r>
              <a:rPr lang="en-GB" sz="1100" b="0" dirty="0"/>
              <a:t> document de 6 pages. La </a:t>
            </a:r>
            <a:r>
              <a:rPr lang="en-GB" sz="1100" b="0" dirty="0" err="1"/>
              <a:t>démarche</a:t>
            </a:r>
            <a:r>
              <a:rPr lang="en-GB" sz="1100" b="0" dirty="0"/>
              <a:t> </a:t>
            </a:r>
            <a:r>
              <a:rPr lang="en-GB" sz="1100" b="0" dirty="0" err="1"/>
              <a:t>est</a:t>
            </a:r>
            <a:r>
              <a:rPr lang="en-GB" sz="1100" b="0" dirty="0"/>
              <a:t> </a:t>
            </a:r>
            <a:r>
              <a:rPr lang="en-GB" sz="1100" b="0" dirty="0" err="1"/>
              <a:t>axée</a:t>
            </a:r>
            <a:r>
              <a:rPr lang="en-GB" sz="1100" b="0" dirty="0"/>
              <a:t> </a:t>
            </a:r>
            <a:r>
              <a:rPr lang="en-GB" sz="1100" b="0" dirty="0" err="1"/>
              <a:t>sur</a:t>
            </a:r>
            <a:r>
              <a:rPr lang="en-GB" sz="1100" b="0" dirty="0"/>
              <a:t> la </a:t>
            </a:r>
            <a:r>
              <a:rPr lang="en-GB" sz="1100" b="0" dirty="0" err="1"/>
              <a:t>Théorie</a:t>
            </a:r>
            <a:r>
              <a:rPr lang="en-GB" sz="1100" b="0" dirty="0"/>
              <a:t> de </a:t>
            </a:r>
            <a:r>
              <a:rPr lang="en-GB" sz="1100" b="0" dirty="0" err="1"/>
              <a:t>Changement</a:t>
            </a:r>
            <a:r>
              <a:rPr lang="en-GB" sz="1100" b="0" dirty="0"/>
              <a:t>.</a:t>
            </a:r>
            <a:endParaRPr lang="fr-BE" sz="1100" b="0" dirty="0"/>
          </a:p>
          <a:p>
            <a:pPr marL="514350" lvl="0" indent="-514350">
              <a:buFont typeface="+mj-lt"/>
              <a:buAutoNum type="arabicPeriod"/>
            </a:pPr>
            <a:endParaRPr lang="fr-BE" sz="2000" i="1" dirty="0"/>
          </a:p>
          <a:p>
            <a:endParaRPr lang="fr-FR" dirty="0"/>
          </a:p>
        </p:txBody>
      </p:sp>
    </p:spTree>
    <p:extLst>
      <p:ext uri="{BB962C8B-B14F-4D97-AF65-F5344CB8AC3E}">
        <p14:creationId xmlns:p14="http://schemas.microsoft.com/office/powerpoint/2010/main" val="3031089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476672"/>
            <a:ext cx="6858000" cy="685800"/>
          </a:xfrm>
        </p:spPr>
        <p:txBody>
          <a:bodyPr/>
          <a:lstStyle/>
          <a:p>
            <a:r>
              <a:rPr lang="fr-FR" dirty="0" smtClean="0"/>
              <a:t>Autres références</a:t>
            </a:r>
            <a:endParaRPr lang="fr-FR" dirty="0"/>
          </a:p>
        </p:txBody>
      </p:sp>
      <p:sp>
        <p:nvSpPr>
          <p:cNvPr id="3" name="Espace réservé du contenu 2"/>
          <p:cNvSpPr>
            <a:spLocks noGrp="1"/>
          </p:cNvSpPr>
          <p:nvPr>
            <p:ph idx="1"/>
          </p:nvPr>
        </p:nvSpPr>
        <p:spPr>
          <a:xfrm>
            <a:off x="1295400" y="1556792"/>
            <a:ext cx="7505700" cy="4767808"/>
          </a:xfrm>
        </p:spPr>
        <p:txBody>
          <a:bodyPr/>
          <a:lstStyle/>
          <a:p>
            <a:r>
              <a:rPr lang="en-US" sz="1200" b="0" dirty="0"/>
              <a:t>De Lange, P. (2015) </a:t>
            </a:r>
            <a:r>
              <a:rPr lang="en-US" sz="1200" b="0" i="1" dirty="0"/>
              <a:t>Opening doors and unlocking potential. Key lessons from an evaluation of support for Policy Influencing, Lobbying and Advocacy (PILA)</a:t>
            </a:r>
            <a:r>
              <a:rPr lang="en-US" sz="1200" b="0" dirty="0"/>
              <a:t>. The Hague: Ministry of Foreign Affairs, IOB.</a:t>
            </a:r>
            <a:endParaRPr lang="fr-BE" sz="1200" b="0" dirty="0"/>
          </a:p>
          <a:p>
            <a:pPr marL="0" indent="0">
              <a:buNone/>
            </a:pPr>
            <a:r>
              <a:rPr lang="en-US" sz="1200" b="0" dirty="0"/>
              <a:t> </a:t>
            </a:r>
            <a:endParaRPr lang="fr-BE" sz="1200" b="0" dirty="0"/>
          </a:p>
          <a:p>
            <a:r>
              <a:rPr lang="en-US" sz="1200" b="0" dirty="0"/>
              <a:t>De </a:t>
            </a:r>
            <a:r>
              <a:rPr lang="en-US" sz="1200" b="0" dirty="0" err="1"/>
              <a:t>Toma</a:t>
            </a:r>
            <a:r>
              <a:rPr lang="en-US" sz="1200" b="0" dirty="0"/>
              <a:t>, C. (</a:t>
            </a:r>
            <a:r>
              <a:rPr lang="en-US" sz="1200" b="0" dirty="0" err="1"/>
              <a:t>s.d.</a:t>
            </a:r>
            <a:r>
              <a:rPr lang="en-US" sz="1200" b="0" dirty="0"/>
              <a:t>) </a:t>
            </a:r>
            <a:r>
              <a:rPr lang="en-US" sz="1200" b="0" i="1" dirty="0"/>
              <a:t>Advocacy Toolkit. Guidance on how to advocate for a more enabling environment for civil society in your context</a:t>
            </a:r>
            <a:r>
              <a:rPr lang="en-US" sz="1200" b="0" dirty="0"/>
              <a:t>. Open Forum for CSO Development effectiveness.</a:t>
            </a:r>
            <a:endParaRPr lang="fr-BE" sz="1200" b="0" dirty="0"/>
          </a:p>
          <a:p>
            <a:endParaRPr lang="en-US" sz="1200" b="0" dirty="0" smtClean="0"/>
          </a:p>
          <a:p>
            <a:r>
              <a:rPr lang="en-US" sz="1200" b="0" dirty="0" err="1" smtClean="0"/>
              <a:t>Stachowiak</a:t>
            </a:r>
            <a:r>
              <a:rPr lang="en-US" sz="1200" b="0" dirty="0"/>
              <a:t>, S. (</a:t>
            </a:r>
            <a:r>
              <a:rPr lang="en-US" sz="1200" b="0" dirty="0" err="1"/>
              <a:t>s.d.</a:t>
            </a:r>
            <a:r>
              <a:rPr lang="en-US" sz="1200" b="0" dirty="0"/>
              <a:t>) </a:t>
            </a:r>
            <a:r>
              <a:rPr lang="en-US" sz="1200" b="0" i="1" dirty="0"/>
              <a:t>Pathways for change: 6 theories about how policy change happens</a:t>
            </a:r>
            <a:r>
              <a:rPr lang="en-US" sz="1200" b="0" dirty="0"/>
              <a:t>. Seattle: Organizational Research services</a:t>
            </a:r>
            <a:endParaRPr lang="fr-BE" sz="1200" b="0" dirty="0"/>
          </a:p>
          <a:p>
            <a:endParaRPr lang="fr-BE" sz="1200" b="0" dirty="0"/>
          </a:p>
          <a:p>
            <a:r>
              <a:rPr lang="en-US" sz="1200" b="0" dirty="0" err="1"/>
              <a:t>Stachowiak</a:t>
            </a:r>
            <a:r>
              <a:rPr lang="en-US" sz="1200" b="0" dirty="0"/>
              <a:t>, S. et al (2016) </a:t>
            </a:r>
            <a:r>
              <a:rPr lang="en-US" sz="1200" b="0" i="1" dirty="0"/>
              <a:t>Beyond the win: Pathways for policy implementation</a:t>
            </a:r>
            <a:r>
              <a:rPr lang="en-US" sz="1200" b="0" dirty="0"/>
              <a:t>. </a:t>
            </a:r>
            <a:r>
              <a:rPr lang="en-GB" sz="1200" b="0" dirty="0" err="1"/>
              <a:t>Seatlle</a:t>
            </a:r>
            <a:r>
              <a:rPr lang="en-GB" sz="1200" b="0" dirty="0"/>
              <a:t>: ORS Impact and The Atlas Learning Project.</a:t>
            </a:r>
            <a:endParaRPr lang="fr-BE" sz="1200" b="0" dirty="0"/>
          </a:p>
          <a:p>
            <a:endParaRPr lang="fr-BE" sz="1200" b="0" dirty="0"/>
          </a:p>
          <a:p>
            <a:r>
              <a:rPr lang="en-US" sz="1200" b="0" dirty="0" err="1"/>
              <a:t>Tadros</a:t>
            </a:r>
            <a:r>
              <a:rPr lang="en-US" sz="1200" b="0" dirty="0"/>
              <a:t>, M. (2011) </a:t>
            </a:r>
            <a:r>
              <a:rPr lang="en-US" sz="1200" b="0" i="1" dirty="0"/>
              <a:t>Working Politically Behind Red Lines: Structure and agency in a comparative study of women’s coalitions in Egypt and Jordan</a:t>
            </a:r>
            <a:r>
              <a:rPr lang="en-US" sz="1200" b="0" dirty="0"/>
              <a:t>. Research paper 12. Development Leadership Program.</a:t>
            </a:r>
            <a:endParaRPr lang="fr-BE" sz="1200" b="0" dirty="0"/>
          </a:p>
          <a:p>
            <a:endParaRPr lang="fr-BE" sz="1200" b="0" dirty="0"/>
          </a:p>
          <a:p>
            <a:r>
              <a:rPr lang="en-US" sz="1200" b="0" dirty="0" err="1"/>
              <a:t>Tsui</a:t>
            </a:r>
            <a:r>
              <a:rPr lang="en-US" sz="1200" b="0" dirty="0"/>
              <a:t>, J. et all (</a:t>
            </a:r>
            <a:r>
              <a:rPr lang="en-US" sz="1200" b="0" dirty="0" err="1"/>
              <a:t>s.d.</a:t>
            </a:r>
            <a:r>
              <a:rPr lang="en-US" sz="1200" b="0" dirty="0"/>
              <a:t>) Monitoring and evaluation of policy influence and advocacy. Working paper. London: ODI</a:t>
            </a:r>
            <a:endParaRPr lang="fr-BE" sz="1200" b="0" dirty="0"/>
          </a:p>
          <a:p>
            <a:endParaRPr lang="fr-BE" sz="1100" dirty="0"/>
          </a:p>
          <a:p>
            <a:pPr marL="0" indent="0">
              <a:buNone/>
            </a:pPr>
            <a:r>
              <a:rPr lang="en-US" sz="1100" u="sng" dirty="0"/>
              <a:t>Websites</a:t>
            </a:r>
            <a:endParaRPr lang="fr-BE" sz="1100" u="sng" dirty="0"/>
          </a:p>
          <a:p>
            <a:r>
              <a:rPr lang="en-US" sz="1100" b="0" u="sng" dirty="0">
                <a:hlinkClick r:id="rId2"/>
              </a:rPr>
              <a:t>www.hivos.org</a:t>
            </a:r>
            <a:r>
              <a:rPr lang="en-US" sz="1100" b="0" dirty="0"/>
              <a:t> (</a:t>
            </a:r>
            <a:r>
              <a:rPr lang="en-US" sz="1100" b="0" dirty="0" err="1"/>
              <a:t>Hivos</a:t>
            </a:r>
            <a:r>
              <a:rPr lang="en-US" sz="1100" b="0" dirty="0"/>
              <a:t> </a:t>
            </a:r>
            <a:r>
              <a:rPr lang="en-US" sz="1100" b="0" dirty="0" err="1"/>
              <a:t>ToC</a:t>
            </a:r>
            <a:r>
              <a:rPr lang="en-US" sz="1100" b="0" dirty="0"/>
              <a:t> Guidelines)</a:t>
            </a:r>
            <a:endParaRPr lang="fr-BE" sz="1100" b="0" dirty="0"/>
          </a:p>
          <a:p>
            <a:r>
              <a:rPr lang="en-US" sz="1100" b="0" u="sng" dirty="0">
                <a:hlinkClick r:id="rId3"/>
              </a:rPr>
              <a:t>www.intrac.org</a:t>
            </a:r>
            <a:r>
              <a:rPr lang="en-US" sz="1100" b="0" dirty="0"/>
              <a:t> (M&amp;E Paper 9)</a:t>
            </a:r>
            <a:endParaRPr lang="fr-BE" sz="1100" b="0" dirty="0"/>
          </a:p>
          <a:p>
            <a:r>
              <a:rPr lang="en-US" sz="1100" b="0" dirty="0"/>
              <a:t>Everyday Political Analysis: </a:t>
            </a:r>
            <a:r>
              <a:rPr lang="en-US" sz="1100" b="0" u="sng" dirty="0">
                <a:hlinkClick r:id="rId4"/>
              </a:rPr>
              <a:t>http://publications.dlprog.org/EPA.pdf</a:t>
            </a:r>
            <a:r>
              <a:rPr lang="en-US" sz="1100" b="0" dirty="0"/>
              <a:t> </a:t>
            </a:r>
            <a:endParaRPr lang="fr-BE" sz="1100" b="0" dirty="0"/>
          </a:p>
          <a:p>
            <a:r>
              <a:rPr lang="fr-BE" sz="1100" b="0" u="sng" dirty="0">
                <a:hlinkClick r:id="rId5"/>
              </a:rPr>
              <a:t>http://www.powercube.net/</a:t>
            </a:r>
            <a:endParaRPr lang="fr-BE" sz="1100" b="0" dirty="0"/>
          </a:p>
          <a:p>
            <a:endParaRPr lang="fr-FR" sz="1000" dirty="0"/>
          </a:p>
        </p:txBody>
      </p:sp>
    </p:spTree>
    <p:extLst>
      <p:ext uri="{BB962C8B-B14F-4D97-AF65-F5344CB8AC3E}">
        <p14:creationId xmlns:p14="http://schemas.microsoft.com/office/powerpoint/2010/main" val="199131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Introduction</a:t>
            </a:r>
            <a:r>
              <a:rPr lang="nl-BE" dirty="0"/>
              <a:t> - </a:t>
            </a:r>
            <a:r>
              <a:rPr lang="nl-BE" dirty="0" err="1"/>
              <a:t>TdC</a:t>
            </a:r>
            <a:endParaRPr lang="nl-BE" dirty="0"/>
          </a:p>
        </p:txBody>
      </p:sp>
      <p:sp>
        <p:nvSpPr>
          <p:cNvPr id="3" name="Tijdelijke aanduiding voor inhoud 2"/>
          <p:cNvSpPr>
            <a:spLocks noGrp="1"/>
          </p:cNvSpPr>
          <p:nvPr>
            <p:ph idx="1"/>
          </p:nvPr>
        </p:nvSpPr>
        <p:spPr/>
        <p:txBody>
          <a:bodyPr/>
          <a:lstStyle/>
          <a:p>
            <a:r>
              <a:rPr lang="nl-BE" dirty="0"/>
              <a:t>Théorie de changement </a:t>
            </a:r>
            <a:r>
              <a:rPr lang="nl-BE" dirty="0" err="1"/>
              <a:t>est</a:t>
            </a:r>
            <a:r>
              <a:rPr lang="nl-BE" dirty="0"/>
              <a:t> </a:t>
            </a:r>
            <a:r>
              <a:rPr lang="nl-BE" dirty="0" err="1"/>
              <a:t>une</a:t>
            </a:r>
            <a:r>
              <a:rPr lang="nl-BE" dirty="0"/>
              <a:t> théorie </a:t>
            </a:r>
            <a:r>
              <a:rPr lang="nl-BE" dirty="0" err="1"/>
              <a:t>sur</a:t>
            </a:r>
            <a:r>
              <a:rPr lang="nl-BE" dirty="0"/>
              <a:t> </a:t>
            </a:r>
            <a:r>
              <a:rPr lang="nl-BE" dirty="0" err="1"/>
              <a:t>comment</a:t>
            </a:r>
            <a:r>
              <a:rPr lang="nl-BE" dirty="0"/>
              <a:t> et </a:t>
            </a:r>
            <a:r>
              <a:rPr lang="nl-BE" dirty="0" err="1"/>
              <a:t>pourquoi</a:t>
            </a:r>
            <a:r>
              <a:rPr lang="nl-BE" dirty="0"/>
              <a:t> </a:t>
            </a:r>
            <a:r>
              <a:rPr lang="nl-BE" dirty="0" err="1"/>
              <a:t>une</a:t>
            </a:r>
            <a:r>
              <a:rPr lang="nl-BE" dirty="0"/>
              <a:t> </a:t>
            </a:r>
            <a:r>
              <a:rPr lang="nl-BE" dirty="0" err="1"/>
              <a:t>initiative</a:t>
            </a:r>
            <a:r>
              <a:rPr lang="nl-BE" dirty="0"/>
              <a:t> </a:t>
            </a:r>
            <a:r>
              <a:rPr lang="nl-BE" dirty="0" err="1"/>
              <a:t>fonctionne</a:t>
            </a:r>
            <a:endParaRPr lang="nl-BE" dirty="0"/>
          </a:p>
          <a:p>
            <a:pPr marL="0" indent="0">
              <a:buNone/>
            </a:pPr>
            <a:endParaRPr lang="nl-BE" dirty="0"/>
          </a:p>
        </p:txBody>
      </p:sp>
    </p:spTree>
    <p:extLst>
      <p:ext uri="{BB962C8B-B14F-4D97-AF65-F5344CB8AC3E}">
        <p14:creationId xmlns:p14="http://schemas.microsoft.com/office/powerpoint/2010/main" val="196670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GB" dirty="0">
                <a:latin typeface="Arial" charset="0"/>
                <a:cs typeface="Arial" charset="0"/>
              </a:rPr>
              <a:t>Introduction – </a:t>
            </a:r>
            <a:r>
              <a:rPr lang="en-GB" dirty="0" err="1">
                <a:latin typeface="Arial" charset="0"/>
                <a:cs typeface="Arial" charset="0"/>
              </a:rPr>
              <a:t>Eléments</a:t>
            </a:r>
            <a:r>
              <a:rPr lang="en-GB" dirty="0">
                <a:solidFill>
                  <a:srgbClr val="00B050"/>
                </a:solidFill>
                <a:latin typeface="Arial" charset="0"/>
                <a:cs typeface="Arial" charset="0"/>
              </a:rPr>
              <a:t> </a:t>
            </a:r>
            <a:r>
              <a:rPr lang="en-GB" dirty="0" err="1" smtClean="0">
                <a:latin typeface="Arial" charset="0"/>
                <a:cs typeface="Arial" charset="0"/>
              </a:rPr>
              <a:t>d’une</a:t>
            </a:r>
            <a:r>
              <a:rPr lang="en-GB" dirty="0" smtClean="0">
                <a:latin typeface="Arial" charset="0"/>
                <a:cs typeface="Arial" charset="0"/>
              </a:rPr>
              <a:t> </a:t>
            </a:r>
            <a:r>
              <a:rPr lang="en-GB" dirty="0" err="1">
                <a:latin typeface="Arial" charset="0"/>
                <a:cs typeface="Arial" charset="0"/>
              </a:rPr>
              <a:t>TdC</a:t>
            </a:r>
            <a:endParaRPr lang="en-GB" dirty="0">
              <a:latin typeface="Arial" charset="0"/>
              <a:cs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04590833"/>
              </p:ext>
            </p:extLst>
          </p:nvPr>
        </p:nvGraphicFramePr>
        <p:xfrm>
          <a:off x="507085" y="1585288"/>
          <a:ext cx="8604250" cy="449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57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188640"/>
            <a:ext cx="6858000" cy="685800"/>
          </a:xfrm>
        </p:spPr>
        <p:txBody>
          <a:bodyPr/>
          <a:lstStyle/>
          <a:p>
            <a:r>
              <a:rPr lang="nl-BE" dirty="0" err="1"/>
              <a:t>Introduction</a:t>
            </a:r>
            <a:r>
              <a:rPr lang="nl-BE" dirty="0"/>
              <a:t> - </a:t>
            </a:r>
            <a:r>
              <a:rPr lang="nl-BE" dirty="0" err="1"/>
              <a:t>TdC</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710810870"/>
              </p:ext>
            </p:extLst>
          </p:nvPr>
        </p:nvGraphicFramePr>
        <p:xfrm>
          <a:off x="899592" y="1124744"/>
          <a:ext cx="7992888" cy="5251754"/>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xmlns="" val="3372615137"/>
                    </a:ext>
                  </a:extLst>
                </a:gridCol>
                <a:gridCol w="3996444">
                  <a:extLst>
                    <a:ext uri="{9D8B030D-6E8A-4147-A177-3AD203B41FA5}">
                      <a16:colId xmlns:a16="http://schemas.microsoft.com/office/drawing/2014/main" xmlns="" val="2311421591"/>
                    </a:ext>
                  </a:extLst>
                </a:gridCol>
              </a:tblGrid>
              <a:tr h="443107">
                <a:tc>
                  <a:txBody>
                    <a:bodyPr/>
                    <a:lstStyle/>
                    <a:p>
                      <a:r>
                        <a:rPr lang="fr-BE" noProof="0" dirty="0"/>
                        <a:t>Théorie de changement</a:t>
                      </a:r>
                    </a:p>
                  </a:txBody>
                  <a:tcPr/>
                </a:tc>
                <a:tc>
                  <a:txBody>
                    <a:bodyPr/>
                    <a:lstStyle/>
                    <a:p>
                      <a:r>
                        <a:rPr lang="fr-BE" noProof="0" dirty="0"/>
                        <a:t>Cadre</a:t>
                      </a:r>
                      <a:r>
                        <a:rPr lang="fr-BE" baseline="0" noProof="0" dirty="0"/>
                        <a:t> Logique</a:t>
                      </a:r>
                      <a:endParaRPr lang="fr-BE" noProof="0" dirty="0"/>
                    </a:p>
                  </a:txBody>
                  <a:tcPr/>
                </a:tc>
                <a:extLst>
                  <a:ext uri="{0D108BD9-81ED-4DB2-BD59-A6C34878D82A}">
                    <a16:rowId xmlns:a16="http://schemas.microsoft.com/office/drawing/2014/main" xmlns="" val="413873074"/>
                  </a:ext>
                </a:extLst>
              </a:tr>
              <a:tr h="764815">
                <a:tc>
                  <a:txBody>
                    <a:bodyPr/>
                    <a:lstStyle/>
                    <a:p>
                      <a:r>
                        <a:rPr lang="fr-BE" noProof="0" dirty="0"/>
                        <a:t>Réflexion critique et profonde, démarche de complexité</a:t>
                      </a:r>
                    </a:p>
                  </a:txBody>
                  <a:tcPr/>
                </a:tc>
                <a:tc>
                  <a:txBody>
                    <a:bodyPr/>
                    <a:lstStyle/>
                    <a:p>
                      <a:r>
                        <a:rPr lang="fr-BE" noProof="0" dirty="0"/>
                        <a:t>Représentation linéaire du processus de changement, démarche qui</a:t>
                      </a:r>
                      <a:r>
                        <a:rPr lang="fr-BE" baseline="0" noProof="0" dirty="0"/>
                        <a:t> simplifie la réalité</a:t>
                      </a:r>
                      <a:endParaRPr lang="fr-BE" noProof="0" dirty="0"/>
                    </a:p>
                  </a:txBody>
                  <a:tcPr/>
                </a:tc>
                <a:extLst>
                  <a:ext uri="{0D108BD9-81ED-4DB2-BD59-A6C34878D82A}">
                    <a16:rowId xmlns:a16="http://schemas.microsoft.com/office/drawing/2014/main" xmlns="" val="4150421243"/>
                  </a:ext>
                </a:extLst>
              </a:tr>
              <a:tr h="1234781">
                <a:tc>
                  <a:txBody>
                    <a:bodyPr/>
                    <a:lstStyle/>
                    <a:p>
                      <a:r>
                        <a:rPr lang="fr-BE" noProof="0" dirty="0"/>
                        <a:t>Explicative: une</a:t>
                      </a:r>
                      <a:r>
                        <a:rPr lang="fr-BE" baseline="0" noProof="0" dirty="0"/>
                        <a:t> </a:t>
                      </a:r>
                      <a:r>
                        <a:rPr lang="fr-BE" baseline="0" noProof="0" dirty="0" err="1"/>
                        <a:t>TdC</a:t>
                      </a:r>
                      <a:r>
                        <a:rPr lang="fr-BE" baseline="0" noProof="0" dirty="0"/>
                        <a:t> explique le quoi, le pourquoi et le comment d’un processus de changement, et la contribution de l’intervention</a:t>
                      </a:r>
                      <a:endParaRPr lang="fr-BE" noProof="0" dirty="0"/>
                    </a:p>
                  </a:txBody>
                  <a:tcPr/>
                </a:tc>
                <a:tc>
                  <a:txBody>
                    <a:bodyPr/>
                    <a:lstStyle/>
                    <a:p>
                      <a:r>
                        <a:rPr lang="fr-BE" noProof="0" dirty="0"/>
                        <a:t>Descriptive: le cadre logique décrit ce qui va </a:t>
                      </a:r>
                      <a:r>
                        <a:rPr lang="fr-BE" noProof="0" dirty="0" smtClean="0"/>
                        <a:t>se passer/ce </a:t>
                      </a:r>
                      <a:r>
                        <a:rPr lang="fr-BE" noProof="0" dirty="0"/>
                        <a:t>qu’on pense (aimerait)</a:t>
                      </a:r>
                      <a:r>
                        <a:rPr lang="fr-BE" baseline="0" noProof="0" dirty="0"/>
                        <a:t> voir passer</a:t>
                      </a:r>
                      <a:endParaRPr lang="fr-BE" noProof="0" dirty="0"/>
                    </a:p>
                  </a:txBody>
                  <a:tcPr/>
                </a:tc>
                <a:extLst>
                  <a:ext uri="{0D108BD9-81ED-4DB2-BD59-A6C34878D82A}">
                    <a16:rowId xmlns:a16="http://schemas.microsoft.com/office/drawing/2014/main" xmlns="" val="3508461454"/>
                  </a:ext>
                </a:extLst>
              </a:tr>
              <a:tr h="1254571">
                <a:tc>
                  <a:txBody>
                    <a:bodyPr/>
                    <a:lstStyle/>
                    <a:p>
                      <a:r>
                        <a:rPr lang="fr-BE" noProof="0" dirty="0"/>
                        <a:t>Stratégies de changement: des</a:t>
                      </a:r>
                      <a:r>
                        <a:rPr lang="fr-BE" baseline="0" noProof="0" dirty="0"/>
                        <a:t> approches/chaines de résultats parallèles (pas </a:t>
                      </a:r>
                      <a:r>
                        <a:rPr lang="fr-BE" baseline="0" noProof="0" dirty="0" smtClean="0"/>
                        <a:t>limitées</a:t>
                      </a:r>
                      <a:r>
                        <a:rPr lang="fr-BE" baseline="0" noProof="0" dirty="0"/>
                        <a:t>) et des mécanismes de </a:t>
                      </a:r>
                      <a:r>
                        <a:rPr lang="fr-BE" baseline="0" noProof="0" dirty="0" smtClean="0"/>
                        <a:t>feedbacks</a:t>
                      </a:r>
                      <a:endParaRPr lang="fr-BE" noProof="0" dirty="0"/>
                    </a:p>
                  </a:txBody>
                  <a:tcPr/>
                </a:tc>
                <a:tc>
                  <a:txBody>
                    <a:bodyPr/>
                    <a:lstStyle/>
                    <a:p>
                      <a:r>
                        <a:rPr lang="fr-BE" noProof="0" dirty="0"/>
                        <a:t>Trois niveaux </a:t>
                      </a:r>
                      <a:r>
                        <a:rPr lang="fr-BE" noProof="0" dirty="0" smtClean="0"/>
                        <a:t>de </a:t>
                      </a:r>
                      <a:r>
                        <a:rPr lang="fr-BE" noProof="0" dirty="0"/>
                        <a:t>résultats: résultats</a:t>
                      </a:r>
                      <a:r>
                        <a:rPr lang="fr-BE" baseline="0" noProof="0" dirty="0"/>
                        <a:t> attendus, </a:t>
                      </a:r>
                      <a:r>
                        <a:rPr lang="fr-BE" baseline="0" noProof="0" dirty="0" smtClean="0"/>
                        <a:t>objectifs </a:t>
                      </a:r>
                      <a:r>
                        <a:rPr lang="fr-BE" baseline="0" noProof="0" dirty="0"/>
                        <a:t>spécifiques et </a:t>
                      </a:r>
                      <a:r>
                        <a:rPr lang="fr-BE" baseline="0" noProof="0" dirty="0" smtClean="0"/>
                        <a:t>objectif </a:t>
                      </a:r>
                      <a:r>
                        <a:rPr lang="fr-BE" baseline="0" noProof="0" dirty="0"/>
                        <a:t>général</a:t>
                      </a:r>
                      <a:endParaRPr lang="fr-BE" noProof="0" dirty="0"/>
                    </a:p>
                  </a:txBody>
                  <a:tcPr/>
                </a:tc>
                <a:extLst>
                  <a:ext uri="{0D108BD9-81ED-4DB2-BD59-A6C34878D82A}">
                    <a16:rowId xmlns:a16="http://schemas.microsoft.com/office/drawing/2014/main" xmlns="" val="1527859345"/>
                  </a:ext>
                </a:extLst>
              </a:tr>
              <a:tr h="764815">
                <a:tc>
                  <a:txBody>
                    <a:bodyPr/>
                    <a:lstStyle/>
                    <a:p>
                      <a:r>
                        <a:rPr lang="fr-BE" noProof="0" dirty="0"/>
                        <a:t>Attention à la plausibilité de la relation</a:t>
                      </a:r>
                      <a:r>
                        <a:rPr lang="fr-BE" baseline="0" noProof="0" dirty="0"/>
                        <a:t> de causalité </a:t>
                      </a:r>
                      <a:r>
                        <a:rPr lang="fr-BE" baseline="0" noProof="0" dirty="0" smtClean="0"/>
                        <a:t>supposée</a:t>
                      </a:r>
                      <a:endParaRPr lang="fr-BE" noProof="0" dirty="0"/>
                    </a:p>
                  </a:txBody>
                  <a:tcPr/>
                </a:tc>
                <a:tc>
                  <a:txBody>
                    <a:bodyPr/>
                    <a:lstStyle/>
                    <a:p>
                      <a:r>
                        <a:rPr lang="fr-BE" noProof="0" dirty="0"/>
                        <a:t>Suggestion</a:t>
                      </a:r>
                      <a:r>
                        <a:rPr lang="fr-BE" baseline="0" noProof="0" dirty="0"/>
                        <a:t> des relations de causalité sans analyse ou explication</a:t>
                      </a:r>
                      <a:endParaRPr lang="fr-BE" noProof="0" dirty="0"/>
                    </a:p>
                  </a:txBody>
                  <a:tcPr/>
                </a:tc>
                <a:extLst>
                  <a:ext uri="{0D108BD9-81ED-4DB2-BD59-A6C34878D82A}">
                    <a16:rowId xmlns:a16="http://schemas.microsoft.com/office/drawing/2014/main" xmlns="" val="33592790"/>
                  </a:ext>
                </a:extLst>
              </a:tr>
              <a:tr h="443107">
                <a:tc>
                  <a:txBody>
                    <a:bodyPr/>
                    <a:lstStyle/>
                    <a:p>
                      <a:r>
                        <a:rPr lang="fr-BE" noProof="0" dirty="0"/>
                        <a:t>Décrit les hypothèses à la base</a:t>
                      </a:r>
                      <a:r>
                        <a:rPr lang="fr-BE" baseline="0" noProof="0" dirty="0"/>
                        <a:t> de l’intervention/programme</a:t>
                      </a:r>
                      <a:endParaRPr lang="fr-BE" noProof="0" dirty="0"/>
                    </a:p>
                  </a:txBody>
                  <a:tcPr/>
                </a:tc>
                <a:tc>
                  <a:txBody>
                    <a:bodyPr/>
                    <a:lstStyle/>
                    <a:p>
                      <a:r>
                        <a:rPr lang="fr-BE" noProof="0" dirty="0"/>
                        <a:t>Focus sur des hypothèses plutôt </a:t>
                      </a:r>
                      <a:r>
                        <a:rPr lang="fr-BE" noProof="0" dirty="0" smtClean="0"/>
                        <a:t>liées aux </a:t>
                      </a:r>
                      <a:r>
                        <a:rPr lang="fr-BE" noProof="0" dirty="0"/>
                        <a:t>facteurs/conditions externes</a:t>
                      </a:r>
                    </a:p>
                  </a:txBody>
                  <a:tcPr/>
                </a:tc>
                <a:extLst>
                  <a:ext uri="{0D108BD9-81ED-4DB2-BD59-A6C34878D82A}">
                    <a16:rowId xmlns:a16="http://schemas.microsoft.com/office/drawing/2014/main" xmlns="" val="4026970911"/>
                  </a:ext>
                </a:extLst>
              </a:tr>
            </a:tbl>
          </a:graphicData>
        </a:graphic>
      </p:graphicFrame>
    </p:spTree>
    <p:extLst>
      <p:ext uri="{BB962C8B-B14F-4D97-AF65-F5344CB8AC3E}">
        <p14:creationId xmlns:p14="http://schemas.microsoft.com/office/powerpoint/2010/main" val="374636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404664"/>
            <a:ext cx="7583760" cy="685800"/>
          </a:xfrm>
        </p:spPr>
        <p:txBody>
          <a:bodyPr/>
          <a:lstStyle/>
          <a:p>
            <a:r>
              <a:rPr lang="nl-BE" dirty="0" err="1"/>
              <a:t>Session</a:t>
            </a:r>
            <a:r>
              <a:rPr lang="nl-BE" dirty="0"/>
              <a:t> I : </a:t>
            </a:r>
            <a:r>
              <a:rPr lang="nl-BE" dirty="0" err="1"/>
              <a:t>Quoi</a:t>
            </a:r>
            <a:r>
              <a:rPr lang="nl-BE" dirty="0"/>
              <a:t>, </a:t>
            </a:r>
            <a:r>
              <a:rPr lang="nl-BE" dirty="0" err="1"/>
              <a:t>avec</a:t>
            </a:r>
            <a:r>
              <a:rPr lang="nl-BE" dirty="0"/>
              <a:t> </a:t>
            </a:r>
            <a:r>
              <a:rPr lang="nl-BE" dirty="0" err="1"/>
              <a:t>qui</a:t>
            </a:r>
            <a:r>
              <a:rPr lang="nl-BE" dirty="0"/>
              <a:t> et </a:t>
            </a:r>
            <a:r>
              <a:rPr lang="nl-BE" dirty="0" err="1"/>
              <a:t>pourquoi</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724041703"/>
              </p:ext>
            </p:extLst>
          </p:nvPr>
        </p:nvGraphicFramePr>
        <p:xfrm>
          <a:off x="1116013" y="1484313"/>
          <a:ext cx="7505700" cy="4521200"/>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xmlns="" val="20000"/>
                    </a:ext>
                  </a:extLst>
                </a:gridCol>
                <a:gridCol w="3752850">
                  <a:extLst>
                    <a:ext uri="{9D8B030D-6E8A-4147-A177-3AD203B41FA5}">
                      <a16:colId xmlns:a16="http://schemas.microsoft.com/office/drawing/2014/main" xmlns="" val="20001"/>
                    </a:ext>
                  </a:extLst>
                </a:gridCol>
              </a:tblGrid>
              <a:tr h="370840">
                <a:tc gridSpan="2">
                  <a:txBody>
                    <a:bodyPr/>
                    <a:lstStyle/>
                    <a:p>
                      <a:r>
                        <a:rPr lang="fr-BE" noProof="0" dirty="0"/>
                        <a:t>Qu’est-ce que nous voulons</a:t>
                      </a:r>
                      <a:r>
                        <a:rPr lang="fr-BE" baseline="0" noProof="0" dirty="0"/>
                        <a:t> réaliser et pourquoi?</a:t>
                      </a:r>
                      <a:endParaRPr lang="fr-BE" noProof="0" dirty="0"/>
                    </a:p>
                  </a:txBody>
                  <a:tcPr/>
                </a:tc>
                <a:tc hMerge="1">
                  <a:txBody>
                    <a:bodyPr/>
                    <a:lstStyle/>
                    <a:p>
                      <a:endParaRPr lang="nl-BE" dirty="0"/>
                    </a:p>
                  </a:txBody>
                  <a:tcPr/>
                </a:tc>
                <a:extLst>
                  <a:ext uri="{0D108BD9-81ED-4DB2-BD59-A6C34878D82A}">
                    <a16:rowId xmlns:a16="http://schemas.microsoft.com/office/drawing/2014/main" xmlns="" val="10000"/>
                  </a:ext>
                </a:extLst>
              </a:tr>
              <a:tr h="370840">
                <a:tc>
                  <a:txBody>
                    <a:bodyPr/>
                    <a:lstStyle/>
                    <a:p>
                      <a:r>
                        <a:rPr lang="fr-BE" sz="1600" b="1" i="1" noProof="0" dirty="0"/>
                        <a:t>Etapes</a:t>
                      </a:r>
                    </a:p>
                  </a:txBody>
                  <a:tcPr/>
                </a:tc>
                <a:tc>
                  <a:txBody>
                    <a:bodyPr/>
                    <a:lstStyle/>
                    <a:p>
                      <a:r>
                        <a:rPr lang="fr-BE" sz="1600" b="1" i="1" noProof="0" dirty="0"/>
                        <a:t>Compétences - méthodologies</a:t>
                      </a:r>
                    </a:p>
                  </a:txBody>
                  <a:tcPr/>
                </a:tc>
                <a:extLst>
                  <a:ext uri="{0D108BD9-81ED-4DB2-BD59-A6C34878D82A}">
                    <a16:rowId xmlns:a16="http://schemas.microsoft.com/office/drawing/2014/main" xmlns="" val="10001"/>
                  </a:ext>
                </a:extLst>
              </a:tr>
              <a:tr h="370840">
                <a:tc>
                  <a:txBody>
                    <a:bodyPr/>
                    <a:lstStyle/>
                    <a:p>
                      <a:r>
                        <a:rPr lang="fr-BE" sz="1600" noProof="0" dirty="0"/>
                        <a:t>Analyser le problème</a:t>
                      </a:r>
                      <a:r>
                        <a:rPr lang="fr-BE" sz="1600" baseline="0" noProof="0" dirty="0"/>
                        <a:t> et d</a:t>
                      </a:r>
                      <a:r>
                        <a:rPr lang="fr-BE" sz="1600" noProof="0" dirty="0"/>
                        <a:t>éfinir le thème/les priorités</a:t>
                      </a:r>
                    </a:p>
                  </a:txBody>
                  <a:tcPr/>
                </a:tc>
                <a:tc>
                  <a:txBody>
                    <a:bodyPr/>
                    <a:lstStyle/>
                    <a:p>
                      <a:r>
                        <a:rPr lang="fr-BE" sz="1600" noProof="0" dirty="0"/>
                        <a:t>Est-ce que le thème est bien défini</a:t>
                      </a:r>
                      <a:r>
                        <a:rPr lang="fr-BE" sz="1600" baseline="0" noProof="0" dirty="0"/>
                        <a:t> (et analysé)</a:t>
                      </a:r>
                      <a:r>
                        <a:rPr lang="fr-BE" sz="1600" noProof="0" dirty="0"/>
                        <a:t> et clair ?</a:t>
                      </a:r>
                    </a:p>
                  </a:txBody>
                  <a:tcPr/>
                </a:tc>
                <a:extLst>
                  <a:ext uri="{0D108BD9-81ED-4DB2-BD59-A6C34878D82A}">
                    <a16:rowId xmlns:a16="http://schemas.microsoft.com/office/drawing/2014/main" xmlns="" val="10002"/>
                  </a:ext>
                </a:extLst>
              </a:tr>
              <a:tr h="370840">
                <a:tc>
                  <a:txBody>
                    <a:bodyPr/>
                    <a:lstStyle/>
                    <a:p>
                      <a:r>
                        <a:rPr lang="fr-BE" sz="1600" noProof="0" dirty="0"/>
                        <a:t>Définir le changement à envisager/ l’objectif du plaidoyer</a:t>
                      </a:r>
                    </a:p>
                  </a:txBody>
                  <a:tcPr/>
                </a:tc>
                <a:tc>
                  <a:txBody>
                    <a:bodyPr/>
                    <a:lstStyle/>
                    <a:p>
                      <a:r>
                        <a:rPr lang="fr-BE" sz="1600" noProof="0" dirty="0"/>
                        <a:t>Est-ce que le changement envisagé est bien défini et argumenté</a:t>
                      </a:r>
                    </a:p>
                  </a:txBody>
                  <a:tcPr/>
                </a:tc>
                <a:extLst>
                  <a:ext uri="{0D108BD9-81ED-4DB2-BD59-A6C34878D82A}">
                    <a16:rowId xmlns:a16="http://schemas.microsoft.com/office/drawing/2014/main" xmlns="" val="10003"/>
                  </a:ext>
                </a:extLst>
              </a:tr>
              <a:tr h="370840">
                <a:tc>
                  <a:txBody>
                    <a:bodyPr/>
                    <a:lstStyle/>
                    <a:p>
                      <a:r>
                        <a:rPr lang="fr-BE" sz="1600" noProof="0" dirty="0"/>
                        <a:t>Analyser l’environnement politique</a:t>
                      </a:r>
                    </a:p>
                  </a:txBody>
                  <a:tcPr/>
                </a:tc>
                <a:tc>
                  <a:txBody>
                    <a:bodyPr/>
                    <a:lstStyle/>
                    <a:p>
                      <a:pPr marL="285750" indent="-285750">
                        <a:buFontTx/>
                        <a:buChar char="-"/>
                      </a:pPr>
                      <a:r>
                        <a:rPr lang="fr-BE" sz="1600" noProof="0" dirty="0"/>
                        <a:t>Identifier les politiques, lois ou réglementations pertinentes</a:t>
                      </a:r>
                    </a:p>
                    <a:p>
                      <a:pPr marL="285750" indent="-285750">
                        <a:buFontTx/>
                        <a:buChar char="-"/>
                      </a:pPr>
                      <a:r>
                        <a:rPr lang="fr-BE" sz="1600" noProof="0" dirty="0"/>
                        <a:t>Cartographier les relations de pouvoir et les processus décisionnels</a:t>
                      </a:r>
                    </a:p>
                    <a:p>
                      <a:pPr marL="285750" indent="-285750">
                        <a:buFontTx/>
                        <a:buChar char="-"/>
                      </a:pPr>
                      <a:r>
                        <a:rPr lang="fr-BE" sz="1600" baseline="0" noProof="0" dirty="0"/>
                        <a:t>Examiner les options de modifications de politiques </a:t>
                      </a:r>
                    </a:p>
                    <a:p>
                      <a:pPr marL="0" indent="0">
                        <a:buFontTx/>
                        <a:buNone/>
                      </a:pPr>
                      <a:r>
                        <a:rPr lang="fr-BE" sz="1600" noProof="0" dirty="0"/>
                        <a:t>(Analyse politique économique)</a:t>
                      </a:r>
                    </a:p>
                  </a:txBody>
                  <a:tcPr/>
                </a:tc>
                <a:extLst>
                  <a:ext uri="{0D108BD9-81ED-4DB2-BD59-A6C34878D82A}">
                    <a16:rowId xmlns:a16="http://schemas.microsoft.com/office/drawing/2014/main" xmlns="" val="10004"/>
                  </a:ext>
                </a:extLst>
              </a:tr>
              <a:tr h="370840">
                <a:tc>
                  <a:txBody>
                    <a:bodyPr/>
                    <a:lstStyle/>
                    <a:p>
                      <a:r>
                        <a:rPr lang="fr-BE" sz="1600" noProof="0" dirty="0"/>
                        <a:t>Analyser les “points</a:t>
                      </a:r>
                      <a:r>
                        <a:rPr lang="fr-BE" sz="1600" baseline="0" noProof="0" dirty="0"/>
                        <a:t> d’entrées”, les opportunités de changement</a:t>
                      </a:r>
                      <a:endParaRPr lang="fr-BE" sz="1600" noProof="0" dirty="0"/>
                    </a:p>
                  </a:txBody>
                  <a:tcPr/>
                </a:tc>
                <a:tc>
                  <a:txBody>
                    <a:bodyPr/>
                    <a:lstStyle/>
                    <a:p>
                      <a:pPr marL="285750" indent="-285750">
                        <a:buFontTx/>
                        <a:buChar char="-"/>
                      </a:pPr>
                      <a:r>
                        <a:rPr lang="fr-BE" sz="1600" noProof="0" dirty="0"/>
                        <a:t>Timing,</a:t>
                      </a:r>
                      <a:r>
                        <a:rPr lang="fr-BE" sz="1600" baseline="0" noProof="0" dirty="0"/>
                        <a:t> saisir le “</a:t>
                      </a:r>
                      <a:r>
                        <a:rPr lang="fr-BE" sz="1600" baseline="0" noProof="0" dirty="0" err="1"/>
                        <a:t>momentum</a:t>
                      </a:r>
                      <a:r>
                        <a:rPr lang="fr-BE" sz="1600" baseline="0" noProof="0" dirty="0"/>
                        <a:t>”</a:t>
                      </a:r>
                      <a:endParaRPr lang="fr-BE" sz="1600" noProof="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71576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404664"/>
            <a:ext cx="7871792" cy="685800"/>
          </a:xfrm>
        </p:spPr>
        <p:txBody>
          <a:bodyPr/>
          <a:lstStyle/>
          <a:p>
            <a:r>
              <a:rPr lang="nl-BE" dirty="0" err="1"/>
              <a:t>Session</a:t>
            </a:r>
            <a:r>
              <a:rPr lang="nl-BE" dirty="0"/>
              <a:t> I : </a:t>
            </a:r>
            <a:r>
              <a:rPr lang="nl-BE" dirty="0" err="1"/>
              <a:t>quoi</a:t>
            </a:r>
            <a:r>
              <a:rPr lang="nl-BE" dirty="0"/>
              <a:t>, </a:t>
            </a:r>
            <a:r>
              <a:rPr lang="nl-BE" dirty="0" err="1"/>
              <a:t>avec</a:t>
            </a:r>
            <a:r>
              <a:rPr lang="nl-BE" dirty="0"/>
              <a:t> </a:t>
            </a:r>
            <a:r>
              <a:rPr lang="nl-BE" dirty="0" err="1"/>
              <a:t>qui</a:t>
            </a:r>
            <a:r>
              <a:rPr lang="nl-BE" dirty="0"/>
              <a:t> et </a:t>
            </a:r>
            <a:r>
              <a:rPr lang="nl-BE" dirty="0" err="1"/>
              <a:t>pourquoi</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560421019"/>
              </p:ext>
            </p:extLst>
          </p:nvPr>
        </p:nvGraphicFramePr>
        <p:xfrm>
          <a:off x="1043608" y="1196752"/>
          <a:ext cx="7505700" cy="5130800"/>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xmlns="" val="20000"/>
                    </a:ext>
                  </a:extLst>
                </a:gridCol>
                <a:gridCol w="3752850">
                  <a:extLst>
                    <a:ext uri="{9D8B030D-6E8A-4147-A177-3AD203B41FA5}">
                      <a16:colId xmlns:a16="http://schemas.microsoft.com/office/drawing/2014/main" xmlns="" val="20001"/>
                    </a:ext>
                  </a:extLst>
                </a:gridCol>
              </a:tblGrid>
              <a:tr h="370840">
                <a:tc gridSpan="2">
                  <a:txBody>
                    <a:bodyPr/>
                    <a:lstStyle/>
                    <a:p>
                      <a:r>
                        <a:rPr lang="nl-BE" dirty="0" err="1"/>
                        <a:t>Avec</a:t>
                      </a:r>
                      <a:r>
                        <a:rPr lang="nl-BE" dirty="0"/>
                        <a:t> </a:t>
                      </a:r>
                      <a:r>
                        <a:rPr lang="nl-BE" dirty="0" err="1"/>
                        <a:t>qui</a:t>
                      </a:r>
                      <a:r>
                        <a:rPr lang="nl-BE" dirty="0"/>
                        <a:t> et </a:t>
                      </a:r>
                      <a:r>
                        <a:rPr lang="nl-BE" dirty="0" err="1"/>
                        <a:t>pourquoi</a:t>
                      </a:r>
                      <a:r>
                        <a:rPr lang="nl-BE" dirty="0"/>
                        <a:t>?</a:t>
                      </a:r>
                    </a:p>
                  </a:txBody>
                  <a:tcPr/>
                </a:tc>
                <a:tc hMerge="1">
                  <a:txBody>
                    <a:bodyPr/>
                    <a:lstStyle/>
                    <a:p>
                      <a:endParaRPr lang="nl-BE" dirty="0"/>
                    </a:p>
                  </a:txBody>
                  <a:tcPr/>
                </a:tc>
                <a:extLst>
                  <a:ext uri="{0D108BD9-81ED-4DB2-BD59-A6C34878D82A}">
                    <a16:rowId xmlns:a16="http://schemas.microsoft.com/office/drawing/2014/main" xmlns="" val="10000"/>
                  </a:ext>
                </a:extLst>
              </a:tr>
              <a:tr h="370840">
                <a:tc>
                  <a:txBody>
                    <a:bodyPr/>
                    <a:lstStyle/>
                    <a:p>
                      <a:r>
                        <a:rPr lang="fr-BE" sz="1600" b="1" i="1" noProof="0" dirty="0"/>
                        <a:t>Etapes</a:t>
                      </a:r>
                    </a:p>
                  </a:txBody>
                  <a:tcPr/>
                </a:tc>
                <a:tc>
                  <a:txBody>
                    <a:bodyPr/>
                    <a:lstStyle/>
                    <a:p>
                      <a:r>
                        <a:rPr lang="fr-BE" sz="1600" b="1" i="1" noProof="0" dirty="0"/>
                        <a:t>Compétences - méthodologies</a:t>
                      </a:r>
                    </a:p>
                  </a:txBody>
                  <a:tcPr/>
                </a:tc>
                <a:extLst>
                  <a:ext uri="{0D108BD9-81ED-4DB2-BD59-A6C34878D82A}">
                    <a16:rowId xmlns:a16="http://schemas.microsoft.com/office/drawing/2014/main" xmlns="" val="10001"/>
                  </a:ext>
                </a:extLst>
              </a:tr>
              <a:tr h="370840">
                <a:tc>
                  <a:txBody>
                    <a:bodyPr/>
                    <a:lstStyle/>
                    <a:p>
                      <a:r>
                        <a:rPr lang="fr-BE" noProof="0" dirty="0"/>
                        <a:t>Identifier</a:t>
                      </a:r>
                      <a:r>
                        <a:rPr lang="fr-BE" baseline="0" noProof="0" dirty="0"/>
                        <a:t> les agents de changements, les alliés, les opposants – le public à cibler</a:t>
                      </a:r>
                      <a:endParaRPr lang="fr-BE" noProof="0" dirty="0"/>
                    </a:p>
                  </a:txBody>
                  <a:tcPr/>
                </a:tc>
                <a:tc>
                  <a:txBody>
                    <a:bodyPr/>
                    <a:lstStyle/>
                    <a:p>
                      <a:pPr marL="285750" indent="-285750">
                        <a:buFontTx/>
                        <a:buChar char="-"/>
                      </a:pPr>
                      <a:r>
                        <a:rPr lang="fr-BE" sz="1800" kern="1200" noProof="0" dirty="0">
                          <a:solidFill>
                            <a:schemeClr val="dk1"/>
                          </a:solidFill>
                          <a:latin typeface="+mn-lt"/>
                          <a:ea typeface="+mn-ea"/>
                          <a:cs typeface="+mn-cs"/>
                        </a:rPr>
                        <a:t>Exécuter une analyse des </a:t>
                      </a:r>
                      <a:r>
                        <a:rPr lang="fr-BE" sz="1800" kern="1200" noProof="0" dirty="0" smtClean="0">
                          <a:solidFill>
                            <a:schemeClr val="dk1"/>
                          </a:solidFill>
                          <a:latin typeface="+mn-lt"/>
                          <a:ea typeface="+mn-ea"/>
                          <a:cs typeface="+mn-cs"/>
                        </a:rPr>
                        <a:t>parties prenantes </a:t>
                      </a:r>
                      <a:r>
                        <a:rPr lang="fr-BE" sz="1800" kern="1200" noProof="0" dirty="0">
                          <a:solidFill>
                            <a:schemeClr val="dk1"/>
                          </a:solidFill>
                          <a:latin typeface="+mn-lt"/>
                          <a:ea typeface="+mn-ea"/>
                          <a:cs typeface="+mn-cs"/>
                        </a:rPr>
                        <a:t>(</a:t>
                      </a:r>
                      <a:r>
                        <a:rPr lang="fr-BE" sz="1800" kern="1200" noProof="0" dirty="0" err="1">
                          <a:solidFill>
                            <a:schemeClr val="dk1"/>
                          </a:solidFill>
                          <a:latin typeface="+mn-lt"/>
                          <a:ea typeface="+mn-ea"/>
                          <a:cs typeface="+mn-cs"/>
                        </a:rPr>
                        <a:t>stakeholder</a:t>
                      </a:r>
                      <a:r>
                        <a:rPr lang="fr-BE" sz="1800" kern="1200" noProof="0" dirty="0">
                          <a:solidFill>
                            <a:schemeClr val="dk1"/>
                          </a:solidFill>
                          <a:latin typeface="+mn-lt"/>
                          <a:ea typeface="+mn-ea"/>
                          <a:cs typeface="+mn-cs"/>
                        </a:rPr>
                        <a:t> </a:t>
                      </a:r>
                      <a:r>
                        <a:rPr lang="fr-BE" sz="1800" kern="1200" noProof="0" dirty="0" err="1">
                          <a:solidFill>
                            <a:schemeClr val="dk1"/>
                          </a:solidFill>
                          <a:latin typeface="+mn-lt"/>
                          <a:ea typeface="+mn-ea"/>
                          <a:cs typeface="+mn-cs"/>
                        </a:rPr>
                        <a:t>mapping</a:t>
                      </a:r>
                      <a:r>
                        <a:rPr lang="fr-BE" sz="1800" kern="1200" noProof="0" dirty="0">
                          <a:solidFill>
                            <a:schemeClr val="dk1"/>
                          </a:solidFill>
                          <a:latin typeface="+mn-lt"/>
                          <a:ea typeface="+mn-ea"/>
                          <a:cs typeface="+mn-cs"/>
                        </a:rPr>
                        <a:t>)</a:t>
                      </a:r>
                    </a:p>
                    <a:p>
                      <a:pPr marL="285750" indent="-285750">
                        <a:buFontTx/>
                        <a:buChar char="-"/>
                      </a:pPr>
                      <a:r>
                        <a:rPr lang="fr-BE" sz="1800" kern="1200" noProof="0" dirty="0">
                          <a:solidFill>
                            <a:schemeClr val="dk1"/>
                          </a:solidFill>
                          <a:latin typeface="+mn-lt"/>
                          <a:ea typeface="+mn-ea"/>
                          <a:cs typeface="+mn-cs"/>
                        </a:rPr>
                        <a:t>Avoir des contacts formels et informels</a:t>
                      </a:r>
                    </a:p>
                    <a:p>
                      <a:pPr marL="0" indent="0">
                        <a:buFontTx/>
                        <a:buNone/>
                      </a:pPr>
                      <a:r>
                        <a:rPr lang="fr-BE" sz="1800" kern="1200" noProof="0" dirty="0">
                          <a:solidFill>
                            <a:schemeClr val="dk1"/>
                          </a:solidFill>
                          <a:latin typeface="+mn-lt"/>
                          <a:ea typeface="+mn-ea"/>
                          <a:cs typeface="+mn-cs"/>
                        </a:rPr>
                        <a:t>(voir aussi analyse politique économique)</a:t>
                      </a:r>
                    </a:p>
                  </a:txBody>
                  <a:tcPr/>
                </a:tc>
                <a:extLst>
                  <a:ext uri="{0D108BD9-81ED-4DB2-BD59-A6C34878D82A}">
                    <a16:rowId xmlns:a16="http://schemas.microsoft.com/office/drawing/2014/main" xmlns="" val="10002"/>
                  </a:ext>
                </a:extLst>
              </a:tr>
              <a:tr h="370840">
                <a:tc>
                  <a:txBody>
                    <a:bodyPr/>
                    <a:lstStyle/>
                    <a:p>
                      <a:r>
                        <a:rPr lang="fr-BE" noProof="0" dirty="0"/>
                        <a:t>Consulter et établir des relations</a:t>
                      </a:r>
                    </a:p>
                  </a:txBody>
                  <a:tcPr/>
                </a:tc>
                <a:tc>
                  <a:txBody>
                    <a:bodyPr/>
                    <a:lstStyle/>
                    <a:p>
                      <a:pPr marL="285750" indent="-285750" algn="l" defTabSz="914400" rtl="0" eaLnBrk="1" latinLnBrk="0" hangingPunct="1">
                        <a:buFontTx/>
                        <a:buChar char="-"/>
                      </a:pPr>
                      <a:r>
                        <a:rPr lang="fr-BE" sz="1800" kern="1200" noProof="0" dirty="0" smtClean="0">
                          <a:solidFill>
                            <a:schemeClr val="dk1"/>
                          </a:solidFill>
                          <a:latin typeface="+mn-lt"/>
                          <a:ea typeface="+mn-ea"/>
                          <a:cs typeface="+mn-cs"/>
                        </a:rPr>
                        <a:t>Analyser la valeur ajoutée des </a:t>
                      </a:r>
                      <a:r>
                        <a:rPr lang="fr-BE" sz="1800" kern="1200" noProof="0" dirty="0">
                          <a:solidFill>
                            <a:schemeClr val="dk1"/>
                          </a:solidFill>
                          <a:latin typeface="+mn-lt"/>
                          <a:ea typeface="+mn-ea"/>
                          <a:cs typeface="+mn-cs"/>
                        </a:rPr>
                        <a:t>réseaux ou coalitions</a:t>
                      </a:r>
                    </a:p>
                    <a:p>
                      <a:pPr marL="285750" indent="-285750">
                        <a:buFontTx/>
                        <a:buChar char="-"/>
                      </a:pPr>
                      <a:r>
                        <a:rPr lang="fr-BE" baseline="0" noProof="0" dirty="0"/>
                        <a:t>Identifier les alliées (résultat de la cartographie des acteurs)</a:t>
                      </a:r>
                      <a:endParaRPr lang="fr-BE" noProof="0" dirty="0"/>
                    </a:p>
                  </a:txBody>
                  <a:tcPr/>
                </a:tc>
                <a:extLst>
                  <a:ext uri="{0D108BD9-81ED-4DB2-BD59-A6C34878D82A}">
                    <a16:rowId xmlns:a16="http://schemas.microsoft.com/office/drawing/2014/main" xmlns="" val="10003"/>
                  </a:ext>
                </a:extLst>
              </a:tr>
              <a:tr h="370840">
                <a:tc>
                  <a:txBody>
                    <a:bodyPr/>
                    <a:lstStyle/>
                    <a:p>
                      <a:r>
                        <a:rPr lang="fr-BE" noProof="0" dirty="0"/>
                        <a:t>Implication des bénéficiaires</a:t>
                      </a:r>
                      <a:r>
                        <a:rPr lang="fr-BE" baseline="0" noProof="0" dirty="0"/>
                        <a:t> finaux</a:t>
                      </a:r>
                      <a:endParaRPr lang="fr-BE" noProof="0" dirty="0"/>
                    </a:p>
                  </a:txBody>
                  <a:tcPr/>
                </a:tc>
                <a:tc>
                  <a:txBody>
                    <a:bodyPr/>
                    <a:lstStyle/>
                    <a:p>
                      <a:pPr marL="285750" indent="-285750">
                        <a:buFontTx/>
                        <a:buChar char="-"/>
                      </a:pPr>
                      <a:r>
                        <a:rPr lang="fr-BE" noProof="0" dirty="0"/>
                        <a:t>Investir dans la formation politique</a:t>
                      </a:r>
                    </a:p>
                    <a:p>
                      <a:pPr marL="285750" indent="-285750">
                        <a:buFontTx/>
                        <a:buChar char="-"/>
                      </a:pPr>
                      <a:r>
                        <a:rPr lang="fr-BE" noProof="0" dirty="0"/>
                        <a:t>Établir des mécanismes de consultation participatifs</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7473462"/>
      </p:ext>
    </p:extLst>
  </p:cSld>
  <p:clrMapOvr>
    <a:masterClrMapping/>
  </p:clrMapOvr>
</p:sld>
</file>

<file path=ppt/theme/theme1.xml><?xml version="1.0" encoding="utf-8"?>
<a:theme xmlns:a="http://schemas.openxmlformats.org/drawingml/2006/main" name="20080616_ACE_presentationTemplate_001">
  <a:themeElements>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fontScheme name="Kantoorthema">
      <a:majorFont>
        <a:latin typeface="Arial"/>
        <a:ea typeface=""/>
        <a:cs typeface="Times New Roman"/>
      </a:majorFont>
      <a:minorFont>
        <a:latin typeface="Arial"/>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Kantoorthema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Kantoorthema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Kantoorthema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Kantoorthema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Kantoorthema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99CC"/>
    </a:dk2>
    <a:lt2>
      <a:srgbClr val="969696"/>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themeOverride>
</file>

<file path=docProps/app.xml><?xml version="1.0" encoding="utf-8"?>
<Properties xmlns="http://schemas.openxmlformats.org/officeDocument/2006/extended-properties" xmlns:vt="http://schemas.openxmlformats.org/officeDocument/2006/docPropsVTypes">
  <Template>20080616_ACE_presentationTemplate_001</Template>
  <TotalTime>1326</TotalTime>
  <Words>3337</Words>
  <Application>Microsoft Office PowerPoint</Application>
  <PresentationFormat>Affichage à l'écran (4:3)</PresentationFormat>
  <Paragraphs>431</Paragraphs>
  <Slides>45</Slides>
  <Notes>4</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20080616_ACE_presentationTemplate_001</vt:lpstr>
      <vt:lpstr>Formation Plaidoyer</vt:lpstr>
      <vt:lpstr>Programme</vt:lpstr>
      <vt:lpstr>Introduction</vt:lpstr>
      <vt:lpstr>Introduction – définition du plaidoyer</vt:lpstr>
      <vt:lpstr>Introduction - TdC</vt:lpstr>
      <vt:lpstr>Introduction – Eléments d’une TdC</vt:lpstr>
      <vt:lpstr>Introduction - TdC</vt:lpstr>
      <vt:lpstr>Session I : Quoi, avec qui et pourquoi</vt:lpstr>
      <vt:lpstr>Session I : quoi, avec qui et pourquoi</vt:lpstr>
      <vt:lpstr>Session 1 - La cartographie des acteurs</vt:lpstr>
      <vt:lpstr>Présentation PowerPoint</vt:lpstr>
      <vt:lpstr>Présentation PowerPoint</vt:lpstr>
      <vt:lpstr>Session 1 - Outcome mapping/cartographie des incidences</vt:lpstr>
      <vt:lpstr>Session 1 - Consignes pour les groupes de travail</vt:lpstr>
      <vt:lpstr>Session 1 – Plénière – cas PTCP Honduras</vt:lpstr>
      <vt:lpstr>Session 1 – Plénière: Cas UAFC</vt:lpstr>
      <vt:lpstr>Session 1 – Plénière : cas Vredeseilanden</vt:lpstr>
      <vt:lpstr>Session 2: Elaborer la stratégie </vt:lpstr>
      <vt:lpstr>Session 2 – Stratégies de plaidoyer</vt:lpstr>
      <vt:lpstr>Session 2 – Stratégies de plaidoyer</vt:lpstr>
      <vt:lpstr>Session 2 - Stratégies de plaidoyer</vt:lpstr>
      <vt:lpstr>Session 2 –Comment le changement des politiques se produit?</vt:lpstr>
      <vt:lpstr>Session 2 – Comment le changement des politiques se produit?</vt:lpstr>
      <vt:lpstr>Session 2 – Comment le changement des politiques se produit?</vt:lpstr>
      <vt:lpstr>Session 2 – Comment le changement des politiques se produit?</vt:lpstr>
      <vt:lpstr>Session 2 – Comment le changement des politiques se produit?</vt:lpstr>
      <vt:lpstr>Session 2 – Comment le changement des politiques se produit?</vt:lpstr>
      <vt:lpstr>Session 2 - Hypothèses</vt:lpstr>
      <vt:lpstr>Session 2 – hypothèses</vt:lpstr>
      <vt:lpstr>Session 2 - stratégies de communication</vt:lpstr>
      <vt:lpstr>Session 2 - stratégies de communication</vt:lpstr>
      <vt:lpstr>Session 2 - Water Aid case</vt:lpstr>
      <vt:lpstr>Session 2 - Water Aid case</vt:lpstr>
      <vt:lpstr>Session 2 – Consignes pour les groupes de travail</vt:lpstr>
      <vt:lpstr>Session 2 – Plenière: cas  Plan Belgique</vt:lpstr>
      <vt:lpstr>Session 3 : Suivi et évaluation</vt:lpstr>
      <vt:lpstr>Session 3 - Suivi et Evaluation: Exemple des types de changements (RAPID – ODI)</vt:lpstr>
      <vt:lpstr>Session 3 – Suivi et évaluation: cadre pour identifier des marqueurs de progrès au niveau des différents groupes cibles</vt:lpstr>
      <vt:lpstr>Session 3 – Suivi et évaluation</vt:lpstr>
      <vt:lpstr>Example: marqueurs de progrès pour le plaidoyer (programme on Orphans and Vulnerable Children-OVC)</vt:lpstr>
      <vt:lpstr>Example- International Land Coalition  Application of OM: regional level </vt:lpstr>
      <vt:lpstr>Session 3 - Consignes pour les groupes de travail</vt:lpstr>
      <vt:lpstr>Clôture</vt:lpstr>
      <vt:lpstr>Références sur le portail qualité http://portailqualite.acodev.be/</vt:lpstr>
      <vt:lpstr>Autres références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ace</dc:creator>
  <cp:lastModifiedBy>Justine FERRIER</cp:lastModifiedBy>
  <cp:revision>115</cp:revision>
  <cp:lastPrinted>2016-04-15T15:42:01Z</cp:lastPrinted>
  <dcterms:created xsi:type="dcterms:W3CDTF">2016-02-22T09:56:07Z</dcterms:created>
  <dcterms:modified xsi:type="dcterms:W3CDTF">2016-05-12T12:58:11Z</dcterms:modified>
</cp:coreProperties>
</file>