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2801600" cy="9601200" type="A3"/>
  <p:notesSz cx="6858000" cy="9144000"/>
  <p:defaultTextStyle>
    <a:defPPr>
      <a:defRPr lang="fr-FR"/>
    </a:defPPr>
    <a:lvl1pPr marL="0" algn="l" defTabSz="64008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1pPr>
    <a:lvl2pPr marL="640080" algn="l" defTabSz="64008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2pPr>
    <a:lvl3pPr marL="1280160" algn="l" defTabSz="64008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3pPr>
    <a:lvl4pPr marL="1920240" algn="l" defTabSz="64008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4pPr>
    <a:lvl5pPr marL="2560320" algn="l" defTabSz="64008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64008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64008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64008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64008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clrMode="bw"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7570" autoAdjust="0"/>
  </p:normalViewPr>
  <p:slideViewPr>
    <p:cSldViewPr snapToGrid="0" snapToObjects="1">
      <p:cViewPr>
        <p:scale>
          <a:sx n="100" d="100"/>
          <a:sy n="100" d="100"/>
        </p:scale>
        <p:origin x="-72" y="-72"/>
      </p:cViewPr>
      <p:guideLst>
        <p:guide orient="horz" pos="3024"/>
        <p:guide pos="403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5BF522-11B1-49DF-AB86-82FFD27F2D50}" type="datetimeFigureOut">
              <a:rPr lang="nl-BE" smtClean="0"/>
              <a:pPr/>
              <a:t>3/08/2015</a:t>
            </a:fld>
            <a:endParaRPr lang="nl-BE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BE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nl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06868D-3FEA-42B2-9DBF-9B6C2D220B98}" type="slidenum">
              <a:rPr lang="nl-BE" smtClean="0"/>
              <a:pPr/>
              <a:t>‹N°›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2276420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06868D-3FEA-42B2-9DBF-9B6C2D220B98}" type="slidenum">
              <a:rPr lang="nl-BE" smtClean="0"/>
              <a:pPr/>
              <a:t>1</a:t>
            </a:fld>
            <a:endParaRPr lang="nl-B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960120" y="2982596"/>
            <a:ext cx="10881360" cy="2058035"/>
          </a:xfrm>
        </p:spPr>
        <p:txBody>
          <a:bodyPr/>
          <a:lstStyle/>
          <a:p>
            <a:r>
              <a:rPr lang="nl-BE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920240" y="5440680"/>
            <a:ext cx="8961120" cy="2453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4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0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0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BE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F4C87-B46D-B64B-BC18-8DEDF18CDC99}" type="datetimeFigureOut">
              <a:rPr lang="fr-FR" smtClean="0"/>
              <a:pPr/>
              <a:t>03/08/2015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3E544-546F-AF42-AFD8-5B91D92D2FB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295283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F4C87-B46D-B64B-BC18-8DEDF18CDC99}" type="datetimeFigureOut">
              <a:rPr lang="fr-FR" smtClean="0"/>
              <a:pPr/>
              <a:t>03/08/2015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3E544-546F-AF42-AFD8-5B91D92D2FB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761618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9281160" y="384494"/>
            <a:ext cx="2880360" cy="8192135"/>
          </a:xfrm>
        </p:spPr>
        <p:txBody>
          <a:bodyPr vert="eaVert"/>
          <a:lstStyle/>
          <a:p>
            <a:r>
              <a:rPr lang="nl-BE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40080" y="384494"/>
            <a:ext cx="8427720" cy="8192135"/>
          </a:xfrm>
        </p:spPr>
        <p:txBody>
          <a:bodyPr vert="eaVert"/>
          <a:lstStyle/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F4C87-B46D-B64B-BC18-8DEDF18CDC99}" type="datetimeFigureOut">
              <a:rPr lang="fr-FR" smtClean="0"/>
              <a:pPr/>
              <a:t>03/08/2015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3E544-546F-AF42-AFD8-5B91D92D2FB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91122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F4C87-B46D-B64B-BC18-8DEDF18CDC99}" type="datetimeFigureOut">
              <a:rPr lang="fr-FR" smtClean="0"/>
              <a:pPr/>
              <a:t>03/08/2015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3E544-546F-AF42-AFD8-5B91D92D2FB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310947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11238" y="6169661"/>
            <a:ext cx="10881360" cy="1906905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lang="nl-BE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011238" y="4069399"/>
            <a:ext cx="10881360" cy="2100262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4008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F4C87-B46D-B64B-BC18-8DEDF18CDC99}" type="datetimeFigureOut">
              <a:rPr lang="fr-FR" smtClean="0"/>
              <a:pPr/>
              <a:t>03/08/2015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3E544-546F-AF42-AFD8-5B91D92D2FB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9669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40080" y="2240281"/>
            <a:ext cx="5654040" cy="6336348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507480" y="2240281"/>
            <a:ext cx="5654040" cy="6336348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F4C87-B46D-B64B-BC18-8DEDF18CDC99}" type="datetimeFigureOut">
              <a:rPr lang="fr-FR" smtClean="0"/>
              <a:pPr/>
              <a:t>03/08/2015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3E544-546F-AF42-AFD8-5B91D92D2FB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633221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BE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40080" y="2149158"/>
            <a:ext cx="5656263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40080" y="3044825"/>
            <a:ext cx="5656263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503036" y="2149158"/>
            <a:ext cx="5658485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503036" y="3044825"/>
            <a:ext cx="5658485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F4C87-B46D-B64B-BC18-8DEDF18CDC99}" type="datetimeFigureOut">
              <a:rPr lang="fr-FR" smtClean="0"/>
              <a:pPr/>
              <a:t>03/08/2015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3E544-546F-AF42-AFD8-5B91D92D2FB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588080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F4C87-B46D-B64B-BC18-8DEDF18CDC99}" type="datetimeFigureOut">
              <a:rPr lang="fr-FR" smtClean="0"/>
              <a:pPr/>
              <a:t>03/08/2015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3E544-546F-AF42-AFD8-5B91D92D2FB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070663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F4C87-B46D-B64B-BC18-8DEDF18CDC99}" type="datetimeFigureOut">
              <a:rPr lang="fr-FR" smtClean="0"/>
              <a:pPr/>
              <a:t>03/08/2015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3E544-546F-AF42-AFD8-5B91D92D2FB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896604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40081" y="382270"/>
            <a:ext cx="4211638" cy="162687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nl-BE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005070" y="382271"/>
            <a:ext cx="7156450" cy="8194358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40081" y="2009141"/>
            <a:ext cx="4211638" cy="6567488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F4C87-B46D-B64B-BC18-8DEDF18CDC99}" type="datetimeFigureOut">
              <a:rPr lang="fr-FR" smtClean="0"/>
              <a:pPr/>
              <a:t>03/08/2015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3E544-546F-AF42-AFD8-5B91D92D2FB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2250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09203" y="6720840"/>
            <a:ext cx="7680960" cy="793433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nl-BE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2509203" y="857885"/>
            <a:ext cx="7680960" cy="5760720"/>
          </a:xfrm>
        </p:spPr>
        <p:txBody>
          <a:bodyPr/>
          <a:lstStyle>
            <a:lvl1pPr marL="0" indent="0">
              <a:buNone/>
              <a:defRPr sz="4500"/>
            </a:lvl1pPr>
            <a:lvl2pPr marL="640080" indent="0">
              <a:buNone/>
              <a:defRPr sz="3900"/>
            </a:lvl2pPr>
            <a:lvl3pPr marL="1280160" indent="0">
              <a:buNone/>
              <a:defRPr sz="340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509203" y="7514273"/>
            <a:ext cx="7680960" cy="1126807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F4C87-B46D-B64B-BC18-8DEDF18CDC99}" type="datetimeFigureOut">
              <a:rPr lang="fr-FR" smtClean="0"/>
              <a:pPr/>
              <a:t>03/08/2015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3E544-546F-AF42-AFD8-5B91D92D2FB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61332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  <a:prstGeom prst="rect">
            <a:avLst/>
          </a:prstGeom>
        </p:spPr>
        <p:txBody>
          <a:bodyPr vert="horz" lIns="128016" tIns="64008" rIns="128016" bIns="64008" rtlCol="0" anchor="ctr">
            <a:normAutofit/>
          </a:bodyPr>
          <a:lstStyle/>
          <a:p>
            <a:r>
              <a:rPr lang="nl-BE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40080" y="2240281"/>
            <a:ext cx="11521440" cy="6336348"/>
          </a:xfrm>
          <a:prstGeom prst="rect">
            <a:avLst/>
          </a:prstGeom>
        </p:spPr>
        <p:txBody>
          <a:bodyPr vert="horz" lIns="128016" tIns="64008" rIns="128016" bIns="64008" rtlCol="0">
            <a:normAutofit/>
          </a:bodyPr>
          <a:lstStyle/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640080" y="8898891"/>
            <a:ext cx="29870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7F4C87-B46D-B64B-BC18-8DEDF18CDC99}" type="datetimeFigureOut">
              <a:rPr lang="fr-FR" smtClean="0"/>
              <a:pPr/>
              <a:t>03/08/2015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373880" y="8898891"/>
            <a:ext cx="40538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9174480" y="8898891"/>
            <a:ext cx="29870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63E544-546F-AF42-AFD8-5B91D92D2FB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885400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640080" rtl="0" eaLnBrk="1" latinLnBrk="0" hangingPunct="1">
        <a:spcBef>
          <a:spcPct val="0"/>
        </a:spcBef>
        <a:buNone/>
        <a:defRPr sz="6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0060" indent="-480060" algn="l" defTabSz="640080" rtl="0" eaLnBrk="1" latinLnBrk="0" hangingPunct="1">
        <a:spcBef>
          <a:spcPct val="20000"/>
        </a:spcBef>
        <a:buFont typeface="Arial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1040130" indent="-400050" algn="l" defTabSz="640080" rtl="0" eaLnBrk="1" latinLnBrk="0" hangingPunct="1">
        <a:spcBef>
          <a:spcPct val="20000"/>
        </a:spcBef>
        <a:buFont typeface="Arial"/>
        <a:buChar char="–"/>
        <a:defRPr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640080" rtl="0" eaLnBrk="1" latinLnBrk="0" hangingPunct="1">
        <a:spcBef>
          <a:spcPct val="20000"/>
        </a:spcBef>
        <a:buFont typeface="Arial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64008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640080" rtl="0" eaLnBrk="1" latinLnBrk="0" hangingPunct="1">
        <a:spcBef>
          <a:spcPct val="20000"/>
        </a:spcBef>
        <a:buFont typeface="Arial"/>
        <a:buChar char="»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64008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64008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64008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64008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64008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64008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64008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64008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64008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64008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64008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64008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64008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er 8"/>
          <p:cNvGrpSpPr/>
          <p:nvPr/>
        </p:nvGrpSpPr>
        <p:grpSpPr>
          <a:xfrm>
            <a:off x="415436" y="1384044"/>
            <a:ext cx="3837547" cy="1121415"/>
            <a:chOff x="964022" y="1524122"/>
            <a:chExt cx="3837547" cy="1746997"/>
          </a:xfrm>
        </p:grpSpPr>
        <p:sp>
          <p:nvSpPr>
            <p:cNvPr id="5" name="Rectangle 4"/>
            <p:cNvSpPr/>
            <p:nvPr/>
          </p:nvSpPr>
          <p:spPr>
            <a:xfrm>
              <a:off x="964022" y="1524122"/>
              <a:ext cx="3837547" cy="1746997"/>
            </a:xfrm>
            <a:prstGeom prst="rect">
              <a:avLst/>
            </a:prstGeom>
            <a:solidFill>
              <a:srgbClr val="FFFF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fr-FR" sz="1600" dirty="0" smtClean="0">
                <a:solidFill>
                  <a:schemeClr val="tx1"/>
                </a:solidFill>
              </a:endParaRPr>
            </a:p>
            <a:p>
              <a:r>
                <a:rPr lang="fr-FR" sz="1400" dirty="0" smtClean="0">
                  <a:solidFill>
                    <a:schemeClr val="tx1"/>
                  </a:solidFill>
                </a:rPr>
                <a:t>Avoir des données consolidées claires et concises pour rendre compte aux bailleurs de fonds et permettre des prises de décision dans les temps  </a:t>
              </a:r>
              <a:endParaRPr lang="fr-FR" sz="1400" dirty="0">
                <a:solidFill>
                  <a:schemeClr val="tx1"/>
                </a:solidFill>
              </a:endParaRPr>
            </a:p>
          </p:txBody>
        </p:sp>
        <p:sp>
          <p:nvSpPr>
            <p:cNvPr id="6" name="ZoneTexte 5"/>
            <p:cNvSpPr txBox="1"/>
            <p:nvPr/>
          </p:nvSpPr>
          <p:spPr>
            <a:xfrm>
              <a:off x="2292271" y="1524124"/>
              <a:ext cx="112453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600" dirty="0" smtClean="0"/>
                <a:t>1. Objectifs</a:t>
              </a:r>
              <a:endParaRPr lang="fr-FR" sz="1600" dirty="0"/>
            </a:p>
          </p:txBody>
        </p:sp>
        <p:cxnSp>
          <p:nvCxnSpPr>
            <p:cNvPr id="8" name="Connecteur droit 7"/>
            <p:cNvCxnSpPr/>
            <p:nvPr/>
          </p:nvCxnSpPr>
          <p:spPr>
            <a:xfrm>
              <a:off x="964022" y="2050343"/>
              <a:ext cx="3837547" cy="0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ouper 9"/>
          <p:cNvGrpSpPr/>
          <p:nvPr/>
        </p:nvGrpSpPr>
        <p:grpSpPr>
          <a:xfrm>
            <a:off x="4866055" y="1367384"/>
            <a:ext cx="3837548" cy="1374263"/>
            <a:chOff x="897267" y="1711788"/>
            <a:chExt cx="3837548" cy="1214818"/>
          </a:xfrm>
        </p:grpSpPr>
        <p:sp>
          <p:nvSpPr>
            <p:cNvPr id="11" name="Rectangle 10"/>
            <p:cNvSpPr/>
            <p:nvPr/>
          </p:nvSpPr>
          <p:spPr>
            <a:xfrm>
              <a:off x="897267" y="1711788"/>
              <a:ext cx="3837547" cy="1214818"/>
            </a:xfrm>
            <a:prstGeom prst="rect">
              <a:avLst/>
            </a:prstGeom>
            <a:solidFill>
              <a:srgbClr val="FFFF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fr-FR" sz="1400" dirty="0" smtClean="0">
                <a:solidFill>
                  <a:schemeClr val="tx1"/>
                </a:solidFill>
              </a:endParaRPr>
            </a:p>
            <a:p>
              <a:endParaRPr lang="fr-FR" sz="1400" dirty="0" smtClean="0">
                <a:solidFill>
                  <a:schemeClr val="tx1"/>
                </a:solidFill>
              </a:endParaRPr>
            </a:p>
            <a:p>
              <a:r>
                <a:rPr lang="fr-FR" sz="1400" dirty="0" smtClean="0">
                  <a:solidFill>
                    <a:schemeClr val="tx1"/>
                  </a:solidFill>
                </a:rPr>
                <a:t>Critères d’appréciation des rapports narratifs  par la DGD; Rapports des consultants; Evaluations</a:t>
              </a:r>
              <a:endParaRPr lang="fr-FR" sz="1400" dirty="0">
                <a:solidFill>
                  <a:schemeClr val="tx1"/>
                </a:solidFill>
              </a:endParaRPr>
            </a:p>
          </p:txBody>
        </p:sp>
        <p:sp>
          <p:nvSpPr>
            <p:cNvPr id="12" name="ZoneTexte 11"/>
            <p:cNvSpPr txBox="1"/>
            <p:nvPr/>
          </p:nvSpPr>
          <p:spPr>
            <a:xfrm>
              <a:off x="1132735" y="1711788"/>
              <a:ext cx="345466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600" dirty="0" smtClean="0"/>
                <a:t>13. Exigences légales et documentation</a:t>
              </a:r>
              <a:endParaRPr lang="fr-FR" sz="1600" dirty="0"/>
            </a:p>
          </p:txBody>
        </p:sp>
        <p:cxnSp>
          <p:nvCxnSpPr>
            <p:cNvPr id="13" name="Connecteur droit 12"/>
            <p:cNvCxnSpPr/>
            <p:nvPr/>
          </p:nvCxnSpPr>
          <p:spPr>
            <a:xfrm>
              <a:off x="897268" y="2050342"/>
              <a:ext cx="3837547" cy="0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" name="Grouper 1"/>
          <p:cNvGrpSpPr/>
          <p:nvPr/>
        </p:nvGrpSpPr>
        <p:grpSpPr>
          <a:xfrm>
            <a:off x="9460813" y="7161213"/>
            <a:ext cx="3023659" cy="2198403"/>
            <a:chOff x="9456382" y="1598183"/>
            <a:chExt cx="3023659" cy="2198403"/>
          </a:xfrm>
        </p:grpSpPr>
        <p:sp>
          <p:nvSpPr>
            <p:cNvPr id="15" name="Rectangle 14"/>
            <p:cNvSpPr/>
            <p:nvPr/>
          </p:nvSpPr>
          <p:spPr>
            <a:xfrm>
              <a:off x="9456382" y="1654455"/>
              <a:ext cx="3022547" cy="2142131"/>
            </a:xfrm>
            <a:prstGeom prst="rect">
              <a:avLst/>
            </a:prstGeom>
            <a:solidFill>
              <a:srgbClr val="FFFF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fr-FR" sz="1200" dirty="0" smtClean="0">
                <a:solidFill>
                  <a:schemeClr val="tx1"/>
                </a:solidFill>
              </a:endParaRPr>
            </a:p>
            <a:p>
              <a:endParaRPr lang="fr-FR" sz="1200" dirty="0">
                <a:solidFill>
                  <a:schemeClr val="tx1"/>
                </a:solidFill>
              </a:endParaRPr>
            </a:p>
            <a:p>
              <a:endParaRPr lang="fr-FR" sz="1100" dirty="0" smtClean="0">
                <a:solidFill>
                  <a:schemeClr val="tx1"/>
                </a:solidFill>
              </a:endParaRPr>
            </a:p>
            <a:p>
              <a:endParaRPr lang="fr-FR" sz="1100" dirty="0">
                <a:solidFill>
                  <a:schemeClr val="tx1"/>
                </a:solidFill>
              </a:endParaRPr>
            </a:p>
            <a:p>
              <a:r>
                <a:rPr lang="fr-FR" sz="1100" dirty="0" smtClean="0">
                  <a:solidFill>
                    <a:schemeClr val="tx1"/>
                  </a:solidFill>
                </a:rPr>
                <a:t>Gestionnaire pays</a:t>
              </a:r>
            </a:p>
            <a:p>
              <a:r>
                <a:rPr lang="fr-FR" sz="1100" dirty="0" smtClean="0">
                  <a:solidFill>
                    <a:schemeClr val="tx1"/>
                  </a:solidFill>
                </a:rPr>
                <a:t>Equipe coordination</a:t>
              </a:r>
            </a:p>
            <a:p>
              <a:r>
                <a:rPr lang="fr-FR" sz="1100" dirty="0" smtClean="0">
                  <a:solidFill>
                    <a:schemeClr val="tx1"/>
                  </a:solidFill>
                </a:rPr>
                <a:t>Responsable  administratif</a:t>
              </a:r>
            </a:p>
            <a:p>
              <a:r>
                <a:rPr lang="fr-FR" sz="1100" dirty="0" smtClean="0">
                  <a:solidFill>
                    <a:schemeClr val="tx1"/>
                  </a:solidFill>
                </a:rPr>
                <a:t>Equipe de DISOP</a:t>
              </a:r>
              <a:endParaRPr lang="fr-FR" sz="1200" dirty="0" smtClean="0">
                <a:solidFill>
                  <a:schemeClr val="tx1"/>
                </a:solidFill>
              </a:endParaRPr>
            </a:p>
            <a:p>
              <a:endParaRPr lang="fr-FR" sz="1200" dirty="0" smtClean="0">
                <a:solidFill>
                  <a:schemeClr val="tx1"/>
                </a:solidFill>
              </a:endParaRPr>
            </a:p>
            <a:p>
              <a:endParaRPr lang="fr-FR" sz="1200" dirty="0">
                <a:solidFill>
                  <a:schemeClr val="tx1"/>
                </a:solidFill>
              </a:endParaRPr>
            </a:p>
            <a:p>
              <a:endParaRPr lang="fr-FR" sz="1200" dirty="0" smtClean="0">
                <a:solidFill>
                  <a:schemeClr val="tx1"/>
                </a:solidFill>
              </a:endParaRPr>
            </a:p>
            <a:p>
              <a:endParaRPr lang="fr-FR" sz="1200" dirty="0">
                <a:solidFill>
                  <a:schemeClr val="tx1"/>
                </a:solidFill>
              </a:endParaRPr>
            </a:p>
            <a:p>
              <a:endParaRPr lang="fr-FR" sz="12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16" name="ZoneTexte 15"/>
            <p:cNvSpPr txBox="1"/>
            <p:nvPr/>
          </p:nvSpPr>
          <p:spPr>
            <a:xfrm>
              <a:off x="9930867" y="1598183"/>
              <a:ext cx="207300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600" dirty="0" smtClean="0"/>
                <a:t>12. Parties prenantes</a:t>
              </a:r>
              <a:endParaRPr lang="fr-FR" sz="1600" dirty="0"/>
            </a:p>
          </p:txBody>
        </p:sp>
        <p:cxnSp>
          <p:nvCxnSpPr>
            <p:cNvPr id="17" name="Connecteur droit 16"/>
            <p:cNvCxnSpPr/>
            <p:nvPr/>
          </p:nvCxnSpPr>
          <p:spPr>
            <a:xfrm>
              <a:off x="9456382" y="1952217"/>
              <a:ext cx="3022547" cy="0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Connecteur droit 17"/>
            <p:cNvCxnSpPr/>
            <p:nvPr/>
          </p:nvCxnSpPr>
          <p:spPr>
            <a:xfrm>
              <a:off x="9456382" y="2273379"/>
              <a:ext cx="3022547" cy="0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ZoneTexte 18"/>
            <p:cNvSpPr txBox="1"/>
            <p:nvPr/>
          </p:nvSpPr>
          <p:spPr>
            <a:xfrm>
              <a:off x="9457494" y="1915687"/>
              <a:ext cx="296598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600" dirty="0" smtClean="0"/>
                <a:t>Internes à l’organisme</a:t>
              </a:r>
              <a:endParaRPr lang="fr-FR" sz="1600" dirty="0"/>
            </a:p>
          </p:txBody>
        </p:sp>
        <p:cxnSp>
          <p:nvCxnSpPr>
            <p:cNvPr id="20" name="Connecteur droit 19"/>
            <p:cNvCxnSpPr/>
            <p:nvPr/>
          </p:nvCxnSpPr>
          <p:spPr>
            <a:xfrm>
              <a:off x="9456938" y="3296108"/>
              <a:ext cx="3022547" cy="0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ZoneTexte 20"/>
            <p:cNvSpPr txBox="1"/>
            <p:nvPr/>
          </p:nvSpPr>
          <p:spPr>
            <a:xfrm>
              <a:off x="9457494" y="2966640"/>
              <a:ext cx="296598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600" dirty="0" smtClean="0"/>
                <a:t>Externes à l’organisme</a:t>
              </a:r>
              <a:endParaRPr lang="fr-FR" sz="1600" dirty="0"/>
            </a:p>
          </p:txBody>
        </p:sp>
        <p:cxnSp>
          <p:nvCxnSpPr>
            <p:cNvPr id="22" name="Connecteur droit 21"/>
            <p:cNvCxnSpPr/>
            <p:nvPr/>
          </p:nvCxnSpPr>
          <p:spPr>
            <a:xfrm>
              <a:off x="9457494" y="2993557"/>
              <a:ext cx="3022547" cy="0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" name="Grouper 22"/>
          <p:cNvGrpSpPr/>
          <p:nvPr/>
        </p:nvGrpSpPr>
        <p:grpSpPr>
          <a:xfrm>
            <a:off x="380729" y="2671640"/>
            <a:ext cx="2549171" cy="770739"/>
            <a:chOff x="897268" y="1711788"/>
            <a:chExt cx="3837547" cy="1028414"/>
          </a:xfrm>
        </p:grpSpPr>
        <p:sp>
          <p:nvSpPr>
            <p:cNvPr id="24" name="Rectangle 23"/>
            <p:cNvSpPr/>
            <p:nvPr/>
          </p:nvSpPr>
          <p:spPr>
            <a:xfrm>
              <a:off x="897268" y="1711791"/>
              <a:ext cx="3837547" cy="1028411"/>
            </a:xfrm>
            <a:prstGeom prst="rect">
              <a:avLst/>
            </a:prstGeom>
            <a:solidFill>
              <a:srgbClr val="FFFF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fr-FR" sz="1400" dirty="0">
                <a:solidFill>
                  <a:schemeClr val="tx1"/>
                </a:solidFill>
              </a:endParaRPr>
            </a:p>
            <a:p>
              <a:r>
                <a:rPr lang="fr-FR" sz="1400" dirty="0" smtClean="0">
                  <a:solidFill>
                    <a:schemeClr val="tx1"/>
                  </a:solidFill>
                </a:rPr>
                <a:t>Arrivée des rapports annuels consolidés pays</a:t>
              </a:r>
              <a:endParaRPr lang="fr-FR" sz="1400" dirty="0">
                <a:solidFill>
                  <a:schemeClr val="tx1"/>
                </a:solidFill>
              </a:endParaRPr>
            </a:p>
          </p:txBody>
        </p:sp>
        <p:sp>
          <p:nvSpPr>
            <p:cNvPr id="25" name="ZoneTexte 24"/>
            <p:cNvSpPr txBox="1"/>
            <p:nvPr/>
          </p:nvSpPr>
          <p:spPr>
            <a:xfrm>
              <a:off x="1758079" y="1711788"/>
              <a:ext cx="2143648" cy="5972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600" dirty="0" smtClean="0"/>
                <a:t>3. Déclencheur</a:t>
              </a:r>
              <a:endParaRPr lang="fr-FR" sz="1600" dirty="0"/>
            </a:p>
          </p:txBody>
        </p:sp>
        <p:cxnSp>
          <p:nvCxnSpPr>
            <p:cNvPr id="26" name="Connecteur droit 25"/>
            <p:cNvCxnSpPr/>
            <p:nvPr/>
          </p:nvCxnSpPr>
          <p:spPr>
            <a:xfrm>
              <a:off x="897268" y="2078501"/>
              <a:ext cx="3837547" cy="0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" name="Grouper 26"/>
          <p:cNvGrpSpPr/>
          <p:nvPr/>
        </p:nvGrpSpPr>
        <p:grpSpPr>
          <a:xfrm>
            <a:off x="200367" y="5060636"/>
            <a:ext cx="2520632" cy="966801"/>
            <a:chOff x="897268" y="1711788"/>
            <a:chExt cx="3837547" cy="1021271"/>
          </a:xfrm>
        </p:grpSpPr>
        <p:sp>
          <p:nvSpPr>
            <p:cNvPr id="28" name="Rectangle 27"/>
            <p:cNvSpPr/>
            <p:nvPr/>
          </p:nvSpPr>
          <p:spPr>
            <a:xfrm>
              <a:off x="897268" y="1711789"/>
              <a:ext cx="3837547" cy="1021270"/>
            </a:xfrm>
            <a:prstGeom prst="rect">
              <a:avLst/>
            </a:prstGeom>
            <a:solidFill>
              <a:srgbClr val="FFFF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fr-FR" sz="1200" dirty="0" smtClean="0">
                <a:solidFill>
                  <a:schemeClr val="tx1"/>
                </a:solidFill>
              </a:endParaRPr>
            </a:p>
            <a:p>
              <a:endParaRPr lang="fr-FR" sz="1200" dirty="0" smtClean="0">
                <a:solidFill>
                  <a:schemeClr val="tx1"/>
                </a:solidFill>
              </a:endParaRPr>
            </a:p>
            <a:p>
              <a:endParaRPr lang="fr-FR" sz="1300" dirty="0" smtClean="0">
                <a:solidFill>
                  <a:schemeClr val="tx1"/>
                </a:solidFill>
              </a:endParaRPr>
            </a:p>
            <a:p>
              <a:r>
                <a:rPr lang="fr-FR" sz="1200" dirty="0" smtClean="0">
                  <a:solidFill>
                    <a:schemeClr val="tx1"/>
                  </a:solidFill>
                </a:rPr>
                <a:t>Rapports consolidés pays</a:t>
              </a:r>
            </a:p>
            <a:p>
              <a:endParaRPr lang="fr-FR" sz="1200" dirty="0">
                <a:solidFill>
                  <a:schemeClr val="tx1"/>
                </a:solidFill>
              </a:endParaRPr>
            </a:p>
          </p:txBody>
        </p:sp>
        <p:sp>
          <p:nvSpPr>
            <p:cNvPr id="29" name="ZoneTexte 28"/>
            <p:cNvSpPr txBox="1"/>
            <p:nvPr/>
          </p:nvSpPr>
          <p:spPr>
            <a:xfrm>
              <a:off x="1758080" y="1711788"/>
              <a:ext cx="2143648" cy="3576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600" dirty="0" smtClean="0"/>
                <a:t>5. Input</a:t>
              </a:r>
              <a:endParaRPr lang="fr-FR" sz="1600" dirty="0"/>
            </a:p>
          </p:txBody>
        </p:sp>
        <p:cxnSp>
          <p:nvCxnSpPr>
            <p:cNvPr id="30" name="Connecteur droit 29"/>
            <p:cNvCxnSpPr/>
            <p:nvPr/>
          </p:nvCxnSpPr>
          <p:spPr>
            <a:xfrm>
              <a:off x="897268" y="2079508"/>
              <a:ext cx="3837547" cy="0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1" name="Chevron 30"/>
          <p:cNvSpPr/>
          <p:nvPr/>
        </p:nvSpPr>
        <p:spPr>
          <a:xfrm>
            <a:off x="2962368" y="3438484"/>
            <a:ext cx="6494014" cy="3077356"/>
          </a:xfrm>
          <a:prstGeom prst="chevron">
            <a:avLst>
              <a:gd name="adj" fmla="val 13666"/>
            </a:avLst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32" name="ZoneTexte 31"/>
          <p:cNvSpPr txBox="1"/>
          <p:nvPr/>
        </p:nvSpPr>
        <p:spPr>
          <a:xfrm>
            <a:off x="4651992" y="3103826"/>
            <a:ext cx="2857448" cy="338554"/>
          </a:xfrm>
          <a:prstGeom prst="rect">
            <a:avLst/>
          </a:prstGeom>
          <a:noFill/>
          <a:ln>
            <a:solidFill>
              <a:srgbClr val="4F81BD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600" dirty="0" smtClean="0"/>
              <a:t>10. Activités du processus</a:t>
            </a:r>
            <a:endParaRPr lang="fr-FR" sz="1600" dirty="0"/>
          </a:p>
        </p:txBody>
      </p:sp>
      <p:grpSp>
        <p:nvGrpSpPr>
          <p:cNvPr id="38" name="Grouper 37"/>
          <p:cNvGrpSpPr/>
          <p:nvPr/>
        </p:nvGrpSpPr>
        <p:grpSpPr>
          <a:xfrm>
            <a:off x="4901022" y="3580429"/>
            <a:ext cx="2209212" cy="2779270"/>
            <a:chOff x="4901022" y="3581769"/>
            <a:chExt cx="2209212" cy="2516095"/>
          </a:xfrm>
        </p:grpSpPr>
        <p:sp>
          <p:nvSpPr>
            <p:cNvPr id="33" name="Rectangle 32"/>
            <p:cNvSpPr/>
            <p:nvPr/>
          </p:nvSpPr>
          <p:spPr>
            <a:xfrm>
              <a:off x="4901578" y="5707413"/>
              <a:ext cx="2208656" cy="390451"/>
            </a:xfrm>
            <a:prstGeom prst="rect">
              <a:avLst/>
            </a:prstGeom>
            <a:solidFill>
              <a:srgbClr val="FFFF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fr-FR" sz="1000" dirty="0" smtClean="0">
                  <a:solidFill>
                    <a:schemeClr val="tx1"/>
                  </a:solidFill>
                </a:rPr>
                <a:t>Dialogue politique avec la DGD</a:t>
              </a:r>
              <a:endParaRPr lang="fr-FR" sz="1000" dirty="0">
                <a:solidFill>
                  <a:schemeClr val="tx1"/>
                </a:solidFill>
              </a:endParaRPr>
            </a:p>
          </p:txBody>
        </p:sp>
        <p:sp>
          <p:nvSpPr>
            <p:cNvPr id="34" name="Rectangle avec flèche vers le bas 33"/>
            <p:cNvSpPr/>
            <p:nvPr/>
          </p:nvSpPr>
          <p:spPr>
            <a:xfrm>
              <a:off x="4901022" y="3581769"/>
              <a:ext cx="2208656" cy="624069"/>
            </a:xfrm>
            <a:prstGeom prst="downArrowCallout">
              <a:avLst/>
            </a:prstGeom>
            <a:solidFill>
              <a:srgbClr val="FFFF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fr-FR" sz="1000" dirty="0" smtClean="0">
                  <a:solidFill>
                    <a:schemeClr val="tx1"/>
                  </a:solidFill>
                </a:rPr>
                <a:t>Analyser les rapports annuels pays et demander des clarifications ou des données supplémentaires</a:t>
              </a:r>
              <a:endParaRPr lang="fr-FR" sz="1000" dirty="0">
                <a:solidFill>
                  <a:schemeClr val="tx1"/>
                </a:solidFill>
              </a:endParaRPr>
            </a:p>
          </p:txBody>
        </p:sp>
        <p:sp>
          <p:nvSpPr>
            <p:cNvPr id="35" name="Rectangle avec flèche vers le bas 34"/>
            <p:cNvSpPr/>
            <p:nvPr/>
          </p:nvSpPr>
          <p:spPr>
            <a:xfrm>
              <a:off x="4901578" y="4120710"/>
              <a:ext cx="2208656" cy="472571"/>
            </a:xfrm>
            <a:prstGeom prst="downArrowCallout">
              <a:avLst/>
            </a:prstGeom>
            <a:solidFill>
              <a:srgbClr val="FFFF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fr-FR" sz="1000" dirty="0" smtClean="0">
                  <a:solidFill>
                    <a:schemeClr val="tx1"/>
                  </a:solidFill>
                </a:rPr>
                <a:t>Consolider les indicateurs de résultats et les leçons apprises par pays</a:t>
              </a:r>
              <a:endParaRPr lang="fr-FR" sz="1000" dirty="0">
                <a:solidFill>
                  <a:schemeClr val="tx1"/>
                </a:solidFill>
              </a:endParaRPr>
            </a:p>
          </p:txBody>
        </p:sp>
        <p:sp>
          <p:nvSpPr>
            <p:cNvPr id="36" name="Rectangle avec flèche vers le bas 35"/>
            <p:cNvSpPr/>
            <p:nvPr/>
          </p:nvSpPr>
          <p:spPr>
            <a:xfrm>
              <a:off x="4901578" y="4676442"/>
              <a:ext cx="2208656" cy="472571"/>
            </a:xfrm>
            <a:prstGeom prst="downArrowCallout">
              <a:avLst/>
            </a:prstGeom>
            <a:solidFill>
              <a:srgbClr val="FFFF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fr-FR" sz="1000" dirty="0" smtClean="0">
                  <a:solidFill>
                    <a:schemeClr val="tx1"/>
                  </a:solidFill>
                </a:rPr>
                <a:t>Elaborer le dossier final pour la DGD et classer les documents</a:t>
              </a:r>
              <a:endParaRPr lang="fr-FR" sz="1000" dirty="0">
                <a:solidFill>
                  <a:schemeClr val="tx1"/>
                </a:solidFill>
              </a:endParaRPr>
            </a:p>
          </p:txBody>
        </p:sp>
        <p:sp>
          <p:nvSpPr>
            <p:cNvPr id="37" name="Rectangle avec flèche vers le bas 36"/>
            <p:cNvSpPr/>
            <p:nvPr/>
          </p:nvSpPr>
          <p:spPr>
            <a:xfrm>
              <a:off x="4901578" y="5234842"/>
              <a:ext cx="2208656" cy="472571"/>
            </a:xfrm>
            <a:prstGeom prst="downArrowCallout">
              <a:avLst/>
            </a:prstGeom>
            <a:solidFill>
              <a:srgbClr val="FFFF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fr-FR" sz="1000" dirty="0" smtClean="0">
                  <a:solidFill>
                    <a:schemeClr val="tx1"/>
                  </a:solidFill>
                </a:rPr>
                <a:t>Echanger les expériences et leçons apprises au sein de l’équipe de DISOP</a:t>
              </a:r>
              <a:endParaRPr lang="fr-FR" sz="10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5" name="Grouper 44"/>
          <p:cNvGrpSpPr/>
          <p:nvPr/>
        </p:nvGrpSpPr>
        <p:grpSpPr>
          <a:xfrm>
            <a:off x="7312938" y="3564677"/>
            <a:ext cx="1270101" cy="2784108"/>
            <a:chOff x="3439508" y="3580430"/>
            <a:chExt cx="1270101" cy="2784108"/>
          </a:xfrm>
        </p:grpSpPr>
        <p:sp>
          <p:nvSpPr>
            <p:cNvPr id="39" name="Rectangle 38"/>
            <p:cNvSpPr/>
            <p:nvPr/>
          </p:nvSpPr>
          <p:spPr>
            <a:xfrm rot="16200000">
              <a:off x="2253901" y="4766037"/>
              <a:ext cx="2784108" cy="412894"/>
            </a:xfrm>
            <a:prstGeom prst="rect">
              <a:avLst/>
            </a:prstGeom>
            <a:solidFill>
              <a:srgbClr val="FFFF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600" dirty="0" smtClean="0">
                  <a:solidFill>
                    <a:schemeClr val="tx1"/>
                  </a:solidFill>
                </a:rPr>
                <a:t> ACTEURS</a:t>
              </a:r>
              <a:endParaRPr lang="fr-FR" sz="1600" dirty="0">
                <a:solidFill>
                  <a:schemeClr val="tx1"/>
                </a:solidFill>
              </a:endParaRPr>
            </a:p>
          </p:txBody>
        </p:sp>
        <p:sp>
          <p:nvSpPr>
            <p:cNvPr id="40" name="Rectangle 39"/>
            <p:cNvSpPr/>
            <p:nvPr/>
          </p:nvSpPr>
          <p:spPr>
            <a:xfrm>
              <a:off x="3852403" y="3581771"/>
              <a:ext cx="857206" cy="536412"/>
            </a:xfrm>
            <a:prstGeom prst="rect">
              <a:avLst/>
            </a:prstGeom>
            <a:solidFill>
              <a:srgbClr val="FFFF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fr-FR" sz="900" dirty="0" smtClean="0">
                  <a:solidFill>
                    <a:schemeClr val="tx1"/>
                  </a:solidFill>
                </a:rPr>
                <a:t>Gestionnaire pays; Equipe coordination</a:t>
              </a:r>
            </a:p>
          </p:txBody>
        </p:sp>
        <p:sp>
          <p:nvSpPr>
            <p:cNvPr id="41" name="Rectangle 40"/>
            <p:cNvSpPr/>
            <p:nvPr/>
          </p:nvSpPr>
          <p:spPr>
            <a:xfrm>
              <a:off x="3852403" y="4193051"/>
              <a:ext cx="857206" cy="507210"/>
            </a:xfrm>
            <a:prstGeom prst="rect">
              <a:avLst/>
            </a:prstGeom>
            <a:solidFill>
              <a:srgbClr val="FFFF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fr-FR" sz="900" dirty="0" smtClean="0">
                  <a:solidFill>
                    <a:schemeClr val="tx1"/>
                  </a:solidFill>
                </a:rPr>
                <a:t>Gestionnaire pays; Equipe coordination</a:t>
              </a:r>
              <a:endParaRPr lang="fr-FR" sz="900" dirty="0">
                <a:solidFill>
                  <a:schemeClr val="tx1"/>
                </a:solidFill>
              </a:endParaRPr>
            </a:p>
          </p:txBody>
        </p:sp>
        <p:sp>
          <p:nvSpPr>
            <p:cNvPr id="42" name="Rectangle 41"/>
            <p:cNvSpPr/>
            <p:nvPr/>
          </p:nvSpPr>
          <p:spPr>
            <a:xfrm>
              <a:off x="3852403" y="4713494"/>
              <a:ext cx="857206" cy="532171"/>
            </a:xfrm>
            <a:prstGeom prst="rect">
              <a:avLst/>
            </a:prstGeom>
            <a:solidFill>
              <a:srgbClr val="FFFF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fr-FR" sz="900" dirty="0" smtClean="0">
                  <a:solidFill>
                    <a:schemeClr val="tx1"/>
                  </a:solidFill>
                </a:rPr>
                <a:t>Equipe coordination; responsable financier </a:t>
              </a:r>
              <a:r>
                <a:rPr lang="fr-FR" sz="900" dirty="0" err="1" smtClean="0">
                  <a:solidFill>
                    <a:schemeClr val="tx1"/>
                  </a:solidFill>
                </a:rPr>
                <a:t>Prog</a:t>
              </a:r>
              <a:endParaRPr lang="fr-FR" sz="900" dirty="0">
                <a:solidFill>
                  <a:schemeClr val="tx1"/>
                </a:solidFill>
              </a:endParaRPr>
            </a:p>
          </p:txBody>
        </p:sp>
        <p:sp>
          <p:nvSpPr>
            <p:cNvPr id="43" name="Rectangle 42"/>
            <p:cNvSpPr/>
            <p:nvPr/>
          </p:nvSpPr>
          <p:spPr>
            <a:xfrm>
              <a:off x="3852402" y="5331434"/>
              <a:ext cx="857206" cy="528550"/>
            </a:xfrm>
            <a:prstGeom prst="rect">
              <a:avLst/>
            </a:prstGeom>
            <a:solidFill>
              <a:srgbClr val="FFFF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fr-FR" sz="900" dirty="0" smtClean="0">
                  <a:solidFill>
                    <a:schemeClr val="tx1"/>
                  </a:solidFill>
                </a:rPr>
                <a:t>Toute l’équipe de DISOP.</a:t>
              </a:r>
              <a:endParaRPr lang="fr-FR" sz="900" dirty="0">
                <a:solidFill>
                  <a:schemeClr val="tx1"/>
                </a:solidFill>
              </a:endParaRPr>
            </a:p>
          </p:txBody>
        </p:sp>
        <p:sp>
          <p:nvSpPr>
            <p:cNvPr id="44" name="Rectangle 43"/>
            <p:cNvSpPr/>
            <p:nvPr/>
          </p:nvSpPr>
          <p:spPr>
            <a:xfrm>
              <a:off x="3852403" y="5953686"/>
              <a:ext cx="857206" cy="410330"/>
            </a:xfrm>
            <a:prstGeom prst="rect">
              <a:avLst/>
            </a:prstGeom>
            <a:solidFill>
              <a:srgbClr val="FFFF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fr-FR" sz="900" dirty="0" smtClean="0">
                  <a:solidFill>
                    <a:schemeClr val="tx1"/>
                  </a:solidFill>
                </a:rPr>
                <a:t>Equipe coordination</a:t>
              </a:r>
              <a:endParaRPr lang="fr-FR" sz="9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6" name="Grouper 45"/>
          <p:cNvGrpSpPr/>
          <p:nvPr/>
        </p:nvGrpSpPr>
        <p:grpSpPr>
          <a:xfrm>
            <a:off x="3509084" y="3580975"/>
            <a:ext cx="1270101" cy="2784108"/>
            <a:chOff x="3439508" y="3580430"/>
            <a:chExt cx="1270101" cy="2784108"/>
          </a:xfrm>
        </p:grpSpPr>
        <p:sp>
          <p:nvSpPr>
            <p:cNvPr id="47" name="Rectangle 46"/>
            <p:cNvSpPr/>
            <p:nvPr/>
          </p:nvSpPr>
          <p:spPr>
            <a:xfrm rot="16200000">
              <a:off x="2253901" y="4766037"/>
              <a:ext cx="2784108" cy="412894"/>
            </a:xfrm>
            <a:prstGeom prst="rect">
              <a:avLst/>
            </a:prstGeom>
            <a:solidFill>
              <a:srgbClr val="FFFF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600" dirty="0" smtClean="0">
                  <a:solidFill>
                    <a:schemeClr val="tx1"/>
                  </a:solidFill>
                </a:rPr>
                <a:t>LOCALISATION</a:t>
              </a:r>
              <a:endParaRPr lang="fr-FR" sz="1600" dirty="0">
                <a:solidFill>
                  <a:schemeClr val="tx1"/>
                </a:solidFill>
              </a:endParaRPr>
            </a:p>
          </p:txBody>
        </p:sp>
        <p:sp>
          <p:nvSpPr>
            <p:cNvPr id="48" name="Rectangle 47"/>
            <p:cNvSpPr/>
            <p:nvPr/>
          </p:nvSpPr>
          <p:spPr>
            <a:xfrm>
              <a:off x="3852403" y="3581771"/>
              <a:ext cx="857206" cy="327600"/>
            </a:xfrm>
            <a:prstGeom prst="rect">
              <a:avLst/>
            </a:prstGeom>
            <a:solidFill>
              <a:srgbClr val="FFFF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fr-FR" sz="1000" dirty="0" smtClean="0">
                  <a:solidFill>
                    <a:schemeClr val="tx1"/>
                  </a:solidFill>
                </a:rPr>
                <a:t>DISOP </a:t>
              </a:r>
              <a:r>
                <a:rPr lang="fr-FR" sz="1000" dirty="0" err="1" smtClean="0">
                  <a:solidFill>
                    <a:schemeClr val="tx1"/>
                  </a:solidFill>
                </a:rPr>
                <a:t>Bxl</a:t>
              </a:r>
              <a:endParaRPr lang="fr-FR" sz="1000" dirty="0" smtClean="0">
                <a:solidFill>
                  <a:schemeClr val="tx1"/>
                </a:solidFill>
              </a:endParaRPr>
            </a:p>
            <a:p>
              <a:r>
                <a:rPr lang="fr-FR" sz="1000" dirty="0" smtClean="0">
                  <a:solidFill>
                    <a:schemeClr val="tx1"/>
                  </a:solidFill>
                </a:rPr>
                <a:t>Bureaux </a:t>
              </a:r>
              <a:r>
                <a:rPr lang="fr-FR" sz="1000" dirty="0" err="1" smtClean="0">
                  <a:solidFill>
                    <a:schemeClr val="tx1"/>
                  </a:solidFill>
                </a:rPr>
                <a:t>rég</a:t>
              </a:r>
              <a:r>
                <a:rPr lang="fr-FR" sz="1000" dirty="0" smtClean="0">
                  <a:solidFill>
                    <a:schemeClr val="tx1"/>
                  </a:solidFill>
                </a:rPr>
                <a:t>.</a:t>
              </a:r>
            </a:p>
          </p:txBody>
        </p:sp>
        <p:sp>
          <p:nvSpPr>
            <p:cNvPr id="49" name="Rectangle 48"/>
            <p:cNvSpPr/>
            <p:nvPr/>
          </p:nvSpPr>
          <p:spPr>
            <a:xfrm>
              <a:off x="3852403" y="4193051"/>
              <a:ext cx="857206" cy="327600"/>
            </a:xfrm>
            <a:prstGeom prst="rect">
              <a:avLst/>
            </a:prstGeom>
            <a:solidFill>
              <a:srgbClr val="FFFF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fr-FR" sz="1000" dirty="0" smtClean="0">
                  <a:solidFill>
                    <a:schemeClr val="tx1"/>
                  </a:solidFill>
                </a:rPr>
                <a:t>DISOP Bruxelles</a:t>
              </a:r>
              <a:endParaRPr lang="fr-FR" sz="1000" dirty="0">
                <a:solidFill>
                  <a:schemeClr val="tx1"/>
                </a:solidFill>
              </a:endParaRPr>
            </a:p>
          </p:txBody>
        </p:sp>
        <p:sp>
          <p:nvSpPr>
            <p:cNvPr id="50" name="Rectangle 49"/>
            <p:cNvSpPr/>
            <p:nvPr/>
          </p:nvSpPr>
          <p:spPr>
            <a:xfrm>
              <a:off x="3852403" y="4804331"/>
              <a:ext cx="857206" cy="327600"/>
            </a:xfrm>
            <a:prstGeom prst="rect">
              <a:avLst/>
            </a:prstGeom>
            <a:solidFill>
              <a:srgbClr val="FFFF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fr-FR" sz="1000" dirty="0" smtClean="0">
                <a:solidFill>
                  <a:schemeClr val="tx1"/>
                </a:solidFill>
              </a:endParaRPr>
            </a:p>
            <a:p>
              <a:r>
                <a:rPr lang="fr-FR" sz="1000" dirty="0" smtClean="0">
                  <a:solidFill>
                    <a:schemeClr val="tx1"/>
                  </a:solidFill>
                </a:rPr>
                <a:t>DISOP Bruxelles</a:t>
              </a:r>
              <a:endParaRPr lang="fr-FR" sz="1000" dirty="0">
                <a:solidFill>
                  <a:schemeClr val="tx1"/>
                </a:solidFill>
              </a:endParaRPr>
            </a:p>
            <a:p>
              <a:endParaRPr lang="fr-FR" sz="1000" dirty="0"/>
            </a:p>
          </p:txBody>
        </p:sp>
        <p:sp>
          <p:nvSpPr>
            <p:cNvPr id="51" name="Rectangle 50"/>
            <p:cNvSpPr/>
            <p:nvPr/>
          </p:nvSpPr>
          <p:spPr>
            <a:xfrm>
              <a:off x="3852403" y="5415611"/>
              <a:ext cx="857206" cy="327600"/>
            </a:xfrm>
            <a:prstGeom prst="rect">
              <a:avLst/>
            </a:prstGeom>
            <a:solidFill>
              <a:srgbClr val="FFFF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fr-FR" sz="1000" dirty="0" smtClean="0">
                  <a:solidFill>
                    <a:schemeClr val="tx1"/>
                  </a:solidFill>
                </a:rPr>
                <a:t>DISOP Bruxelles</a:t>
              </a:r>
              <a:endParaRPr lang="fr-FR" sz="1000" dirty="0">
                <a:solidFill>
                  <a:schemeClr val="tx1"/>
                </a:solidFill>
              </a:endParaRPr>
            </a:p>
          </p:txBody>
        </p:sp>
        <p:sp>
          <p:nvSpPr>
            <p:cNvPr id="52" name="Rectangle 51"/>
            <p:cNvSpPr/>
            <p:nvPr/>
          </p:nvSpPr>
          <p:spPr>
            <a:xfrm>
              <a:off x="3852403" y="6026891"/>
              <a:ext cx="857206" cy="327600"/>
            </a:xfrm>
            <a:prstGeom prst="rect">
              <a:avLst/>
            </a:prstGeom>
            <a:solidFill>
              <a:srgbClr val="FFFF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fr-FR" sz="1000" dirty="0" smtClean="0">
                  <a:solidFill>
                    <a:schemeClr val="tx1"/>
                  </a:solidFill>
                </a:rPr>
                <a:t>DISOP Bruxelles</a:t>
              </a:r>
              <a:endParaRPr lang="fr-FR" sz="10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3" name="Grouper 52"/>
          <p:cNvGrpSpPr/>
          <p:nvPr/>
        </p:nvGrpSpPr>
        <p:grpSpPr>
          <a:xfrm>
            <a:off x="9845739" y="4838694"/>
            <a:ext cx="2520632" cy="884289"/>
            <a:chOff x="897268" y="1711788"/>
            <a:chExt cx="3837547" cy="1214818"/>
          </a:xfrm>
        </p:grpSpPr>
        <p:sp>
          <p:nvSpPr>
            <p:cNvPr id="54" name="Rectangle 53"/>
            <p:cNvSpPr/>
            <p:nvPr/>
          </p:nvSpPr>
          <p:spPr>
            <a:xfrm>
              <a:off x="897268" y="1711788"/>
              <a:ext cx="3837547" cy="1214818"/>
            </a:xfrm>
            <a:prstGeom prst="rect">
              <a:avLst/>
            </a:prstGeom>
            <a:solidFill>
              <a:srgbClr val="FFFF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fr-FR" sz="1400" dirty="0" smtClean="0">
                <a:solidFill>
                  <a:schemeClr val="tx1"/>
                </a:solidFill>
              </a:endParaRPr>
            </a:p>
            <a:p>
              <a:r>
                <a:rPr lang="fr-FR" sz="1300" dirty="0" smtClean="0">
                  <a:solidFill>
                    <a:schemeClr val="tx1"/>
                  </a:solidFill>
                </a:rPr>
                <a:t>Vision globale des résultats atteints et leçons apprises</a:t>
              </a:r>
              <a:endParaRPr lang="fr-FR" sz="1300" dirty="0">
                <a:solidFill>
                  <a:schemeClr val="tx1"/>
                </a:solidFill>
              </a:endParaRPr>
            </a:p>
          </p:txBody>
        </p:sp>
        <p:sp>
          <p:nvSpPr>
            <p:cNvPr id="55" name="ZoneTexte 54"/>
            <p:cNvSpPr txBox="1"/>
            <p:nvPr/>
          </p:nvSpPr>
          <p:spPr>
            <a:xfrm>
              <a:off x="1758080" y="1711788"/>
              <a:ext cx="2143648" cy="4650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600" dirty="0" smtClean="0"/>
                <a:t>8. Output</a:t>
              </a:r>
              <a:endParaRPr lang="fr-FR" sz="1600" dirty="0"/>
            </a:p>
          </p:txBody>
        </p:sp>
        <p:cxnSp>
          <p:nvCxnSpPr>
            <p:cNvPr id="56" name="Connecteur droit 55"/>
            <p:cNvCxnSpPr/>
            <p:nvPr/>
          </p:nvCxnSpPr>
          <p:spPr>
            <a:xfrm>
              <a:off x="897268" y="2155368"/>
              <a:ext cx="3837547" cy="0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7" name="Grouper 56"/>
          <p:cNvGrpSpPr/>
          <p:nvPr/>
        </p:nvGrpSpPr>
        <p:grpSpPr>
          <a:xfrm>
            <a:off x="9733273" y="2505461"/>
            <a:ext cx="2520632" cy="936919"/>
            <a:chOff x="897268" y="1711787"/>
            <a:chExt cx="3837547" cy="1219892"/>
          </a:xfrm>
        </p:grpSpPr>
        <p:sp>
          <p:nvSpPr>
            <p:cNvPr id="58" name="Rectangle 57"/>
            <p:cNvSpPr/>
            <p:nvPr/>
          </p:nvSpPr>
          <p:spPr>
            <a:xfrm>
              <a:off x="897268" y="1711787"/>
              <a:ext cx="3837547" cy="1219892"/>
            </a:xfrm>
            <a:prstGeom prst="rect">
              <a:avLst/>
            </a:prstGeom>
            <a:solidFill>
              <a:srgbClr val="FFFF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fr-FR" sz="1100" dirty="0" smtClean="0">
                <a:solidFill>
                  <a:schemeClr val="tx1"/>
                </a:solidFill>
              </a:endParaRPr>
            </a:p>
            <a:p>
              <a:endParaRPr lang="fr-FR" sz="1100" dirty="0" smtClean="0">
                <a:solidFill>
                  <a:schemeClr val="tx1"/>
                </a:solidFill>
              </a:endParaRPr>
            </a:p>
            <a:p>
              <a:r>
                <a:rPr lang="fr-FR" sz="1300" dirty="0" smtClean="0">
                  <a:solidFill>
                    <a:schemeClr val="tx1"/>
                  </a:solidFill>
                </a:rPr>
                <a:t>Signature du Procès Verbal du dialogue politique avec la DGD</a:t>
              </a:r>
              <a:endParaRPr lang="fr-FR" sz="1300" dirty="0">
                <a:solidFill>
                  <a:schemeClr val="tx1"/>
                </a:solidFill>
              </a:endParaRPr>
            </a:p>
          </p:txBody>
        </p:sp>
        <p:sp>
          <p:nvSpPr>
            <p:cNvPr id="59" name="ZoneTexte 58"/>
            <p:cNvSpPr txBox="1"/>
            <p:nvPr/>
          </p:nvSpPr>
          <p:spPr>
            <a:xfrm>
              <a:off x="897268" y="1798906"/>
              <a:ext cx="3837545" cy="4408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600" dirty="0" smtClean="0"/>
                <a:t>4. Fin du processus</a:t>
              </a:r>
              <a:endParaRPr lang="fr-FR" sz="1600" dirty="0"/>
            </a:p>
          </p:txBody>
        </p:sp>
        <p:cxnSp>
          <p:nvCxnSpPr>
            <p:cNvPr id="60" name="Connecteur droit 59"/>
            <p:cNvCxnSpPr/>
            <p:nvPr/>
          </p:nvCxnSpPr>
          <p:spPr>
            <a:xfrm>
              <a:off x="897268" y="2270526"/>
              <a:ext cx="3837547" cy="0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1" name="Grouper 60"/>
          <p:cNvGrpSpPr/>
          <p:nvPr/>
        </p:nvGrpSpPr>
        <p:grpSpPr>
          <a:xfrm>
            <a:off x="414125" y="7735757"/>
            <a:ext cx="2548244" cy="1623859"/>
            <a:chOff x="897268" y="1711788"/>
            <a:chExt cx="3837547" cy="1116404"/>
          </a:xfrm>
        </p:grpSpPr>
        <p:sp>
          <p:nvSpPr>
            <p:cNvPr id="62" name="Rectangle 61"/>
            <p:cNvSpPr/>
            <p:nvPr/>
          </p:nvSpPr>
          <p:spPr>
            <a:xfrm>
              <a:off x="897268" y="1711788"/>
              <a:ext cx="3837547" cy="1116404"/>
            </a:xfrm>
            <a:prstGeom prst="rect">
              <a:avLst/>
            </a:prstGeom>
            <a:solidFill>
              <a:srgbClr val="FFFF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fr-FR" sz="1100" dirty="0" smtClean="0">
                <a:solidFill>
                  <a:schemeClr val="tx1"/>
                </a:solidFill>
              </a:endParaRPr>
            </a:p>
            <a:p>
              <a:endParaRPr lang="fr-FR" sz="1400" dirty="0" smtClean="0">
                <a:solidFill>
                  <a:schemeClr val="tx1"/>
                </a:solidFill>
              </a:endParaRPr>
            </a:p>
            <a:p>
              <a:r>
                <a:rPr lang="fr-FR" sz="1400" dirty="0" smtClean="0">
                  <a:solidFill>
                    <a:schemeClr val="tx1"/>
                  </a:solidFill>
                </a:rPr>
                <a:t>Equipe DISOP </a:t>
              </a:r>
            </a:p>
            <a:p>
              <a:r>
                <a:rPr lang="fr-FR" sz="1400" dirty="0" smtClean="0">
                  <a:solidFill>
                    <a:schemeClr val="tx1"/>
                  </a:solidFill>
                </a:rPr>
                <a:t>Accès à l’informatique</a:t>
              </a:r>
            </a:p>
            <a:p>
              <a:r>
                <a:rPr lang="fr-FR" sz="1400" dirty="0" smtClean="0">
                  <a:solidFill>
                    <a:schemeClr val="tx1"/>
                  </a:solidFill>
                </a:rPr>
                <a:t>Financement de la participation au séminaire annuel</a:t>
              </a:r>
            </a:p>
          </p:txBody>
        </p:sp>
        <p:sp>
          <p:nvSpPr>
            <p:cNvPr id="63" name="ZoneTexte 62"/>
            <p:cNvSpPr txBox="1"/>
            <p:nvPr/>
          </p:nvSpPr>
          <p:spPr>
            <a:xfrm>
              <a:off x="1624862" y="1711788"/>
              <a:ext cx="2349092" cy="23275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600" dirty="0" smtClean="0"/>
                <a:t>11. Moyens</a:t>
              </a:r>
              <a:endParaRPr lang="fr-FR" sz="1600" dirty="0"/>
            </a:p>
          </p:txBody>
        </p:sp>
        <p:cxnSp>
          <p:nvCxnSpPr>
            <p:cNvPr id="64" name="Connecteur droit 63"/>
            <p:cNvCxnSpPr/>
            <p:nvPr/>
          </p:nvCxnSpPr>
          <p:spPr>
            <a:xfrm>
              <a:off x="897268" y="1955432"/>
              <a:ext cx="3837547" cy="0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5" name="Grouper 64"/>
          <p:cNvGrpSpPr/>
          <p:nvPr/>
        </p:nvGrpSpPr>
        <p:grpSpPr>
          <a:xfrm>
            <a:off x="9670792" y="951357"/>
            <a:ext cx="2548245" cy="1277493"/>
            <a:chOff x="856637" y="1182654"/>
            <a:chExt cx="3837549" cy="1562242"/>
          </a:xfrm>
        </p:grpSpPr>
        <p:sp>
          <p:nvSpPr>
            <p:cNvPr id="66" name="Rectangle 65"/>
            <p:cNvSpPr/>
            <p:nvPr/>
          </p:nvSpPr>
          <p:spPr>
            <a:xfrm>
              <a:off x="856639" y="1182654"/>
              <a:ext cx="3837547" cy="1562242"/>
            </a:xfrm>
            <a:prstGeom prst="rect">
              <a:avLst/>
            </a:prstGeom>
            <a:solidFill>
              <a:srgbClr val="FFFF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fr-FR" sz="1100" dirty="0" smtClean="0">
                <a:solidFill>
                  <a:schemeClr val="tx1"/>
                </a:solidFill>
              </a:endParaRPr>
            </a:p>
            <a:p>
              <a:endParaRPr lang="fr-FR" sz="1100" dirty="0" smtClean="0">
                <a:solidFill>
                  <a:schemeClr val="tx1"/>
                </a:solidFill>
              </a:endParaRPr>
            </a:p>
            <a:p>
              <a:r>
                <a:rPr lang="fr-FR" sz="1100" dirty="0" smtClean="0">
                  <a:solidFill>
                    <a:schemeClr val="tx1"/>
                  </a:solidFill>
                </a:rPr>
                <a:t>Le rapport narratif global est transmis dans les délais à la DGD; Satisfaction de la DGD sur la qualité du dossier transmis;  Satisfaction de l’équipe suite au séminaire.</a:t>
              </a:r>
              <a:endParaRPr lang="fr-FR" sz="1200" dirty="0">
                <a:solidFill>
                  <a:schemeClr val="tx1"/>
                </a:solidFill>
              </a:endParaRPr>
            </a:p>
          </p:txBody>
        </p:sp>
        <p:sp>
          <p:nvSpPr>
            <p:cNvPr id="67" name="ZoneTexte 66"/>
            <p:cNvSpPr txBox="1"/>
            <p:nvPr/>
          </p:nvSpPr>
          <p:spPr>
            <a:xfrm>
              <a:off x="1070761" y="1192990"/>
              <a:ext cx="3409302" cy="4140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600" dirty="0" smtClean="0"/>
                <a:t>14. Points de mesure</a:t>
              </a:r>
              <a:endParaRPr lang="fr-FR" sz="1600" dirty="0"/>
            </a:p>
          </p:txBody>
        </p:sp>
        <p:cxnSp>
          <p:nvCxnSpPr>
            <p:cNvPr id="68" name="Connecteur droit 67"/>
            <p:cNvCxnSpPr/>
            <p:nvPr/>
          </p:nvCxnSpPr>
          <p:spPr>
            <a:xfrm>
              <a:off x="856637" y="1607006"/>
              <a:ext cx="3837547" cy="0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3" name="Rectangle 72"/>
          <p:cNvSpPr/>
          <p:nvPr/>
        </p:nvSpPr>
        <p:spPr>
          <a:xfrm>
            <a:off x="3299186" y="6875584"/>
            <a:ext cx="5825340" cy="2566865"/>
          </a:xfrm>
          <a:prstGeom prst="rect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5" name="Rectangle 74"/>
          <p:cNvSpPr/>
          <p:nvPr/>
        </p:nvSpPr>
        <p:spPr>
          <a:xfrm>
            <a:off x="3299186" y="6875585"/>
            <a:ext cx="5825340" cy="337651"/>
          </a:xfrm>
          <a:prstGeom prst="rect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 smtClean="0">
                <a:solidFill>
                  <a:srgbClr val="000000"/>
                </a:solidFill>
              </a:rPr>
              <a:t>15. Risques                         Actions de maîtrise des risques</a:t>
            </a:r>
            <a:endParaRPr lang="fr-FR" sz="1600" dirty="0">
              <a:solidFill>
                <a:srgbClr val="000000"/>
              </a:solidFill>
            </a:endParaRPr>
          </a:p>
        </p:txBody>
      </p:sp>
      <p:grpSp>
        <p:nvGrpSpPr>
          <p:cNvPr id="77" name="Grouper 76"/>
          <p:cNvGrpSpPr/>
          <p:nvPr/>
        </p:nvGrpSpPr>
        <p:grpSpPr>
          <a:xfrm>
            <a:off x="3359151" y="7257686"/>
            <a:ext cx="5683248" cy="316586"/>
            <a:chOff x="3346451" y="7257686"/>
            <a:chExt cx="5683248" cy="316586"/>
          </a:xfrm>
        </p:grpSpPr>
        <p:sp>
          <p:nvSpPr>
            <p:cNvPr id="74" name="Signalisation droite 73"/>
            <p:cNvSpPr/>
            <p:nvPr/>
          </p:nvSpPr>
          <p:spPr>
            <a:xfrm>
              <a:off x="3346451" y="7257686"/>
              <a:ext cx="2305050" cy="316586"/>
            </a:xfrm>
            <a:prstGeom prst="homePlate">
              <a:avLst/>
            </a:prstGeom>
            <a:solidFill>
              <a:srgbClr val="FFFF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fr-FR" sz="1100" dirty="0" smtClean="0">
                  <a:solidFill>
                    <a:schemeClr val="tx1"/>
                  </a:solidFill>
                </a:rPr>
                <a:t>Rapports annuel incomplets</a:t>
              </a:r>
              <a:endParaRPr lang="fr-FR" sz="1100" dirty="0">
                <a:solidFill>
                  <a:schemeClr val="tx1"/>
                </a:solidFill>
              </a:endParaRPr>
            </a:p>
          </p:txBody>
        </p:sp>
        <p:sp>
          <p:nvSpPr>
            <p:cNvPr id="76" name="Signalisation droite 75"/>
            <p:cNvSpPr/>
            <p:nvPr/>
          </p:nvSpPr>
          <p:spPr>
            <a:xfrm>
              <a:off x="5746750" y="7257686"/>
              <a:ext cx="3282949" cy="316586"/>
            </a:xfrm>
            <a:prstGeom prst="homePlate">
              <a:avLst/>
            </a:prstGeom>
            <a:solidFill>
              <a:srgbClr val="FFFF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fr-FR" sz="1000" dirty="0" smtClean="0">
                  <a:solidFill>
                    <a:schemeClr val="tx1"/>
                  </a:solidFill>
                </a:rPr>
                <a:t>Veiller à ce que le gestionnaire obtienne des informations régulières et réaliser des missions de suivi.</a:t>
              </a:r>
              <a:endParaRPr lang="fr-FR" sz="10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78" name="Grouper 77"/>
          <p:cNvGrpSpPr/>
          <p:nvPr/>
        </p:nvGrpSpPr>
        <p:grpSpPr>
          <a:xfrm>
            <a:off x="3365501" y="7613286"/>
            <a:ext cx="5683248" cy="316586"/>
            <a:chOff x="3346451" y="7257686"/>
            <a:chExt cx="5683248" cy="316586"/>
          </a:xfrm>
        </p:grpSpPr>
        <p:sp>
          <p:nvSpPr>
            <p:cNvPr id="79" name="Signalisation droite 78"/>
            <p:cNvSpPr/>
            <p:nvPr/>
          </p:nvSpPr>
          <p:spPr>
            <a:xfrm>
              <a:off x="3346451" y="7257686"/>
              <a:ext cx="2305050" cy="316586"/>
            </a:xfrm>
            <a:prstGeom prst="homePlate">
              <a:avLst/>
            </a:prstGeom>
            <a:solidFill>
              <a:srgbClr val="FFFF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fr-FR" sz="1100" dirty="0" smtClean="0">
                  <a:solidFill>
                    <a:schemeClr val="tx1"/>
                  </a:solidFill>
                </a:rPr>
                <a:t>Incapacité de travail du gestionnaire pays</a:t>
              </a:r>
              <a:endParaRPr lang="fr-FR" sz="1100" dirty="0">
                <a:solidFill>
                  <a:schemeClr val="tx1"/>
                </a:solidFill>
              </a:endParaRPr>
            </a:p>
          </p:txBody>
        </p:sp>
        <p:sp>
          <p:nvSpPr>
            <p:cNvPr id="80" name="Signalisation droite 79"/>
            <p:cNvSpPr/>
            <p:nvPr/>
          </p:nvSpPr>
          <p:spPr>
            <a:xfrm>
              <a:off x="5746750" y="7257686"/>
              <a:ext cx="3282949" cy="316586"/>
            </a:xfrm>
            <a:prstGeom prst="homePlate">
              <a:avLst/>
            </a:prstGeom>
            <a:solidFill>
              <a:srgbClr val="FFFF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fr-FR" sz="1100" dirty="0" smtClean="0">
                  <a:solidFill>
                    <a:schemeClr val="tx1"/>
                  </a:solidFill>
                </a:rPr>
                <a:t>Travail d’équipe; Collecte et stockage des données sur l’Internet</a:t>
              </a:r>
              <a:endParaRPr lang="fr-FR" sz="11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81" name="Grouper 80"/>
          <p:cNvGrpSpPr/>
          <p:nvPr/>
        </p:nvGrpSpPr>
        <p:grpSpPr>
          <a:xfrm>
            <a:off x="3371851" y="7968886"/>
            <a:ext cx="5683248" cy="316586"/>
            <a:chOff x="3346451" y="7257686"/>
            <a:chExt cx="5683248" cy="316586"/>
          </a:xfrm>
        </p:grpSpPr>
        <p:sp>
          <p:nvSpPr>
            <p:cNvPr id="82" name="Signalisation droite 81"/>
            <p:cNvSpPr/>
            <p:nvPr/>
          </p:nvSpPr>
          <p:spPr>
            <a:xfrm>
              <a:off x="3346451" y="7257686"/>
              <a:ext cx="2305050" cy="316586"/>
            </a:xfrm>
            <a:prstGeom prst="homePlate">
              <a:avLst/>
            </a:prstGeom>
            <a:solidFill>
              <a:srgbClr val="FFFF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fr-FR" sz="1100" dirty="0" smtClean="0">
                  <a:solidFill>
                    <a:schemeClr val="tx1"/>
                  </a:solidFill>
                </a:rPr>
                <a:t>Incapacité de travail du coordinateurs du Programme</a:t>
              </a:r>
              <a:endParaRPr lang="fr-FR" sz="1100" dirty="0">
                <a:solidFill>
                  <a:schemeClr val="tx1"/>
                </a:solidFill>
              </a:endParaRPr>
            </a:p>
          </p:txBody>
        </p:sp>
        <p:sp>
          <p:nvSpPr>
            <p:cNvPr id="83" name="Signalisation droite 82"/>
            <p:cNvSpPr/>
            <p:nvPr/>
          </p:nvSpPr>
          <p:spPr>
            <a:xfrm>
              <a:off x="5746750" y="7257686"/>
              <a:ext cx="3282949" cy="316586"/>
            </a:xfrm>
            <a:prstGeom prst="homePlate">
              <a:avLst/>
            </a:prstGeom>
            <a:solidFill>
              <a:srgbClr val="FFFF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fr-FR" sz="1100" dirty="0" smtClean="0">
                  <a:solidFill>
                    <a:schemeClr val="tx1"/>
                  </a:solidFill>
                </a:rPr>
                <a:t>Travail d’équipe.</a:t>
              </a:r>
              <a:endParaRPr lang="fr-FR" sz="11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84" name="Grouper 83"/>
          <p:cNvGrpSpPr/>
          <p:nvPr/>
        </p:nvGrpSpPr>
        <p:grpSpPr>
          <a:xfrm>
            <a:off x="3378201" y="8324486"/>
            <a:ext cx="5683248" cy="316586"/>
            <a:chOff x="3346451" y="7257686"/>
            <a:chExt cx="5683248" cy="316586"/>
          </a:xfrm>
        </p:grpSpPr>
        <p:sp>
          <p:nvSpPr>
            <p:cNvPr id="85" name="Signalisation droite 84"/>
            <p:cNvSpPr/>
            <p:nvPr/>
          </p:nvSpPr>
          <p:spPr>
            <a:xfrm>
              <a:off x="3346451" y="7257686"/>
              <a:ext cx="2305050" cy="316586"/>
            </a:xfrm>
            <a:prstGeom prst="homePlate">
              <a:avLst/>
            </a:prstGeom>
            <a:solidFill>
              <a:srgbClr val="FFFF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fr-FR" sz="1200" dirty="0" smtClean="0">
                  <a:solidFill>
                    <a:schemeClr val="tx1"/>
                  </a:solidFill>
                </a:rPr>
                <a:t>Crash du serveur</a:t>
              </a:r>
              <a:endParaRPr lang="fr-FR" sz="1200" dirty="0">
                <a:solidFill>
                  <a:schemeClr val="tx1"/>
                </a:solidFill>
              </a:endParaRPr>
            </a:p>
          </p:txBody>
        </p:sp>
        <p:sp>
          <p:nvSpPr>
            <p:cNvPr id="86" name="Signalisation droite 85"/>
            <p:cNvSpPr/>
            <p:nvPr/>
          </p:nvSpPr>
          <p:spPr>
            <a:xfrm>
              <a:off x="5746750" y="7257686"/>
              <a:ext cx="3282949" cy="316586"/>
            </a:xfrm>
            <a:prstGeom prst="homePlate">
              <a:avLst/>
            </a:prstGeom>
            <a:solidFill>
              <a:srgbClr val="FFFF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fr-FR" sz="1100" dirty="0" smtClean="0">
                  <a:solidFill>
                    <a:schemeClr val="tx1"/>
                  </a:solidFill>
                </a:rPr>
                <a:t>Sauvegarder régulièrement sur disquettes externes</a:t>
              </a:r>
              <a:endParaRPr lang="fr-FR" sz="11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87" name="Grouper 86"/>
          <p:cNvGrpSpPr/>
          <p:nvPr/>
        </p:nvGrpSpPr>
        <p:grpSpPr>
          <a:xfrm>
            <a:off x="3384551" y="8680086"/>
            <a:ext cx="5683248" cy="316586"/>
            <a:chOff x="3346451" y="7257686"/>
            <a:chExt cx="5683248" cy="316586"/>
          </a:xfrm>
        </p:grpSpPr>
        <p:sp>
          <p:nvSpPr>
            <p:cNvPr id="88" name="Signalisation droite 87"/>
            <p:cNvSpPr/>
            <p:nvPr/>
          </p:nvSpPr>
          <p:spPr>
            <a:xfrm>
              <a:off x="3346451" y="7257686"/>
              <a:ext cx="2305050" cy="316586"/>
            </a:xfrm>
            <a:prstGeom prst="homePlate">
              <a:avLst/>
            </a:prstGeom>
            <a:solidFill>
              <a:srgbClr val="FFFF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fr-FR" sz="1100" dirty="0">
                <a:solidFill>
                  <a:schemeClr val="tx1"/>
                </a:solidFill>
              </a:endParaRPr>
            </a:p>
          </p:txBody>
        </p:sp>
        <p:sp>
          <p:nvSpPr>
            <p:cNvPr id="89" name="Signalisation droite 88"/>
            <p:cNvSpPr/>
            <p:nvPr/>
          </p:nvSpPr>
          <p:spPr>
            <a:xfrm>
              <a:off x="5746750" y="7257686"/>
              <a:ext cx="3282949" cy="316586"/>
            </a:xfrm>
            <a:prstGeom prst="homePlate">
              <a:avLst/>
            </a:prstGeom>
            <a:solidFill>
              <a:srgbClr val="FFFF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fr-FR" sz="1100" dirty="0" smtClean="0">
                <a:solidFill>
                  <a:schemeClr val="tx1"/>
                </a:solidFill>
              </a:endParaRPr>
            </a:p>
          </p:txBody>
        </p:sp>
      </p:grpSp>
      <p:grpSp>
        <p:nvGrpSpPr>
          <p:cNvPr id="90" name="Grouper 89"/>
          <p:cNvGrpSpPr/>
          <p:nvPr/>
        </p:nvGrpSpPr>
        <p:grpSpPr>
          <a:xfrm>
            <a:off x="3384551" y="9043031"/>
            <a:ext cx="5683248" cy="316586"/>
            <a:chOff x="3346451" y="7257686"/>
            <a:chExt cx="5683248" cy="316586"/>
          </a:xfrm>
        </p:grpSpPr>
        <p:sp>
          <p:nvSpPr>
            <p:cNvPr id="91" name="Signalisation droite 90"/>
            <p:cNvSpPr/>
            <p:nvPr/>
          </p:nvSpPr>
          <p:spPr>
            <a:xfrm>
              <a:off x="3346451" y="7257686"/>
              <a:ext cx="2305050" cy="316586"/>
            </a:xfrm>
            <a:prstGeom prst="homePlate">
              <a:avLst/>
            </a:prstGeom>
            <a:solidFill>
              <a:srgbClr val="FFFF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fr-FR" sz="1100" dirty="0">
                <a:solidFill>
                  <a:schemeClr val="tx1"/>
                </a:solidFill>
              </a:endParaRPr>
            </a:p>
          </p:txBody>
        </p:sp>
        <p:sp>
          <p:nvSpPr>
            <p:cNvPr id="92" name="Signalisation droite 91"/>
            <p:cNvSpPr/>
            <p:nvPr/>
          </p:nvSpPr>
          <p:spPr>
            <a:xfrm>
              <a:off x="5746750" y="7257686"/>
              <a:ext cx="3282949" cy="316586"/>
            </a:xfrm>
            <a:prstGeom prst="homePlate">
              <a:avLst/>
            </a:prstGeom>
            <a:solidFill>
              <a:srgbClr val="FFFF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fr-FR" sz="1100" dirty="0">
                <a:solidFill>
                  <a:schemeClr val="tx1"/>
                </a:solidFill>
              </a:endParaRPr>
            </a:p>
          </p:txBody>
        </p:sp>
      </p:grpSp>
      <p:sp>
        <p:nvSpPr>
          <p:cNvPr id="93" name="ZoneTexte 92"/>
          <p:cNvSpPr txBox="1"/>
          <p:nvPr/>
        </p:nvSpPr>
        <p:spPr>
          <a:xfrm>
            <a:off x="431845" y="279784"/>
            <a:ext cx="49907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/>
              <a:t>Nom du processus : Tirer les leçons du Programme et </a:t>
            </a:r>
          </a:p>
          <a:p>
            <a:r>
              <a:rPr lang="fr-FR" sz="1600" dirty="0"/>
              <a:t> </a:t>
            </a:r>
            <a:r>
              <a:rPr lang="fr-FR" sz="1600" dirty="0" smtClean="0"/>
              <a:t>                                    Rendre compte aux bailleurs de fonds</a:t>
            </a:r>
          </a:p>
        </p:txBody>
      </p:sp>
      <p:sp>
        <p:nvSpPr>
          <p:cNvPr id="94" name="ZoneTexte 93"/>
          <p:cNvSpPr txBox="1"/>
          <p:nvPr/>
        </p:nvSpPr>
        <p:spPr>
          <a:xfrm>
            <a:off x="5683553" y="305128"/>
            <a:ext cx="273613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/>
              <a:t>Propriétaire : Coordinateur du </a:t>
            </a:r>
          </a:p>
          <a:p>
            <a:r>
              <a:rPr lang="fr-FR" sz="1600" dirty="0"/>
              <a:t>	 </a:t>
            </a:r>
            <a:r>
              <a:rPr lang="fr-FR" sz="1600" dirty="0" smtClean="0"/>
              <a:t>          Programme</a:t>
            </a:r>
            <a:endParaRPr lang="fr-FR" sz="1600" dirty="0"/>
          </a:p>
        </p:txBody>
      </p:sp>
      <p:sp>
        <p:nvSpPr>
          <p:cNvPr id="95" name="ZoneTexte 94"/>
          <p:cNvSpPr txBox="1"/>
          <p:nvPr/>
        </p:nvSpPr>
        <p:spPr>
          <a:xfrm>
            <a:off x="9142802" y="305128"/>
            <a:ext cx="185078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/>
              <a:t>Réf. Documentaire :</a:t>
            </a:r>
            <a:endParaRPr lang="fr-FR" sz="1600" dirty="0"/>
          </a:p>
        </p:txBody>
      </p:sp>
      <p:grpSp>
        <p:nvGrpSpPr>
          <p:cNvPr id="97" name="Grouper 96"/>
          <p:cNvGrpSpPr/>
          <p:nvPr/>
        </p:nvGrpSpPr>
        <p:grpSpPr>
          <a:xfrm>
            <a:off x="9836746" y="3855039"/>
            <a:ext cx="2520632" cy="829469"/>
            <a:chOff x="897268" y="1711788"/>
            <a:chExt cx="3837547" cy="1214818"/>
          </a:xfrm>
        </p:grpSpPr>
        <p:sp>
          <p:nvSpPr>
            <p:cNvPr id="98" name="Rectangle 97"/>
            <p:cNvSpPr/>
            <p:nvPr/>
          </p:nvSpPr>
          <p:spPr>
            <a:xfrm>
              <a:off x="897268" y="1711788"/>
              <a:ext cx="3837547" cy="1214818"/>
            </a:xfrm>
            <a:prstGeom prst="rect">
              <a:avLst/>
            </a:prstGeom>
            <a:solidFill>
              <a:srgbClr val="FFFF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100" dirty="0" smtClean="0">
                <a:solidFill>
                  <a:schemeClr val="tx1"/>
                </a:solidFill>
              </a:endParaRPr>
            </a:p>
            <a:p>
              <a:pPr algn="ctr"/>
              <a:endParaRPr lang="fr-FR" sz="1100" dirty="0">
                <a:solidFill>
                  <a:schemeClr val="tx1"/>
                </a:solidFill>
              </a:endParaRPr>
            </a:p>
            <a:p>
              <a:pPr algn="ctr"/>
              <a:r>
                <a:rPr lang="fr-FR" sz="1400" dirty="0" smtClean="0">
                  <a:solidFill>
                    <a:schemeClr val="tx1"/>
                  </a:solidFill>
                </a:rPr>
                <a:t>C.A. de DISOP</a:t>
              </a:r>
            </a:p>
            <a:p>
              <a:pPr algn="ctr"/>
              <a:r>
                <a:rPr lang="fr-FR" sz="1400" dirty="0" smtClean="0">
                  <a:solidFill>
                    <a:schemeClr val="tx1"/>
                  </a:solidFill>
                </a:rPr>
                <a:t>Bailleurs de fonds</a:t>
              </a:r>
              <a:endParaRPr lang="fr-FR" sz="1400" dirty="0">
                <a:solidFill>
                  <a:schemeClr val="tx1"/>
                </a:solidFill>
              </a:endParaRPr>
            </a:p>
          </p:txBody>
        </p:sp>
        <p:sp>
          <p:nvSpPr>
            <p:cNvPr id="99" name="ZoneTexte 98"/>
            <p:cNvSpPr txBox="1"/>
            <p:nvPr/>
          </p:nvSpPr>
          <p:spPr>
            <a:xfrm>
              <a:off x="1758080" y="1711788"/>
              <a:ext cx="2143648" cy="49583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600" dirty="0" smtClean="0"/>
                <a:t>2. Clients</a:t>
              </a:r>
              <a:endParaRPr lang="fr-FR" sz="1600" dirty="0"/>
            </a:p>
          </p:txBody>
        </p:sp>
        <p:cxnSp>
          <p:nvCxnSpPr>
            <p:cNvPr id="100" name="Connecteur droit 99"/>
            <p:cNvCxnSpPr/>
            <p:nvPr/>
          </p:nvCxnSpPr>
          <p:spPr>
            <a:xfrm>
              <a:off x="897268" y="2204897"/>
              <a:ext cx="3837547" cy="0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6" name="Grouper 95"/>
          <p:cNvGrpSpPr/>
          <p:nvPr/>
        </p:nvGrpSpPr>
        <p:grpSpPr>
          <a:xfrm>
            <a:off x="191556" y="3814763"/>
            <a:ext cx="2520632" cy="1150026"/>
            <a:chOff x="897268" y="1711787"/>
            <a:chExt cx="3837547" cy="1214819"/>
          </a:xfrm>
        </p:grpSpPr>
        <p:sp>
          <p:nvSpPr>
            <p:cNvPr id="102" name="Rectangle 101"/>
            <p:cNvSpPr/>
            <p:nvPr/>
          </p:nvSpPr>
          <p:spPr>
            <a:xfrm>
              <a:off x="897268" y="1711788"/>
              <a:ext cx="3837547" cy="1214818"/>
            </a:xfrm>
            <a:prstGeom prst="rect">
              <a:avLst/>
            </a:prstGeom>
            <a:solidFill>
              <a:srgbClr val="FFFF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fr-FR" sz="1200" dirty="0" smtClean="0">
                <a:solidFill>
                  <a:schemeClr val="tx1"/>
                </a:solidFill>
              </a:endParaRPr>
            </a:p>
            <a:p>
              <a:r>
                <a:rPr lang="fr-FR" sz="1300" dirty="0" smtClean="0">
                  <a:solidFill>
                    <a:schemeClr val="tx1"/>
                  </a:solidFill>
                </a:rPr>
                <a:t>Gestionnaire pays</a:t>
              </a:r>
            </a:p>
            <a:p>
              <a:endParaRPr lang="fr-FR" sz="1300" dirty="0">
                <a:solidFill>
                  <a:schemeClr val="tx1"/>
                </a:solidFill>
              </a:endParaRPr>
            </a:p>
          </p:txBody>
        </p:sp>
        <p:sp>
          <p:nvSpPr>
            <p:cNvPr id="103" name="ZoneTexte 102"/>
            <p:cNvSpPr txBox="1"/>
            <p:nvPr/>
          </p:nvSpPr>
          <p:spPr>
            <a:xfrm>
              <a:off x="1278157" y="1711787"/>
              <a:ext cx="3068351" cy="3576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600" dirty="0" smtClean="0"/>
                <a:t>6. Fournisseurs</a:t>
              </a:r>
              <a:endParaRPr lang="fr-FR" sz="1600" dirty="0"/>
            </a:p>
          </p:txBody>
        </p:sp>
        <p:cxnSp>
          <p:nvCxnSpPr>
            <p:cNvPr id="104" name="Connecteur droit 103"/>
            <p:cNvCxnSpPr/>
            <p:nvPr/>
          </p:nvCxnSpPr>
          <p:spPr>
            <a:xfrm>
              <a:off x="897268" y="2079508"/>
              <a:ext cx="3837547" cy="0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5" name="Grouper 104"/>
          <p:cNvGrpSpPr/>
          <p:nvPr/>
        </p:nvGrpSpPr>
        <p:grpSpPr>
          <a:xfrm>
            <a:off x="191556" y="6214047"/>
            <a:ext cx="2557982" cy="1338238"/>
            <a:chOff x="897268" y="1711788"/>
            <a:chExt cx="3837547" cy="1214818"/>
          </a:xfrm>
        </p:grpSpPr>
        <p:sp>
          <p:nvSpPr>
            <p:cNvPr id="106" name="Rectangle 105"/>
            <p:cNvSpPr/>
            <p:nvPr/>
          </p:nvSpPr>
          <p:spPr>
            <a:xfrm>
              <a:off x="897268" y="1711788"/>
              <a:ext cx="3837547" cy="1214818"/>
            </a:xfrm>
            <a:prstGeom prst="rect">
              <a:avLst/>
            </a:prstGeom>
            <a:solidFill>
              <a:srgbClr val="FFFF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fr-FR" sz="1100" dirty="0" smtClean="0">
                <a:solidFill>
                  <a:schemeClr val="tx1"/>
                </a:solidFill>
              </a:endParaRPr>
            </a:p>
            <a:p>
              <a:endParaRPr lang="fr-FR" sz="1100" dirty="0">
                <a:solidFill>
                  <a:schemeClr val="tx1"/>
                </a:solidFill>
              </a:endParaRPr>
            </a:p>
            <a:p>
              <a:endParaRPr lang="fr-FR" sz="1400" dirty="0" smtClean="0">
                <a:solidFill>
                  <a:schemeClr val="tx1"/>
                </a:solidFill>
              </a:endParaRPr>
            </a:p>
            <a:p>
              <a:r>
                <a:rPr lang="fr-FR" sz="1400" dirty="0" smtClean="0">
                  <a:solidFill>
                    <a:schemeClr val="tx1"/>
                  </a:solidFill>
                </a:rPr>
                <a:t>Gérer les partenariats; </a:t>
              </a:r>
              <a:r>
                <a:rPr lang="fr-FR" sz="1400" dirty="0">
                  <a:solidFill>
                    <a:schemeClr val="tx1"/>
                  </a:solidFill>
                </a:rPr>
                <a:t>g</a:t>
              </a:r>
              <a:r>
                <a:rPr lang="fr-FR" sz="1400" dirty="0" smtClean="0">
                  <a:solidFill>
                    <a:schemeClr val="tx1"/>
                  </a:solidFill>
                </a:rPr>
                <a:t>érer les finances du Programme Sud</a:t>
              </a:r>
            </a:p>
          </p:txBody>
        </p:sp>
        <p:sp>
          <p:nvSpPr>
            <p:cNvPr id="107" name="ZoneTexte 106"/>
            <p:cNvSpPr txBox="1"/>
            <p:nvPr/>
          </p:nvSpPr>
          <p:spPr>
            <a:xfrm>
              <a:off x="1102679" y="1711788"/>
              <a:ext cx="3409302" cy="5308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600" dirty="0" smtClean="0"/>
                <a:t>7. Interfaces avec d’autres processus</a:t>
              </a:r>
              <a:endParaRPr lang="fr-FR" sz="1600" dirty="0"/>
            </a:p>
          </p:txBody>
        </p:sp>
        <p:cxnSp>
          <p:nvCxnSpPr>
            <p:cNvPr id="108" name="Connecteur droit 107"/>
            <p:cNvCxnSpPr/>
            <p:nvPr/>
          </p:nvCxnSpPr>
          <p:spPr>
            <a:xfrm>
              <a:off x="897268" y="2253922"/>
              <a:ext cx="3837547" cy="0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9" name="Grouper 108"/>
          <p:cNvGrpSpPr/>
          <p:nvPr/>
        </p:nvGrpSpPr>
        <p:grpSpPr>
          <a:xfrm>
            <a:off x="9845740" y="5732698"/>
            <a:ext cx="2548244" cy="1338238"/>
            <a:chOff x="897268" y="1711788"/>
            <a:chExt cx="3837547" cy="1214818"/>
          </a:xfrm>
        </p:grpSpPr>
        <p:sp>
          <p:nvSpPr>
            <p:cNvPr id="110" name="Rectangle 109"/>
            <p:cNvSpPr/>
            <p:nvPr/>
          </p:nvSpPr>
          <p:spPr>
            <a:xfrm>
              <a:off x="897268" y="1711788"/>
              <a:ext cx="3837547" cy="1214818"/>
            </a:xfrm>
            <a:prstGeom prst="rect">
              <a:avLst/>
            </a:prstGeom>
            <a:solidFill>
              <a:srgbClr val="FFFF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fr-FR" sz="1200" dirty="0" smtClean="0">
                <a:solidFill>
                  <a:schemeClr val="tx1"/>
                </a:solidFill>
              </a:endParaRPr>
            </a:p>
            <a:p>
              <a:endParaRPr lang="fr-FR" sz="1200" dirty="0">
                <a:solidFill>
                  <a:schemeClr val="tx1"/>
                </a:solidFill>
              </a:endParaRPr>
            </a:p>
            <a:p>
              <a:endParaRPr lang="fr-FR" sz="1200" dirty="0" smtClean="0">
                <a:solidFill>
                  <a:schemeClr val="tx1"/>
                </a:solidFill>
              </a:endParaRPr>
            </a:p>
            <a:p>
              <a:r>
                <a:rPr lang="fr-FR" sz="1400" dirty="0" smtClean="0">
                  <a:solidFill>
                    <a:schemeClr val="tx1"/>
                  </a:solidFill>
                </a:rPr>
                <a:t>Evaluer le Programme; Piloter DISOP; Assurer la démarche qualité; gérer les R.H.</a:t>
              </a:r>
            </a:p>
          </p:txBody>
        </p:sp>
        <p:sp>
          <p:nvSpPr>
            <p:cNvPr id="111" name="ZoneTexte 110"/>
            <p:cNvSpPr txBox="1"/>
            <p:nvPr/>
          </p:nvSpPr>
          <p:spPr>
            <a:xfrm>
              <a:off x="1102679" y="1711788"/>
              <a:ext cx="3409302" cy="5308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600" dirty="0" smtClean="0"/>
                <a:t>9.Interfaces avec d’autres processus</a:t>
              </a:r>
              <a:endParaRPr lang="fr-FR" sz="1600" dirty="0"/>
            </a:p>
          </p:txBody>
        </p:sp>
        <p:cxnSp>
          <p:nvCxnSpPr>
            <p:cNvPr id="112" name="Connecteur droit 111"/>
            <p:cNvCxnSpPr/>
            <p:nvPr/>
          </p:nvCxnSpPr>
          <p:spPr>
            <a:xfrm>
              <a:off x="897268" y="2253922"/>
              <a:ext cx="3837547" cy="0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3" name="ZoneTexte 112"/>
          <p:cNvSpPr txBox="1"/>
          <p:nvPr/>
        </p:nvSpPr>
        <p:spPr>
          <a:xfrm>
            <a:off x="470936" y="885782"/>
            <a:ext cx="605428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/>
              <a:t>Finalité du processus : Capitaliser les expériences et en tirer des leçons</a:t>
            </a:r>
            <a:endParaRPr lang="fr-FR" sz="1600" dirty="0"/>
          </a:p>
        </p:txBody>
      </p:sp>
    </p:spTree>
    <p:extLst>
      <p:ext uri="{BB962C8B-B14F-4D97-AF65-F5344CB8AC3E}">
        <p14:creationId xmlns:p14="http://schemas.microsoft.com/office/powerpoint/2010/main" val="1728425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1838</TotalTime>
  <Words>404</Words>
  <Application>Microsoft Office PowerPoint</Application>
  <PresentationFormat>A3 (297 x 420 mm)</PresentationFormat>
  <Paragraphs>100</Paragraphs>
  <Slides>1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Stéphan Hussin</dc:creator>
  <cp:lastModifiedBy>Justine FERRIER</cp:lastModifiedBy>
  <cp:revision>74</cp:revision>
  <cp:lastPrinted>2014-09-27T08:56:08Z</cp:lastPrinted>
  <dcterms:created xsi:type="dcterms:W3CDTF">2013-07-24T15:38:08Z</dcterms:created>
  <dcterms:modified xsi:type="dcterms:W3CDTF">2015-08-03T12:54:46Z</dcterms:modified>
</cp:coreProperties>
</file>