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fr-FR"/>
    </a:defPPr>
    <a:lvl1pPr marL="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570" autoAdjust="0"/>
  </p:normalViewPr>
  <p:slideViewPr>
    <p:cSldViewPr snapToGrid="0" snapToObjects="1">
      <p:cViewPr>
        <p:scale>
          <a:sx n="100" d="100"/>
          <a:sy n="100" d="100"/>
        </p:scale>
        <p:origin x="-72" y="168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BF522-11B1-49DF-AB86-82FFD27F2D50}" type="datetimeFigureOut">
              <a:rPr lang="nl-BE" smtClean="0"/>
              <a:pPr/>
              <a:t>3/08/2015</a:t>
            </a:fld>
            <a:endParaRPr lang="nl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nl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6868D-3FEA-42B2-9DBF-9B6C2D220B98}" type="slidenum">
              <a:rPr lang="nl-BE" smtClean="0"/>
              <a:pPr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27642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6868D-3FEA-42B2-9DBF-9B6C2D220B98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52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16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1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09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66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32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80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06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66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25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13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4C87-B46D-B64B-BC18-8DEDF18CDC99}" type="datetimeFigureOut">
              <a:rPr lang="fr-FR" smtClean="0"/>
              <a:pPr/>
              <a:t>03/08/2015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3E544-546F-AF42-AFD8-5B91D92D2F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54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4008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640080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ct val="20000"/>
        </a:spcBef>
        <a:buFont typeface="Arial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64008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64008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64008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r 8"/>
          <p:cNvGrpSpPr/>
          <p:nvPr/>
        </p:nvGrpSpPr>
        <p:grpSpPr>
          <a:xfrm>
            <a:off x="415436" y="1384044"/>
            <a:ext cx="3837547" cy="1121415"/>
            <a:chOff x="964022" y="1524122"/>
            <a:chExt cx="3837547" cy="1746997"/>
          </a:xfrm>
        </p:grpSpPr>
        <p:sp>
          <p:nvSpPr>
            <p:cNvPr id="5" name="Rectangle 4"/>
            <p:cNvSpPr/>
            <p:nvPr/>
          </p:nvSpPr>
          <p:spPr>
            <a:xfrm>
              <a:off x="964022" y="1524122"/>
              <a:ext cx="3837547" cy="1746997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 dirty="0" smtClean="0">
                <a:solidFill>
                  <a:schemeClr val="tx1"/>
                </a:solidFill>
              </a:endParaRPr>
            </a:p>
            <a:p>
              <a:r>
                <a:rPr lang="fr-FR" sz="1400" dirty="0" smtClean="0">
                  <a:solidFill>
                    <a:schemeClr val="tx1"/>
                  </a:solidFill>
                </a:rPr>
                <a:t>Assurer une gestion financière globale du Programme en accord avec les exigences des bailleurs de fonds  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2292271" y="1524124"/>
              <a:ext cx="1124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1. Objectifs</a:t>
              </a:r>
              <a:endParaRPr lang="fr-FR" sz="1600" dirty="0"/>
            </a:p>
          </p:txBody>
        </p:sp>
        <p:cxnSp>
          <p:nvCxnSpPr>
            <p:cNvPr id="8" name="Connecteur droit 7"/>
            <p:cNvCxnSpPr/>
            <p:nvPr/>
          </p:nvCxnSpPr>
          <p:spPr>
            <a:xfrm>
              <a:off x="964022" y="2050343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er 9"/>
          <p:cNvGrpSpPr/>
          <p:nvPr/>
        </p:nvGrpSpPr>
        <p:grpSpPr>
          <a:xfrm>
            <a:off x="4866055" y="1367384"/>
            <a:ext cx="3837548" cy="1374263"/>
            <a:chOff x="897267" y="1711788"/>
            <a:chExt cx="3837548" cy="1214818"/>
          </a:xfrm>
        </p:grpSpPr>
        <p:sp>
          <p:nvSpPr>
            <p:cNvPr id="11" name="Rectangle 10"/>
            <p:cNvSpPr/>
            <p:nvPr/>
          </p:nvSpPr>
          <p:spPr>
            <a:xfrm>
              <a:off x="897267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400" dirty="0" smtClean="0">
                <a:solidFill>
                  <a:schemeClr val="tx1"/>
                </a:solidFill>
              </a:endParaRPr>
            </a:p>
            <a:p>
              <a:endParaRPr lang="fr-FR" sz="1400" dirty="0" smtClean="0">
                <a:solidFill>
                  <a:schemeClr val="tx1"/>
                </a:solidFill>
              </a:endParaRPr>
            </a:p>
            <a:p>
              <a:r>
                <a:rPr lang="fr-FR" sz="1400" dirty="0" smtClean="0">
                  <a:solidFill>
                    <a:schemeClr val="tx1"/>
                  </a:solidFill>
                </a:rPr>
                <a:t>Les normes et procédures de la DGD et autres bailleurs de fonds ; comptabilité double et analytique ; </a:t>
              </a:r>
              <a:r>
                <a:rPr lang="fr-FR" sz="1400" dirty="0">
                  <a:solidFill>
                    <a:schemeClr val="tx1"/>
                  </a:solidFill>
                </a:rPr>
                <a:t>c</a:t>
              </a:r>
              <a:r>
                <a:rPr lang="fr-FR" sz="1400" dirty="0" smtClean="0">
                  <a:solidFill>
                    <a:schemeClr val="tx1"/>
                  </a:solidFill>
                </a:rPr>
                <a:t>ontrats annuels ; copies des pièces justificatives ; </a:t>
              </a:r>
              <a:r>
                <a:rPr lang="fr-FR" sz="1400" dirty="0">
                  <a:solidFill>
                    <a:schemeClr val="tx1"/>
                  </a:solidFill>
                </a:rPr>
                <a:t>e</a:t>
              </a:r>
              <a:r>
                <a:rPr lang="fr-FR" sz="1400" dirty="0" smtClean="0">
                  <a:solidFill>
                    <a:schemeClr val="tx1"/>
                  </a:solidFill>
                </a:rPr>
                <a:t>xtraits bancaires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132735" y="1711788"/>
              <a:ext cx="34546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/>
                <a:t>13. Exigences légales et documentation</a:t>
              </a:r>
              <a:endParaRPr lang="fr-FR" sz="1600" dirty="0"/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897268" y="2050342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er 1"/>
          <p:cNvGrpSpPr/>
          <p:nvPr/>
        </p:nvGrpSpPr>
        <p:grpSpPr>
          <a:xfrm>
            <a:off x="9460813" y="7161213"/>
            <a:ext cx="3023659" cy="2198403"/>
            <a:chOff x="9456382" y="1598183"/>
            <a:chExt cx="3023659" cy="2198403"/>
          </a:xfrm>
        </p:grpSpPr>
        <p:sp>
          <p:nvSpPr>
            <p:cNvPr id="15" name="Rectangle 14"/>
            <p:cNvSpPr/>
            <p:nvPr/>
          </p:nvSpPr>
          <p:spPr>
            <a:xfrm>
              <a:off x="9456382" y="1654455"/>
              <a:ext cx="3022547" cy="2142131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200" dirty="0" smtClean="0">
                <a:solidFill>
                  <a:schemeClr val="tx1"/>
                </a:solidFill>
              </a:endParaRPr>
            </a:p>
            <a:p>
              <a:endParaRPr lang="fr-FR" sz="1200" dirty="0">
                <a:solidFill>
                  <a:schemeClr val="tx1"/>
                </a:solidFill>
              </a:endParaRPr>
            </a:p>
            <a:p>
              <a:endParaRPr lang="fr-FR" sz="1100" dirty="0" smtClean="0">
                <a:solidFill>
                  <a:schemeClr val="tx1"/>
                </a:solidFill>
              </a:endParaRPr>
            </a:p>
            <a:p>
              <a:endParaRPr lang="fr-FR" sz="1100" dirty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Equipe de DISOP Bruxelles</a:t>
              </a: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Equipes des bureaux régionaux</a:t>
              </a:r>
              <a:endParaRPr lang="fr-FR" sz="1200" dirty="0" smtClean="0">
                <a:solidFill>
                  <a:schemeClr val="tx1"/>
                </a:solidFill>
              </a:endParaRPr>
            </a:p>
            <a:p>
              <a:endParaRPr lang="fr-FR" sz="1200" dirty="0" smtClean="0">
                <a:solidFill>
                  <a:schemeClr val="tx1"/>
                </a:solidFill>
              </a:endParaRPr>
            </a:p>
            <a:p>
              <a:endParaRPr lang="fr-FR" sz="1200" dirty="0">
                <a:solidFill>
                  <a:schemeClr val="tx1"/>
                </a:solidFill>
              </a:endParaRPr>
            </a:p>
            <a:p>
              <a:endParaRPr lang="fr-FR" sz="1200" dirty="0">
                <a:solidFill>
                  <a:schemeClr val="tx1"/>
                </a:solidFill>
              </a:endParaRPr>
            </a:p>
            <a:p>
              <a:endParaRPr lang="fr-FR" sz="1200" dirty="0" smtClean="0">
                <a:solidFill>
                  <a:schemeClr val="tx1"/>
                </a:solidFill>
              </a:endParaRPr>
            </a:p>
            <a:p>
              <a:r>
                <a:rPr lang="fr-FR" sz="1200" dirty="0" smtClean="0">
                  <a:solidFill>
                    <a:schemeClr val="tx1"/>
                  </a:solidFill>
                </a:rPr>
                <a:t>Commissaire aux comptes</a:t>
              </a:r>
            </a:p>
            <a:p>
              <a:r>
                <a:rPr lang="fr-FR" sz="1200" dirty="0" smtClean="0">
                  <a:solidFill>
                    <a:schemeClr val="tx1"/>
                  </a:solidFill>
                </a:rPr>
                <a:t>Contrôleur de la DGD </a:t>
              </a:r>
            </a:p>
            <a:p>
              <a:endParaRPr lang="fr-FR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9930867" y="1598183"/>
              <a:ext cx="20730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12. Parties prenantes</a:t>
              </a:r>
              <a:endParaRPr lang="fr-FR" sz="1600" dirty="0"/>
            </a:p>
          </p:txBody>
        </p:sp>
        <p:cxnSp>
          <p:nvCxnSpPr>
            <p:cNvPr id="17" name="Connecteur droit 16"/>
            <p:cNvCxnSpPr/>
            <p:nvPr/>
          </p:nvCxnSpPr>
          <p:spPr>
            <a:xfrm>
              <a:off x="9456382" y="1952217"/>
              <a:ext cx="3022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9456382" y="2273379"/>
              <a:ext cx="3022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ZoneTexte 18"/>
            <p:cNvSpPr txBox="1"/>
            <p:nvPr/>
          </p:nvSpPr>
          <p:spPr>
            <a:xfrm>
              <a:off x="9457494" y="1915687"/>
              <a:ext cx="29659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Internes à l’organisme</a:t>
              </a:r>
              <a:endParaRPr lang="fr-FR" sz="1600" dirty="0"/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9456938" y="3296108"/>
              <a:ext cx="3022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ZoneTexte 20"/>
            <p:cNvSpPr txBox="1"/>
            <p:nvPr/>
          </p:nvSpPr>
          <p:spPr>
            <a:xfrm>
              <a:off x="9457494" y="2966640"/>
              <a:ext cx="29659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/>
                <a:t>Externes à l’organisme</a:t>
              </a:r>
              <a:endParaRPr lang="fr-FR" sz="1600" dirty="0"/>
            </a:p>
          </p:txBody>
        </p:sp>
        <p:cxnSp>
          <p:nvCxnSpPr>
            <p:cNvPr id="22" name="Connecteur droit 21"/>
            <p:cNvCxnSpPr/>
            <p:nvPr/>
          </p:nvCxnSpPr>
          <p:spPr>
            <a:xfrm>
              <a:off x="9457494" y="2993557"/>
              <a:ext cx="3022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er 22"/>
          <p:cNvGrpSpPr/>
          <p:nvPr/>
        </p:nvGrpSpPr>
        <p:grpSpPr>
          <a:xfrm>
            <a:off x="380729" y="2671641"/>
            <a:ext cx="2549171" cy="1007474"/>
            <a:chOff x="897268" y="1711788"/>
            <a:chExt cx="3837547" cy="1344294"/>
          </a:xfrm>
        </p:grpSpPr>
        <p:sp>
          <p:nvSpPr>
            <p:cNvPr id="24" name="Rectangle 23"/>
            <p:cNvSpPr/>
            <p:nvPr/>
          </p:nvSpPr>
          <p:spPr>
            <a:xfrm>
              <a:off x="897268" y="1711791"/>
              <a:ext cx="3837547" cy="1344291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400" dirty="0">
                <a:solidFill>
                  <a:schemeClr val="tx1"/>
                </a:solidFill>
              </a:endParaRPr>
            </a:p>
            <a:p>
              <a:r>
                <a:rPr lang="fr-FR" sz="1400" dirty="0" smtClean="0">
                  <a:solidFill>
                    <a:schemeClr val="tx1"/>
                  </a:solidFill>
                </a:rPr>
                <a:t>Arrivée des rapports financiers des partenaires et des bureaux régionaux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758079" y="1711788"/>
              <a:ext cx="2143648" cy="597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3. Déclencheur</a:t>
              </a:r>
              <a:endParaRPr lang="fr-FR" sz="1600" dirty="0"/>
            </a:p>
          </p:txBody>
        </p:sp>
        <p:cxnSp>
          <p:nvCxnSpPr>
            <p:cNvPr id="26" name="Connecteur droit 25"/>
            <p:cNvCxnSpPr/>
            <p:nvPr/>
          </p:nvCxnSpPr>
          <p:spPr>
            <a:xfrm>
              <a:off x="897268" y="2078501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r 26"/>
          <p:cNvGrpSpPr/>
          <p:nvPr/>
        </p:nvGrpSpPr>
        <p:grpSpPr>
          <a:xfrm>
            <a:off x="200367" y="5060636"/>
            <a:ext cx="2520632" cy="1150025"/>
            <a:chOff x="897268" y="1711788"/>
            <a:chExt cx="3837547" cy="1214818"/>
          </a:xfrm>
        </p:grpSpPr>
        <p:sp>
          <p:nvSpPr>
            <p:cNvPr id="28" name="Rectangle 27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200" dirty="0" smtClean="0">
                <a:solidFill>
                  <a:schemeClr val="tx1"/>
                </a:solidFill>
              </a:endParaRPr>
            </a:p>
            <a:p>
              <a:endParaRPr lang="fr-FR" sz="1200" dirty="0" smtClean="0">
                <a:solidFill>
                  <a:schemeClr val="tx1"/>
                </a:solidFill>
              </a:endParaRPr>
            </a:p>
            <a:p>
              <a:endParaRPr lang="fr-FR" sz="1300" dirty="0" smtClean="0">
                <a:solidFill>
                  <a:schemeClr val="tx1"/>
                </a:solidFill>
              </a:endParaRPr>
            </a:p>
            <a:p>
              <a:r>
                <a:rPr lang="fr-FR" sz="1200" dirty="0" smtClean="0">
                  <a:solidFill>
                    <a:schemeClr val="tx1"/>
                  </a:solidFill>
                </a:rPr>
                <a:t>Budget Programme approuvé (A.M.) ; </a:t>
              </a:r>
              <a:r>
                <a:rPr lang="fr-FR" sz="1200" dirty="0">
                  <a:solidFill>
                    <a:schemeClr val="tx1"/>
                  </a:solidFill>
                </a:rPr>
                <a:t>c</a:t>
              </a:r>
              <a:r>
                <a:rPr lang="fr-FR" sz="1200" dirty="0" smtClean="0">
                  <a:solidFill>
                    <a:schemeClr val="tx1"/>
                  </a:solidFill>
                </a:rPr>
                <a:t>ontrats annuels ; rapports financiers annuels des partenaires et Tableau global des transferts</a:t>
              </a:r>
            </a:p>
            <a:p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1758080" y="1711788"/>
              <a:ext cx="2143648" cy="357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5. Input</a:t>
              </a:r>
              <a:endParaRPr lang="fr-FR" sz="1600" dirty="0"/>
            </a:p>
          </p:txBody>
        </p:sp>
        <p:cxnSp>
          <p:nvCxnSpPr>
            <p:cNvPr id="30" name="Connecteur droit 29"/>
            <p:cNvCxnSpPr/>
            <p:nvPr/>
          </p:nvCxnSpPr>
          <p:spPr>
            <a:xfrm>
              <a:off x="897268" y="2079508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Chevron 30"/>
          <p:cNvSpPr/>
          <p:nvPr/>
        </p:nvSpPr>
        <p:spPr>
          <a:xfrm>
            <a:off x="2962368" y="3438484"/>
            <a:ext cx="6494014" cy="3077356"/>
          </a:xfrm>
          <a:prstGeom prst="chevron">
            <a:avLst>
              <a:gd name="adj" fmla="val 13666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651992" y="3103826"/>
            <a:ext cx="2857448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10. Activités du processus</a:t>
            </a:r>
            <a:endParaRPr lang="fr-FR" sz="1600" dirty="0"/>
          </a:p>
        </p:txBody>
      </p:sp>
      <p:grpSp>
        <p:nvGrpSpPr>
          <p:cNvPr id="38" name="Grouper 37"/>
          <p:cNvGrpSpPr/>
          <p:nvPr/>
        </p:nvGrpSpPr>
        <p:grpSpPr>
          <a:xfrm>
            <a:off x="4901022" y="3580430"/>
            <a:ext cx="2209212" cy="2779269"/>
            <a:chOff x="4901022" y="3581770"/>
            <a:chExt cx="2209212" cy="2516094"/>
          </a:xfrm>
        </p:grpSpPr>
        <p:sp>
          <p:nvSpPr>
            <p:cNvPr id="33" name="Rectangle 32"/>
            <p:cNvSpPr/>
            <p:nvPr/>
          </p:nvSpPr>
          <p:spPr>
            <a:xfrm>
              <a:off x="4901578" y="5707413"/>
              <a:ext cx="2208656" cy="390451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avec flèche vers le bas 33"/>
            <p:cNvSpPr/>
            <p:nvPr/>
          </p:nvSpPr>
          <p:spPr>
            <a:xfrm>
              <a:off x="4901022" y="3581770"/>
              <a:ext cx="2208656" cy="472571"/>
            </a:xfrm>
            <a:prstGeom prst="downArrowCallou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Vérifier les modèles 7B et C et Modèle 4 des partenaires et bureaux régionaux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avec flèche vers le bas 34"/>
            <p:cNvSpPr/>
            <p:nvPr/>
          </p:nvSpPr>
          <p:spPr>
            <a:xfrm>
              <a:off x="4901578" y="4120710"/>
              <a:ext cx="2208656" cy="472571"/>
            </a:xfrm>
            <a:prstGeom prst="downArrowCallou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Elaborer les modèle 7A avec les dépenses payées à partir du siège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avec flèche vers le bas 35"/>
            <p:cNvSpPr/>
            <p:nvPr/>
          </p:nvSpPr>
          <p:spPr>
            <a:xfrm>
              <a:off x="4901578" y="4676442"/>
              <a:ext cx="2208656" cy="472571"/>
            </a:xfrm>
            <a:prstGeom prst="downArrowCallou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Elaborer les modèles consolidés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avec flèche vers le bas 36"/>
            <p:cNvSpPr/>
            <p:nvPr/>
          </p:nvSpPr>
          <p:spPr>
            <a:xfrm>
              <a:off x="4901578" y="5234842"/>
              <a:ext cx="2208656" cy="472571"/>
            </a:xfrm>
            <a:prstGeom prst="downArrowCallou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Présenter le rapport financier global à la DGD et aux autres bailleurs de fonds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er 44"/>
          <p:cNvGrpSpPr/>
          <p:nvPr/>
        </p:nvGrpSpPr>
        <p:grpSpPr>
          <a:xfrm>
            <a:off x="7312938" y="3564677"/>
            <a:ext cx="1270101" cy="2784108"/>
            <a:chOff x="3439508" y="3580430"/>
            <a:chExt cx="1270101" cy="2784108"/>
          </a:xfrm>
        </p:grpSpPr>
        <p:sp>
          <p:nvSpPr>
            <p:cNvPr id="39" name="Rectangle 38"/>
            <p:cNvSpPr/>
            <p:nvPr/>
          </p:nvSpPr>
          <p:spPr>
            <a:xfrm rot="16200000">
              <a:off x="2253901" y="4766037"/>
              <a:ext cx="2784108" cy="412894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 ACTEURS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852403" y="3581771"/>
              <a:ext cx="857206" cy="536412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00" dirty="0" smtClean="0">
                  <a:solidFill>
                    <a:schemeClr val="tx1"/>
                  </a:solidFill>
                </a:rPr>
                <a:t>Responsables financiers Programme et pays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852403" y="4193051"/>
              <a:ext cx="857206" cy="50721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00" dirty="0" smtClean="0">
                  <a:solidFill>
                    <a:schemeClr val="tx1"/>
                  </a:solidFill>
                </a:rPr>
                <a:t>Responsables financiers Programme et DISOP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852403" y="4804330"/>
              <a:ext cx="857206" cy="441335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00" dirty="0" smtClean="0">
                  <a:solidFill>
                    <a:schemeClr val="tx1"/>
                  </a:solidFill>
                </a:rPr>
                <a:t>Responsables financiers  et Coordinateur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852402" y="5331434"/>
              <a:ext cx="857206" cy="52855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00" dirty="0" smtClean="0">
                  <a:solidFill>
                    <a:schemeClr val="tx1"/>
                  </a:solidFill>
                </a:rPr>
                <a:t>Responsables financiers Programme et pays et </a:t>
              </a:r>
              <a:r>
                <a:rPr lang="fr-FR" sz="900" dirty="0" err="1" smtClean="0">
                  <a:solidFill>
                    <a:schemeClr val="tx1"/>
                  </a:solidFill>
                </a:rPr>
                <a:t>coord</a:t>
              </a:r>
              <a:r>
                <a:rPr lang="fr-FR" sz="900" dirty="0" smtClean="0">
                  <a:solidFill>
                    <a:schemeClr val="tx1"/>
                  </a:solidFill>
                </a:rPr>
                <a:t>.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852403" y="5944161"/>
              <a:ext cx="857206" cy="41033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00" dirty="0" smtClean="0">
                  <a:solidFill>
                    <a:schemeClr val="tx1"/>
                  </a:solidFill>
                </a:rPr>
                <a:t>Responsable financier Programme</a:t>
              </a:r>
              <a:endParaRPr lang="fr-FR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er 45"/>
          <p:cNvGrpSpPr/>
          <p:nvPr/>
        </p:nvGrpSpPr>
        <p:grpSpPr>
          <a:xfrm>
            <a:off x="3509084" y="3580975"/>
            <a:ext cx="1270101" cy="2784108"/>
            <a:chOff x="3439508" y="3580430"/>
            <a:chExt cx="1270101" cy="2784108"/>
          </a:xfrm>
        </p:grpSpPr>
        <p:sp>
          <p:nvSpPr>
            <p:cNvPr id="47" name="Rectangle 46"/>
            <p:cNvSpPr/>
            <p:nvPr/>
          </p:nvSpPr>
          <p:spPr>
            <a:xfrm rot="16200000">
              <a:off x="2253901" y="4766037"/>
              <a:ext cx="2784108" cy="412894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LOCALISATION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852403" y="358177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DISOP Bruxelles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852403" y="419305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DISOP Bruxelles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852403" y="480433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000" dirty="0" smtClean="0">
                <a:solidFill>
                  <a:schemeClr val="tx1"/>
                </a:solidFill>
              </a:endParaRPr>
            </a:p>
            <a:p>
              <a:r>
                <a:rPr lang="fr-FR" sz="1000" dirty="0" smtClean="0">
                  <a:solidFill>
                    <a:schemeClr val="tx1"/>
                  </a:solidFill>
                </a:rPr>
                <a:t>DISOP Bruxelles</a:t>
              </a:r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852403" y="541561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DISOP </a:t>
              </a:r>
              <a:r>
                <a:rPr lang="fr-FR" sz="1000" dirty="0" err="1" smtClean="0">
                  <a:solidFill>
                    <a:schemeClr val="tx1"/>
                  </a:solidFill>
                </a:rPr>
                <a:t>Bxl</a:t>
              </a:r>
              <a:r>
                <a:rPr lang="fr-FR" sz="1000" dirty="0" smtClean="0">
                  <a:solidFill>
                    <a:schemeClr val="tx1"/>
                  </a:solidFill>
                </a:rPr>
                <a:t> </a:t>
              </a:r>
            </a:p>
            <a:p>
              <a:r>
                <a:rPr lang="fr-FR" sz="1000" dirty="0" smtClean="0">
                  <a:solidFill>
                    <a:schemeClr val="tx1"/>
                  </a:solidFill>
                </a:rPr>
                <a:t>Pays </a:t>
              </a:r>
              <a:r>
                <a:rPr lang="fr-FR" sz="1000" dirty="0" err="1" smtClean="0">
                  <a:solidFill>
                    <a:schemeClr val="tx1"/>
                  </a:solidFill>
                </a:rPr>
                <a:t>parten</a:t>
              </a:r>
              <a:r>
                <a:rPr lang="fr-FR" sz="1000" dirty="0" smtClean="0">
                  <a:solidFill>
                    <a:schemeClr val="tx1"/>
                  </a:solidFill>
                </a:rPr>
                <a:t>.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852403" y="6026891"/>
              <a:ext cx="857206" cy="327600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DISOP Bruxelles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ouper 52"/>
          <p:cNvGrpSpPr/>
          <p:nvPr/>
        </p:nvGrpSpPr>
        <p:grpSpPr>
          <a:xfrm>
            <a:off x="9845739" y="4838694"/>
            <a:ext cx="2520632" cy="884289"/>
            <a:chOff x="897268" y="1711788"/>
            <a:chExt cx="3837547" cy="1214818"/>
          </a:xfrm>
        </p:grpSpPr>
        <p:sp>
          <p:nvSpPr>
            <p:cNvPr id="54" name="Rectangle 53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400" dirty="0" smtClean="0">
                <a:solidFill>
                  <a:schemeClr val="tx1"/>
                </a:solidFill>
              </a:endParaRPr>
            </a:p>
            <a:p>
              <a:r>
                <a:rPr lang="fr-FR" sz="1300" dirty="0" smtClean="0">
                  <a:solidFill>
                    <a:schemeClr val="tx1"/>
                  </a:solidFill>
                </a:rPr>
                <a:t>Rapport financier global annuel final du Programme</a:t>
              </a:r>
              <a:endParaRPr lang="fr-FR" sz="1300" dirty="0">
                <a:solidFill>
                  <a:schemeClr val="tx1"/>
                </a:solidFill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1758080" y="1711788"/>
              <a:ext cx="2143648" cy="465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8. Output</a:t>
              </a:r>
              <a:endParaRPr lang="fr-FR" sz="1600" dirty="0"/>
            </a:p>
          </p:txBody>
        </p:sp>
        <p:cxnSp>
          <p:nvCxnSpPr>
            <p:cNvPr id="56" name="Connecteur droit 55"/>
            <p:cNvCxnSpPr/>
            <p:nvPr/>
          </p:nvCxnSpPr>
          <p:spPr>
            <a:xfrm>
              <a:off x="897268" y="2155368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er 56"/>
          <p:cNvGrpSpPr/>
          <p:nvPr/>
        </p:nvGrpSpPr>
        <p:grpSpPr>
          <a:xfrm>
            <a:off x="9733273" y="2505461"/>
            <a:ext cx="2520632" cy="1173652"/>
            <a:chOff x="897268" y="1711787"/>
            <a:chExt cx="3837547" cy="1528124"/>
          </a:xfrm>
        </p:grpSpPr>
        <p:sp>
          <p:nvSpPr>
            <p:cNvPr id="58" name="Rectangle 57"/>
            <p:cNvSpPr/>
            <p:nvPr/>
          </p:nvSpPr>
          <p:spPr>
            <a:xfrm>
              <a:off x="897268" y="1711787"/>
              <a:ext cx="3837547" cy="1528124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100" dirty="0" smtClean="0">
                <a:solidFill>
                  <a:schemeClr val="tx1"/>
                </a:solidFill>
              </a:endParaRPr>
            </a:p>
            <a:p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300" dirty="0">
                  <a:solidFill>
                    <a:schemeClr val="tx1"/>
                  </a:solidFill>
                </a:rPr>
                <a:t>R</a:t>
              </a:r>
              <a:r>
                <a:rPr lang="fr-FR" sz="1300" dirty="0" smtClean="0">
                  <a:solidFill>
                    <a:schemeClr val="tx1"/>
                  </a:solidFill>
                </a:rPr>
                <a:t>apport financier annuel global envoyé ; pièces justificatives et documents classés</a:t>
              </a:r>
              <a:endParaRPr lang="fr-FR" sz="1300" dirty="0">
                <a:solidFill>
                  <a:schemeClr val="tx1"/>
                </a:solidFill>
              </a:endParaRP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897268" y="1798906"/>
              <a:ext cx="3837545" cy="4408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4. Fin du processus</a:t>
              </a:r>
              <a:endParaRPr lang="fr-FR" sz="1600" dirty="0"/>
            </a:p>
          </p:txBody>
        </p:sp>
        <p:cxnSp>
          <p:nvCxnSpPr>
            <p:cNvPr id="60" name="Connecteur droit 59"/>
            <p:cNvCxnSpPr/>
            <p:nvPr/>
          </p:nvCxnSpPr>
          <p:spPr>
            <a:xfrm>
              <a:off x="897268" y="2270526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r 60"/>
          <p:cNvGrpSpPr/>
          <p:nvPr/>
        </p:nvGrpSpPr>
        <p:grpSpPr>
          <a:xfrm>
            <a:off x="414125" y="7735757"/>
            <a:ext cx="2548244" cy="1623859"/>
            <a:chOff x="897268" y="1711788"/>
            <a:chExt cx="3837547" cy="1116404"/>
          </a:xfrm>
        </p:grpSpPr>
        <p:sp>
          <p:nvSpPr>
            <p:cNvPr id="62" name="Rectangle 61"/>
            <p:cNvSpPr/>
            <p:nvPr/>
          </p:nvSpPr>
          <p:spPr>
            <a:xfrm>
              <a:off x="897268" y="1711788"/>
              <a:ext cx="3837547" cy="1116404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100" dirty="0" smtClean="0">
                <a:solidFill>
                  <a:schemeClr val="tx1"/>
                </a:solidFill>
              </a:endParaRPr>
            </a:p>
            <a:p>
              <a:endParaRPr lang="fr-FR" sz="1400" dirty="0" smtClean="0">
                <a:solidFill>
                  <a:schemeClr val="tx1"/>
                </a:solidFill>
              </a:endParaRPr>
            </a:p>
            <a:p>
              <a:r>
                <a:rPr lang="fr-FR" sz="1400" dirty="0" smtClean="0">
                  <a:solidFill>
                    <a:schemeClr val="tx1"/>
                  </a:solidFill>
                </a:rPr>
                <a:t>Equipe administrative à DISOP Bruxelles et bureaux régionaux</a:t>
              </a:r>
            </a:p>
            <a:p>
              <a:r>
                <a:rPr lang="fr-FR" sz="1400" dirty="0" smtClean="0">
                  <a:solidFill>
                    <a:schemeClr val="tx1"/>
                  </a:solidFill>
                </a:rPr>
                <a:t>Accès à l’informatique</a:t>
              </a:r>
            </a:p>
            <a:p>
              <a:r>
                <a:rPr lang="fr-FR" sz="1400" dirty="0" smtClean="0">
                  <a:solidFill>
                    <a:schemeClr val="tx1"/>
                  </a:solidFill>
                </a:rPr>
                <a:t>Espace de stockage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1624862" y="1711788"/>
              <a:ext cx="2349092" cy="2327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11. Moyens</a:t>
              </a:r>
              <a:endParaRPr lang="fr-FR" sz="1600" dirty="0"/>
            </a:p>
          </p:txBody>
        </p:sp>
        <p:cxnSp>
          <p:nvCxnSpPr>
            <p:cNvPr id="64" name="Connecteur droit 63"/>
            <p:cNvCxnSpPr/>
            <p:nvPr/>
          </p:nvCxnSpPr>
          <p:spPr>
            <a:xfrm>
              <a:off x="897268" y="1955432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er 64"/>
          <p:cNvGrpSpPr/>
          <p:nvPr/>
        </p:nvGrpSpPr>
        <p:grpSpPr>
          <a:xfrm>
            <a:off x="9670792" y="951357"/>
            <a:ext cx="2548245" cy="1277493"/>
            <a:chOff x="856637" y="1182654"/>
            <a:chExt cx="3837549" cy="1562242"/>
          </a:xfrm>
        </p:grpSpPr>
        <p:sp>
          <p:nvSpPr>
            <p:cNvPr id="66" name="Rectangle 65"/>
            <p:cNvSpPr/>
            <p:nvPr/>
          </p:nvSpPr>
          <p:spPr>
            <a:xfrm>
              <a:off x="856639" y="1182654"/>
              <a:ext cx="3837547" cy="1562242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100" dirty="0" smtClean="0">
                <a:solidFill>
                  <a:schemeClr val="tx1"/>
                </a:solidFill>
              </a:endParaRPr>
            </a:p>
            <a:p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Le rapport financier global est transmis dans les délais aux bailleurs de fonds.</a:t>
              </a:r>
              <a:endParaRPr lang="fr-FR" sz="1100" dirty="0">
                <a:solidFill>
                  <a:schemeClr val="tx1"/>
                </a:solidFill>
              </a:endParaRPr>
            </a:p>
            <a:p>
              <a:r>
                <a:rPr lang="fr-FR" sz="1200" dirty="0" smtClean="0">
                  <a:solidFill>
                    <a:schemeClr val="tx1"/>
                  </a:solidFill>
                </a:rPr>
                <a:t>99% des pièces justificatives sont approuvées par le contrôleur de la DGD.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1070761" y="1192990"/>
              <a:ext cx="3409302" cy="414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14. Points de mesure</a:t>
              </a:r>
              <a:endParaRPr lang="fr-FR" sz="1600" dirty="0"/>
            </a:p>
          </p:txBody>
        </p:sp>
        <p:cxnSp>
          <p:nvCxnSpPr>
            <p:cNvPr id="68" name="Connecteur droit 67"/>
            <p:cNvCxnSpPr/>
            <p:nvPr/>
          </p:nvCxnSpPr>
          <p:spPr>
            <a:xfrm>
              <a:off x="856637" y="1607006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Rectangle 72"/>
          <p:cNvSpPr/>
          <p:nvPr/>
        </p:nvSpPr>
        <p:spPr>
          <a:xfrm>
            <a:off x="3299186" y="6875584"/>
            <a:ext cx="5825340" cy="2566865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3299186" y="6875585"/>
            <a:ext cx="5825340" cy="337651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rgbClr val="000000"/>
                </a:solidFill>
              </a:rPr>
              <a:t>15. Risques                         Actions de maîtrise des risques</a:t>
            </a:r>
            <a:endParaRPr lang="fr-FR" sz="1600" dirty="0">
              <a:solidFill>
                <a:srgbClr val="000000"/>
              </a:solidFill>
            </a:endParaRPr>
          </a:p>
        </p:txBody>
      </p:sp>
      <p:grpSp>
        <p:nvGrpSpPr>
          <p:cNvPr id="77" name="Grouper 76"/>
          <p:cNvGrpSpPr/>
          <p:nvPr/>
        </p:nvGrpSpPr>
        <p:grpSpPr>
          <a:xfrm>
            <a:off x="3359151" y="7257686"/>
            <a:ext cx="5683248" cy="316586"/>
            <a:chOff x="3346451" y="7257686"/>
            <a:chExt cx="5683248" cy="316586"/>
          </a:xfrm>
        </p:grpSpPr>
        <p:sp>
          <p:nvSpPr>
            <p:cNvPr id="74" name="Signalisation droite 73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Retard dans l’envoi des rapports financiers des partenaires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  <p:sp>
          <p:nvSpPr>
            <p:cNvPr id="76" name="Signalisation droite 75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000" dirty="0" smtClean="0">
                  <a:solidFill>
                    <a:schemeClr val="tx1"/>
                  </a:solidFill>
                </a:rPr>
                <a:t>Les bureaux régionaux demandent des rapports financiers intermédiaires. Communication permanente.</a:t>
              </a:r>
              <a:endParaRPr lang="fr-FR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Grouper 77"/>
          <p:cNvGrpSpPr/>
          <p:nvPr/>
        </p:nvGrpSpPr>
        <p:grpSpPr>
          <a:xfrm>
            <a:off x="3365501" y="7613286"/>
            <a:ext cx="5683248" cy="316586"/>
            <a:chOff x="3346451" y="7257686"/>
            <a:chExt cx="5683248" cy="316586"/>
          </a:xfrm>
        </p:grpSpPr>
        <p:sp>
          <p:nvSpPr>
            <p:cNvPr id="79" name="Signalisation droite 78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Justificatifs incorrects, mal classés ou illisibles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  <p:sp>
          <p:nvSpPr>
            <p:cNvPr id="80" name="Signalisation droite 79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Bien  orienter les bureaux régionaux et par leur intermédiaire  les partenaires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1" name="Grouper 80"/>
          <p:cNvGrpSpPr/>
          <p:nvPr/>
        </p:nvGrpSpPr>
        <p:grpSpPr>
          <a:xfrm>
            <a:off x="3371851" y="7968886"/>
            <a:ext cx="5683248" cy="316586"/>
            <a:chOff x="3346451" y="7257686"/>
            <a:chExt cx="5683248" cy="316586"/>
          </a:xfrm>
        </p:grpSpPr>
        <p:sp>
          <p:nvSpPr>
            <p:cNvPr id="82" name="Signalisation droite 81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Incapacité de travail des responsables financiers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  <p:sp>
          <p:nvSpPr>
            <p:cNvPr id="83" name="Signalisation droite 82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>
                  <a:solidFill>
                    <a:schemeClr val="tx1"/>
                  </a:solidFill>
                </a:rPr>
                <a:t>B</a:t>
              </a:r>
              <a:r>
                <a:rPr lang="fr-FR" sz="1100" dirty="0" smtClean="0">
                  <a:solidFill>
                    <a:schemeClr val="tx1"/>
                  </a:solidFill>
                </a:rPr>
                <a:t>ien sauvegarder </a:t>
              </a:r>
              <a:r>
                <a:rPr lang="fr-FR" sz="1100" dirty="0">
                  <a:solidFill>
                    <a:schemeClr val="tx1"/>
                  </a:solidFill>
                </a:rPr>
                <a:t>toutes </a:t>
              </a:r>
              <a:r>
                <a:rPr lang="fr-FR" sz="1100" dirty="0" smtClean="0">
                  <a:solidFill>
                    <a:schemeClr val="tx1"/>
                  </a:solidFill>
                </a:rPr>
                <a:t>les données sur le serveur.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4" name="Grouper 83"/>
          <p:cNvGrpSpPr/>
          <p:nvPr/>
        </p:nvGrpSpPr>
        <p:grpSpPr>
          <a:xfrm>
            <a:off x="3378201" y="8324486"/>
            <a:ext cx="5683248" cy="316586"/>
            <a:chOff x="3346451" y="7257686"/>
            <a:chExt cx="5683248" cy="316586"/>
          </a:xfrm>
        </p:grpSpPr>
        <p:sp>
          <p:nvSpPr>
            <p:cNvPr id="85" name="Signalisation droite 84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Perte de pièces justificatives encours de transport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86" name="Signalisation droite 85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Bien garder les originaux sur place ; Envoi via des agences de transport fiables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ouper 86"/>
          <p:cNvGrpSpPr/>
          <p:nvPr/>
        </p:nvGrpSpPr>
        <p:grpSpPr>
          <a:xfrm>
            <a:off x="3384551" y="8680086"/>
            <a:ext cx="5683248" cy="316586"/>
            <a:chOff x="3346451" y="7257686"/>
            <a:chExt cx="5683248" cy="316586"/>
          </a:xfrm>
        </p:grpSpPr>
        <p:sp>
          <p:nvSpPr>
            <p:cNvPr id="88" name="Signalisation droite 87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Crash du serveur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  <p:sp>
          <p:nvSpPr>
            <p:cNvPr id="89" name="Signalisation droite 88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Sauvegarder régulièrement sur disquettes externes</a:t>
              </a:r>
            </a:p>
          </p:txBody>
        </p:sp>
      </p:grpSp>
      <p:grpSp>
        <p:nvGrpSpPr>
          <p:cNvPr id="90" name="Grouper 89"/>
          <p:cNvGrpSpPr/>
          <p:nvPr/>
        </p:nvGrpSpPr>
        <p:grpSpPr>
          <a:xfrm>
            <a:off x="3384551" y="9043031"/>
            <a:ext cx="5683248" cy="316586"/>
            <a:chOff x="3346451" y="7257686"/>
            <a:chExt cx="5683248" cy="316586"/>
          </a:xfrm>
        </p:grpSpPr>
        <p:sp>
          <p:nvSpPr>
            <p:cNvPr id="91" name="Signalisation droite 90"/>
            <p:cNvSpPr/>
            <p:nvPr/>
          </p:nvSpPr>
          <p:spPr>
            <a:xfrm>
              <a:off x="3346451" y="7257686"/>
              <a:ext cx="2305050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100" dirty="0">
                <a:solidFill>
                  <a:schemeClr val="tx1"/>
                </a:solidFill>
              </a:endParaRPr>
            </a:p>
          </p:txBody>
        </p:sp>
        <p:sp>
          <p:nvSpPr>
            <p:cNvPr id="92" name="Signalisation droite 91"/>
            <p:cNvSpPr/>
            <p:nvPr/>
          </p:nvSpPr>
          <p:spPr>
            <a:xfrm>
              <a:off x="5746750" y="7257686"/>
              <a:ext cx="3282949" cy="316586"/>
            </a:xfrm>
            <a:prstGeom prst="homePlate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93" name="ZoneTexte 92"/>
          <p:cNvSpPr txBox="1"/>
          <p:nvPr/>
        </p:nvSpPr>
        <p:spPr>
          <a:xfrm>
            <a:off x="431845" y="279784"/>
            <a:ext cx="51796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Nom du processus : Rendre compte des finances globale du </a:t>
            </a:r>
          </a:p>
          <a:p>
            <a:r>
              <a:rPr lang="fr-FR" sz="1600" dirty="0" smtClean="0"/>
              <a:t> 		         Programme aux bailleurs de fonds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5683553" y="305128"/>
            <a:ext cx="3151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Propriétaire : Responsable financier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           Programme</a:t>
            </a:r>
            <a:endParaRPr lang="fr-FR" sz="1600" dirty="0"/>
          </a:p>
        </p:txBody>
      </p:sp>
      <p:sp>
        <p:nvSpPr>
          <p:cNvPr id="95" name="ZoneTexte 94"/>
          <p:cNvSpPr txBox="1"/>
          <p:nvPr/>
        </p:nvSpPr>
        <p:spPr>
          <a:xfrm>
            <a:off x="9142802" y="305128"/>
            <a:ext cx="1850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Réf. Documentaire :</a:t>
            </a:r>
            <a:endParaRPr lang="fr-FR" sz="1600" dirty="0"/>
          </a:p>
        </p:txBody>
      </p:sp>
      <p:grpSp>
        <p:nvGrpSpPr>
          <p:cNvPr id="97" name="Grouper 96"/>
          <p:cNvGrpSpPr/>
          <p:nvPr/>
        </p:nvGrpSpPr>
        <p:grpSpPr>
          <a:xfrm>
            <a:off x="9836746" y="3855039"/>
            <a:ext cx="2520632" cy="829469"/>
            <a:chOff x="897268" y="1711788"/>
            <a:chExt cx="3837547" cy="1214818"/>
          </a:xfrm>
        </p:grpSpPr>
        <p:sp>
          <p:nvSpPr>
            <p:cNvPr id="98" name="Rectangle 97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100" dirty="0" smtClean="0">
                <a:solidFill>
                  <a:schemeClr val="tx1"/>
                </a:solidFill>
              </a:endParaRPr>
            </a:p>
            <a:p>
              <a:pPr algn="ctr"/>
              <a:endParaRPr lang="fr-FR" sz="1100" dirty="0">
                <a:solidFill>
                  <a:schemeClr val="tx1"/>
                </a:solidFill>
              </a:endParaRP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C.A. de DISOP</a:t>
              </a: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Bailleurs de fonds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1758080" y="1711788"/>
              <a:ext cx="2143648" cy="495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2. Clients</a:t>
              </a:r>
              <a:endParaRPr lang="fr-FR" sz="1600" dirty="0"/>
            </a:p>
          </p:txBody>
        </p:sp>
        <p:cxnSp>
          <p:nvCxnSpPr>
            <p:cNvPr id="100" name="Connecteur droit 99"/>
            <p:cNvCxnSpPr/>
            <p:nvPr/>
          </p:nvCxnSpPr>
          <p:spPr>
            <a:xfrm>
              <a:off x="897268" y="2204897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er 95"/>
          <p:cNvGrpSpPr/>
          <p:nvPr/>
        </p:nvGrpSpPr>
        <p:grpSpPr>
          <a:xfrm>
            <a:off x="191556" y="3814763"/>
            <a:ext cx="2520632" cy="1150026"/>
            <a:chOff x="897268" y="1711787"/>
            <a:chExt cx="3837547" cy="1214819"/>
          </a:xfrm>
        </p:grpSpPr>
        <p:sp>
          <p:nvSpPr>
            <p:cNvPr id="102" name="Rectangle 101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200" dirty="0" smtClean="0">
                <a:solidFill>
                  <a:schemeClr val="tx1"/>
                </a:solidFill>
              </a:endParaRPr>
            </a:p>
            <a:p>
              <a:r>
                <a:rPr lang="fr-FR" sz="1300" dirty="0">
                  <a:solidFill>
                    <a:schemeClr val="tx1"/>
                  </a:solidFill>
                </a:rPr>
                <a:t>Bureau régionaux et/ou </a:t>
              </a:r>
              <a:r>
                <a:rPr lang="fr-FR" sz="1300" dirty="0" smtClean="0">
                  <a:solidFill>
                    <a:schemeClr val="tx1"/>
                  </a:solidFill>
                </a:rPr>
                <a:t>Partenaires</a:t>
              </a:r>
            </a:p>
            <a:p>
              <a:endParaRPr lang="fr-FR" sz="1300" dirty="0">
                <a:solidFill>
                  <a:schemeClr val="tx1"/>
                </a:solidFill>
              </a:endParaRP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1278157" y="1711787"/>
              <a:ext cx="3068351" cy="357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6. Fournisseurs</a:t>
              </a:r>
              <a:endParaRPr lang="fr-FR" sz="1600" dirty="0"/>
            </a:p>
          </p:txBody>
        </p:sp>
        <p:cxnSp>
          <p:nvCxnSpPr>
            <p:cNvPr id="104" name="Connecteur droit 103"/>
            <p:cNvCxnSpPr/>
            <p:nvPr/>
          </p:nvCxnSpPr>
          <p:spPr>
            <a:xfrm>
              <a:off x="897268" y="2079508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er 104"/>
          <p:cNvGrpSpPr/>
          <p:nvPr/>
        </p:nvGrpSpPr>
        <p:grpSpPr>
          <a:xfrm>
            <a:off x="191556" y="6214047"/>
            <a:ext cx="2557982" cy="1338238"/>
            <a:chOff x="897268" y="1711788"/>
            <a:chExt cx="3837547" cy="1214818"/>
          </a:xfrm>
        </p:grpSpPr>
        <p:sp>
          <p:nvSpPr>
            <p:cNvPr id="106" name="Rectangle 105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100" dirty="0" smtClean="0">
                <a:solidFill>
                  <a:schemeClr val="tx1"/>
                </a:solidFill>
              </a:endParaRPr>
            </a:p>
            <a:p>
              <a:endParaRPr lang="fr-FR" sz="1100" dirty="0">
                <a:solidFill>
                  <a:schemeClr val="tx1"/>
                </a:solidFill>
              </a:endParaRPr>
            </a:p>
            <a:p>
              <a:endParaRPr lang="fr-FR" sz="1400" dirty="0" smtClean="0">
                <a:solidFill>
                  <a:schemeClr val="tx1"/>
                </a:solidFill>
              </a:endParaRPr>
            </a:p>
            <a:p>
              <a:r>
                <a:rPr lang="fr-FR" sz="1400" dirty="0" smtClean="0">
                  <a:solidFill>
                    <a:schemeClr val="tx1"/>
                  </a:solidFill>
                </a:rPr>
                <a:t>Gérer les finances du Programme Sud ; </a:t>
              </a:r>
              <a:r>
                <a:rPr lang="fr-FR" sz="1400" dirty="0">
                  <a:solidFill>
                    <a:schemeClr val="tx1"/>
                  </a:solidFill>
                </a:rPr>
                <a:t>g</a:t>
              </a:r>
              <a:r>
                <a:rPr lang="fr-FR" sz="1400" dirty="0" smtClean="0">
                  <a:solidFill>
                    <a:schemeClr val="tx1"/>
                  </a:solidFill>
                </a:rPr>
                <a:t>érer les finances de DISOP ; </a:t>
              </a:r>
              <a:r>
                <a:rPr lang="fr-FR" sz="1400" dirty="0">
                  <a:solidFill>
                    <a:schemeClr val="tx1"/>
                  </a:solidFill>
                </a:rPr>
                <a:t>g</a:t>
              </a:r>
              <a:r>
                <a:rPr lang="fr-FR" sz="1400" dirty="0" smtClean="0">
                  <a:solidFill>
                    <a:schemeClr val="tx1"/>
                  </a:solidFill>
                </a:rPr>
                <a:t>érer les R.H</a:t>
              </a:r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1102679" y="1711788"/>
              <a:ext cx="3409302" cy="530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7. Interfaces avec d’autres processus</a:t>
              </a:r>
              <a:endParaRPr lang="fr-FR" sz="1600" dirty="0"/>
            </a:p>
          </p:txBody>
        </p:sp>
        <p:cxnSp>
          <p:nvCxnSpPr>
            <p:cNvPr id="108" name="Connecteur droit 107"/>
            <p:cNvCxnSpPr/>
            <p:nvPr/>
          </p:nvCxnSpPr>
          <p:spPr>
            <a:xfrm>
              <a:off x="897268" y="2253922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er 108"/>
          <p:cNvGrpSpPr/>
          <p:nvPr/>
        </p:nvGrpSpPr>
        <p:grpSpPr>
          <a:xfrm>
            <a:off x="9845740" y="5732698"/>
            <a:ext cx="2548244" cy="1338238"/>
            <a:chOff x="897268" y="1711788"/>
            <a:chExt cx="3837547" cy="1214818"/>
          </a:xfrm>
        </p:grpSpPr>
        <p:sp>
          <p:nvSpPr>
            <p:cNvPr id="110" name="Rectangle 109"/>
            <p:cNvSpPr/>
            <p:nvPr/>
          </p:nvSpPr>
          <p:spPr>
            <a:xfrm>
              <a:off x="897268" y="1711788"/>
              <a:ext cx="3837547" cy="1214818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200" dirty="0" smtClean="0">
                <a:solidFill>
                  <a:schemeClr val="tx1"/>
                </a:solidFill>
              </a:endParaRPr>
            </a:p>
            <a:p>
              <a:endParaRPr lang="fr-FR" sz="1200" dirty="0">
                <a:solidFill>
                  <a:schemeClr val="tx1"/>
                </a:solidFill>
              </a:endParaRPr>
            </a:p>
            <a:p>
              <a:endParaRPr lang="fr-FR" sz="1200" dirty="0" smtClean="0">
                <a:solidFill>
                  <a:schemeClr val="tx1"/>
                </a:solidFill>
              </a:endParaRPr>
            </a:p>
            <a:p>
              <a:r>
                <a:rPr lang="fr-FR" sz="1400" dirty="0" smtClean="0">
                  <a:solidFill>
                    <a:schemeClr val="tx1"/>
                  </a:solidFill>
                </a:rPr>
                <a:t>Tenir la comptabilité de DISOP</a:t>
              </a: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1102679" y="1711788"/>
              <a:ext cx="3409302" cy="530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dirty="0" smtClean="0"/>
                <a:t>9.Interfaces avec d’autres processus</a:t>
              </a:r>
              <a:endParaRPr lang="fr-FR" sz="1600" dirty="0"/>
            </a:p>
          </p:txBody>
        </p:sp>
        <p:cxnSp>
          <p:nvCxnSpPr>
            <p:cNvPr id="112" name="Connecteur droit 111"/>
            <p:cNvCxnSpPr/>
            <p:nvPr/>
          </p:nvCxnSpPr>
          <p:spPr>
            <a:xfrm>
              <a:off x="897268" y="2253922"/>
              <a:ext cx="3837547" cy="0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ZoneTexte 112"/>
          <p:cNvSpPr txBox="1"/>
          <p:nvPr/>
        </p:nvSpPr>
        <p:spPr>
          <a:xfrm>
            <a:off x="470936" y="885782"/>
            <a:ext cx="6532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Finalité du processus : Optimaliser les ressources financières du Programme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72842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448</Words>
  <Application>Microsoft Office PowerPoint</Application>
  <PresentationFormat>A3 (297 x 420 mm)</PresentationFormat>
  <Paragraphs>103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 Hussin</dc:creator>
  <cp:lastModifiedBy>Justine FERRIER</cp:lastModifiedBy>
  <cp:revision>70</cp:revision>
  <cp:lastPrinted>2014-09-27T08:56:08Z</cp:lastPrinted>
  <dcterms:created xsi:type="dcterms:W3CDTF">2013-07-24T15:38:08Z</dcterms:created>
  <dcterms:modified xsi:type="dcterms:W3CDTF">2015-08-03T12:39:37Z</dcterms:modified>
</cp:coreProperties>
</file>