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100" d="100"/>
          <a:sy n="100" d="100"/>
        </p:scale>
        <p:origin x="-72" y="168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F522-11B1-49DF-AB86-82FFD27F2D50}" type="datetimeFigureOut">
              <a:rPr lang="nl-BE" smtClean="0"/>
              <a:pPr/>
              <a:t>3/08/2015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868D-3FEA-42B2-9DBF-9B6C2D220B9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764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868D-3FEA-42B2-9DBF-9B6C2D220B9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15436" y="1384044"/>
            <a:ext cx="3837547" cy="1121415"/>
            <a:chOff x="964022" y="1524122"/>
            <a:chExt cx="3837547" cy="1746997"/>
          </a:xfrm>
        </p:grpSpPr>
        <p:sp>
          <p:nvSpPr>
            <p:cNvPr id="5" name="Rectangle 4"/>
            <p:cNvSpPr/>
            <p:nvPr/>
          </p:nvSpPr>
          <p:spPr>
            <a:xfrm>
              <a:off x="964022" y="1524122"/>
              <a:ext cx="3837547" cy="1746997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Assurer une gestion financière globale du Programme en accord avec les exigences des bailleurs de fonds  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524124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964022" y="20503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866055" y="1367384"/>
            <a:ext cx="3837548" cy="1374263"/>
            <a:chOff x="897267" y="1711788"/>
            <a:chExt cx="3837548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7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Les normes et procédures de la DGD et autres bailleurs de fonds ; comptabilité double et analytique ; </a:t>
              </a:r>
              <a:r>
                <a:rPr lang="fr-FR" sz="1400" dirty="0">
                  <a:solidFill>
                    <a:schemeClr val="tx1"/>
                  </a:solidFill>
                </a:rPr>
                <a:t>c</a:t>
              </a:r>
              <a:r>
                <a:rPr lang="fr-FR" sz="1400" dirty="0" smtClean="0">
                  <a:solidFill>
                    <a:schemeClr val="tx1"/>
                  </a:solidFill>
                </a:rPr>
                <a:t>ontrats annuels ; copies des pièces justificatives ; </a:t>
              </a:r>
              <a:r>
                <a:rPr lang="fr-FR" sz="1400" dirty="0">
                  <a:solidFill>
                    <a:schemeClr val="tx1"/>
                  </a:solidFill>
                </a:rPr>
                <a:t>e</a:t>
              </a:r>
              <a:r>
                <a:rPr lang="fr-FR" sz="1400" dirty="0" smtClean="0">
                  <a:solidFill>
                    <a:schemeClr val="tx1"/>
                  </a:solidFill>
                </a:rPr>
                <a:t>xtraits bancaires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198403"/>
            <a:chOff x="9456382" y="1598183"/>
            <a:chExt cx="3023659" cy="2198403"/>
          </a:xfrm>
        </p:grpSpPr>
        <p:sp>
          <p:nvSpPr>
            <p:cNvPr id="15" name="Rectangle 14"/>
            <p:cNvSpPr/>
            <p:nvPr/>
          </p:nvSpPr>
          <p:spPr>
            <a:xfrm>
              <a:off x="9456382" y="1654455"/>
              <a:ext cx="3022547" cy="214213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Equipe de DISOP Bruxelles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Equipes des bureaux régionaux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Commissaire aux comptes</a:t>
              </a: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Contrôleur de la DGD </a:t>
              </a:r>
            </a:p>
            <a:p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380729" y="2671641"/>
            <a:ext cx="2549171" cy="1007474"/>
            <a:chOff x="897268" y="1711788"/>
            <a:chExt cx="3837547" cy="1344294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91"/>
              <a:ext cx="3837547" cy="134429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Arrivée des rapports financiers des partenaires et des bureaux régionaux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078501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1150025"/>
            <a:chOff x="897268" y="1711788"/>
            <a:chExt cx="3837547" cy="1214818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3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Budget Programme approuvé (A.M.) ; </a:t>
              </a:r>
              <a:r>
                <a:rPr lang="fr-FR" sz="1200" dirty="0">
                  <a:solidFill>
                    <a:schemeClr val="tx1"/>
                  </a:solidFill>
                </a:rPr>
                <a:t>c</a:t>
              </a:r>
              <a:r>
                <a:rPr lang="fr-FR" sz="1200" dirty="0" smtClean="0">
                  <a:solidFill>
                    <a:schemeClr val="tx1"/>
                  </a:solidFill>
                </a:rPr>
                <a:t>ontrats annuels ; rapports financiers annuels des partenaires et Tableau global des transferts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30"/>
            <a:ext cx="2209212" cy="2779269"/>
            <a:chOff x="4901022" y="3581770"/>
            <a:chExt cx="2209212" cy="2516094"/>
          </a:xfrm>
        </p:grpSpPr>
        <p:sp>
          <p:nvSpPr>
            <p:cNvPr id="33" name="Rectangle 32"/>
            <p:cNvSpPr/>
            <p:nvPr/>
          </p:nvSpPr>
          <p:spPr>
            <a:xfrm>
              <a:off x="4901578" y="5707413"/>
              <a:ext cx="2208656" cy="39045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7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Vérifier les modèles 7B et C et Modèle 4 des partenaires et bureaux régionaux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Elaborer les modèle 7A avec les dépenses payées à partir du siège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6764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Elaborer les modèles consolidés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Présenter le rapport financier global à la DGD et aux autres bailleurs de fonds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53641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Responsables financiers Programme et pays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50721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Responsables financiers Programme et DISOP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4330"/>
              <a:ext cx="857206" cy="44133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Responsables financiers  et Coordinateur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2" y="5331434"/>
              <a:ext cx="857206" cy="52855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Responsables financiers Programme et pays et 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coord</a:t>
              </a:r>
              <a:r>
                <a:rPr lang="fr-FR" sz="900" dirty="0" smtClean="0">
                  <a:solidFill>
                    <a:schemeClr val="tx1"/>
                  </a:solidFill>
                </a:rPr>
                <a:t>.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5944161"/>
              <a:ext cx="857206" cy="41033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Responsable financier Programme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Bxl</a:t>
              </a:r>
              <a:r>
                <a:rPr lang="fr-FR" sz="1000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Pays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parten</a:t>
              </a:r>
              <a:r>
                <a:rPr lang="fr-FR" sz="1000" dirty="0" smtClean="0">
                  <a:solidFill>
                    <a:schemeClr val="tx1"/>
                  </a:solidFill>
                </a:rPr>
                <a:t>.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Rapport financier global annuel final du Programme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733273" y="2505461"/>
            <a:ext cx="2520632" cy="1173652"/>
            <a:chOff x="897268" y="1711787"/>
            <a:chExt cx="3837547" cy="1528124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7"/>
              <a:ext cx="3837547" cy="152812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300" dirty="0">
                  <a:solidFill>
                    <a:schemeClr val="tx1"/>
                  </a:solidFill>
                </a:rPr>
                <a:t>R</a:t>
              </a:r>
              <a:r>
                <a:rPr lang="fr-FR" sz="1300" dirty="0" smtClean="0">
                  <a:solidFill>
                    <a:schemeClr val="tx1"/>
                  </a:solidFill>
                </a:rPr>
                <a:t>apport financier annuel global envoyé ; pièces justificatives et documents classés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98906"/>
              <a:ext cx="3837545" cy="44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414125" y="7735757"/>
            <a:ext cx="2548244" cy="1623859"/>
            <a:chOff x="897268" y="1711788"/>
            <a:chExt cx="3837547" cy="1116404"/>
          </a:xfrm>
        </p:grpSpPr>
        <p:sp>
          <p:nvSpPr>
            <p:cNvPr id="62" name="Rectangle 61"/>
            <p:cNvSpPr/>
            <p:nvPr/>
          </p:nvSpPr>
          <p:spPr>
            <a:xfrm>
              <a:off x="897268" y="1711788"/>
              <a:ext cx="3837547" cy="111640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Equipe administrative à DISOP Bruxelles et bureaux régionaux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Accès à l’informatique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Espace de stockage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897268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670792" y="951357"/>
            <a:ext cx="2548245" cy="1277493"/>
            <a:chOff x="856637" y="1182654"/>
            <a:chExt cx="3837549" cy="1562242"/>
          </a:xfrm>
        </p:grpSpPr>
        <p:sp>
          <p:nvSpPr>
            <p:cNvPr id="66" name="Rectangle 65"/>
            <p:cNvSpPr/>
            <p:nvPr/>
          </p:nvSpPr>
          <p:spPr>
            <a:xfrm>
              <a:off x="856639" y="1182654"/>
              <a:ext cx="3837547" cy="156224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Le rapport financier global est transmis dans les délais aux bailleurs de fonds.</a:t>
              </a:r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99% des pièces justificatives sont approuvées par le contrôleur de la DGD.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070761" y="1192990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56637" y="160700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Retard dans l’envoi des rapports financiers des partenaires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Les bureaux régionaux demandent des rapports financiers intermédiaires. Communication permanente.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Justificatifs incorrects, mal classés ou illisibles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Bien  orienter les bureaux régionaux et par leur intermédiaire  les partenaires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Incapacité de travail des responsables financiers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>
                  <a:solidFill>
                    <a:schemeClr val="tx1"/>
                  </a:solidFill>
                </a:rPr>
                <a:t>B</a:t>
              </a:r>
              <a:r>
                <a:rPr lang="fr-FR" sz="1100" dirty="0" smtClean="0">
                  <a:solidFill>
                    <a:schemeClr val="tx1"/>
                  </a:solidFill>
                </a:rPr>
                <a:t>ien sauvegarder </a:t>
              </a:r>
              <a:r>
                <a:rPr lang="fr-FR" sz="1100" dirty="0">
                  <a:solidFill>
                    <a:schemeClr val="tx1"/>
                  </a:solidFill>
                </a:rPr>
                <a:t>toutes </a:t>
              </a:r>
              <a:r>
                <a:rPr lang="fr-FR" sz="1100" dirty="0" smtClean="0">
                  <a:solidFill>
                    <a:schemeClr val="tx1"/>
                  </a:solidFill>
                </a:rPr>
                <a:t>les données sur le serveur.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Perte de pièces justificatives encours de transport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Bien garder les originaux sur place ; Envoi via des agences de transport fiables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Crash du serveur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Sauvegarder régulièrement sur disquettes externes</a:t>
              </a: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279784"/>
            <a:ext cx="5179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Rendre compte des finances globale du </a:t>
            </a:r>
          </a:p>
          <a:p>
            <a:r>
              <a:rPr lang="fr-FR" sz="1600" dirty="0" smtClean="0"/>
              <a:t> 		         Programme aux bailleurs de fonds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5683553" y="305128"/>
            <a:ext cx="3151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Responsable financier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           Programme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C.A. de DISOP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Bailleurs de fonds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>
                  <a:solidFill>
                    <a:schemeClr val="tx1"/>
                  </a:solidFill>
                </a:rPr>
                <a:t>Bureau régionaux et/ou </a:t>
              </a:r>
              <a:r>
                <a:rPr lang="fr-FR" sz="1300" dirty="0" smtClean="0">
                  <a:solidFill>
                    <a:schemeClr val="tx1"/>
                  </a:solidFill>
                </a:rPr>
                <a:t>Partenaires</a:t>
              </a:r>
            </a:p>
            <a:p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91556" y="6214047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Gérer les finances du Programme Sud ; </a:t>
              </a:r>
              <a:r>
                <a:rPr lang="fr-FR" sz="1400" dirty="0">
                  <a:solidFill>
                    <a:schemeClr val="tx1"/>
                  </a:solidFill>
                </a:rPr>
                <a:t>g</a:t>
              </a:r>
              <a:r>
                <a:rPr lang="fr-FR" sz="1400" dirty="0" smtClean="0">
                  <a:solidFill>
                    <a:schemeClr val="tx1"/>
                  </a:solidFill>
                </a:rPr>
                <a:t>érer les finances de DISOP ; </a:t>
              </a:r>
              <a:r>
                <a:rPr lang="fr-FR" sz="1400" dirty="0">
                  <a:solidFill>
                    <a:schemeClr val="tx1"/>
                  </a:solidFill>
                </a:rPr>
                <a:t>g</a:t>
              </a:r>
              <a:r>
                <a:rPr lang="fr-FR" sz="1400" dirty="0" smtClean="0">
                  <a:solidFill>
                    <a:schemeClr val="tx1"/>
                  </a:solidFill>
                </a:rPr>
                <a:t>érer les R.H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Tenir la comptabilité de DISOP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70936" y="885782"/>
            <a:ext cx="6532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Optimaliser les ressources financières du Programme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448</Words>
  <Application>Microsoft Office PowerPoint</Application>
  <PresentationFormat>A3 (297 x 420 mm)</PresentationFormat>
  <Paragraphs>103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70</cp:revision>
  <cp:lastPrinted>2014-09-27T08:56:08Z</cp:lastPrinted>
  <dcterms:created xsi:type="dcterms:W3CDTF">2013-07-24T15:38:08Z</dcterms:created>
  <dcterms:modified xsi:type="dcterms:W3CDTF">2015-08-03T12:39:37Z</dcterms:modified>
</cp:coreProperties>
</file>