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80" d="100"/>
          <a:sy n="80" d="100"/>
        </p:scale>
        <p:origin x="0" y="35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F522-11B1-49DF-AB86-82FFD27F2D50}" type="datetimeFigureOut">
              <a:rPr lang="nl-BE" smtClean="0"/>
              <a:pPr/>
              <a:t>3/08/2015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868D-3FEA-42B2-9DBF-9B6C2D220B9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134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868D-3FEA-42B2-9DBF-9B6C2D220B98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41736" y="1477173"/>
            <a:ext cx="3837547" cy="900267"/>
            <a:chOff x="897268" y="1524125"/>
            <a:chExt cx="3837547" cy="1402481"/>
          </a:xfrm>
        </p:grpSpPr>
        <p:sp>
          <p:nvSpPr>
            <p:cNvPr id="5" name="Rectangle 4"/>
            <p:cNvSpPr/>
            <p:nvPr/>
          </p:nvSpPr>
          <p:spPr>
            <a:xfrm>
              <a:off x="897268" y="1524125"/>
              <a:ext cx="3837547" cy="140248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 dirty="0" smtClean="0">
                <a:solidFill>
                  <a:schemeClr val="tx1"/>
                </a:solidFill>
              </a:endParaRPr>
            </a:p>
            <a:p>
              <a:r>
                <a:rPr lang="fr-FR" sz="1600" dirty="0" smtClean="0">
                  <a:solidFill>
                    <a:schemeClr val="tx1"/>
                  </a:solidFill>
                </a:rPr>
                <a:t>Assurer un suivi de qualité et dans les temps en vue de l’atteinte des résultats.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524125"/>
              <a:ext cx="1124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1. 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901022" y="1598184"/>
            <a:ext cx="3837547" cy="1214818"/>
            <a:chOff x="897268" y="1711788"/>
            <a:chExt cx="3837547" cy="1214818"/>
          </a:xfrm>
        </p:grpSpPr>
        <p:sp>
          <p:nvSpPr>
            <p:cNvPr id="11" name="Rectangle 10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Arrêté Ministériel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Conventions et  contrats annuels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Rapports d’activités annuels du partenaire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711788"/>
              <a:ext cx="3454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13. 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351707"/>
            <a:chOff x="9456382" y="1598183"/>
            <a:chExt cx="3023659" cy="2351707"/>
          </a:xfrm>
        </p:grpSpPr>
        <p:sp>
          <p:nvSpPr>
            <p:cNvPr id="15" name="Rectangle 14"/>
            <p:cNvSpPr/>
            <p:nvPr/>
          </p:nvSpPr>
          <p:spPr>
            <a:xfrm>
              <a:off x="9456382" y="1654455"/>
              <a:ext cx="3022547" cy="2295435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Equipe des bureaux régionaux</a:t>
              </a:r>
            </a:p>
            <a:p>
              <a:r>
                <a:rPr lang="fr-FR" sz="1200" smtClean="0">
                  <a:solidFill>
                    <a:schemeClr val="tx1"/>
                  </a:solidFill>
                </a:rPr>
                <a:t>Responsables </a:t>
              </a:r>
              <a:r>
                <a:rPr lang="fr-FR" sz="1200" dirty="0" smtClean="0">
                  <a:solidFill>
                    <a:schemeClr val="tx1"/>
                  </a:solidFill>
                </a:rPr>
                <a:t>pays à Bruxelles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Coordinateur du Programme</a:t>
              </a: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Partenaires 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Acteurs locaux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Consultants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12. 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179173" y="2528538"/>
            <a:ext cx="2549171" cy="1150575"/>
            <a:chOff x="715464" y="1711788"/>
            <a:chExt cx="3837552" cy="1535236"/>
          </a:xfrm>
        </p:grpSpPr>
        <p:sp>
          <p:nvSpPr>
            <p:cNvPr id="24" name="Rectangle 23"/>
            <p:cNvSpPr/>
            <p:nvPr/>
          </p:nvSpPr>
          <p:spPr>
            <a:xfrm>
              <a:off x="715464" y="1711788"/>
              <a:ext cx="3837551" cy="15352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Signature de l’A.M. relatif au programme (1° année) ou approbation des rapports de l’année antérieure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15237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3. 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715469" y="22552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1150025"/>
            <a:chOff x="897268" y="1711788"/>
            <a:chExt cx="3837547" cy="1214818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Proposition de partenariat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C.L. Pays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Leçons apprises et recommandations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5. 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10. 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30"/>
            <a:ext cx="2209212" cy="2779269"/>
            <a:chOff x="4901022" y="3581770"/>
            <a:chExt cx="2209212" cy="2516094"/>
          </a:xfrm>
        </p:grpSpPr>
        <p:sp>
          <p:nvSpPr>
            <p:cNvPr id="33" name="Rectangle 32"/>
            <p:cNvSpPr/>
            <p:nvPr/>
          </p:nvSpPr>
          <p:spPr>
            <a:xfrm>
              <a:off x="4901578" y="5814322"/>
              <a:ext cx="2208656" cy="28354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7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Actualiser et signer la convention et contrat de la 1</a:t>
              </a:r>
              <a:r>
                <a:rPr lang="fr-FR" sz="1100" baseline="30000" dirty="0" smtClean="0">
                  <a:solidFill>
                    <a:schemeClr val="tx1"/>
                  </a:solidFill>
                </a:rPr>
                <a:t>ière</a:t>
              </a:r>
              <a:r>
                <a:rPr lang="fr-FR" sz="1100" dirty="0" smtClean="0">
                  <a:solidFill>
                    <a:schemeClr val="tx1"/>
                  </a:solidFill>
                </a:rPr>
                <a:t> année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00410"/>
              <a:ext cx="2208656" cy="575106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Accompagner la mise en œuvre des activités et réaliser le suivi des indicateurs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715489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Réaliser des séminaires de formation et de partage d’expériences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2348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Elaborer les contrats annuels suivants sur base des leçons apprises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8215" cy="2784108"/>
            <a:chOff x="3439508" y="3580430"/>
            <a:chExt cx="1278215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Partenaire</a:t>
              </a: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Gestionnaire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65320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Gestionnaire</a:t>
              </a:r>
              <a:r>
                <a:rPr lang="fr-FR" sz="1000" dirty="0" smtClean="0">
                  <a:solidFill>
                    <a:schemeClr val="tx1"/>
                  </a:solidFill>
                </a:rPr>
                <a:t> </a:t>
              </a:r>
              <a:r>
                <a:rPr lang="fr-FR" sz="900" dirty="0" smtClean="0">
                  <a:solidFill>
                    <a:schemeClr val="tx1"/>
                  </a:solidFill>
                </a:rPr>
                <a:t>Coordinateur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Gestionnaire</a:t>
              </a: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pays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Gestionnaire pays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 part.</a:t>
              </a: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 partenaire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Pays </a:t>
              </a:r>
              <a:r>
                <a:rPr lang="fr-FR" sz="1000" dirty="0">
                  <a:solidFill>
                    <a:schemeClr val="tx1"/>
                  </a:solidFill>
                </a:rPr>
                <a:t>partenaire</a:t>
              </a:r>
            </a:p>
            <a:p>
              <a:endParaRPr lang="fr-FR" sz="1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 partenaire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Résultats atteints et leçons apprises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8. 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733273" y="2505461"/>
            <a:ext cx="2520632" cy="1173652"/>
            <a:chOff x="897268" y="1711787"/>
            <a:chExt cx="3837547" cy="1528124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7"/>
              <a:ext cx="3837547" cy="152812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Rapport consolidé-pays de l’année et plan d’action de l’année suivante présentés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98906"/>
              <a:ext cx="3837545" cy="44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4. 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207095" y="7735758"/>
            <a:ext cx="2548255" cy="1767007"/>
            <a:chOff x="585499" y="1711788"/>
            <a:chExt cx="3837554" cy="1214818"/>
          </a:xfrm>
        </p:grpSpPr>
        <p:sp>
          <p:nvSpPr>
            <p:cNvPr id="62" name="Rectangle 61"/>
            <p:cNvSpPr/>
            <p:nvPr/>
          </p:nvSpPr>
          <p:spPr>
            <a:xfrm>
              <a:off x="585508" y="1711788"/>
              <a:ext cx="3837545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Equipe régionale DISOP ou responsables pays désignés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Financement des visites aux partenaires, siège et terrain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Missions d’assistance technique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Financement des séminaires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092257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11. 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585499" y="195543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697772" y="1384046"/>
            <a:ext cx="2548244" cy="993394"/>
            <a:chOff x="897268" y="1711788"/>
            <a:chExt cx="3837547" cy="1214818"/>
          </a:xfrm>
        </p:grpSpPr>
        <p:sp>
          <p:nvSpPr>
            <p:cNvPr id="66" name="Rectangle 6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80% des résultats sont atteints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Les leçons sont dégagées et intégrées dans les plans d’action suivant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126639" y="1727118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14. Points de mesure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97268" y="2141135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15. Risques                         Actions de maîtrise des 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59151" y="7257686"/>
            <a:ext cx="5683248" cy="316586"/>
            <a:chOff x="3346451" y="7257686"/>
            <a:chExt cx="5683248" cy="316586"/>
          </a:xfrm>
        </p:grpSpPr>
        <p:sp>
          <p:nvSpPr>
            <p:cNvPr id="74" name="Signalisation droite 73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Incapacité temporaire du gestionnaire pays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Travail d’équipe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Perte des données et documents de suivi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Sauvegarder sur le serveur ou le </a:t>
              </a:r>
              <a:r>
                <a:rPr lang="fr-FR" sz="1100" dirty="0">
                  <a:solidFill>
                    <a:schemeClr val="tx1"/>
                  </a:solidFill>
                </a:rPr>
                <a:t>C</a:t>
              </a:r>
              <a:r>
                <a:rPr lang="fr-FR" sz="1100" dirty="0" smtClean="0">
                  <a:solidFill>
                    <a:schemeClr val="tx1"/>
                  </a:solidFill>
                </a:rPr>
                <a:t>loud les documents importants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Catastrophes naturelles et conflits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Responsabiliser les partenaires dans la logistique des missions de suivi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Accidents du personnel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Avoir des procédures </a:t>
              </a:r>
              <a:r>
                <a:rPr lang="fr-FR" sz="1100" dirty="0">
                  <a:solidFill>
                    <a:schemeClr val="tx1"/>
                  </a:solidFill>
                </a:rPr>
                <a:t>de réaction </a:t>
              </a:r>
              <a:r>
                <a:rPr lang="fr-FR" sz="1100" dirty="0" smtClean="0">
                  <a:solidFill>
                    <a:schemeClr val="tx1"/>
                  </a:solidFill>
                </a:rPr>
                <a:t>claires et </a:t>
              </a:r>
              <a:r>
                <a:rPr lang="fr-FR" sz="1100" dirty="0">
                  <a:solidFill>
                    <a:schemeClr val="tx1"/>
                  </a:solidFill>
                </a:rPr>
                <a:t>connues </a:t>
              </a:r>
              <a:r>
                <a:rPr lang="fr-FR" sz="1100" dirty="0" smtClean="0">
                  <a:solidFill>
                    <a:schemeClr val="tx1"/>
                  </a:solidFill>
                </a:rPr>
                <a:t>de tous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Non respect </a:t>
              </a:r>
              <a:r>
                <a:rPr lang="fr-FR" sz="1100" dirty="0">
                  <a:solidFill>
                    <a:schemeClr val="tx1"/>
                  </a:solidFill>
                </a:rPr>
                <a:t>d</a:t>
              </a:r>
              <a:r>
                <a:rPr lang="fr-FR" sz="1100" dirty="0" smtClean="0">
                  <a:solidFill>
                    <a:schemeClr val="tx1"/>
                  </a:solidFill>
                </a:rPr>
                <a:t>es accords par le partenaire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Réaliser de bonnes évaluations institutionnelle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Versement conditionné des tranches financières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Disfonctionnement des moyens de communication et de transport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Planifier des communications régulières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31845" y="305128"/>
            <a:ext cx="4287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 Gérer les partenariats en vue</a:t>
            </a:r>
          </a:p>
          <a:p>
            <a:r>
              <a:rPr lang="fr-FR" sz="1600" dirty="0" smtClean="0"/>
              <a:t>		        des résultats (GAR)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5512103" y="305128"/>
            <a:ext cx="289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 Gestionnaires pays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chemeClr val="tx1"/>
                </a:solidFill>
              </a:endParaRPr>
            </a:p>
            <a:p>
              <a:pPr algn="ctr"/>
              <a:endParaRPr lang="fr-FR" sz="11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Partenaires locaux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Bailleurs de fonds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2. 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Partenaires/Bénéficiaires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Bureaux régionaux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DISOP Belgique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6. 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91555" y="6226642"/>
            <a:ext cx="2529444" cy="1338238"/>
            <a:chOff x="1038524" y="1711788"/>
            <a:chExt cx="3696291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1038524" y="1711788"/>
              <a:ext cx="3696290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Sélectionner les partenaires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Elaborer la stratégie pays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Gérer les finances du programme</a:t>
              </a:r>
            </a:p>
            <a:p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7. 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1038524" y="2242633"/>
              <a:ext cx="3696291" cy="11289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Rendre compte aux bailleurs de fonds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Evaluation du partenariat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9.Interfaces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16170" y="868378"/>
            <a:ext cx="5476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 Optimaliser les résultats des partenariats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398</Words>
  <Application>Microsoft Office PowerPoint</Application>
  <PresentationFormat>A3 (297 x 420 mm)</PresentationFormat>
  <Paragraphs>115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Justine FERRIER</cp:lastModifiedBy>
  <cp:revision>72</cp:revision>
  <cp:lastPrinted>2014-09-27T08:56:08Z</cp:lastPrinted>
  <dcterms:created xsi:type="dcterms:W3CDTF">2013-07-24T15:38:08Z</dcterms:created>
  <dcterms:modified xsi:type="dcterms:W3CDTF">2015-08-03T10:48:22Z</dcterms:modified>
</cp:coreProperties>
</file>