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570" autoAdjust="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BF522-11B1-49DF-AB86-82FFD27F2D50}" type="datetimeFigureOut">
              <a:rPr lang="nl-BE" smtClean="0"/>
              <a:pPr/>
              <a:t>3/08/2015</a:t>
            </a:fld>
            <a:endParaRPr lang="nl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868D-3FEA-42B2-9DBF-9B6C2D220B9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764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868D-3FEA-42B2-9DBF-9B6C2D220B98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0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5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415436" y="1384044"/>
            <a:ext cx="3837547" cy="1121415"/>
            <a:chOff x="964022" y="1524122"/>
            <a:chExt cx="3837547" cy="1746997"/>
          </a:xfrm>
        </p:grpSpPr>
        <p:sp>
          <p:nvSpPr>
            <p:cNvPr id="5" name="Rectangle 4"/>
            <p:cNvSpPr/>
            <p:nvPr/>
          </p:nvSpPr>
          <p:spPr>
            <a:xfrm>
              <a:off x="964022" y="1524122"/>
              <a:ext cx="3837547" cy="1746997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Donner des orientations claires aux gestionnaires pour l’élaboration de la stratégie pays. 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92271" y="1524124"/>
              <a:ext cx="1124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1. Objectifs</a:t>
              </a:r>
              <a:endParaRPr lang="fr-FR" sz="16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964022" y="20503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9"/>
          <p:cNvGrpSpPr/>
          <p:nvPr/>
        </p:nvGrpSpPr>
        <p:grpSpPr>
          <a:xfrm>
            <a:off x="4866055" y="1367384"/>
            <a:ext cx="3837548" cy="1374263"/>
            <a:chOff x="897267" y="1711788"/>
            <a:chExt cx="3837548" cy="1214818"/>
          </a:xfrm>
        </p:grpSpPr>
        <p:sp>
          <p:nvSpPr>
            <p:cNvPr id="11" name="Rectangle 10"/>
            <p:cNvSpPr/>
            <p:nvPr/>
          </p:nvSpPr>
          <p:spPr>
            <a:xfrm>
              <a:off x="897267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Rapports des séminaires annuel DISOP antérieures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Rapports d ’évaluation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Analyse contextuelle du pays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32735" y="1711788"/>
              <a:ext cx="3454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13. Exigences légales et documentation</a:t>
              </a:r>
              <a:endParaRPr lang="fr-FR" sz="16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r 1"/>
          <p:cNvGrpSpPr/>
          <p:nvPr/>
        </p:nvGrpSpPr>
        <p:grpSpPr>
          <a:xfrm>
            <a:off x="9460813" y="7161213"/>
            <a:ext cx="3023659" cy="2198403"/>
            <a:chOff x="9456382" y="1598183"/>
            <a:chExt cx="3023659" cy="2198403"/>
          </a:xfrm>
        </p:grpSpPr>
        <p:sp>
          <p:nvSpPr>
            <p:cNvPr id="15" name="Rectangle 14"/>
            <p:cNvSpPr/>
            <p:nvPr/>
          </p:nvSpPr>
          <p:spPr>
            <a:xfrm>
              <a:off x="9456382" y="1654455"/>
              <a:ext cx="3022547" cy="214213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Gestionnaire pays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Coordinateur Programme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Directeur</a:t>
              </a:r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Partenaires locaux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Consultants et autres ACNG</a:t>
              </a:r>
              <a:endParaRPr lang="fr-FR" sz="13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930867" y="1598183"/>
              <a:ext cx="2073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12. Parties prenantes</a:t>
              </a:r>
              <a:endParaRPr lang="fr-FR" sz="1600" dirty="0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9456382" y="195221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456382" y="2273379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9457494" y="1915687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Internes à l’organisme</a:t>
              </a:r>
              <a:endParaRPr lang="fr-FR" sz="16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9456938" y="3296108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9457494" y="2966640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Externes à l’organisme</a:t>
              </a:r>
              <a:endParaRPr lang="fr-FR" sz="16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9457494" y="299355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380729" y="2671640"/>
            <a:ext cx="2549171" cy="770739"/>
            <a:chOff x="897268" y="1711788"/>
            <a:chExt cx="3837547" cy="1028414"/>
          </a:xfrm>
        </p:grpSpPr>
        <p:sp>
          <p:nvSpPr>
            <p:cNvPr id="24" name="Rectangle 23"/>
            <p:cNvSpPr/>
            <p:nvPr/>
          </p:nvSpPr>
          <p:spPr>
            <a:xfrm>
              <a:off x="897268" y="1711791"/>
              <a:ext cx="3837547" cy="102841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18 mois avant la présentation du Programme à la DGD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758079" y="1711788"/>
              <a:ext cx="2143648" cy="59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3. Déclencheur</a:t>
              </a:r>
              <a:endParaRPr lang="fr-FR" sz="16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897268" y="2078501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200367" y="5060636"/>
            <a:ext cx="2520632" cy="966801"/>
            <a:chOff x="897268" y="1711788"/>
            <a:chExt cx="3837547" cy="1021271"/>
          </a:xfrm>
        </p:grpSpPr>
        <p:sp>
          <p:nvSpPr>
            <p:cNvPr id="28" name="Rectangle 27"/>
            <p:cNvSpPr/>
            <p:nvPr/>
          </p:nvSpPr>
          <p:spPr>
            <a:xfrm>
              <a:off x="897268" y="1711789"/>
              <a:ext cx="3837547" cy="102127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3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Leçons apprises des programmes antérieures et en cours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Priorités de la DGD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8080" y="1711788"/>
              <a:ext cx="2143648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5. Input</a:t>
              </a:r>
              <a:endParaRPr lang="fr-FR" sz="16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hevron 30"/>
          <p:cNvSpPr/>
          <p:nvPr/>
        </p:nvSpPr>
        <p:spPr>
          <a:xfrm>
            <a:off x="2962368" y="3438484"/>
            <a:ext cx="6494014" cy="3077356"/>
          </a:xfrm>
          <a:prstGeom prst="chevron">
            <a:avLst>
              <a:gd name="adj" fmla="val 1366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51992" y="3103826"/>
            <a:ext cx="2857448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10. Activités du processus</a:t>
            </a:r>
            <a:endParaRPr lang="fr-FR" sz="1600" dirty="0"/>
          </a:p>
        </p:txBody>
      </p:sp>
      <p:grpSp>
        <p:nvGrpSpPr>
          <p:cNvPr id="38" name="Grouper 37"/>
          <p:cNvGrpSpPr/>
          <p:nvPr/>
        </p:nvGrpSpPr>
        <p:grpSpPr>
          <a:xfrm>
            <a:off x="4901022" y="3580429"/>
            <a:ext cx="2209212" cy="2779270"/>
            <a:chOff x="4901022" y="3581769"/>
            <a:chExt cx="2209212" cy="2516095"/>
          </a:xfrm>
        </p:grpSpPr>
        <p:sp>
          <p:nvSpPr>
            <p:cNvPr id="33" name="Rectangle 32"/>
            <p:cNvSpPr/>
            <p:nvPr/>
          </p:nvSpPr>
          <p:spPr>
            <a:xfrm>
              <a:off x="4901578" y="5707413"/>
              <a:ext cx="2208656" cy="39045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Elaborer le cadrage global Programme avec budget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avec flèche vers le bas 33"/>
            <p:cNvSpPr/>
            <p:nvPr/>
          </p:nvSpPr>
          <p:spPr>
            <a:xfrm>
              <a:off x="4901022" y="3581769"/>
              <a:ext cx="2208656" cy="624069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Capitaliser les leçons apprises et informations des partenaires et autres acteurs de développement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avec flèche vers le bas 34"/>
            <p:cNvSpPr/>
            <p:nvPr/>
          </p:nvSpPr>
          <p:spPr>
            <a:xfrm>
              <a:off x="4901578" y="412071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Réaliser des missions d’analyse de la situation locale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avec flèche vers le bas 35"/>
            <p:cNvSpPr/>
            <p:nvPr/>
          </p:nvSpPr>
          <p:spPr>
            <a:xfrm>
              <a:off x="4901578" y="46764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Dégager les grandes lignes des stratégies pays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avec flèche vers le bas 36"/>
            <p:cNvSpPr/>
            <p:nvPr/>
          </p:nvSpPr>
          <p:spPr>
            <a:xfrm>
              <a:off x="4901578" y="52348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Affiner et valider la proposition de cadrage au cours du séminaire annuel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er 44"/>
          <p:cNvGrpSpPr/>
          <p:nvPr/>
        </p:nvGrpSpPr>
        <p:grpSpPr>
          <a:xfrm>
            <a:off x="7312938" y="3564677"/>
            <a:ext cx="1270101" cy="2784108"/>
            <a:chOff x="3439508" y="3580430"/>
            <a:chExt cx="1270101" cy="2784108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 ACTEURS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2403" y="3581771"/>
              <a:ext cx="857206" cy="53641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Gestionnaire pays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2403" y="4193051"/>
              <a:ext cx="857206" cy="50721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Gestionnaire pays; coordinateur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52403" y="4805354"/>
              <a:ext cx="857206" cy="342875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Coordinateur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52402" y="5331434"/>
              <a:ext cx="857206" cy="52855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Toute l’équipe de DISOP.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52403" y="5953686"/>
              <a:ext cx="857206" cy="41033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Coordinateur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3509084" y="3580975"/>
            <a:ext cx="1270101" cy="2784108"/>
            <a:chOff x="3439508" y="3580430"/>
            <a:chExt cx="1270101" cy="2784108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LOCALISATION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Bureaux </a:t>
              </a:r>
              <a:r>
                <a:rPr lang="fr-FR" sz="1000" dirty="0" err="1" smtClean="0">
                  <a:solidFill>
                    <a:schemeClr val="tx1"/>
                  </a:solidFill>
                </a:rPr>
                <a:t>rég</a:t>
              </a:r>
              <a:r>
                <a:rPr lang="fr-FR" sz="1000" dirty="0" smtClean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Pays partenaire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 smtClean="0">
                <a:solidFill>
                  <a:schemeClr val="tx1"/>
                </a:solidFill>
              </a:endParaRP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9845739" y="4838694"/>
            <a:ext cx="2520632" cy="884289"/>
            <a:chOff x="897268" y="1711788"/>
            <a:chExt cx="3837547" cy="1214818"/>
          </a:xfrm>
        </p:grpSpPr>
        <p:sp>
          <p:nvSpPr>
            <p:cNvPr id="54" name="Rectangle 5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Cadrage pour l’élaboration du Programme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758080" y="1711788"/>
              <a:ext cx="2143648" cy="465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8. Output</a:t>
              </a:r>
              <a:endParaRPr lang="fr-FR" sz="1600" dirty="0"/>
            </a:p>
          </p:txBody>
        </p:sp>
        <p:cxnSp>
          <p:nvCxnSpPr>
            <p:cNvPr id="56" name="Connecteur droit 55"/>
            <p:cNvCxnSpPr/>
            <p:nvPr/>
          </p:nvCxnSpPr>
          <p:spPr>
            <a:xfrm>
              <a:off x="897268" y="215536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9733273" y="2505461"/>
            <a:ext cx="2520632" cy="1152139"/>
            <a:chOff x="897268" y="1711787"/>
            <a:chExt cx="3837547" cy="1500114"/>
          </a:xfrm>
        </p:grpSpPr>
        <p:sp>
          <p:nvSpPr>
            <p:cNvPr id="58" name="Rectangle 57"/>
            <p:cNvSpPr/>
            <p:nvPr/>
          </p:nvSpPr>
          <p:spPr>
            <a:xfrm>
              <a:off x="897268" y="1711787"/>
              <a:ext cx="3837547" cy="150011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Approbation du document de cadrage final par le Directeur de DISOP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7268" y="1798906"/>
              <a:ext cx="3837545" cy="44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4. Fin du processus</a:t>
              </a:r>
              <a:endParaRPr lang="fr-FR" sz="1600" dirty="0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897268" y="227052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r 60"/>
          <p:cNvGrpSpPr/>
          <p:nvPr/>
        </p:nvGrpSpPr>
        <p:grpSpPr>
          <a:xfrm>
            <a:off x="186561" y="7735758"/>
            <a:ext cx="2562978" cy="1479806"/>
            <a:chOff x="554566" y="1711788"/>
            <a:chExt cx="3859735" cy="1017367"/>
          </a:xfrm>
        </p:grpSpPr>
        <p:sp>
          <p:nvSpPr>
            <p:cNvPr id="62" name="Rectangle 61"/>
            <p:cNvSpPr/>
            <p:nvPr/>
          </p:nvSpPr>
          <p:spPr>
            <a:xfrm>
              <a:off x="554566" y="1721577"/>
              <a:ext cx="3837547" cy="100757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Equipe DISOP 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Accès à l’informatique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Financement des missions du coordinateur et de la participation au séminaire annuel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624862" y="1711788"/>
              <a:ext cx="2349092" cy="23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11. Moyens</a:t>
              </a:r>
              <a:endParaRPr lang="fr-FR" sz="1600" dirty="0"/>
            </a:p>
          </p:txBody>
        </p:sp>
        <p:cxnSp>
          <p:nvCxnSpPr>
            <p:cNvPr id="64" name="Connecteur droit 63"/>
            <p:cNvCxnSpPr/>
            <p:nvPr/>
          </p:nvCxnSpPr>
          <p:spPr>
            <a:xfrm>
              <a:off x="576754" y="1944544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9670792" y="951357"/>
            <a:ext cx="2548245" cy="1277493"/>
            <a:chOff x="856637" y="1182654"/>
            <a:chExt cx="3837549" cy="1562242"/>
          </a:xfrm>
        </p:grpSpPr>
        <p:sp>
          <p:nvSpPr>
            <p:cNvPr id="66" name="Rectangle 65"/>
            <p:cNvSpPr/>
            <p:nvPr/>
          </p:nvSpPr>
          <p:spPr>
            <a:xfrm>
              <a:off x="856639" y="1182654"/>
              <a:ext cx="3837547" cy="156224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80% des gestionnaires pays sont satisfait par le cadrage Programme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070761" y="1192990"/>
              <a:ext cx="3409302" cy="41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14. Points de mesure</a:t>
              </a:r>
              <a:endParaRPr lang="fr-FR" sz="1600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856637" y="160700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99186" y="6875584"/>
            <a:ext cx="5825340" cy="25668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299186" y="6875585"/>
            <a:ext cx="5825340" cy="33765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15. Risques                         Actions de maîtrise des risques</a:t>
            </a:r>
            <a:endParaRPr lang="fr-FR" sz="1600" dirty="0">
              <a:solidFill>
                <a:srgbClr val="000000"/>
              </a:solidFill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3359151" y="7257686"/>
            <a:ext cx="5683248" cy="316586"/>
            <a:chOff x="3346451" y="7257686"/>
            <a:chExt cx="5683248" cy="316586"/>
          </a:xfrm>
        </p:grpSpPr>
        <p:sp>
          <p:nvSpPr>
            <p:cNvPr id="74" name="Signalisation droite 73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Manque d’objectivité du gestionnaire pays ou du coordinateur Programme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76" name="Signalisation droite 7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Décisions collégiales argumentées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3365501" y="7613286"/>
            <a:ext cx="5683248" cy="316586"/>
            <a:chOff x="3346451" y="7257686"/>
            <a:chExt cx="5683248" cy="316586"/>
          </a:xfrm>
        </p:grpSpPr>
        <p:sp>
          <p:nvSpPr>
            <p:cNvPr id="79" name="Signalisation droite 78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Incapacité temporaire du Coordinateur Programme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80" name="Signalisation droite 79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Former des collaborateurs capables de prendre la relève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3371851" y="7968886"/>
            <a:ext cx="5683248" cy="316586"/>
            <a:chOff x="3346451" y="7257686"/>
            <a:chExt cx="5683248" cy="316586"/>
          </a:xfrm>
        </p:grpSpPr>
        <p:sp>
          <p:nvSpPr>
            <p:cNvPr id="82" name="Signalisation droite 81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Manque de temps du à des imprévus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Planifier bien à l’avance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3378201" y="8324486"/>
            <a:ext cx="5683248" cy="316586"/>
            <a:chOff x="3346451" y="7257686"/>
            <a:chExt cx="5683248" cy="316586"/>
          </a:xfrm>
        </p:grpSpPr>
        <p:sp>
          <p:nvSpPr>
            <p:cNvPr id="85" name="Signalisation droite 84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Signalisation droite 8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3384551" y="8680086"/>
            <a:ext cx="5683248" cy="316586"/>
            <a:chOff x="3346451" y="7257686"/>
            <a:chExt cx="5683248" cy="316586"/>
          </a:xfrm>
        </p:grpSpPr>
        <p:sp>
          <p:nvSpPr>
            <p:cNvPr id="88" name="Signalisation droite 87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Signalisation droite 88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3384551" y="9043031"/>
            <a:ext cx="5683248" cy="316586"/>
            <a:chOff x="3346451" y="7257686"/>
            <a:chExt cx="5683248" cy="316586"/>
          </a:xfrm>
        </p:grpSpPr>
        <p:sp>
          <p:nvSpPr>
            <p:cNvPr id="91" name="Signalisation droite 90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Signalisation droite 91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431845" y="279784"/>
            <a:ext cx="4664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Nom du processus : Elaborer les lignes directrices du </a:t>
            </a:r>
          </a:p>
          <a:p>
            <a:r>
              <a:rPr lang="fr-FR" sz="1600" dirty="0" smtClean="0"/>
              <a:t>   	 	         Programme 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5683553" y="305128"/>
            <a:ext cx="2736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Propriétaire : Coordinateur du </a:t>
            </a:r>
          </a:p>
          <a:p>
            <a:r>
              <a:rPr lang="fr-FR" sz="1600" dirty="0"/>
              <a:t>	 </a:t>
            </a:r>
            <a:r>
              <a:rPr lang="fr-FR" sz="1600" dirty="0" smtClean="0"/>
              <a:t>          Programme</a:t>
            </a:r>
            <a:endParaRPr lang="fr-FR" sz="1600" dirty="0"/>
          </a:p>
        </p:txBody>
      </p:sp>
      <p:sp>
        <p:nvSpPr>
          <p:cNvPr id="95" name="ZoneTexte 94"/>
          <p:cNvSpPr txBox="1"/>
          <p:nvPr/>
        </p:nvSpPr>
        <p:spPr>
          <a:xfrm>
            <a:off x="9142802" y="305128"/>
            <a:ext cx="1850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Réf. Documentaire :</a:t>
            </a:r>
            <a:endParaRPr lang="fr-FR" sz="1600" dirty="0"/>
          </a:p>
        </p:txBody>
      </p:sp>
      <p:grpSp>
        <p:nvGrpSpPr>
          <p:cNvPr id="97" name="Grouper 96"/>
          <p:cNvGrpSpPr/>
          <p:nvPr/>
        </p:nvGrpSpPr>
        <p:grpSpPr>
          <a:xfrm>
            <a:off x="9836746" y="3855039"/>
            <a:ext cx="2520632" cy="829469"/>
            <a:chOff x="897268" y="1711788"/>
            <a:chExt cx="3837547" cy="1214818"/>
          </a:xfrm>
        </p:grpSpPr>
        <p:sp>
          <p:nvSpPr>
            <p:cNvPr id="98" name="Rectangle 9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 smtClean="0">
                <a:solidFill>
                  <a:schemeClr val="tx1"/>
                </a:solidFill>
              </a:endParaRPr>
            </a:p>
            <a:p>
              <a:pPr algn="ctr"/>
              <a:endParaRPr lang="fr-FR" sz="11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300" dirty="0" smtClean="0">
                  <a:solidFill>
                    <a:schemeClr val="tx1"/>
                  </a:solidFill>
                </a:rPr>
                <a:t>C.A. de DISOP</a:t>
              </a:r>
            </a:p>
            <a:p>
              <a:pPr algn="ctr"/>
              <a:r>
                <a:rPr lang="fr-FR" sz="1300" dirty="0" smtClean="0">
                  <a:solidFill>
                    <a:schemeClr val="tx1"/>
                  </a:solidFill>
                </a:rPr>
                <a:t>Gestionnaires pays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58080" y="1711788"/>
              <a:ext cx="2143648" cy="4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2. Clients</a:t>
              </a:r>
              <a:endParaRPr lang="fr-FR" sz="1600" dirty="0"/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897268" y="2204897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r 95"/>
          <p:cNvGrpSpPr/>
          <p:nvPr/>
        </p:nvGrpSpPr>
        <p:grpSpPr>
          <a:xfrm>
            <a:off x="191556" y="3814763"/>
            <a:ext cx="2520632" cy="1150026"/>
            <a:chOff x="897268" y="1711787"/>
            <a:chExt cx="3837547" cy="1214819"/>
          </a:xfrm>
        </p:grpSpPr>
        <p:sp>
          <p:nvSpPr>
            <p:cNvPr id="102" name="Rectangle 10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Gestionnaire pays/partenaires</a:t>
              </a: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Evaluateurs</a:t>
              </a:r>
            </a:p>
            <a:p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78157" y="1711787"/>
              <a:ext cx="3068351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6. Fournisseurs</a:t>
              </a:r>
              <a:endParaRPr lang="fr-FR" sz="1600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r 104"/>
          <p:cNvGrpSpPr/>
          <p:nvPr/>
        </p:nvGrpSpPr>
        <p:grpSpPr>
          <a:xfrm>
            <a:off x="191556" y="6214047"/>
            <a:ext cx="2557982" cy="1338238"/>
            <a:chOff x="897268" y="1711788"/>
            <a:chExt cx="3837547" cy="1214818"/>
          </a:xfrm>
        </p:grpSpPr>
        <p:sp>
          <p:nvSpPr>
            <p:cNvPr id="106" name="Rectangle 10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Piloter DISOP; Identifier les opportunités de financement; Tirer les leçons et rendre compte.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7. Interfaces avec d’autres processus</a:t>
              </a:r>
              <a:endParaRPr lang="fr-FR" sz="1600" dirty="0"/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9845740" y="5732698"/>
            <a:ext cx="2548244" cy="1338238"/>
            <a:chOff x="897268" y="1711788"/>
            <a:chExt cx="3837547" cy="1214818"/>
          </a:xfrm>
        </p:grpSpPr>
        <p:sp>
          <p:nvSpPr>
            <p:cNvPr id="110" name="Rectangle 109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Sélectionner les partenaires; Présenter le programme pluriannuel.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9.Interfaces avec d’autres processus</a:t>
              </a:r>
              <a:endParaRPr lang="fr-FR" sz="1600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ZoneTexte 112"/>
          <p:cNvSpPr txBox="1"/>
          <p:nvPr/>
        </p:nvSpPr>
        <p:spPr>
          <a:xfrm>
            <a:off x="470936" y="885782"/>
            <a:ext cx="8178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Finalité du processus : Avoir un Programme cohérent en concordance avec les demandes locales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28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345</Words>
  <Application>Microsoft Office PowerPoint</Application>
  <PresentationFormat>A3 (297 x 420 mm)</PresentationFormat>
  <Paragraphs>101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Justine FERRIER</cp:lastModifiedBy>
  <cp:revision>77</cp:revision>
  <cp:lastPrinted>2014-09-27T08:56:08Z</cp:lastPrinted>
  <dcterms:created xsi:type="dcterms:W3CDTF">2013-07-24T15:38:08Z</dcterms:created>
  <dcterms:modified xsi:type="dcterms:W3CDTF">2015-08-03T10:20:26Z</dcterms:modified>
</cp:coreProperties>
</file>