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377" r:id="rId2"/>
    <p:sldId id="378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clrMru>
    <a:srgbClr val="FF9933"/>
    <a:srgbClr val="3333FF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718" autoAdjust="0"/>
  </p:normalViewPr>
  <p:slideViewPr>
    <p:cSldViewPr snapToGrid="0">
      <p:cViewPr>
        <p:scale>
          <a:sx n="80" d="100"/>
          <a:sy n="80" d="100"/>
        </p:scale>
        <p:origin x="-3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008071-8F29-48C7-B07B-BCA4EFE5E46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0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1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A72A97-A83E-4AAD-A079-B0A5F62C8B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28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9900" y="1689100"/>
            <a:ext cx="8178800" cy="4533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54100" y="630503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D83BEAA-24A0-4BC7-B25B-9477D23C1190}" type="slidenum">
              <a:rPr lang="en-US" smtClean="0">
                <a:solidFill>
                  <a:schemeClr val="tx1"/>
                </a:solidFill>
              </a:rPr>
              <a:t>‹N°›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22300" y="65024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3A01421-75A5-4BB8-932F-3E831A0B9BB4}" type="slidenum">
              <a:rPr lang="en-US" smtClean="0">
                <a:solidFill>
                  <a:schemeClr val="tx1"/>
                </a:solidFill>
              </a:rPr>
              <a:t>‹N°›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 van de titeltekst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 van de overzichtstekst te bewerken</a:t>
            </a:r>
          </a:p>
          <a:p>
            <a:pPr lvl="1"/>
            <a:r>
              <a:rPr lang="en-US" smtClean="0"/>
              <a:t>Tweede overzichtsniveau</a:t>
            </a:r>
          </a:p>
          <a:p>
            <a:pPr lvl="2"/>
            <a:r>
              <a:rPr lang="en-US" smtClean="0"/>
              <a:t>Derde overzichtsniveau</a:t>
            </a:r>
          </a:p>
          <a:p>
            <a:pPr lvl="3"/>
            <a:r>
              <a:rPr lang="en-US" smtClean="0"/>
              <a:t>Vierde overzichtsniveau</a:t>
            </a:r>
          </a:p>
          <a:p>
            <a:pPr lvl="4"/>
            <a:r>
              <a:rPr lang="en-US" smtClean="0"/>
              <a:t>Vijfde overzichtsniveau</a:t>
            </a:r>
          </a:p>
          <a:p>
            <a:pPr lvl="4"/>
            <a:r>
              <a:rPr lang="en-US" smtClean="0"/>
              <a:t>Zesde overzichtsniveau</a:t>
            </a:r>
          </a:p>
          <a:p>
            <a:pPr lvl="4"/>
            <a:r>
              <a:rPr lang="en-US" smtClean="0"/>
              <a:t>Zevende overzichtsniveau</a:t>
            </a:r>
          </a:p>
          <a:p>
            <a:pPr lvl="4"/>
            <a:r>
              <a:rPr lang="en-US" smtClean="0"/>
              <a:t>Achtste overzichtsniveau</a:t>
            </a:r>
          </a:p>
          <a:p>
            <a:pPr lvl="4"/>
            <a:r>
              <a:rPr lang="en-US" smtClean="0"/>
              <a:t>Negende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</p:sldLayoutIdLst>
  <p:transition>
    <p:fade/>
  </p:transition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 b="1" i="1" u="sng">
          <a:solidFill>
            <a:srgbClr val="3333FF"/>
          </a:solidFill>
          <a:latin typeface="Arial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252520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2115977" y="2176075"/>
            <a:ext cx="4638581" cy="2478096"/>
            <a:chOff x="2115977" y="2176075"/>
            <a:chExt cx="4638581" cy="2478096"/>
          </a:xfrm>
          <a:effectLst/>
        </p:grpSpPr>
        <p:grpSp>
          <p:nvGrpSpPr>
            <p:cNvPr id="133" name="Group 132"/>
            <p:cNvGrpSpPr/>
            <p:nvPr/>
          </p:nvGrpSpPr>
          <p:grpSpPr>
            <a:xfrm>
              <a:off x="2115977" y="2176075"/>
              <a:ext cx="4638581" cy="2478096"/>
              <a:chOff x="2115977" y="2176075"/>
              <a:chExt cx="4638581" cy="2478096"/>
            </a:xfrm>
          </p:grpSpPr>
          <p:sp>
            <p:nvSpPr>
              <p:cNvPr id="31" name="Chevron 30"/>
              <p:cNvSpPr/>
              <p:nvPr/>
            </p:nvSpPr>
            <p:spPr>
              <a:xfrm>
                <a:off x="2115977" y="2456060"/>
                <a:ext cx="4638581" cy="2198111"/>
              </a:xfrm>
              <a:prstGeom prst="chevron">
                <a:avLst>
                  <a:gd name="adj" fmla="val 13666"/>
                </a:avLst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5306" tIns="32653" rIns="65306" bIns="32653"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322852" y="2176075"/>
                <a:ext cx="2041034" cy="281387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</p:spPr>
            <p:txBody>
              <a:bodyPr wrap="square" lIns="65306" tIns="32653" rIns="65306" bIns="32653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Activités du processus</a:t>
                </a:r>
              </a:p>
            </p:txBody>
          </p:sp>
        </p:grpSp>
        <p:grpSp>
          <p:nvGrpSpPr>
            <p:cNvPr id="38" name="Grouper 37"/>
            <p:cNvGrpSpPr/>
            <p:nvPr/>
          </p:nvGrpSpPr>
          <p:grpSpPr>
            <a:xfrm>
              <a:off x="3500730" y="2557450"/>
              <a:ext cx="1578009" cy="1975570"/>
              <a:chOff x="4901022" y="3581770"/>
              <a:chExt cx="2209212" cy="250389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901578" y="5802127"/>
                <a:ext cx="2208656" cy="283542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rgbClr val="3333FF"/>
                    </a:solidFill>
                  </a:rPr>
                  <a:t>Ranger la vaisselle</a:t>
                </a:r>
                <a:endParaRPr lang="fr-FR" sz="12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34" name="Rectangle avec flèche vers le bas 33"/>
              <p:cNvSpPr/>
              <p:nvPr/>
            </p:nvSpPr>
            <p:spPr>
              <a:xfrm>
                <a:off x="4901022" y="3581770"/>
                <a:ext cx="2208656" cy="472571"/>
              </a:xfrm>
              <a:prstGeom prst="downArrowCallou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Etablir le menu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35" name="Rectangle avec flèche vers le bas 34"/>
              <p:cNvSpPr/>
              <p:nvPr/>
            </p:nvSpPr>
            <p:spPr>
              <a:xfrm>
                <a:off x="4901578" y="4120710"/>
                <a:ext cx="2208656" cy="472571"/>
              </a:xfrm>
              <a:prstGeom prst="downArrowCallou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Réaliser les plats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36" name="Rectangle avec flèche vers le bas 35"/>
              <p:cNvSpPr/>
              <p:nvPr/>
            </p:nvSpPr>
            <p:spPr>
              <a:xfrm>
                <a:off x="4901578" y="4676442"/>
                <a:ext cx="2208656" cy="472571"/>
              </a:xfrm>
              <a:prstGeom prst="downArrowCallou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Dresser la table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37" name="Rectangle avec flèche vers le bas 36"/>
              <p:cNvSpPr/>
              <p:nvPr/>
            </p:nvSpPr>
            <p:spPr>
              <a:xfrm>
                <a:off x="4901578" y="5234842"/>
                <a:ext cx="2208656" cy="472571"/>
              </a:xfrm>
              <a:prstGeom prst="downArrowCallou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er 44"/>
            <p:cNvGrpSpPr/>
            <p:nvPr/>
          </p:nvGrpSpPr>
          <p:grpSpPr>
            <a:xfrm>
              <a:off x="5223528" y="2546198"/>
              <a:ext cx="907215" cy="1988649"/>
              <a:chOff x="3439508" y="3580430"/>
              <a:chExt cx="1270101" cy="2784108"/>
            </a:xfrm>
          </p:grpSpPr>
          <p:sp>
            <p:nvSpPr>
              <p:cNvPr id="39" name="Rectangle 38"/>
              <p:cNvSpPr/>
              <p:nvPr/>
            </p:nvSpPr>
            <p:spPr>
              <a:xfrm rot="16200000">
                <a:off x="2253901" y="4766037"/>
                <a:ext cx="2784108" cy="41289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 ACTEURS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852403" y="3581771"/>
                <a:ext cx="857206" cy="3276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CM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852403" y="4193051"/>
                <a:ext cx="857206" cy="3276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CM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852403" y="4804331"/>
                <a:ext cx="857206" cy="3276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solidFill>
                      <a:srgbClr val="3333FF"/>
                    </a:solidFill>
                  </a:rPr>
                  <a:t>Papa</a:t>
                </a:r>
                <a:endParaRPr lang="fr-FR" sz="11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852403" y="5415611"/>
                <a:ext cx="857206" cy="3276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852403" y="6026891"/>
                <a:ext cx="857206" cy="32760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Papa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46" name="Grouper 45"/>
            <p:cNvGrpSpPr/>
            <p:nvPr/>
          </p:nvGrpSpPr>
          <p:grpSpPr>
            <a:xfrm>
              <a:off x="2506489" y="2557839"/>
              <a:ext cx="957237" cy="1988649"/>
              <a:chOff x="3439508" y="3580430"/>
              <a:chExt cx="1340132" cy="2784108"/>
            </a:xfrm>
          </p:grpSpPr>
          <p:sp>
            <p:nvSpPr>
              <p:cNvPr id="47" name="Rectangle 46"/>
              <p:cNvSpPr/>
              <p:nvPr/>
            </p:nvSpPr>
            <p:spPr>
              <a:xfrm rot="16200000">
                <a:off x="2253901" y="4766037"/>
                <a:ext cx="2784108" cy="41289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LOCALISATION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52403" y="3581771"/>
                <a:ext cx="913769" cy="310699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Cuisine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52402" y="4193052"/>
                <a:ext cx="927238" cy="332539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Cuisine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823268" y="4804331"/>
                <a:ext cx="942904" cy="31396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Terrasse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852403" y="5415611"/>
                <a:ext cx="913769" cy="3088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852403" y="6026892"/>
                <a:ext cx="913769" cy="30376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00" dirty="0" smtClean="0">
                    <a:solidFill>
                      <a:srgbClr val="3333FF"/>
                    </a:solidFill>
                  </a:rPr>
                  <a:t>Cuisine</a:t>
                </a:r>
                <a:endParaRPr lang="fr-FR" sz="1000" dirty="0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2356562" y="4833449"/>
            <a:ext cx="4160957" cy="1911158"/>
            <a:chOff x="2356562" y="4833449"/>
            <a:chExt cx="4160957" cy="1911158"/>
          </a:xfrm>
          <a:effectLst/>
        </p:grpSpPr>
        <p:sp>
          <p:nvSpPr>
            <p:cNvPr id="73" name="Rectangle 72"/>
            <p:cNvSpPr/>
            <p:nvPr/>
          </p:nvSpPr>
          <p:spPr>
            <a:xfrm>
              <a:off x="2356562" y="4911132"/>
              <a:ext cx="4160957" cy="183347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fr-FR" sz="240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56562" y="4833449"/>
              <a:ext cx="4160957" cy="31886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Risques             </a:t>
              </a:r>
              <a:r>
                <a:rPr lang="fr-FR" sz="1400" dirty="0" smtClean="0">
                  <a:solidFill>
                    <a:schemeClr val="tx1"/>
                  </a:solidFill>
                </a:rPr>
                <a:t>    </a:t>
              </a:r>
              <a:r>
                <a:rPr lang="fr-FR" sz="1400" dirty="0">
                  <a:solidFill>
                    <a:schemeClr val="tx1"/>
                  </a:solidFill>
                </a:rPr>
                <a:t>Actions de maîtrise des risques</a:t>
              </a:r>
            </a:p>
          </p:txBody>
        </p:sp>
        <p:grpSp>
          <p:nvGrpSpPr>
            <p:cNvPr id="77" name="Grouper 76"/>
            <p:cNvGrpSpPr/>
            <p:nvPr/>
          </p:nvGrpSpPr>
          <p:grpSpPr>
            <a:xfrm>
              <a:off x="2399394" y="5184061"/>
              <a:ext cx="4059463" cy="226133"/>
              <a:chOff x="3346451" y="7257686"/>
              <a:chExt cx="5683248" cy="316586"/>
            </a:xfrm>
          </p:grpSpPr>
          <p:sp>
            <p:nvSpPr>
              <p:cNvPr id="74" name="Signalisation droite 73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Signalisation droite 75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8" name="Grouper 77"/>
            <p:cNvGrpSpPr/>
            <p:nvPr/>
          </p:nvGrpSpPr>
          <p:grpSpPr>
            <a:xfrm>
              <a:off x="2403929" y="5438061"/>
              <a:ext cx="4059463" cy="226133"/>
              <a:chOff x="3346451" y="7257686"/>
              <a:chExt cx="5683248" cy="316586"/>
            </a:xfrm>
          </p:grpSpPr>
          <p:sp>
            <p:nvSpPr>
              <p:cNvPr id="79" name="Signalisation droite 78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Signalisation droite 79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1" name="Grouper 80"/>
            <p:cNvGrpSpPr/>
            <p:nvPr/>
          </p:nvGrpSpPr>
          <p:grpSpPr>
            <a:xfrm>
              <a:off x="2408465" y="5692061"/>
              <a:ext cx="4059463" cy="226133"/>
              <a:chOff x="3346451" y="7257686"/>
              <a:chExt cx="5683248" cy="316586"/>
            </a:xfrm>
          </p:grpSpPr>
          <p:sp>
            <p:nvSpPr>
              <p:cNvPr id="82" name="Signalisation droite 81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Signalisation droite 82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4" name="Grouper 83"/>
            <p:cNvGrpSpPr/>
            <p:nvPr/>
          </p:nvGrpSpPr>
          <p:grpSpPr>
            <a:xfrm>
              <a:off x="2413001" y="5946061"/>
              <a:ext cx="4059463" cy="226133"/>
              <a:chOff x="3346451" y="7257686"/>
              <a:chExt cx="5683248" cy="316586"/>
            </a:xfrm>
          </p:grpSpPr>
          <p:sp>
            <p:nvSpPr>
              <p:cNvPr id="85" name="Signalisation droite 84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Signalisation droite 85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ouper 86"/>
            <p:cNvGrpSpPr/>
            <p:nvPr/>
          </p:nvGrpSpPr>
          <p:grpSpPr>
            <a:xfrm>
              <a:off x="2417536" y="6200061"/>
              <a:ext cx="4059463" cy="226133"/>
              <a:chOff x="3346451" y="7257686"/>
              <a:chExt cx="5683248" cy="316586"/>
            </a:xfrm>
          </p:grpSpPr>
          <p:sp>
            <p:nvSpPr>
              <p:cNvPr id="88" name="Signalisation droite 87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Signalisation droite 88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ouper 89"/>
            <p:cNvGrpSpPr/>
            <p:nvPr/>
          </p:nvGrpSpPr>
          <p:grpSpPr>
            <a:xfrm>
              <a:off x="2417536" y="6459308"/>
              <a:ext cx="4059463" cy="226133"/>
              <a:chOff x="3346451" y="7257686"/>
              <a:chExt cx="5683248" cy="316586"/>
            </a:xfrm>
          </p:grpSpPr>
          <p:sp>
            <p:nvSpPr>
              <p:cNvPr id="91" name="Signalisation droite 90"/>
              <p:cNvSpPr/>
              <p:nvPr/>
            </p:nvSpPr>
            <p:spPr>
              <a:xfrm>
                <a:off x="3346451" y="7257686"/>
                <a:ext cx="2305050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Signalisation droite 91"/>
              <p:cNvSpPr/>
              <p:nvPr/>
            </p:nvSpPr>
            <p:spPr>
              <a:xfrm>
                <a:off x="5746750" y="7257686"/>
                <a:ext cx="3282949" cy="316586"/>
              </a:xfrm>
              <a:prstGeom prst="homePlat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93" name="ZoneTexte 92"/>
          <p:cNvSpPr txBox="1"/>
          <p:nvPr/>
        </p:nvSpPr>
        <p:spPr>
          <a:xfrm>
            <a:off x="315526" y="382906"/>
            <a:ext cx="1957708" cy="558386"/>
          </a:xfrm>
          <a:prstGeom prst="rect">
            <a:avLst/>
          </a:prstGeom>
          <a:noFill/>
          <a:effectLst/>
        </p:spPr>
        <p:txBody>
          <a:bodyPr wrap="none" lIns="65306" tIns="32653" rIns="65306" bIns="32653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Nom du processus 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1600" dirty="0" smtClean="0">
                <a:solidFill>
                  <a:srgbClr val="3333FF"/>
                </a:solidFill>
              </a:rPr>
              <a:t>Recevoir des invités</a:t>
            </a:r>
            <a:endParaRPr lang="fr-FR" sz="1600" dirty="0">
              <a:solidFill>
                <a:srgbClr val="3333FF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2849414" y="387780"/>
            <a:ext cx="2881038" cy="312165"/>
          </a:xfrm>
          <a:prstGeom prst="rect">
            <a:avLst/>
          </a:prstGeom>
          <a:noFill/>
          <a:effectLst/>
        </p:spPr>
        <p:txBody>
          <a:bodyPr wrap="none" lIns="65306" tIns="32653" rIns="65306" bIns="32653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Propriétaire </a:t>
            </a:r>
            <a:r>
              <a:rPr lang="fr-FR" sz="1600" dirty="0" smtClean="0">
                <a:solidFill>
                  <a:schemeClr val="tx1"/>
                </a:solidFill>
              </a:rPr>
              <a:t>: </a:t>
            </a:r>
            <a:r>
              <a:rPr lang="fr-FR" sz="1600" dirty="0" smtClean="0">
                <a:solidFill>
                  <a:srgbClr val="3333FF"/>
                </a:solidFill>
              </a:rPr>
              <a:t>Chef de ménage</a:t>
            </a:r>
            <a:endParaRPr lang="fr-FR" sz="1600" dirty="0">
              <a:solidFill>
                <a:srgbClr val="3333FF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241832" y="392654"/>
            <a:ext cx="1957708" cy="312165"/>
          </a:xfrm>
          <a:prstGeom prst="rect">
            <a:avLst/>
          </a:prstGeom>
          <a:noFill/>
          <a:effectLst/>
        </p:spPr>
        <p:txBody>
          <a:bodyPr wrap="none" lIns="65306" tIns="32653" rIns="65306" bIns="32653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Réf. Documentaire :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5154" y="1113872"/>
            <a:ext cx="2864592" cy="1034125"/>
            <a:chOff x="295447" y="1113873"/>
            <a:chExt cx="2532910" cy="874968"/>
          </a:xfrm>
          <a:effectLst/>
        </p:grpSpPr>
        <p:grpSp>
          <p:nvGrpSpPr>
            <p:cNvPr id="9" name="Grouper 8"/>
            <p:cNvGrpSpPr/>
            <p:nvPr/>
          </p:nvGrpSpPr>
          <p:grpSpPr>
            <a:xfrm>
              <a:off x="336444" y="1113873"/>
              <a:ext cx="2491913" cy="874968"/>
              <a:chOff x="926554" y="1673574"/>
              <a:chExt cx="3488679" cy="122495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926554" y="1708077"/>
                <a:ext cx="3488679" cy="11904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2292271" y="1673574"/>
                <a:ext cx="1462447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>
                    <a:solidFill>
                      <a:schemeClr val="tx1"/>
                    </a:solidFill>
                  </a:rPr>
                  <a:t>Objectifs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95447" y="1328629"/>
              <a:ext cx="2524143" cy="598939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r>
                <a:rPr lang="fr-BE" sz="1000" dirty="0" smtClean="0">
                  <a:solidFill>
                    <a:srgbClr val="3333FF"/>
                  </a:solidFill>
                </a:rPr>
                <a:t>Concevoir un repas spécifique aux goûts des invités pour un budget défini, dans les délais convenus et sans déchets</a:t>
              </a:r>
            </a:p>
            <a:p>
              <a:pPr marL="228600" indent="-228600">
                <a:buAutoNum type="arabicPeriod"/>
              </a:pPr>
              <a:r>
                <a:rPr lang="en-US" sz="1000" dirty="0">
                  <a:solidFill>
                    <a:srgbClr val="3333FF"/>
                  </a:solidFill>
                </a:rPr>
                <a:t>-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16441" y="2123933"/>
            <a:ext cx="1820836" cy="551993"/>
            <a:chOff x="116441" y="2123933"/>
            <a:chExt cx="1820836" cy="551993"/>
          </a:xfrm>
          <a:effectLst/>
        </p:grpSpPr>
        <p:grpSp>
          <p:nvGrpSpPr>
            <p:cNvPr id="23" name="Grouper 22"/>
            <p:cNvGrpSpPr/>
            <p:nvPr/>
          </p:nvGrpSpPr>
          <p:grpSpPr>
            <a:xfrm>
              <a:off x="116441" y="2123933"/>
              <a:ext cx="1820836" cy="532793"/>
              <a:chOff x="897268" y="1610661"/>
              <a:chExt cx="3837547" cy="131594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1556728" y="1610661"/>
                <a:ext cx="2766396" cy="760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Déclencheur</a:t>
                </a:r>
              </a:p>
            </p:txBody>
          </p:sp>
          <p:cxnSp>
            <p:nvCxnSpPr>
              <p:cNvPr id="26" name="Connecteur droit 25"/>
              <p:cNvCxnSpPr/>
              <p:nvPr/>
            </p:nvCxnSpPr>
            <p:spPr>
              <a:xfrm>
                <a:off x="897268" y="2255243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extBox 112"/>
            <p:cNvSpPr txBox="1"/>
            <p:nvPr/>
          </p:nvSpPr>
          <p:spPr>
            <a:xfrm>
              <a:off x="261085" y="2398927"/>
              <a:ext cx="14249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Date calendrier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020272" y="2708920"/>
            <a:ext cx="1806426" cy="637158"/>
            <a:chOff x="7020272" y="2708920"/>
            <a:chExt cx="1806426" cy="637158"/>
          </a:xfrm>
          <a:effectLst/>
        </p:grpSpPr>
        <p:grpSp>
          <p:nvGrpSpPr>
            <p:cNvPr id="97" name="Grouper 96"/>
            <p:cNvGrpSpPr/>
            <p:nvPr/>
          </p:nvGrpSpPr>
          <p:grpSpPr>
            <a:xfrm>
              <a:off x="7026247" y="2708920"/>
              <a:ext cx="1800451" cy="637158"/>
              <a:chOff x="897268" y="1620176"/>
              <a:chExt cx="3837547" cy="1306430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ZoneTexte 98"/>
              <p:cNvSpPr txBox="1"/>
              <p:nvPr/>
            </p:nvSpPr>
            <p:spPr>
              <a:xfrm>
                <a:off x="1758081" y="1620176"/>
                <a:ext cx="2143648" cy="631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Clients</a:t>
                </a:r>
              </a:p>
            </p:txBody>
          </p:sp>
          <p:cxnSp>
            <p:nvCxnSpPr>
              <p:cNvPr id="100" name="Connecteur droit 99"/>
              <p:cNvCxnSpPr/>
              <p:nvPr/>
            </p:nvCxnSpPr>
            <p:spPr>
              <a:xfrm>
                <a:off x="897268" y="2204897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TextBox 113"/>
            <p:cNvSpPr txBox="1"/>
            <p:nvPr/>
          </p:nvSpPr>
          <p:spPr>
            <a:xfrm>
              <a:off x="7020272" y="2996952"/>
              <a:ext cx="12179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Amis, famille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032672" y="2123932"/>
            <a:ext cx="1800451" cy="552993"/>
            <a:chOff x="7032672" y="2123932"/>
            <a:chExt cx="1800451" cy="552993"/>
          </a:xfrm>
          <a:effectLst/>
        </p:grpSpPr>
        <p:grpSp>
          <p:nvGrpSpPr>
            <p:cNvPr id="57" name="Grouper 56"/>
            <p:cNvGrpSpPr/>
            <p:nvPr/>
          </p:nvGrpSpPr>
          <p:grpSpPr>
            <a:xfrm>
              <a:off x="7032672" y="2123932"/>
              <a:ext cx="1800451" cy="551994"/>
              <a:chOff x="897268" y="1614459"/>
              <a:chExt cx="3837547" cy="131214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897268" y="1614459"/>
                <a:ext cx="3837545" cy="73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Fin du processus</a:t>
                </a:r>
              </a:p>
            </p:txBody>
          </p:sp>
          <p:cxnSp>
            <p:nvCxnSpPr>
              <p:cNvPr id="60" name="Connecteur droit 59"/>
              <p:cNvCxnSpPr/>
              <p:nvPr/>
            </p:nvCxnSpPr>
            <p:spPr>
              <a:xfrm>
                <a:off x="897268" y="2270526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7044719" y="2399926"/>
              <a:ext cx="14471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Vaisselle rangée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423257" y="1114264"/>
            <a:ext cx="3331301" cy="925890"/>
            <a:chOff x="3423257" y="1114264"/>
            <a:chExt cx="3050835" cy="925890"/>
          </a:xfrm>
          <a:effectLst/>
        </p:grpSpPr>
        <p:grpSp>
          <p:nvGrpSpPr>
            <p:cNvPr id="10" name="Grouper 9"/>
            <p:cNvGrpSpPr/>
            <p:nvPr/>
          </p:nvGrpSpPr>
          <p:grpSpPr>
            <a:xfrm>
              <a:off x="3423257" y="1114264"/>
              <a:ext cx="3050835" cy="895023"/>
              <a:chOff x="788807" y="1673574"/>
              <a:chExt cx="4271172" cy="125303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788807" y="1673574"/>
                <a:ext cx="4271172" cy="430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tx1"/>
                    </a:solidFill>
                  </a:rPr>
                  <a:t>Exigences légales et documentation</a:t>
                </a:r>
              </a:p>
            </p:txBody>
          </p:sp>
          <p:cxnSp>
            <p:nvCxnSpPr>
              <p:cNvPr id="13" name="Connecteur droit 12"/>
              <p:cNvCxnSpPr/>
              <p:nvPr/>
            </p:nvCxnSpPr>
            <p:spPr>
              <a:xfrm>
                <a:off x="897268" y="2050342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TextBox 115"/>
            <p:cNvSpPr txBox="1"/>
            <p:nvPr/>
          </p:nvSpPr>
          <p:spPr>
            <a:xfrm>
              <a:off x="3500729" y="1393823"/>
              <a:ext cx="2061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Norme de sécurité incendie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Norme ventilation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Loi Tapage nocturne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43120" y="3614741"/>
            <a:ext cx="1800451" cy="821446"/>
            <a:chOff x="143120" y="3614741"/>
            <a:chExt cx="1800451" cy="821446"/>
          </a:xfrm>
          <a:effectLst/>
        </p:grpSpPr>
        <p:grpSp>
          <p:nvGrpSpPr>
            <p:cNvPr id="27" name="Grouper 26"/>
            <p:cNvGrpSpPr/>
            <p:nvPr/>
          </p:nvGrpSpPr>
          <p:grpSpPr>
            <a:xfrm>
              <a:off x="143120" y="3614741"/>
              <a:ext cx="1800451" cy="821446"/>
              <a:chOff x="897268" y="1711788"/>
              <a:chExt cx="3837547" cy="121481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1758081" y="1711788"/>
                <a:ext cx="2143648" cy="455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Input</a:t>
                </a:r>
              </a:p>
            </p:txBody>
          </p:sp>
          <p:cxnSp>
            <p:nvCxnSpPr>
              <p:cNvPr id="30" name="Connecteur droit 29"/>
              <p:cNvCxnSpPr/>
              <p:nvPr/>
            </p:nvCxnSpPr>
            <p:spPr>
              <a:xfrm>
                <a:off x="897268" y="2079508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216137" y="3903420"/>
              <a:ext cx="1217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Nourriture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Boissons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16441" y="4406658"/>
            <a:ext cx="1827130" cy="996828"/>
            <a:chOff x="116441" y="4406658"/>
            <a:chExt cx="1827130" cy="996828"/>
          </a:xfrm>
          <a:effectLst/>
        </p:grpSpPr>
        <p:grpSp>
          <p:nvGrpSpPr>
            <p:cNvPr id="105" name="Grouper 104"/>
            <p:cNvGrpSpPr/>
            <p:nvPr/>
          </p:nvGrpSpPr>
          <p:grpSpPr>
            <a:xfrm>
              <a:off x="116441" y="4406658"/>
              <a:ext cx="1827130" cy="996828"/>
              <a:chOff x="897268" y="1659753"/>
              <a:chExt cx="3837547" cy="1266853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ZoneTexte 106"/>
              <p:cNvSpPr txBox="1"/>
              <p:nvPr/>
            </p:nvSpPr>
            <p:spPr>
              <a:xfrm>
                <a:off x="897268" y="1659753"/>
                <a:ext cx="3824328" cy="664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Interfaces avec d’autres processus</a:t>
                </a:r>
              </a:p>
            </p:txBody>
          </p:sp>
          <p:cxnSp>
            <p:nvCxnSpPr>
              <p:cNvPr id="108" name="Connecteur droit 107"/>
              <p:cNvCxnSpPr/>
              <p:nvPr/>
            </p:nvCxnSpPr>
            <p:spPr>
              <a:xfrm>
                <a:off x="897268" y="2253922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TextBox 117"/>
            <p:cNvSpPr txBox="1"/>
            <p:nvPr/>
          </p:nvSpPr>
          <p:spPr>
            <a:xfrm>
              <a:off x="116441" y="4906369"/>
              <a:ext cx="178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Acheter les vivres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Nettoyer la maison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732239" y="5115153"/>
            <a:ext cx="2185240" cy="1639596"/>
            <a:chOff x="6732239" y="5115153"/>
            <a:chExt cx="2185240" cy="1639596"/>
          </a:xfrm>
          <a:effectLst/>
        </p:grpSpPr>
        <p:grpSp>
          <p:nvGrpSpPr>
            <p:cNvPr id="2" name="Grouper 1"/>
            <p:cNvGrpSpPr/>
            <p:nvPr/>
          </p:nvGrpSpPr>
          <p:grpSpPr>
            <a:xfrm>
              <a:off x="6732239" y="5115153"/>
              <a:ext cx="2185240" cy="1639596"/>
              <a:chOff x="9420704" y="1598183"/>
              <a:chExt cx="3059337" cy="229543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9456382" y="1598183"/>
                <a:ext cx="3022547" cy="2295435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9704910" y="1598183"/>
                <a:ext cx="2684643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>
                    <a:solidFill>
                      <a:schemeClr val="tx1"/>
                    </a:solidFill>
                  </a:rPr>
                  <a:t>Parties prenantes</a:t>
                </a:r>
              </a:p>
            </p:txBody>
          </p:sp>
          <p:cxnSp>
            <p:nvCxnSpPr>
              <p:cNvPr id="18" name="Connecteur droit 17"/>
              <p:cNvCxnSpPr/>
              <p:nvPr/>
            </p:nvCxnSpPr>
            <p:spPr>
              <a:xfrm>
                <a:off x="9456382" y="2273379"/>
                <a:ext cx="3022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ZoneTexte 18"/>
              <p:cNvSpPr txBox="1"/>
              <p:nvPr/>
            </p:nvSpPr>
            <p:spPr>
              <a:xfrm>
                <a:off x="9420704" y="1858660"/>
                <a:ext cx="2965980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Internes à l’organisme</a:t>
                </a:r>
              </a:p>
            </p:txBody>
          </p:sp>
          <p:cxnSp>
            <p:nvCxnSpPr>
              <p:cNvPr id="20" name="Connecteur droit 19"/>
              <p:cNvCxnSpPr/>
              <p:nvPr/>
            </p:nvCxnSpPr>
            <p:spPr>
              <a:xfrm>
                <a:off x="9456938" y="3200371"/>
                <a:ext cx="3022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ZoneTexte 20"/>
              <p:cNvSpPr txBox="1"/>
              <p:nvPr/>
            </p:nvSpPr>
            <p:spPr>
              <a:xfrm>
                <a:off x="9457494" y="2761491"/>
                <a:ext cx="2965980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Externes à l’organisme</a:t>
                </a:r>
              </a:p>
            </p:txBody>
          </p:sp>
          <p:cxnSp>
            <p:nvCxnSpPr>
              <p:cNvPr id="22" name="Connecteur droit 21"/>
              <p:cNvCxnSpPr/>
              <p:nvPr/>
            </p:nvCxnSpPr>
            <p:spPr>
              <a:xfrm>
                <a:off x="9457494" y="2815761"/>
                <a:ext cx="3022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6754558" y="5640179"/>
              <a:ext cx="1846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Animaux domestiques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845288" y="6237312"/>
              <a:ext cx="1846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Voisinage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Police zonale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922318" y="1084484"/>
            <a:ext cx="1846026" cy="976362"/>
            <a:chOff x="6922318" y="1095847"/>
            <a:chExt cx="1846026" cy="746458"/>
          </a:xfrm>
          <a:effectLst/>
        </p:grpSpPr>
        <p:grpSp>
          <p:nvGrpSpPr>
            <p:cNvPr id="65" name="Grouper 64"/>
            <p:cNvGrpSpPr/>
            <p:nvPr/>
          </p:nvGrpSpPr>
          <p:grpSpPr>
            <a:xfrm>
              <a:off x="6935244" y="1095847"/>
              <a:ext cx="1820174" cy="746458"/>
              <a:chOff x="897268" y="1648627"/>
              <a:chExt cx="3837547" cy="127797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ZoneTexte 66"/>
              <p:cNvSpPr txBox="1"/>
              <p:nvPr/>
            </p:nvSpPr>
            <p:spPr>
              <a:xfrm>
                <a:off x="1102679" y="1648627"/>
                <a:ext cx="3409303" cy="5269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 smtClean="0">
                    <a:solidFill>
                      <a:schemeClr val="tx1"/>
                    </a:solidFill>
                  </a:rPr>
                  <a:t>Indicateurs</a:t>
                </a:r>
                <a:endParaRPr lang="fr-FR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Connecteur droit 67"/>
              <p:cNvCxnSpPr/>
              <p:nvPr/>
            </p:nvCxnSpPr>
            <p:spPr>
              <a:xfrm>
                <a:off x="897268" y="2078333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6922318" y="1380641"/>
              <a:ext cx="1846026" cy="4588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BE" sz="1100" dirty="0" smtClean="0">
                  <a:solidFill>
                    <a:srgbClr val="3333FF"/>
                  </a:solidFill>
                </a:rPr>
                <a:t>1.Qté nour rest/Qté préparée</a:t>
              </a:r>
            </a:p>
            <a:p>
              <a:r>
                <a:rPr lang="fr-BE" sz="1100" dirty="0" smtClean="0">
                  <a:solidFill>
                    <a:srgbClr val="3333FF"/>
                  </a:solidFill>
                </a:rPr>
                <a:t>2.</a:t>
              </a:r>
              <a:endParaRPr lang="en-US" sz="11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032176" y="3382555"/>
            <a:ext cx="1860304" cy="942356"/>
            <a:chOff x="7032176" y="3415267"/>
            <a:chExt cx="1860304" cy="736515"/>
          </a:xfrm>
          <a:effectLst/>
        </p:grpSpPr>
        <p:grpSp>
          <p:nvGrpSpPr>
            <p:cNvPr id="53" name="Grouper 52"/>
            <p:cNvGrpSpPr/>
            <p:nvPr/>
          </p:nvGrpSpPr>
          <p:grpSpPr>
            <a:xfrm>
              <a:off x="7032671" y="3415267"/>
              <a:ext cx="1800451" cy="661633"/>
              <a:chOff x="897268" y="1633041"/>
              <a:chExt cx="3837547" cy="1272509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897268" y="1690730"/>
                <a:ext cx="3837547" cy="121482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1758081" y="1633041"/>
                <a:ext cx="2143648" cy="591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Output</a:t>
                </a:r>
              </a:p>
            </p:txBody>
          </p:sp>
          <p:cxnSp>
            <p:nvCxnSpPr>
              <p:cNvPr id="56" name="Connecteur droit 55"/>
              <p:cNvCxnSpPr/>
              <p:nvPr/>
            </p:nvCxnSpPr>
            <p:spPr>
              <a:xfrm>
                <a:off x="897268" y="2027584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7032176" y="3588942"/>
              <a:ext cx="1860304" cy="562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Repas/conditions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Invités satisfaits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Vaisselle propre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013622" y="4269218"/>
            <a:ext cx="1820174" cy="793877"/>
            <a:chOff x="7032672" y="4262868"/>
            <a:chExt cx="1820174" cy="793877"/>
          </a:xfrm>
          <a:effectLst/>
        </p:grpSpPr>
        <p:grpSp>
          <p:nvGrpSpPr>
            <p:cNvPr id="109" name="Grouper 108"/>
            <p:cNvGrpSpPr/>
            <p:nvPr/>
          </p:nvGrpSpPr>
          <p:grpSpPr>
            <a:xfrm>
              <a:off x="7032672" y="4262868"/>
              <a:ext cx="1820174" cy="787799"/>
              <a:chOff x="897268" y="1925403"/>
              <a:chExt cx="3837547" cy="1001201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897268" y="1925403"/>
                <a:ext cx="3837547" cy="100120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952060" y="1926819"/>
                <a:ext cx="3768406" cy="664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Interfaces avec d’autres processus</a:t>
                </a:r>
              </a:p>
            </p:txBody>
          </p:sp>
          <p:cxnSp>
            <p:nvCxnSpPr>
              <p:cNvPr id="112" name="Connecteur droit 111"/>
              <p:cNvCxnSpPr/>
              <p:nvPr/>
            </p:nvCxnSpPr>
            <p:spPr>
              <a:xfrm>
                <a:off x="897268" y="2541586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TextBox 122"/>
            <p:cNvSpPr txBox="1"/>
            <p:nvPr/>
          </p:nvSpPr>
          <p:spPr>
            <a:xfrm>
              <a:off x="7057176" y="4779746"/>
              <a:ext cx="1543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Gérer les stocks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95804" y="5525542"/>
            <a:ext cx="1820174" cy="1262148"/>
            <a:chOff x="295804" y="5525542"/>
            <a:chExt cx="1820174" cy="1262148"/>
          </a:xfrm>
          <a:effectLst/>
        </p:grpSpPr>
        <p:grpSp>
          <p:nvGrpSpPr>
            <p:cNvPr id="61" name="Grouper 60"/>
            <p:cNvGrpSpPr/>
            <p:nvPr/>
          </p:nvGrpSpPr>
          <p:grpSpPr>
            <a:xfrm>
              <a:off x="295804" y="5525542"/>
              <a:ext cx="1820174" cy="1262148"/>
              <a:chOff x="897268" y="1711788"/>
              <a:chExt cx="3837547" cy="121481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1624863" y="1711788"/>
                <a:ext cx="2349092" cy="296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Moyens</a:t>
                </a:r>
              </a:p>
            </p:txBody>
          </p:sp>
          <p:cxnSp>
            <p:nvCxnSpPr>
              <p:cNvPr id="64" name="Connecteur droit 63"/>
              <p:cNvCxnSpPr/>
              <p:nvPr/>
            </p:nvCxnSpPr>
            <p:spPr>
              <a:xfrm>
                <a:off x="897268" y="1955432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/>
            <p:cNvSpPr txBox="1"/>
            <p:nvPr/>
          </p:nvSpPr>
          <p:spPr>
            <a:xfrm>
              <a:off x="334751" y="5815623"/>
              <a:ext cx="17812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Bons de réduction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Recettes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Expert culinaire</a:t>
              </a: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Expert BBQ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6826" y="2683887"/>
            <a:ext cx="1800451" cy="862391"/>
            <a:chOff x="136826" y="2683887"/>
            <a:chExt cx="1800451" cy="862391"/>
          </a:xfrm>
          <a:effectLst/>
        </p:grpSpPr>
        <p:grpSp>
          <p:nvGrpSpPr>
            <p:cNvPr id="96" name="Grouper 95"/>
            <p:cNvGrpSpPr/>
            <p:nvPr/>
          </p:nvGrpSpPr>
          <p:grpSpPr>
            <a:xfrm>
              <a:off x="136826" y="2683887"/>
              <a:ext cx="1800451" cy="862391"/>
              <a:chOff x="897268" y="1651235"/>
              <a:chExt cx="3837547" cy="1275371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897268" y="1711788"/>
                <a:ext cx="3837547" cy="1214818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1278158" y="1651235"/>
                <a:ext cx="3068352" cy="455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chemeClr val="tx1"/>
                    </a:solidFill>
                  </a:rPr>
                  <a:t>Fournisseurs</a:t>
                </a:r>
              </a:p>
            </p:txBody>
          </p:sp>
          <p:cxnSp>
            <p:nvCxnSpPr>
              <p:cNvPr id="104" name="Connecteur droit 103"/>
              <p:cNvCxnSpPr/>
              <p:nvPr/>
            </p:nvCxnSpPr>
            <p:spPr>
              <a:xfrm>
                <a:off x="897268" y="2079508"/>
                <a:ext cx="3837547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>
              <a:off x="147282" y="2997055"/>
              <a:ext cx="1543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dirty="0" smtClean="0">
                  <a:solidFill>
                    <a:srgbClr val="3333FF"/>
                  </a:solidFill>
                </a:rPr>
                <a:t>AD </a:t>
              </a:r>
              <a:r>
                <a:rPr lang="fr-BE" sz="1200" dirty="0" err="1" smtClean="0">
                  <a:solidFill>
                    <a:srgbClr val="3333FF"/>
                  </a:solidFill>
                </a:rPr>
                <a:t>Delaize</a:t>
              </a:r>
              <a:endParaRPr lang="fr-BE" sz="1200" dirty="0" smtClean="0">
                <a:solidFill>
                  <a:srgbClr val="3333FF"/>
                </a:solidFill>
              </a:endParaRPr>
            </a:p>
            <a:p>
              <a:r>
                <a:rPr lang="fr-BE" sz="1200" dirty="0" smtClean="0">
                  <a:solidFill>
                    <a:srgbClr val="3333FF"/>
                  </a:solidFill>
                </a:rPr>
                <a:t>Colruyt</a:t>
              </a:r>
              <a:endParaRPr lang="en-US" sz="1200" dirty="0">
                <a:solidFill>
                  <a:srgbClr val="3333FF"/>
                </a:solidFill>
              </a:endParaRPr>
            </a:p>
          </p:txBody>
        </p:sp>
      </p:grpSp>
      <p:cxnSp>
        <p:nvCxnSpPr>
          <p:cNvPr id="138" name="Connecteur droit 137"/>
          <p:cNvCxnSpPr/>
          <p:nvPr/>
        </p:nvCxnSpPr>
        <p:spPr>
          <a:xfrm>
            <a:off x="251520" y="1412776"/>
            <a:ext cx="280831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252520" cy="6858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98269"/>
              </p:ext>
            </p:extLst>
          </p:nvPr>
        </p:nvGraphicFramePr>
        <p:xfrm>
          <a:off x="777834" y="999321"/>
          <a:ext cx="7950530" cy="166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5387"/>
                <a:gridCol w="2553195"/>
                <a:gridCol w="2671948"/>
              </a:tblGrid>
              <a:tr h="16672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Stéphan </a:t>
                      </a:r>
                      <a:r>
                        <a:rPr lang="fr-BE" sz="1200" b="0" dirty="0" err="1">
                          <a:solidFill>
                            <a:schemeClr val="tx1"/>
                          </a:solidFill>
                          <a:effectLst/>
                        </a:rPr>
                        <a:t>Hussin</a:t>
                      </a:r>
                      <a:endParaRPr lang="fr-B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info@shapethefuture.be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Portable: 0032 (0) 478413124</a:t>
                      </a:r>
                      <a:endParaRPr lang="fr-BE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 smtClean="0">
                          <a:solidFill>
                            <a:srgbClr val="FF9933"/>
                          </a:solidFill>
                          <a:effectLst/>
                        </a:rPr>
                        <a:t>Nombreuses</a:t>
                      </a:r>
                      <a:r>
                        <a:rPr lang="fr-BE" sz="1400" b="1" baseline="0" dirty="0" smtClean="0">
                          <a:solidFill>
                            <a:srgbClr val="FF9933"/>
                          </a:solidFill>
                          <a:effectLst/>
                        </a:rPr>
                        <a:t> </a:t>
                      </a:r>
                      <a:r>
                        <a:rPr lang="fr-BE" sz="1400" b="1" dirty="0" smtClean="0">
                          <a:solidFill>
                            <a:srgbClr val="FF9933"/>
                          </a:solidFill>
                          <a:effectLst/>
                        </a:rPr>
                        <a:t>références </a:t>
                      </a:r>
                      <a:r>
                        <a:rPr lang="fr-BE" sz="1400" b="1" dirty="0">
                          <a:solidFill>
                            <a:srgbClr val="FF9933"/>
                          </a:solidFill>
                          <a:effectLst/>
                        </a:rPr>
                        <a:t>!</a:t>
                      </a:r>
                      <a:endParaRPr lang="fr-BE" sz="1200" b="1" dirty="0">
                        <a:solidFill>
                          <a:srgbClr val="FF9933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  <a:effectLst/>
                        </a:rPr>
                        <a:t>www.shapethefuture.be</a:t>
                      </a:r>
                      <a:endParaRPr lang="fr-B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Formateur, Coach, Médiateur social,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solidFill>
                            <a:schemeClr val="tx1"/>
                          </a:solidFill>
                          <a:effectLst/>
                        </a:rPr>
                        <a:t>Assesseur et validateur EFQM</a:t>
                      </a:r>
                      <a:endParaRPr lang="fr-BE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6" name="Image 1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77" y="5189517"/>
            <a:ext cx="1443100" cy="13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4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0501 - Briefing standard ERM light">
  <a:themeElements>
    <a:clrScheme name="090501 - Briefing standard ERM l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90501 - Briefing standard ERM light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090501 - Briefing standard ERM 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501 - Briefing standard ERM ligh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90501 - Briefing standard ERM ligh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501 - Briefing standard ERM ligh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501 - Briefing standard ERM l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501 - Briefing standard ERM l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90501 - Briefing standard ERM l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090501 - Briefing standard ERM light</Template>
  <TotalTime>6034</TotalTime>
  <Words>179</Words>
  <Application>Microsoft Office PowerPoint</Application>
  <PresentationFormat>Affichage à l'écran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090501 - Briefing standard ERM light</vt:lpstr>
      <vt:lpstr>Présentation PowerPoint</vt:lpstr>
      <vt:lpstr>Présentation PowerPoint</vt:lpstr>
    </vt:vector>
  </TitlesOfParts>
  <Company>ERM DEFCOL CHRD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Actived Recruiters</dc:title>
  <dc:subject>Promouvoir son événement</dc:subject>
  <dc:creator>hussin.s</dc:creator>
  <cp:lastModifiedBy>Claire Reding</cp:lastModifiedBy>
  <cp:revision>216</cp:revision>
  <cp:lastPrinted>2015-03-19T07:35:12Z</cp:lastPrinted>
  <dcterms:created xsi:type="dcterms:W3CDTF">2010-11-29T13:45:02Z</dcterms:created>
  <dcterms:modified xsi:type="dcterms:W3CDTF">2015-05-07T08:49:17Z</dcterms:modified>
</cp:coreProperties>
</file>