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57" r:id="rId2"/>
    <p:sldId id="258" r:id="rId3"/>
    <p:sldId id="262" r:id="rId4"/>
    <p:sldId id="263" r:id="rId5"/>
    <p:sldId id="272" r:id="rId6"/>
    <p:sldId id="273" r:id="rId7"/>
    <p:sldId id="274" r:id="rId8"/>
    <p:sldId id="264" r:id="rId9"/>
    <p:sldId id="265" r:id="rId10"/>
    <p:sldId id="266" r:id="rId11"/>
    <p:sldId id="267" r:id="rId12"/>
    <p:sldId id="268" r:id="rId13"/>
    <p:sldId id="269" r:id="rId14"/>
    <p:sldId id="271" r:id="rId15"/>
    <p:sldId id="280" r:id="rId16"/>
    <p:sldId id="283" r:id="rId17"/>
    <p:sldId id="281"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4660"/>
  </p:normalViewPr>
  <p:slideViewPr>
    <p:cSldViewPr snapToGrid="0" showGuides="1">
      <p:cViewPr varScale="1">
        <p:scale>
          <a:sx n="67" d="100"/>
          <a:sy n="67" d="100"/>
        </p:scale>
        <p:origin x="128"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C83157-2968-43CB-97B1-45423FCF9C08}" type="datetimeFigureOut">
              <a:rPr lang="en-GB" smtClean="0"/>
              <a:t>12/10/2021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93B59F-9D1C-40D9-A3C0-710907EACA08}" type="slidenum">
              <a:rPr lang="en-GB" smtClean="0"/>
              <a:t>‹#›</a:t>
            </a:fld>
            <a:endParaRPr lang="en-GB"/>
          </a:p>
        </p:txBody>
      </p:sp>
    </p:spTree>
    <p:extLst>
      <p:ext uri="{BB962C8B-B14F-4D97-AF65-F5344CB8AC3E}">
        <p14:creationId xmlns:p14="http://schemas.microsoft.com/office/powerpoint/2010/main" val="266927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90752">
              <a:defRPr/>
            </a:pPr>
            <a:r>
              <a:rPr lang="fr-FR" dirty="0"/>
              <a:t>Important pour les formateurs, tous les sujets doivent être traités. Les messages clés sont soulignés dans chaque </a:t>
            </a:r>
            <a:r>
              <a:rPr lang="fr-FR"/>
              <a:t>diapositive.</a:t>
            </a:r>
            <a:endParaRPr lang="fr-FR" dirty="0"/>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2</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2576994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gradFill rotWithShape="0">
                  <a:gsLst>
                    <a:gs pos="0">
                      <a:srgbClr val="99CCFF"/>
                    </a:gs>
                    <a:gs pos="100000">
                      <a:srgbClr val="475E76"/>
                    </a:gs>
                  </a:gsLst>
                  <a:lin ang="2700000" scaled="1"/>
                </a:gradFill>
              </a14:hiddenFill>
            </a:ext>
          </a:extLst>
        </p:spPr>
        <p:txBody>
          <a:bodyPr/>
          <a:lstStyle>
            <a:lvl1pPr defTabSz="1021713">
              <a:spcBef>
                <a:spcPct val="30000"/>
              </a:spcBef>
              <a:defRPr sz="1300">
                <a:solidFill>
                  <a:schemeClr val="tx1"/>
                </a:solidFill>
                <a:latin typeface="Arial" panose="020B0604020202020204" pitchFamily="34" charset="0"/>
                <a:ea typeface="ヒラギノ角ゴ Pro W3" charset="-128"/>
              </a:defRPr>
            </a:lvl1pPr>
            <a:lvl2pPr marL="804986" indent="-309610" defTabSz="1021713">
              <a:spcBef>
                <a:spcPct val="30000"/>
              </a:spcBef>
              <a:defRPr sz="1300">
                <a:solidFill>
                  <a:schemeClr val="tx1"/>
                </a:solidFill>
                <a:latin typeface="Arial" panose="020B0604020202020204" pitchFamily="34" charset="0"/>
                <a:ea typeface="ヒラギノ角ゴ Pro W3" charset="-128"/>
              </a:defRPr>
            </a:lvl2pPr>
            <a:lvl3pPr marL="1238441" indent="-247688" defTabSz="1021713">
              <a:spcBef>
                <a:spcPct val="30000"/>
              </a:spcBef>
              <a:defRPr sz="1300">
                <a:solidFill>
                  <a:schemeClr val="tx1"/>
                </a:solidFill>
                <a:latin typeface="Arial" panose="020B0604020202020204" pitchFamily="34" charset="0"/>
                <a:ea typeface="ヒラギノ角ゴ Pro W3" charset="-128"/>
              </a:defRPr>
            </a:lvl3pPr>
            <a:lvl4pPr marL="1733817" indent="-247688" defTabSz="1021713">
              <a:spcBef>
                <a:spcPct val="30000"/>
              </a:spcBef>
              <a:defRPr sz="1300">
                <a:solidFill>
                  <a:schemeClr val="tx1"/>
                </a:solidFill>
                <a:latin typeface="Arial" panose="020B0604020202020204" pitchFamily="34" charset="0"/>
                <a:ea typeface="ヒラギノ角ゴ Pro W3" charset="-128"/>
              </a:defRPr>
            </a:lvl4pPr>
            <a:lvl5pPr marL="2229193" indent="-247688" defTabSz="1021713">
              <a:spcBef>
                <a:spcPct val="30000"/>
              </a:spcBef>
              <a:defRPr sz="1300">
                <a:solidFill>
                  <a:schemeClr val="tx1"/>
                </a:solidFill>
                <a:latin typeface="Arial" panose="020B0604020202020204" pitchFamily="34" charset="0"/>
                <a:ea typeface="ヒラギノ角ゴ Pro W3" charset="-128"/>
              </a:defRPr>
            </a:lvl5pPr>
            <a:lvl6pPr marL="2724569"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6pPr>
            <a:lvl7pPr marL="3219945"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7pPr>
            <a:lvl8pPr marL="3715322"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8pPr>
            <a:lvl9pPr marL="4210698"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9pPr>
          </a:lstStyle>
          <a:p>
            <a:pPr>
              <a:spcBef>
                <a:spcPct val="0"/>
              </a:spcBef>
            </a:pPr>
            <a:fld id="{C6FBC3AB-274D-4EAC-B7F2-30014E258C8D}" type="slidenum">
              <a:rPr lang="en-US" altLang="en-US" smtClean="0"/>
              <a:pPr>
                <a:spcBef>
                  <a:spcPct val="0"/>
                </a:spcBef>
              </a:pPr>
              <a:t>18</a:t>
            </a:fld>
            <a:endParaRPr lang="en-US" altLang="en-US"/>
          </a:p>
        </p:txBody>
      </p:sp>
      <p:sp>
        <p:nvSpPr>
          <p:cNvPr id="34819" name="Rectangle 2"/>
          <p:cNvSpPr>
            <a:spLocks noGrp="1" noRot="1" noChangeAspect="1" noChangeArrowheads="1" noTextEdit="1"/>
          </p:cNvSpPr>
          <p:nvPr>
            <p:ph type="sldImg"/>
          </p:nvPr>
        </p:nvSpPr>
        <p:spPr>
          <a:xfrm>
            <a:off x="127000" y="788988"/>
            <a:ext cx="7010400" cy="3943350"/>
          </a:xfrm>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gradFill rotWithShape="0">
                  <a:gsLst>
                    <a:gs pos="0">
                      <a:srgbClr val="99CCFF"/>
                    </a:gs>
                    <a:gs pos="100000">
                      <a:srgbClr val="475E76"/>
                    </a:gs>
                  </a:gsLst>
                  <a:lin ang="2700000" scaled="1"/>
                </a:gradFill>
              </a14:hiddenFill>
            </a:ext>
          </a:extLst>
        </p:spPr>
        <p:txBody>
          <a:bodyPr/>
          <a:lstStyle/>
          <a:p>
            <a:pPr eaLnBrk="1" hangingPunct="1"/>
            <a:endParaRPr lang="en-US" altLang="en-US">
              <a:latin typeface="Arial" panose="020B0604020202020204" pitchFamily="34" charset="0"/>
              <a:ea typeface="ヒラギノ角ゴ Pro W3" charset="-128"/>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3766462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7814935-7ECE-468D-893E-19C4D3C5563E}" type="slidenum">
              <a:rPr lang="en-GB" smtClean="0"/>
              <a:pPr>
                <a:defRPr/>
              </a:pPr>
              <a:t>4</a:t>
            </a:fld>
            <a:endParaRPr lang="en-GB"/>
          </a:p>
        </p:txBody>
      </p:sp>
    </p:spTree>
    <p:extLst>
      <p:ext uri="{BB962C8B-B14F-4D97-AF65-F5344CB8AC3E}">
        <p14:creationId xmlns:p14="http://schemas.microsoft.com/office/powerpoint/2010/main" val="1073216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5</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1263690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fr-BE" sz="1300" dirty="0"/>
              <a:t>Entités affiliées</a:t>
            </a:r>
          </a:p>
          <a:p>
            <a:endParaRPr lang="fr-BE" sz="1300" dirty="0"/>
          </a:p>
          <a:p>
            <a:r>
              <a:rPr lang="fr-BE" sz="1300" dirty="0"/>
              <a:t>Ce lien structurel recouvre principalement deux notions:</a:t>
            </a:r>
          </a:p>
          <a:p>
            <a:endParaRPr lang="es-ES_tradnl" sz="1500" dirty="0"/>
          </a:p>
          <a:p>
            <a:r>
              <a:rPr lang="fr-BE" sz="1300" dirty="0"/>
              <a:t>a) Le contrôle, au sens de la Directive 2013/34/UE relative aux états financiers annuels, aux états financiers consolidés et aux rapports y afférents de certaines formes d’entreprises:</a:t>
            </a:r>
            <a:endParaRPr lang="es-ES_tradnl" sz="1500" dirty="0"/>
          </a:p>
          <a:p>
            <a:r>
              <a:rPr lang="fr-BE" sz="1300" dirty="0"/>
              <a:t>Les entités affiliées à un demandeur peuvent donc être:</a:t>
            </a:r>
            <a:endParaRPr lang="es-ES_tradnl" sz="1500" dirty="0"/>
          </a:p>
          <a:p>
            <a:pPr lvl="0"/>
            <a:r>
              <a:rPr lang="fr-BE" sz="1300" dirty="0"/>
              <a:t>- des entités contrôlées directement ou indirectement par le demandeur (filiale ou filiale de premier rang) ou contrôlées par une entité elle-même contrôlée par le demandeur (sous-filiales ou filiales de deuxième niveau). Ceci est valable pour les autres niveaux de contrôle;</a:t>
            </a:r>
            <a:endParaRPr lang="es-ES_tradnl" sz="1500" dirty="0"/>
          </a:p>
          <a:p>
            <a:pPr lvl="0"/>
            <a:endParaRPr lang="fr-BE" sz="1300" dirty="0"/>
          </a:p>
          <a:p>
            <a:pPr lvl="0"/>
            <a:r>
              <a:rPr lang="fr-BE" sz="1300" dirty="0"/>
              <a:t>-des entités contrôlant directement ou indirectement par le demandeur (maison mère). De la même façon il peut s’agir d’entités contrôlant une compagnie contrôlant le demandeur;</a:t>
            </a:r>
          </a:p>
          <a:p>
            <a:pPr lvl="0"/>
            <a:endParaRPr lang="es-ES_tradnl" sz="1500" dirty="0"/>
          </a:p>
          <a:p>
            <a:pPr lvl="0"/>
            <a:r>
              <a:rPr lang="fr-BE" sz="1300" dirty="0"/>
              <a:t>- des entités au même niveau de contrôle direct ou indirect que le demandeur (sociétés sœurs).</a:t>
            </a:r>
            <a:endParaRPr lang="es-ES_tradnl" sz="1500" dirty="0"/>
          </a:p>
          <a:p>
            <a:endParaRPr lang="fr-BE" sz="1300" dirty="0"/>
          </a:p>
          <a:p>
            <a:r>
              <a:rPr lang="fr-BE" sz="1300" dirty="0"/>
              <a:t>b) l’adhésion, c’est-à-dire que</a:t>
            </a:r>
            <a:r>
              <a:rPr lang="fr-BE" sz="1300" b="1" dirty="0"/>
              <a:t> </a:t>
            </a:r>
            <a:r>
              <a:rPr lang="fr-BE" sz="1300" dirty="0"/>
              <a:t>le demandeur est juridiquement défini comme par exemple un réseau, une fédération, une association à laquelle l’entité affiliée participe, ou le demandeur participe à la même organisation (par exemple un réseau, une fédération ou une association) que l’entité affiliée proposé</a:t>
            </a:r>
            <a:r>
              <a:rPr lang="es-ES_tradnl" dirty="0">
                <a:effectLst/>
              </a:rPr>
              <a:t> </a:t>
            </a:r>
          </a:p>
          <a:p>
            <a:endParaRPr lang="en-GB" dirty="0"/>
          </a:p>
          <a:p>
            <a:endParaRPr lang="nl-NL" dirty="0"/>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6</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2141218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7</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2484963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ea typeface="ヒラギノ角ゴ Pro W3" charset="-128"/>
              </a:defRPr>
            </a:lvl1pPr>
            <a:lvl2pPr marL="804986" indent="-309610">
              <a:spcBef>
                <a:spcPct val="30000"/>
              </a:spcBef>
              <a:defRPr sz="1300">
                <a:solidFill>
                  <a:schemeClr val="tx1"/>
                </a:solidFill>
                <a:latin typeface="Arial" panose="020B0604020202020204" pitchFamily="34" charset="0"/>
                <a:ea typeface="ヒラギノ角ゴ Pro W3" charset="-128"/>
              </a:defRPr>
            </a:lvl2pPr>
            <a:lvl3pPr marL="1238441" indent="-247688">
              <a:spcBef>
                <a:spcPct val="30000"/>
              </a:spcBef>
              <a:defRPr sz="1300">
                <a:solidFill>
                  <a:schemeClr val="tx1"/>
                </a:solidFill>
                <a:latin typeface="Arial" panose="020B0604020202020204" pitchFamily="34" charset="0"/>
                <a:ea typeface="ヒラギノ角ゴ Pro W3" charset="-128"/>
              </a:defRPr>
            </a:lvl3pPr>
            <a:lvl4pPr marL="1733817" indent="-247688">
              <a:spcBef>
                <a:spcPct val="30000"/>
              </a:spcBef>
              <a:defRPr sz="1300">
                <a:solidFill>
                  <a:schemeClr val="tx1"/>
                </a:solidFill>
                <a:latin typeface="Arial" panose="020B0604020202020204" pitchFamily="34" charset="0"/>
                <a:ea typeface="ヒラギノ角ゴ Pro W3" charset="-128"/>
              </a:defRPr>
            </a:lvl4pPr>
            <a:lvl5pPr marL="2229193" indent="-247688">
              <a:spcBef>
                <a:spcPct val="30000"/>
              </a:spcBef>
              <a:defRPr sz="1300">
                <a:solidFill>
                  <a:schemeClr val="tx1"/>
                </a:solidFill>
                <a:latin typeface="Arial" panose="020B0604020202020204" pitchFamily="34" charset="0"/>
                <a:ea typeface="ヒラギノ角ゴ Pro W3" charset="-128"/>
              </a:defRPr>
            </a:lvl5pPr>
            <a:lvl6pPr marL="2724569" indent="-247688"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6pPr>
            <a:lvl7pPr marL="3219945" indent="-247688"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7pPr>
            <a:lvl8pPr marL="3715322" indent="-247688"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8pPr>
            <a:lvl9pPr marL="4210698" indent="-247688"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9pPr>
          </a:lstStyle>
          <a:p>
            <a:pPr>
              <a:spcBef>
                <a:spcPct val="0"/>
              </a:spcBef>
            </a:pPr>
            <a:fld id="{CED92B3A-05AA-48F6-A5B5-58DE37ECE39A}" type="slidenum">
              <a:rPr lang="en-US" altLang="en-US" smtClean="0"/>
              <a:pPr>
                <a:spcBef>
                  <a:spcPct val="0"/>
                </a:spcBef>
              </a:pPr>
              <a:t>8</a:t>
            </a:fld>
            <a:endParaRPr lang="en-US" altLang="en-US"/>
          </a:p>
        </p:txBody>
      </p:sp>
      <p:sp>
        <p:nvSpPr>
          <p:cNvPr id="21507" name="Rectangle 2"/>
          <p:cNvSpPr>
            <a:spLocks noGrp="1" noRot="1" noChangeAspect="1" noChangeArrowheads="1" noTextEdit="1"/>
          </p:cNvSpPr>
          <p:nvPr>
            <p:ph type="sldImg"/>
          </p:nvPr>
        </p:nvSpPr>
        <p:spPr>
          <a:xfrm>
            <a:off x="125413" y="788988"/>
            <a:ext cx="7011987" cy="3944937"/>
          </a:xfrm>
          <a:ln/>
        </p:spPr>
      </p:sp>
      <p:sp>
        <p:nvSpPr>
          <p:cNvPr id="21508" name="Rectangle 3"/>
          <p:cNvSpPr>
            <a:spLocks noGrp="1" noChangeArrowheads="1"/>
          </p:cNvSpPr>
          <p:nvPr>
            <p:ph type="body" idx="1"/>
          </p:nvPr>
        </p:nvSpPr>
        <p:spPr>
          <a:noFill/>
        </p:spPr>
        <p:txBody>
          <a:bodyPr/>
          <a:lstStyle/>
          <a:p>
            <a:pPr eaLnBrk="1" hangingPunct="1"/>
            <a:r>
              <a:rPr lang="fr-BE" altLang="en-US">
                <a:latin typeface="Arial" panose="020B0604020202020204" pitchFamily="34" charset="0"/>
                <a:ea typeface="ヒラギノ角ゴ Pro W3" charset="-128"/>
              </a:rPr>
              <a:t>New version  PRAG-2013, annex e3b p5 </a:t>
            </a:r>
            <a:r>
              <a:rPr lang="fr-BE" altLang="en-US">
                <a:latin typeface="Arial" panose="020B0604020202020204" pitchFamily="34" charset="0"/>
                <a:ea typeface="ヒラギノ角ゴ Pro W3" charset="-128"/>
                <a:sym typeface="Wingdings" panose="05000000000000000000" pitchFamily="2" charset="2"/>
              </a:rPr>
              <a:t> TO BROWSE IN PLENARY</a:t>
            </a:r>
            <a:endParaRPr lang="fr-BE" altLang="en-US">
              <a:latin typeface="Arial" panose="020B0604020202020204" pitchFamily="34" charset="0"/>
              <a:ea typeface="ヒラギノ角ゴ Pro W3" charset="-128"/>
            </a:endParaRPr>
          </a:p>
          <a:p>
            <a:pPr eaLnBrk="1" hangingPunct="1"/>
            <a:r>
              <a:rPr lang="fr-BE" altLang="en-US">
                <a:latin typeface="Arial" panose="020B0604020202020204" pitchFamily="34" charset="0"/>
                <a:ea typeface="ヒラギノ角ゴ Pro W3" charset="-128"/>
              </a:rPr>
              <a:t>1-Summary of the action (table): 1 page</a:t>
            </a:r>
          </a:p>
          <a:p>
            <a:pPr eaLnBrk="1" hangingPunct="1"/>
            <a:r>
              <a:rPr lang="fr-BE" altLang="en-US">
                <a:latin typeface="Arial" panose="020B0604020202020204" pitchFamily="34" charset="0"/>
                <a:ea typeface="ヒラギノ角ゴ Pro W3" charset="-128"/>
              </a:rPr>
              <a:t>2-Description: max 1 page</a:t>
            </a:r>
          </a:p>
          <a:p>
            <a:pPr eaLnBrk="1" hangingPunct="1"/>
            <a:r>
              <a:rPr lang="fr-BE" altLang="en-US">
                <a:latin typeface="Arial" panose="020B0604020202020204" pitchFamily="34" charset="0"/>
                <a:ea typeface="ヒラギノ角ゴ Pro W3" charset="-128"/>
              </a:rPr>
              <a:t>3- Relevance: max 3 pages</a:t>
            </a:r>
          </a:p>
          <a:p>
            <a:pPr eaLnBrk="1" hangingPunct="1"/>
            <a:endParaRPr lang="fr-BE" altLang="en-US">
              <a:latin typeface="Arial" panose="020B0604020202020204" pitchFamily="34" charset="0"/>
              <a:ea typeface="ヒラギノ角ゴ Pro W3" charset="-128"/>
            </a:endParaRPr>
          </a:p>
          <a:p>
            <a:pPr eaLnBrk="1" hangingPunct="1"/>
            <a:r>
              <a:rPr lang="fr-BE" altLang="en-US">
                <a:latin typeface="Arial" panose="020B0604020202020204" pitchFamily="34" charset="0"/>
                <a:ea typeface="ヒラギノ角ゴ Pro W3" charset="-128"/>
              </a:rPr>
              <a:t>Additional difference compared to PRAG 2010: no more sustainability section to provide in the CN, this goes to the full application.</a:t>
            </a:r>
          </a:p>
          <a:p>
            <a:pPr eaLnBrk="1" hangingPunct="1"/>
            <a:r>
              <a:rPr lang="fr-BE" altLang="en-US">
                <a:latin typeface="Arial" panose="020B0604020202020204" pitchFamily="34" charset="0"/>
                <a:ea typeface="ヒラギノ角ゴ Pro W3" charset="-128"/>
              </a:rPr>
              <a:t>PRAG 2010: no more relevance and summary sections to provide also in the full application, this will be taken from the CN.</a:t>
            </a:r>
            <a:endParaRPr lang="en-US" altLang="en-US">
              <a:latin typeface="Arial" panose="020B0604020202020204" pitchFamily="34" charset="0"/>
              <a:ea typeface="ヒラギノ角ゴ Pro W3" charset="-128"/>
            </a:endParaRPr>
          </a:p>
          <a:p>
            <a:pPr eaLnBrk="1" hangingPunct="1"/>
            <a:endParaRPr lang="en-US" altLang="en-US">
              <a:latin typeface="Arial" panose="020B0604020202020204" pitchFamily="34" charset="0"/>
              <a:ea typeface="ヒラギノ角ゴ Pro W3" charset="-128"/>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273639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4112793" y="9989409"/>
            <a:ext cx="3147495" cy="52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95" tIns="49547" rIns="99095" bIns="49547" anchor="b"/>
          <a:lstStyle>
            <a:lvl1pPr>
              <a:spcBef>
                <a:spcPct val="30000"/>
              </a:spcBef>
              <a:defRPr sz="1200">
                <a:solidFill>
                  <a:schemeClr val="tx1"/>
                </a:solidFill>
                <a:latin typeface="Arial" panose="020B0604020202020204" pitchFamily="34" charset="0"/>
                <a:ea typeface="ヒラギノ角ゴ Pro W3" charset="-128"/>
              </a:defRPr>
            </a:lvl1pPr>
            <a:lvl2pPr marL="742950" indent="-285750">
              <a:spcBef>
                <a:spcPct val="30000"/>
              </a:spcBef>
              <a:defRPr sz="1200">
                <a:solidFill>
                  <a:schemeClr val="tx1"/>
                </a:solidFill>
                <a:latin typeface="Arial" panose="020B0604020202020204" pitchFamily="34" charset="0"/>
                <a:ea typeface="ヒラギノ角ゴ Pro W3" charset="-128"/>
              </a:defRPr>
            </a:lvl2pPr>
            <a:lvl3pPr marL="1143000" indent="-228600">
              <a:spcBef>
                <a:spcPct val="30000"/>
              </a:spcBef>
              <a:defRPr sz="1200">
                <a:solidFill>
                  <a:schemeClr val="tx1"/>
                </a:solidFill>
                <a:latin typeface="Arial" panose="020B0604020202020204" pitchFamily="34" charset="0"/>
                <a:ea typeface="ヒラギノ角ゴ Pro W3" charset="-128"/>
              </a:defRPr>
            </a:lvl3pPr>
            <a:lvl4pPr marL="1600200" indent="-228600">
              <a:spcBef>
                <a:spcPct val="30000"/>
              </a:spcBef>
              <a:defRPr sz="1200">
                <a:solidFill>
                  <a:schemeClr val="tx1"/>
                </a:solidFill>
                <a:latin typeface="Arial" panose="020B0604020202020204" pitchFamily="34" charset="0"/>
                <a:ea typeface="ヒラギノ角ゴ Pro W3" charset="-128"/>
              </a:defRPr>
            </a:lvl4pPr>
            <a:lvl5pPr marL="2057400" indent="-228600">
              <a:spcBef>
                <a:spcPct val="30000"/>
              </a:spcBef>
              <a:defRPr sz="1200">
                <a:solidFill>
                  <a:schemeClr val="tx1"/>
                </a:solidFill>
                <a:latin typeface="Arial" panose="020B0604020202020204"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lgn="r" eaLnBrk="1" hangingPunct="1">
              <a:spcBef>
                <a:spcPct val="0"/>
              </a:spcBef>
            </a:pPr>
            <a:fld id="{EE3116C4-A653-4227-ADBC-EBE751B9B32A}" type="slidenum">
              <a:rPr lang="en-US" altLang="en-US"/>
              <a:pPr algn="r" eaLnBrk="1" hangingPunct="1">
                <a:spcBef>
                  <a:spcPct val="0"/>
                </a:spcBef>
              </a:pPr>
              <a:t>9</a:t>
            </a:fld>
            <a:endParaRPr lang="en-US" altLang="en-US"/>
          </a:p>
        </p:txBody>
      </p:sp>
      <p:sp>
        <p:nvSpPr>
          <p:cNvPr id="23555" name="Rectangle 2"/>
          <p:cNvSpPr>
            <a:spLocks noGrp="1" noRot="1" noChangeAspect="1" noChangeArrowheads="1" noTextEdit="1"/>
          </p:cNvSpPr>
          <p:nvPr>
            <p:ph type="sldImg"/>
          </p:nvPr>
        </p:nvSpPr>
        <p:spPr>
          <a:xfrm>
            <a:off x="125413" y="788988"/>
            <a:ext cx="7011987" cy="3944937"/>
          </a:xfrm>
          <a:ln/>
        </p:spPr>
      </p:sp>
      <p:sp>
        <p:nvSpPr>
          <p:cNvPr id="23556" name="Rectangle 3"/>
          <p:cNvSpPr>
            <a:spLocks noGrp="1" noChangeArrowheads="1"/>
          </p:cNvSpPr>
          <p:nvPr>
            <p:ph type="body" idx="1"/>
          </p:nvPr>
        </p:nvSpPr>
        <p:spPr>
          <a:noFill/>
        </p:spPr>
        <p:txBody>
          <a:bodyPr/>
          <a:lstStyle/>
          <a:p>
            <a:pPr eaLnBrk="1" hangingPunct="1"/>
            <a:r>
              <a:rPr lang="fr-BE" altLang="en-US">
                <a:latin typeface="Arial" panose="020B0604020202020204" pitchFamily="34" charset="0"/>
                <a:ea typeface="ヒラギノ角ゴ Pro W3" charset="-128"/>
              </a:rPr>
              <a:t>Just a table to fill in.</a:t>
            </a:r>
          </a:p>
          <a:p>
            <a:pPr eaLnBrk="1" hangingPunct="1"/>
            <a:r>
              <a:rPr lang="fr-BE" altLang="en-US">
                <a:latin typeface="Arial" panose="020B0604020202020204" pitchFamily="34" charset="0"/>
                <a:ea typeface="ヒラギノ角ゴ Pro W3" charset="-128"/>
              </a:rPr>
              <a:t>It is like the business card of the project</a:t>
            </a:r>
          </a:p>
          <a:p>
            <a:pPr eaLnBrk="1" hangingPunct="1"/>
            <a:r>
              <a:rPr lang="fr-BE" altLang="en-US">
                <a:latin typeface="Arial" panose="020B0604020202020204" pitchFamily="34" charset="0"/>
                <a:ea typeface="ヒラギノ角ゴ Pro W3" charset="-128"/>
              </a:rPr>
              <a:t>Should not exceed 1 page</a:t>
            </a:r>
          </a:p>
          <a:p>
            <a:pPr eaLnBrk="1" hangingPunct="1"/>
            <a:r>
              <a:rPr lang="fr-BE" altLang="en-US">
                <a:latin typeface="Arial" panose="020B0604020202020204" pitchFamily="34" charset="0"/>
                <a:ea typeface="ヒラギノ角ゴ Pro W3" charset="-128"/>
              </a:rPr>
              <a:t>Pay attention to the intervention logic!</a:t>
            </a: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2291572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gradFill rotWithShape="0">
                  <a:gsLst>
                    <a:gs pos="0">
                      <a:srgbClr val="99CCFF"/>
                    </a:gs>
                    <a:gs pos="100000">
                      <a:srgbClr val="475E76"/>
                    </a:gs>
                  </a:gsLst>
                  <a:lin ang="2700000" scaled="1"/>
                </a:gradFill>
              </a14:hiddenFill>
            </a:ext>
          </a:extLst>
        </p:spPr>
        <p:txBody>
          <a:bodyPr/>
          <a:lstStyle>
            <a:lvl1pPr defTabSz="1021713">
              <a:spcBef>
                <a:spcPct val="30000"/>
              </a:spcBef>
              <a:defRPr sz="1300">
                <a:solidFill>
                  <a:schemeClr val="tx1"/>
                </a:solidFill>
                <a:latin typeface="Arial" panose="020B0604020202020204" pitchFamily="34" charset="0"/>
                <a:ea typeface="ヒラギノ角ゴ Pro W3" charset="-128"/>
              </a:defRPr>
            </a:lvl1pPr>
            <a:lvl2pPr marL="804986" indent="-309610" defTabSz="1021713">
              <a:spcBef>
                <a:spcPct val="30000"/>
              </a:spcBef>
              <a:defRPr sz="1300">
                <a:solidFill>
                  <a:schemeClr val="tx1"/>
                </a:solidFill>
                <a:latin typeface="Arial" panose="020B0604020202020204" pitchFamily="34" charset="0"/>
                <a:ea typeface="ヒラギノ角ゴ Pro W3" charset="-128"/>
              </a:defRPr>
            </a:lvl2pPr>
            <a:lvl3pPr marL="1238441" indent="-247688" defTabSz="1021713">
              <a:spcBef>
                <a:spcPct val="30000"/>
              </a:spcBef>
              <a:defRPr sz="1300">
                <a:solidFill>
                  <a:schemeClr val="tx1"/>
                </a:solidFill>
                <a:latin typeface="Arial" panose="020B0604020202020204" pitchFamily="34" charset="0"/>
                <a:ea typeface="ヒラギノ角ゴ Pro W3" charset="-128"/>
              </a:defRPr>
            </a:lvl3pPr>
            <a:lvl4pPr marL="1733817" indent="-247688" defTabSz="1021713">
              <a:spcBef>
                <a:spcPct val="30000"/>
              </a:spcBef>
              <a:defRPr sz="1300">
                <a:solidFill>
                  <a:schemeClr val="tx1"/>
                </a:solidFill>
                <a:latin typeface="Arial" panose="020B0604020202020204" pitchFamily="34" charset="0"/>
                <a:ea typeface="ヒラギノ角ゴ Pro W3" charset="-128"/>
              </a:defRPr>
            </a:lvl4pPr>
            <a:lvl5pPr marL="2229193" indent="-247688" defTabSz="1021713">
              <a:spcBef>
                <a:spcPct val="30000"/>
              </a:spcBef>
              <a:defRPr sz="1300">
                <a:solidFill>
                  <a:schemeClr val="tx1"/>
                </a:solidFill>
                <a:latin typeface="Arial" panose="020B0604020202020204" pitchFamily="34" charset="0"/>
                <a:ea typeface="ヒラギノ角ゴ Pro W3" charset="-128"/>
              </a:defRPr>
            </a:lvl5pPr>
            <a:lvl6pPr marL="2724569"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6pPr>
            <a:lvl7pPr marL="3219945"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7pPr>
            <a:lvl8pPr marL="3715322"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8pPr>
            <a:lvl9pPr marL="4210698"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9pPr>
          </a:lstStyle>
          <a:p>
            <a:pPr>
              <a:spcBef>
                <a:spcPct val="0"/>
              </a:spcBef>
            </a:pPr>
            <a:fld id="{BF78D0A7-72E5-42D5-B3A0-EDBA55755860}" type="slidenum">
              <a:rPr lang="en-US" altLang="en-US" smtClean="0"/>
              <a:pPr>
                <a:spcBef>
                  <a:spcPct val="0"/>
                </a:spcBef>
              </a:pPr>
              <a:t>10</a:t>
            </a:fld>
            <a:endParaRPr lang="en-US" altLang="en-US"/>
          </a:p>
        </p:txBody>
      </p:sp>
      <p:sp>
        <p:nvSpPr>
          <p:cNvPr id="25603" name="Rectangle 2"/>
          <p:cNvSpPr>
            <a:spLocks noGrp="1" noRot="1" noChangeAspect="1" noChangeArrowheads="1" noTextEdit="1"/>
          </p:cNvSpPr>
          <p:nvPr>
            <p:ph type="sldImg"/>
          </p:nvPr>
        </p:nvSpPr>
        <p:spPr>
          <a:xfrm>
            <a:off x="127000" y="788988"/>
            <a:ext cx="7010400" cy="3943350"/>
          </a:xfrm>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gradFill rotWithShape="0">
                  <a:gsLst>
                    <a:gs pos="0">
                      <a:srgbClr val="99CCFF"/>
                    </a:gs>
                    <a:gs pos="100000">
                      <a:srgbClr val="475E76"/>
                    </a:gs>
                  </a:gsLst>
                  <a:lin ang="2700000" scaled="1"/>
                </a:gradFill>
              </a14:hiddenFill>
            </a:ext>
          </a:extLst>
        </p:spPr>
        <p:txBody>
          <a:bodyPr/>
          <a:lstStyle/>
          <a:p>
            <a:pPr eaLnBrk="1" hangingPunct="1"/>
            <a:endParaRPr lang="en-US" altLang="en-US">
              <a:latin typeface="Arial" panose="020B0604020202020204" pitchFamily="34" charset="0"/>
              <a:ea typeface="ヒラギノ角ゴ Pro W3" charset="-128"/>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128780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gradFill rotWithShape="0">
                  <a:gsLst>
                    <a:gs pos="0">
                      <a:srgbClr val="99CCFF"/>
                    </a:gs>
                    <a:gs pos="100000">
                      <a:srgbClr val="475E76"/>
                    </a:gs>
                  </a:gsLst>
                  <a:lin ang="2700000" scaled="1"/>
                </a:gradFill>
              </a14:hiddenFill>
            </a:ext>
          </a:extLst>
        </p:spPr>
        <p:txBody>
          <a:bodyPr/>
          <a:lstStyle>
            <a:lvl1pPr defTabSz="1021713">
              <a:spcBef>
                <a:spcPct val="30000"/>
              </a:spcBef>
              <a:defRPr sz="1300">
                <a:solidFill>
                  <a:schemeClr val="tx1"/>
                </a:solidFill>
                <a:latin typeface="Arial" panose="020B0604020202020204" pitchFamily="34" charset="0"/>
                <a:ea typeface="ヒラギノ角ゴ Pro W3" charset="-128"/>
              </a:defRPr>
            </a:lvl1pPr>
            <a:lvl2pPr marL="804986" indent="-309610" defTabSz="1021713">
              <a:spcBef>
                <a:spcPct val="30000"/>
              </a:spcBef>
              <a:defRPr sz="1300">
                <a:solidFill>
                  <a:schemeClr val="tx1"/>
                </a:solidFill>
                <a:latin typeface="Arial" panose="020B0604020202020204" pitchFamily="34" charset="0"/>
                <a:ea typeface="ヒラギノ角ゴ Pro W3" charset="-128"/>
              </a:defRPr>
            </a:lvl2pPr>
            <a:lvl3pPr marL="1238441" indent="-247688" defTabSz="1021713">
              <a:spcBef>
                <a:spcPct val="30000"/>
              </a:spcBef>
              <a:defRPr sz="1300">
                <a:solidFill>
                  <a:schemeClr val="tx1"/>
                </a:solidFill>
                <a:latin typeface="Arial" panose="020B0604020202020204" pitchFamily="34" charset="0"/>
                <a:ea typeface="ヒラギノ角ゴ Pro W3" charset="-128"/>
              </a:defRPr>
            </a:lvl3pPr>
            <a:lvl4pPr marL="1733817" indent="-247688" defTabSz="1021713">
              <a:spcBef>
                <a:spcPct val="30000"/>
              </a:spcBef>
              <a:defRPr sz="1300">
                <a:solidFill>
                  <a:schemeClr val="tx1"/>
                </a:solidFill>
                <a:latin typeface="Arial" panose="020B0604020202020204" pitchFamily="34" charset="0"/>
                <a:ea typeface="ヒラギノ角ゴ Pro W3" charset="-128"/>
              </a:defRPr>
            </a:lvl4pPr>
            <a:lvl5pPr marL="2229193" indent="-247688" defTabSz="1021713">
              <a:spcBef>
                <a:spcPct val="30000"/>
              </a:spcBef>
              <a:defRPr sz="1300">
                <a:solidFill>
                  <a:schemeClr val="tx1"/>
                </a:solidFill>
                <a:latin typeface="Arial" panose="020B0604020202020204" pitchFamily="34" charset="0"/>
                <a:ea typeface="ヒラギノ角ゴ Pro W3" charset="-128"/>
              </a:defRPr>
            </a:lvl5pPr>
            <a:lvl6pPr marL="2724569"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6pPr>
            <a:lvl7pPr marL="3219945"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7pPr>
            <a:lvl8pPr marL="3715322"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8pPr>
            <a:lvl9pPr marL="4210698" indent="-247688" defTabSz="1021713" eaLnBrk="0" fontAlgn="base" hangingPunct="0">
              <a:spcBef>
                <a:spcPct val="30000"/>
              </a:spcBef>
              <a:spcAft>
                <a:spcPct val="0"/>
              </a:spcAft>
              <a:defRPr sz="1300">
                <a:solidFill>
                  <a:schemeClr val="tx1"/>
                </a:solidFill>
                <a:latin typeface="Arial" panose="020B0604020202020204" pitchFamily="34" charset="0"/>
                <a:ea typeface="ヒラギノ角ゴ Pro W3" charset="-128"/>
              </a:defRPr>
            </a:lvl9pPr>
          </a:lstStyle>
          <a:p>
            <a:pPr>
              <a:spcBef>
                <a:spcPct val="0"/>
              </a:spcBef>
            </a:pPr>
            <a:fld id="{04747643-F68C-43A8-A4AD-5DC475F05136}" type="slidenum">
              <a:rPr lang="en-US" altLang="en-US" smtClean="0"/>
              <a:pPr>
                <a:spcBef>
                  <a:spcPct val="0"/>
                </a:spcBef>
              </a:pPr>
              <a:t>11</a:t>
            </a:fld>
            <a:endParaRPr lang="en-US" altLang="en-US"/>
          </a:p>
        </p:txBody>
      </p:sp>
      <p:sp>
        <p:nvSpPr>
          <p:cNvPr id="27651" name="Rectangle 2"/>
          <p:cNvSpPr>
            <a:spLocks noGrp="1" noRot="1" noChangeAspect="1" noChangeArrowheads="1" noTextEdit="1"/>
          </p:cNvSpPr>
          <p:nvPr>
            <p:ph type="sldImg"/>
          </p:nvPr>
        </p:nvSpPr>
        <p:spPr>
          <a:xfrm>
            <a:off x="127000" y="788988"/>
            <a:ext cx="7010400" cy="3943350"/>
          </a:xfrm>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gradFill rotWithShape="0">
                  <a:gsLst>
                    <a:gs pos="0">
                      <a:srgbClr val="99CCFF"/>
                    </a:gs>
                    <a:gs pos="100000">
                      <a:srgbClr val="475E76"/>
                    </a:gs>
                  </a:gsLst>
                  <a:lin ang="2700000" scaled="1"/>
                </a:gradFill>
              </a14:hiddenFill>
            </a:ext>
          </a:extLst>
        </p:spPr>
        <p:txBody>
          <a:bodyPr/>
          <a:lstStyle/>
          <a:p>
            <a:pPr eaLnBrk="1" hangingPunct="1"/>
            <a:endParaRPr lang="en-US" altLang="en-US">
              <a:latin typeface="Arial" panose="020B0604020202020204" pitchFamily="34" charset="0"/>
              <a:ea typeface="ヒラギノ角ゴ Pro W3" charset="-128"/>
            </a:endParaRPr>
          </a:p>
        </p:txBody>
      </p:sp>
      <p:sp>
        <p:nvSpPr>
          <p:cNvPr id="2" name="Date Placeholder 1"/>
          <p:cNvSpPr>
            <a:spLocks noGrp="1"/>
          </p:cNvSpPr>
          <p:nvPr>
            <p:ph type="dt" idx="10"/>
          </p:nvPr>
        </p:nvSpPr>
        <p:spPr/>
        <p:txBody>
          <a:bodyPr/>
          <a:lstStyle/>
          <a:p>
            <a:endParaRPr lang="en-GB"/>
          </a:p>
        </p:txBody>
      </p:sp>
    </p:spTree>
    <p:extLst>
      <p:ext uri="{BB962C8B-B14F-4D97-AF65-F5344CB8AC3E}">
        <p14:creationId xmlns:p14="http://schemas.microsoft.com/office/powerpoint/2010/main" val="31756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545EFCDD-90A2-4C95-B360-2819A66217EE}"/>
              </a:ext>
            </a:extLst>
          </p:cNvPr>
          <p:cNvSpPr>
            <a:spLocks noChangeAspect="1"/>
          </p:cNvSpPr>
          <p:nvPr userDrawn="1"/>
        </p:nvSpPr>
        <p:spPr bwMode="auto">
          <a:xfrm>
            <a:off x="10362988" y="0"/>
            <a:ext cx="152612" cy="6858000"/>
          </a:xfrm>
          <a:custGeom>
            <a:avLst/>
            <a:gdLst>
              <a:gd name="T0" fmla="*/ 0 w 96"/>
              <a:gd name="T1" fmla="*/ 0 h 4314"/>
              <a:gd name="T2" fmla="*/ 0 w 96"/>
              <a:gd name="T3" fmla="*/ 2009 h 4314"/>
              <a:gd name="T4" fmla="*/ 96 w 96"/>
              <a:gd name="T5" fmla="*/ 2106 h 4314"/>
              <a:gd name="T6" fmla="*/ 0 w 96"/>
              <a:gd name="T7" fmla="*/ 2204 h 4314"/>
              <a:gd name="T8" fmla="*/ 0 w 96"/>
              <a:gd name="T9" fmla="*/ 4314 h 4314"/>
            </a:gdLst>
            <a:ahLst/>
            <a:cxnLst>
              <a:cxn ang="0">
                <a:pos x="T0" y="T1"/>
              </a:cxn>
              <a:cxn ang="0">
                <a:pos x="T2" y="T3"/>
              </a:cxn>
              <a:cxn ang="0">
                <a:pos x="T4" y="T5"/>
              </a:cxn>
              <a:cxn ang="0">
                <a:pos x="T6" y="T7"/>
              </a:cxn>
              <a:cxn ang="0">
                <a:pos x="T8" y="T9"/>
              </a:cxn>
            </a:cxnLst>
            <a:rect l="0" t="0" r="r" b="b"/>
            <a:pathLst>
              <a:path w="96" h="4314">
                <a:moveTo>
                  <a:pt x="0" y="0"/>
                </a:moveTo>
                <a:lnTo>
                  <a:pt x="0" y="2009"/>
                </a:lnTo>
                <a:lnTo>
                  <a:pt x="96" y="2106"/>
                </a:lnTo>
                <a:lnTo>
                  <a:pt x="0" y="2204"/>
                </a:lnTo>
                <a:lnTo>
                  <a:pt x="0" y="4314"/>
                </a:lnTo>
              </a:path>
            </a:pathLst>
          </a:custGeom>
          <a:noFill/>
          <a:ln w="19050" cap="flat">
            <a:solidFill>
              <a:srgbClr val="D30E6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chemeClr val="bg2"/>
              </a:solidFill>
            </a:endParaRPr>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092824"/>
            <a:ext cx="9144000" cy="1777626"/>
          </a:xfrm>
        </p:spPr>
        <p:txBody>
          <a:bodyPr anchor="b"/>
          <a:lstStyle>
            <a:lvl1pPr algn="l">
              <a:defRPr sz="4500">
                <a:solidFill>
                  <a:schemeClr val="accent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167256"/>
            <a:ext cx="9144000" cy="387798"/>
          </a:xfrm>
        </p:spPr>
        <p:txBody>
          <a:bodyPr anchor="t" anchorCtr="0">
            <a:noAutofit/>
          </a:bodyPr>
          <a:lstStyle>
            <a:lvl1pPr marL="0" indent="0" algn="l">
              <a:buNone/>
              <a:defRPr sz="28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4" y="5652812"/>
            <a:ext cx="4629149" cy="195814"/>
          </a:xfrm>
        </p:spPr>
        <p:txBody>
          <a:bodyPr lIns="0" rIns="0"/>
          <a:lstStyle>
            <a:lvl1pPr algn="l">
              <a:defRPr sz="900">
                <a:solidFill>
                  <a:schemeClr val="tx2"/>
                </a:solidFill>
              </a:defRPr>
            </a:lvl1pPr>
          </a:lstStyle>
          <a:p>
            <a:r>
              <a:rPr lang="en-GB" dirty="0"/>
              <a:t>30 </a:t>
            </a:r>
            <a:r>
              <a:rPr lang="en-GB" dirty="0" err="1"/>
              <a:t>july</a:t>
            </a:r>
            <a:r>
              <a:rPr lang="en-GB" dirty="0"/>
              <a:t> 2017</a:t>
            </a:r>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0" y="6105900"/>
            <a:ext cx="4625973" cy="332399"/>
          </a:xfrm>
        </p:spPr>
        <p:txBody>
          <a:bodyPr anchor="t" anchorCtr="0">
            <a:noAutofit/>
          </a:bodyPr>
          <a:lstStyle>
            <a:lvl1pPr marL="0" indent="0">
              <a:buNone/>
              <a:defRPr sz="2400">
                <a:solidFill>
                  <a:schemeClr val="tx2"/>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202129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4B9D5EE6-5135-4321-888C-209DD8207E24}"/>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8" name="Freeform 5">
            <a:extLst>
              <a:ext uri="{FF2B5EF4-FFF2-40B4-BE49-F238E27FC236}">
                <a16:creationId xmlns:a16="http://schemas.microsoft.com/office/drawing/2014/main" id="{87D1A7E7-7903-4395-84F7-4F77731CEF2D}"/>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TextBox 8">
            <a:extLst>
              <a:ext uri="{FF2B5EF4-FFF2-40B4-BE49-F238E27FC236}">
                <a16:creationId xmlns:a16="http://schemas.microsoft.com/office/drawing/2014/main" id="{E892E355-E7E1-4192-B220-85F098E74942}"/>
              </a:ext>
            </a:extLst>
          </p:cNvPr>
          <p:cNvSpPr txBox="1"/>
          <p:nvPr userDrawn="1"/>
        </p:nvSpPr>
        <p:spPr>
          <a:xfrm>
            <a:off x="686545" y="2133603"/>
            <a:ext cx="4270937" cy="2308324"/>
          </a:xfrm>
          <a:prstGeom prst="rect">
            <a:avLst/>
          </a:prstGeom>
          <a:noFill/>
        </p:spPr>
        <p:txBody>
          <a:bodyPr wrap="square" lIns="0" tIns="0" rIns="0" bIns="0" rtlCol="0">
            <a:spAutoFit/>
          </a:bodyPr>
          <a:lstStyle/>
          <a:p>
            <a:r>
              <a:rPr lang="nl-NL" sz="15000" dirty="0">
                <a:solidFill>
                  <a:schemeClr val="bg1"/>
                </a:solidFill>
              </a:rPr>
              <a:t>Q&amp;A</a:t>
            </a:r>
            <a:endParaRPr lang="en-GB" sz="15000" dirty="0">
              <a:solidFill>
                <a:schemeClr val="bg1"/>
              </a:solidFill>
            </a:endParaRPr>
          </a:p>
        </p:txBody>
      </p:sp>
    </p:spTree>
    <p:extLst>
      <p:ext uri="{BB962C8B-B14F-4D97-AF65-F5344CB8AC3E}">
        <p14:creationId xmlns:p14="http://schemas.microsoft.com/office/powerpoint/2010/main" val="377904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191179C0-D432-40D9-A56F-3EE178DC4188}"/>
              </a:ext>
            </a:extLst>
          </p:cNvPr>
          <p:cNvSpPr>
            <a:spLocks/>
          </p:cNvSpPr>
          <p:nvPr userDrawn="1"/>
        </p:nvSpPr>
        <p:spPr bwMode="auto">
          <a:xfrm flipH="1">
            <a:off x="167640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7" name="Freeform 5">
            <a:extLst>
              <a:ext uri="{FF2B5EF4-FFF2-40B4-BE49-F238E27FC236}">
                <a16:creationId xmlns:a16="http://schemas.microsoft.com/office/drawing/2014/main" id="{151EC2DF-1C9A-450E-B306-516842387800}"/>
              </a:ext>
            </a:extLst>
          </p:cNvPr>
          <p:cNvSpPr>
            <a:spLocks/>
          </p:cNvSpPr>
          <p:nvPr userDrawn="1"/>
        </p:nvSpPr>
        <p:spPr bwMode="auto">
          <a:xfrm flipH="1">
            <a:off x="1172845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10" name="Group 174">
            <a:extLst>
              <a:ext uri="{FF2B5EF4-FFF2-40B4-BE49-F238E27FC236}">
                <a16:creationId xmlns:a16="http://schemas.microsoft.com/office/drawing/2014/main" id="{D09B78F1-ADEE-4698-83BF-DF8A010D2E18}"/>
              </a:ext>
            </a:extLst>
          </p:cNvPr>
          <p:cNvGrpSpPr>
            <a:grpSpLocks noChangeAspect="1"/>
          </p:cNvGrpSpPr>
          <p:nvPr userDrawn="1"/>
        </p:nvGrpSpPr>
        <p:grpSpPr bwMode="auto">
          <a:xfrm>
            <a:off x="3918375" y="2277034"/>
            <a:ext cx="4962796" cy="2259106"/>
            <a:chOff x="0" y="412"/>
            <a:chExt cx="7680" cy="3496"/>
          </a:xfrm>
          <a:solidFill>
            <a:schemeClr val="bg1"/>
          </a:solidFill>
        </p:grpSpPr>
        <p:sp>
          <p:nvSpPr>
            <p:cNvPr id="11" name="AutoShape 173">
              <a:extLst>
                <a:ext uri="{FF2B5EF4-FFF2-40B4-BE49-F238E27FC236}">
                  <a16:creationId xmlns:a16="http://schemas.microsoft.com/office/drawing/2014/main" id="{D65508E7-8F41-4D55-A528-56871E6CAF7F}"/>
                </a:ext>
              </a:extLst>
            </p:cNvPr>
            <p:cNvSpPr>
              <a:spLocks noChangeAspect="1" noChangeArrowheads="1" noTextEdit="1"/>
            </p:cNvSpPr>
            <p:nvPr userDrawn="1"/>
          </p:nvSpPr>
          <p:spPr bwMode="auto">
            <a:xfrm>
              <a:off x="0" y="412"/>
              <a:ext cx="7680" cy="349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75">
              <a:extLst>
                <a:ext uri="{FF2B5EF4-FFF2-40B4-BE49-F238E27FC236}">
                  <a16:creationId xmlns:a16="http://schemas.microsoft.com/office/drawing/2014/main" id="{33D90BA2-CCBB-4786-8069-BB0535BE18C5}"/>
                </a:ext>
              </a:extLst>
            </p:cNvPr>
            <p:cNvSpPr>
              <a:spLocks noEditPoints="1"/>
            </p:cNvSpPr>
            <p:nvPr userDrawn="1"/>
          </p:nvSpPr>
          <p:spPr bwMode="auto">
            <a:xfrm>
              <a:off x="2673" y="2484"/>
              <a:ext cx="2213" cy="719"/>
            </a:xfrm>
            <a:custGeom>
              <a:avLst/>
              <a:gdLst>
                <a:gd name="T0" fmla="*/ 511 w 1532"/>
                <a:gd name="T1" fmla="*/ 44 h 497"/>
                <a:gd name="T2" fmla="*/ 571 w 1532"/>
                <a:gd name="T3" fmla="*/ 0 h 497"/>
                <a:gd name="T4" fmla="*/ 606 w 1532"/>
                <a:gd name="T5" fmla="*/ 43 h 497"/>
                <a:gd name="T6" fmla="*/ 606 w 1532"/>
                <a:gd name="T7" fmla="*/ 64 h 497"/>
                <a:gd name="T8" fmla="*/ 557 w 1532"/>
                <a:gd name="T9" fmla="*/ 435 h 497"/>
                <a:gd name="T10" fmla="*/ 555 w 1532"/>
                <a:gd name="T11" fmla="*/ 446 h 497"/>
                <a:gd name="T12" fmla="*/ 510 w 1532"/>
                <a:gd name="T13" fmla="*/ 497 h 497"/>
                <a:gd name="T14" fmla="*/ 470 w 1532"/>
                <a:gd name="T15" fmla="*/ 456 h 497"/>
                <a:gd name="T16" fmla="*/ 472 w 1532"/>
                <a:gd name="T17" fmla="*/ 433 h 497"/>
                <a:gd name="T18" fmla="*/ 513 w 1532"/>
                <a:gd name="T19" fmla="*/ 165 h 497"/>
                <a:gd name="T20" fmla="*/ 331 w 1532"/>
                <a:gd name="T21" fmla="*/ 427 h 497"/>
                <a:gd name="T22" fmla="*/ 279 w 1532"/>
                <a:gd name="T23" fmla="*/ 470 h 497"/>
                <a:gd name="T24" fmla="*/ 240 w 1532"/>
                <a:gd name="T25" fmla="*/ 421 h 497"/>
                <a:gd name="T26" fmla="*/ 198 w 1532"/>
                <a:gd name="T27" fmla="*/ 163 h 497"/>
                <a:gd name="T28" fmla="*/ 82 w 1532"/>
                <a:gd name="T29" fmla="*/ 450 h 497"/>
                <a:gd name="T30" fmla="*/ 36 w 1532"/>
                <a:gd name="T31" fmla="*/ 497 h 497"/>
                <a:gd name="T32" fmla="*/ 0 w 1532"/>
                <a:gd name="T33" fmla="*/ 463 h 497"/>
                <a:gd name="T34" fmla="*/ 11 w 1532"/>
                <a:gd name="T35" fmla="*/ 422 h 497"/>
                <a:gd name="T36" fmla="*/ 160 w 1532"/>
                <a:gd name="T37" fmla="*/ 56 h 497"/>
                <a:gd name="T38" fmla="*/ 170 w 1532"/>
                <a:gd name="T39" fmla="*/ 36 h 497"/>
                <a:gd name="T40" fmla="*/ 216 w 1532"/>
                <a:gd name="T41" fmla="*/ 0 h 497"/>
                <a:gd name="T42" fmla="*/ 261 w 1532"/>
                <a:gd name="T43" fmla="*/ 51 h 497"/>
                <a:gd name="T44" fmla="*/ 308 w 1532"/>
                <a:gd name="T45" fmla="*/ 330 h 497"/>
                <a:gd name="T46" fmla="*/ 511 w 1532"/>
                <a:gd name="T47" fmla="*/ 44 h 497"/>
                <a:gd name="T48" fmla="*/ 796 w 1532"/>
                <a:gd name="T49" fmla="*/ 83 h 497"/>
                <a:gd name="T50" fmla="*/ 896 w 1532"/>
                <a:gd name="T51" fmla="*/ 83 h 497"/>
                <a:gd name="T52" fmla="*/ 1008 w 1532"/>
                <a:gd name="T53" fmla="*/ 186 h 497"/>
                <a:gd name="T54" fmla="*/ 886 w 1532"/>
                <a:gd name="T55" fmla="*/ 379 h 497"/>
                <a:gd name="T56" fmla="*/ 758 w 1532"/>
                <a:gd name="T57" fmla="*/ 417 h 497"/>
                <a:gd name="T58" fmla="*/ 726 w 1532"/>
                <a:gd name="T59" fmla="*/ 414 h 497"/>
                <a:gd name="T60" fmla="*/ 796 w 1532"/>
                <a:gd name="T61" fmla="*/ 83 h 497"/>
                <a:gd name="T62" fmla="*/ 795 w 1532"/>
                <a:gd name="T63" fmla="*/ 7 h 497"/>
                <a:gd name="T64" fmla="*/ 720 w 1532"/>
                <a:gd name="T65" fmla="*/ 62 h 497"/>
                <a:gd name="T66" fmla="*/ 718 w 1532"/>
                <a:gd name="T67" fmla="*/ 70 h 497"/>
                <a:gd name="T68" fmla="*/ 640 w 1532"/>
                <a:gd name="T69" fmla="*/ 425 h 497"/>
                <a:gd name="T70" fmla="*/ 637 w 1532"/>
                <a:gd name="T71" fmla="*/ 453 h 497"/>
                <a:gd name="T72" fmla="*/ 734 w 1532"/>
                <a:gd name="T73" fmla="*/ 495 h 497"/>
                <a:gd name="T74" fmla="*/ 970 w 1532"/>
                <a:gd name="T75" fmla="*/ 422 h 497"/>
                <a:gd name="T76" fmla="*/ 1096 w 1532"/>
                <a:gd name="T77" fmla="*/ 186 h 497"/>
                <a:gd name="T78" fmla="*/ 909 w 1532"/>
                <a:gd name="T79" fmla="*/ 7 h 497"/>
                <a:gd name="T80" fmla="*/ 795 w 1532"/>
                <a:gd name="T81" fmla="*/ 7 h 497"/>
                <a:gd name="T82" fmla="*/ 1289 w 1532"/>
                <a:gd name="T83" fmla="*/ 83 h 497"/>
                <a:gd name="T84" fmla="*/ 1477 w 1532"/>
                <a:gd name="T85" fmla="*/ 83 h 497"/>
                <a:gd name="T86" fmla="*/ 1510 w 1532"/>
                <a:gd name="T87" fmla="*/ 79 h 497"/>
                <a:gd name="T88" fmla="*/ 1532 w 1532"/>
                <a:gd name="T89" fmla="*/ 42 h 497"/>
                <a:gd name="T90" fmla="*/ 1485 w 1532"/>
                <a:gd name="T91" fmla="*/ 7 h 497"/>
                <a:gd name="T92" fmla="*/ 1279 w 1532"/>
                <a:gd name="T93" fmla="*/ 7 h 497"/>
                <a:gd name="T94" fmla="*/ 1205 w 1532"/>
                <a:gd name="T95" fmla="*/ 72 h 497"/>
                <a:gd name="T96" fmla="*/ 1127 w 1532"/>
                <a:gd name="T97" fmla="*/ 428 h 497"/>
                <a:gd name="T98" fmla="*/ 1124 w 1532"/>
                <a:gd name="T99" fmla="*/ 459 h 497"/>
                <a:gd name="T100" fmla="*/ 1163 w 1532"/>
                <a:gd name="T101" fmla="*/ 497 h 497"/>
                <a:gd name="T102" fmla="*/ 1211 w 1532"/>
                <a:gd name="T103" fmla="*/ 438 h 497"/>
                <a:gd name="T104" fmla="*/ 1250 w 1532"/>
                <a:gd name="T105" fmla="*/ 261 h 497"/>
                <a:gd name="T106" fmla="*/ 1412 w 1532"/>
                <a:gd name="T107" fmla="*/ 261 h 497"/>
                <a:gd name="T108" fmla="*/ 1455 w 1532"/>
                <a:gd name="T109" fmla="*/ 253 h 497"/>
                <a:gd name="T110" fmla="*/ 1472 w 1532"/>
                <a:gd name="T111" fmla="*/ 218 h 497"/>
                <a:gd name="T112" fmla="*/ 1458 w 1532"/>
                <a:gd name="T113" fmla="*/ 192 h 497"/>
                <a:gd name="T114" fmla="*/ 1419 w 1532"/>
                <a:gd name="T115" fmla="*/ 185 h 497"/>
                <a:gd name="T116" fmla="*/ 1267 w 1532"/>
                <a:gd name="T117" fmla="*/ 185 h 497"/>
                <a:gd name="T118" fmla="*/ 1289 w 1532"/>
                <a:gd name="T119" fmla="*/ 83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2" h="497">
                  <a:moveTo>
                    <a:pt x="511" y="44"/>
                  </a:moveTo>
                  <a:cubicBezTo>
                    <a:pt x="533" y="14"/>
                    <a:pt x="552" y="0"/>
                    <a:pt x="571" y="0"/>
                  </a:cubicBezTo>
                  <a:cubicBezTo>
                    <a:pt x="594" y="0"/>
                    <a:pt x="606" y="15"/>
                    <a:pt x="606" y="43"/>
                  </a:cubicBezTo>
                  <a:cubicBezTo>
                    <a:pt x="606" y="50"/>
                    <a:pt x="606" y="59"/>
                    <a:pt x="606" y="64"/>
                  </a:cubicBezTo>
                  <a:cubicBezTo>
                    <a:pt x="557" y="435"/>
                    <a:pt x="557" y="435"/>
                    <a:pt x="557" y="435"/>
                  </a:cubicBezTo>
                  <a:cubicBezTo>
                    <a:pt x="555" y="446"/>
                    <a:pt x="555" y="446"/>
                    <a:pt x="555" y="446"/>
                  </a:cubicBezTo>
                  <a:cubicBezTo>
                    <a:pt x="551" y="481"/>
                    <a:pt x="537" y="497"/>
                    <a:pt x="510" y="497"/>
                  </a:cubicBezTo>
                  <a:cubicBezTo>
                    <a:pt x="485" y="497"/>
                    <a:pt x="470" y="482"/>
                    <a:pt x="470" y="456"/>
                  </a:cubicBezTo>
                  <a:cubicBezTo>
                    <a:pt x="470" y="449"/>
                    <a:pt x="471" y="441"/>
                    <a:pt x="472" y="433"/>
                  </a:cubicBezTo>
                  <a:cubicBezTo>
                    <a:pt x="513" y="165"/>
                    <a:pt x="513" y="165"/>
                    <a:pt x="513" y="165"/>
                  </a:cubicBezTo>
                  <a:cubicBezTo>
                    <a:pt x="331" y="427"/>
                    <a:pt x="331" y="427"/>
                    <a:pt x="331" y="427"/>
                  </a:cubicBezTo>
                  <a:cubicBezTo>
                    <a:pt x="306" y="462"/>
                    <a:pt x="297" y="470"/>
                    <a:pt x="279" y="470"/>
                  </a:cubicBezTo>
                  <a:cubicBezTo>
                    <a:pt x="257" y="470"/>
                    <a:pt x="245" y="454"/>
                    <a:pt x="240" y="421"/>
                  </a:cubicBezTo>
                  <a:cubicBezTo>
                    <a:pt x="198" y="163"/>
                    <a:pt x="198" y="163"/>
                    <a:pt x="198" y="163"/>
                  </a:cubicBezTo>
                  <a:cubicBezTo>
                    <a:pt x="82" y="450"/>
                    <a:pt x="82" y="450"/>
                    <a:pt x="82" y="450"/>
                  </a:cubicBezTo>
                  <a:cubicBezTo>
                    <a:pt x="67" y="486"/>
                    <a:pt x="56" y="497"/>
                    <a:pt x="36" y="497"/>
                  </a:cubicBezTo>
                  <a:cubicBezTo>
                    <a:pt x="15" y="497"/>
                    <a:pt x="0" y="482"/>
                    <a:pt x="0" y="463"/>
                  </a:cubicBezTo>
                  <a:cubicBezTo>
                    <a:pt x="0" y="453"/>
                    <a:pt x="4" y="439"/>
                    <a:pt x="11" y="422"/>
                  </a:cubicBezTo>
                  <a:cubicBezTo>
                    <a:pt x="160" y="56"/>
                    <a:pt x="160" y="56"/>
                    <a:pt x="160" y="56"/>
                  </a:cubicBezTo>
                  <a:cubicBezTo>
                    <a:pt x="163" y="51"/>
                    <a:pt x="164" y="48"/>
                    <a:pt x="170" y="36"/>
                  </a:cubicBezTo>
                  <a:cubicBezTo>
                    <a:pt x="185" y="8"/>
                    <a:pt x="196" y="0"/>
                    <a:pt x="216" y="0"/>
                  </a:cubicBezTo>
                  <a:cubicBezTo>
                    <a:pt x="240" y="0"/>
                    <a:pt x="254" y="16"/>
                    <a:pt x="261" y="51"/>
                  </a:cubicBezTo>
                  <a:cubicBezTo>
                    <a:pt x="308" y="330"/>
                    <a:pt x="308" y="330"/>
                    <a:pt x="308" y="330"/>
                  </a:cubicBezTo>
                  <a:lnTo>
                    <a:pt x="511" y="44"/>
                  </a:lnTo>
                  <a:close/>
                  <a:moveTo>
                    <a:pt x="796" y="83"/>
                  </a:moveTo>
                  <a:cubicBezTo>
                    <a:pt x="896" y="83"/>
                    <a:pt x="896" y="83"/>
                    <a:pt x="896" y="83"/>
                  </a:cubicBezTo>
                  <a:cubicBezTo>
                    <a:pt x="969" y="83"/>
                    <a:pt x="1008" y="118"/>
                    <a:pt x="1008" y="186"/>
                  </a:cubicBezTo>
                  <a:cubicBezTo>
                    <a:pt x="1008" y="260"/>
                    <a:pt x="959" y="337"/>
                    <a:pt x="886" y="379"/>
                  </a:cubicBezTo>
                  <a:cubicBezTo>
                    <a:pt x="845" y="402"/>
                    <a:pt x="798" y="417"/>
                    <a:pt x="758" y="417"/>
                  </a:cubicBezTo>
                  <a:cubicBezTo>
                    <a:pt x="748" y="417"/>
                    <a:pt x="741" y="416"/>
                    <a:pt x="726" y="414"/>
                  </a:cubicBezTo>
                  <a:lnTo>
                    <a:pt x="796" y="83"/>
                  </a:lnTo>
                  <a:close/>
                  <a:moveTo>
                    <a:pt x="795" y="7"/>
                  </a:moveTo>
                  <a:cubicBezTo>
                    <a:pt x="743" y="7"/>
                    <a:pt x="731" y="17"/>
                    <a:pt x="720" y="62"/>
                  </a:cubicBezTo>
                  <a:cubicBezTo>
                    <a:pt x="718" y="70"/>
                    <a:pt x="718" y="70"/>
                    <a:pt x="718" y="70"/>
                  </a:cubicBezTo>
                  <a:cubicBezTo>
                    <a:pt x="640" y="425"/>
                    <a:pt x="640" y="425"/>
                    <a:pt x="640" y="425"/>
                  </a:cubicBezTo>
                  <a:cubicBezTo>
                    <a:pt x="638" y="436"/>
                    <a:pt x="637" y="447"/>
                    <a:pt x="637" y="453"/>
                  </a:cubicBezTo>
                  <a:cubicBezTo>
                    <a:pt x="637" y="484"/>
                    <a:pt x="663" y="495"/>
                    <a:pt x="734" y="495"/>
                  </a:cubicBezTo>
                  <a:cubicBezTo>
                    <a:pt x="824" y="495"/>
                    <a:pt x="906" y="470"/>
                    <a:pt x="970" y="422"/>
                  </a:cubicBezTo>
                  <a:cubicBezTo>
                    <a:pt x="1047" y="364"/>
                    <a:pt x="1096" y="275"/>
                    <a:pt x="1096" y="186"/>
                  </a:cubicBezTo>
                  <a:cubicBezTo>
                    <a:pt x="1096" y="75"/>
                    <a:pt x="1025" y="7"/>
                    <a:pt x="909" y="7"/>
                  </a:cubicBezTo>
                  <a:lnTo>
                    <a:pt x="795" y="7"/>
                  </a:lnTo>
                  <a:close/>
                  <a:moveTo>
                    <a:pt x="1289" y="83"/>
                  </a:moveTo>
                  <a:cubicBezTo>
                    <a:pt x="1477" y="83"/>
                    <a:pt x="1477" y="83"/>
                    <a:pt x="1477" y="83"/>
                  </a:cubicBezTo>
                  <a:cubicBezTo>
                    <a:pt x="1495" y="83"/>
                    <a:pt x="1501" y="83"/>
                    <a:pt x="1510" y="79"/>
                  </a:cubicBezTo>
                  <a:cubicBezTo>
                    <a:pt x="1523" y="73"/>
                    <a:pt x="1532" y="58"/>
                    <a:pt x="1532" y="42"/>
                  </a:cubicBezTo>
                  <a:cubicBezTo>
                    <a:pt x="1532" y="18"/>
                    <a:pt x="1518" y="7"/>
                    <a:pt x="1485" y="7"/>
                  </a:cubicBezTo>
                  <a:cubicBezTo>
                    <a:pt x="1279" y="7"/>
                    <a:pt x="1279" y="7"/>
                    <a:pt x="1279" y="7"/>
                  </a:cubicBezTo>
                  <a:cubicBezTo>
                    <a:pt x="1228" y="7"/>
                    <a:pt x="1217" y="18"/>
                    <a:pt x="1205" y="72"/>
                  </a:cubicBezTo>
                  <a:cubicBezTo>
                    <a:pt x="1127" y="428"/>
                    <a:pt x="1127" y="428"/>
                    <a:pt x="1127" y="428"/>
                  </a:cubicBezTo>
                  <a:cubicBezTo>
                    <a:pt x="1125" y="443"/>
                    <a:pt x="1124" y="451"/>
                    <a:pt x="1124" y="459"/>
                  </a:cubicBezTo>
                  <a:cubicBezTo>
                    <a:pt x="1124" y="481"/>
                    <a:pt x="1140" y="497"/>
                    <a:pt x="1163" y="497"/>
                  </a:cubicBezTo>
                  <a:cubicBezTo>
                    <a:pt x="1189" y="497"/>
                    <a:pt x="1203" y="481"/>
                    <a:pt x="1211" y="438"/>
                  </a:cubicBezTo>
                  <a:cubicBezTo>
                    <a:pt x="1250" y="261"/>
                    <a:pt x="1250" y="261"/>
                    <a:pt x="1250" y="261"/>
                  </a:cubicBezTo>
                  <a:cubicBezTo>
                    <a:pt x="1412" y="261"/>
                    <a:pt x="1412" y="261"/>
                    <a:pt x="1412" y="261"/>
                  </a:cubicBezTo>
                  <a:cubicBezTo>
                    <a:pt x="1437" y="261"/>
                    <a:pt x="1446" y="259"/>
                    <a:pt x="1455" y="253"/>
                  </a:cubicBezTo>
                  <a:cubicBezTo>
                    <a:pt x="1465" y="245"/>
                    <a:pt x="1472" y="232"/>
                    <a:pt x="1472" y="218"/>
                  </a:cubicBezTo>
                  <a:cubicBezTo>
                    <a:pt x="1472" y="207"/>
                    <a:pt x="1467" y="197"/>
                    <a:pt x="1458" y="192"/>
                  </a:cubicBezTo>
                  <a:cubicBezTo>
                    <a:pt x="1450" y="186"/>
                    <a:pt x="1444" y="185"/>
                    <a:pt x="1419" y="185"/>
                  </a:cubicBezTo>
                  <a:cubicBezTo>
                    <a:pt x="1267" y="185"/>
                    <a:pt x="1267" y="185"/>
                    <a:pt x="1267" y="185"/>
                  </a:cubicBezTo>
                  <a:lnTo>
                    <a:pt x="1289"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76">
              <a:extLst>
                <a:ext uri="{FF2B5EF4-FFF2-40B4-BE49-F238E27FC236}">
                  <a16:creationId xmlns:a16="http://schemas.microsoft.com/office/drawing/2014/main" id="{32D029DF-DDB2-4573-85EC-F23AF22B3D07}"/>
                </a:ext>
              </a:extLst>
            </p:cNvPr>
            <p:cNvSpPr>
              <a:spLocks noEditPoints="1"/>
            </p:cNvSpPr>
            <p:nvPr userDrawn="1"/>
          </p:nvSpPr>
          <p:spPr bwMode="auto">
            <a:xfrm>
              <a:off x="868" y="967"/>
              <a:ext cx="6114" cy="2862"/>
            </a:xfrm>
            <a:custGeom>
              <a:avLst/>
              <a:gdLst>
                <a:gd name="T0" fmla="*/ 1114 w 4232"/>
                <a:gd name="T1" fmla="*/ 0 h 1979"/>
                <a:gd name="T2" fmla="*/ 1245 w 4232"/>
                <a:gd name="T3" fmla="*/ 1090 h 1979"/>
                <a:gd name="T4" fmla="*/ 1066 w 4232"/>
                <a:gd name="T5" fmla="*/ 1167 h 1979"/>
                <a:gd name="T6" fmla="*/ 1167 w 4232"/>
                <a:gd name="T7" fmla="*/ 1335 h 1979"/>
                <a:gd name="T8" fmla="*/ 842 w 4232"/>
                <a:gd name="T9" fmla="*/ 1409 h 1979"/>
                <a:gd name="T10" fmla="*/ 1012 w 4232"/>
                <a:gd name="T11" fmla="*/ 166 h 1979"/>
                <a:gd name="T12" fmla="*/ 1213 w 4232"/>
                <a:gd name="T13" fmla="*/ 748 h 1979"/>
                <a:gd name="T14" fmla="*/ 1209 w 4232"/>
                <a:gd name="T15" fmla="*/ 782 h 1979"/>
                <a:gd name="T16" fmla="*/ 880 w 4232"/>
                <a:gd name="T17" fmla="*/ 588 h 1979"/>
                <a:gd name="T18" fmla="*/ 1174 w 4232"/>
                <a:gd name="T19" fmla="*/ 552 h 1979"/>
                <a:gd name="T20" fmla="*/ 751 w 4232"/>
                <a:gd name="T21" fmla="*/ 297 h 1979"/>
                <a:gd name="T22" fmla="*/ 711 w 4232"/>
                <a:gd name="T23" fmla="*/ 597 h 1979"/>
                <a:gd name="T24" fmla="*/ 634 w 4232"/>
                <a:gd name="T25" fmla="*/ 953 h 1979"/>
                <a:gd name="T26" fmla="*/ 519 w 4232"/>
                <a:gd name="T27" fmla="*/ 492 h 1979"/>
                <a:gd name="T28" fmla="*/ 448 w 4232"/>
                <a:gd name="T29" fmla="*/ 848 h 1979"/>
                <a:gd name="T30" fmla="*/ 347 w 4232"/>
                <a:gd name="T31" fmla="*/ 822 h 1979"/>
                <a:gd name="T32" fmla="*/ 541 w 4232"/>
                <a:gd name="T33" fmla="*/ 1240 h 1979"/>
                <a:gd name="T34" fmla="*/ 514 w 4232"/>
                <a:gd name="T35" fmla="*/ 446 h 1979"/>
                <a:gd name="T36" fmla="*/ 205 w 4232"/>
                <a:gd name="T37" fmla="*/ 591 h 1979"/>
                <a:gd name="T38" fmla="*/ 394 w 4232"/>
                <a:gd name="T39" fmla="*/ 598 h 1979"/>
                <a:gd name="T40" fmla="*/ 176 w 4232"/>
                <a:gd name="T41" fmla="*/ 957 h 1979"/>
                <a:gd name="T42" fmla="*/ 309 w 4232"/>
                <a:gd name="T43" fmla="*/ 781 h 1979"/>
                <a:gd name="T44" fmla="*/ 275 w 4232"/>
                <a:gd name="T45" fmla="*/ 1141 h 1979"/>
                <a:gd name="T46" fmla="*/ 325 w 4232"/>
                <a:gd name="T47" fmla="*/ 1370 h 1979"/>
                <a:gd name="T48" fmla="*/ 342 w 4232"/>
                <a:gd name="T49" fmla="*/ 1341 h 1979"/>
                <a:gd name="T50" fmla="*/ 794 w 4232"/>
                <a:gd name="T51" fmla="*/ 1368 h 1979"/>
                <a:gd name="T52" fmla="*/ 529 w 4232"/>
                <a:gd name="T53" fmla="*/ 1499 h 1979"/>
                <a:gd name="T54" fmla="*/ 762 w 4232"/>
                <a:gd name="T55" fmla="*/ 1056 h 1979"/>
                <a:gd name="T56" fmla="*/ 894 w 4232"/>
                <a:gd name="T57" fmla="*/ 1313 h 1979"/>
                <a:gd name="T58" fmla="*/ 1157 w 4232"/>
                <a:gd name="T59" fmla="*/ 775 h 1979"/>
                <a:gd name="T60" fmla="*/ 687 w 4232"/>
                <a:gd name="T61" fmla="*/ 975 h 1979"/>
                <a:gd name="T62" fmla="*/ 1119 w 4232"/>
                <a:gd name="T63" fmla="*/ 943 h 1979"/>
                <a:gd name="T64" fmla="*/ 1413 w 4232"/>
                <a:gd name="T65" fmla="*/ 1787 h 1979"/>
                <a:gd name="T66" fmla="*/ 1457 w 4232"/>
                <a:gd name="T67" fmla="*/ 1754 h 1979"/>
                <a:gd name="T68" fmla="*/ 1537 w 4232"/>
                <a:gd name="T69" fmla="*/ 1774 h 1979"/>
                <a:gd name="T70" fmla="*/ 1572 w 4232"/>
                <a:gd name="T71" fmla="*/ 1832 h 1979"/>
                <a:gd name="T72" fmla="*/ 1793 w 4232"/>
                <a:gd name="T73" fmla="*/ 1754 h 1979"/>
                <a:gd name="T74" fmla="*/ 1819 w 4232"/>
                <a:gd name="T75" fmla="*/ 1822 h 1979"/>
                <a:gd name="T76" fmla="*/ 1919 w 4232"/>
                <a:gd name="T77" fmla="*/ 1910 h 1979"/>
                <a:gd name="T78" fmla="*/ 1992 w 4232"/>
                <a:gd name="T79" fmla="*/ 1910 h 1979"/>
                <a:gd name="T80" fmla="*/ 2269 w 4232"/>
                <a:gd name="T81" fmla="*/ 1799 h 1979"/>
                <a:gd name="T82" fmla="*/ 2128 w 4232"/>
                <a:gd name="T83" fmla="*/ 1835 h 1979"/>
                <a:gd name="T84" fmla="*/ 2242 w 4232"/>
                <a:gd name="T85" fmla="*/ 1845 h 1979"/>
                <a:gd name="T86" fmla="*/ 2446 w 4232"/>
                <a:gd name="T87" fmla="*/ 1694 h 1979"/>
                <a:gd name="T88" fmla="*/ 2444 w 4232"/>
                <a:gd name="T89" fmla="*/ 1713 h 1979"/>
                <a:gd name="T90" fmla="*/ 2626 w 4232"/>
                <a:gd name="T91" fmla="*/ 1805 h 1979"/>
                <a:gd name="T92" fmla="*/ 2958 w 4232"/>
                <a:gd name="T93" fmla="*/ 1832 h 1979"/>
                <a:gd name="T94" fmla="*/ 2993 w 4232"/>
                <a:gd name="T95" fmla="*/ 1799 h 1979"/>
                <a:gd name="T96" fmla="*/ 3216 w 4232"/>
                <a:gd name="T97" fmla="*/ 1821 h 1979"/>
                <a:gd name="T98" fmla="*/ 3156 w 4232"/>
                <a:gd name="T99" fmla="*/ 1902 h 1979"/>
                <a:gd name="T100" fmla="*/ 3290 w 4232"/>
                <a:gd name="T101" fmla="*/ 1757 h 1979"/>
                <a:gd name="T102" fmla="*/ 3492 w 4232"/>
                <a:gd name="T103" fmla="*/ 1686 h 1979"/>
                <a:gd name="T104" fmla="*/ 3585 w 4232"/>
                <a:gd name="T105" fmla="*/ 1913 h 1979"/>
                <a:gd name="T106" fmla="*/ 3752 w 4232"/>
                <a:gd name="T107" fmla="*/ 1910 h 1979"/>
                <a:gd name="T108" fmla="*/ 3691 w 4232"/>
                <a:gd name="T109" fmla="*/ 1754 h 1979"/>
                <a:gd name="T110" fmla="*/ 3819 w 4232"/>
                <a:gd name="T111" fmla="*/ 1783 h 1979"/>
                <a:gd name="T112" fmla="*/ 3923 w 4232"/>
                <a:gd name="T113" fmla="*/ 1910 h 1979"/>
                <a:gd name="T114" fmla="*/ 4038 w 4232"/>
                <a:gd name="T115" fmla="*/ 1891 h 1979"/>
                <a:gd name="T116" fmla="*/ 4147 w 4232"/>
                <a:gd name="T117" fmla="*/ 1905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32" h="1979">
                  <a:moveTo>
                    <a:pt x="449" y="1517"/>
                  </a:moveTo>
                  <a:cubicBezTo>
                    <a:pt x="504" y="1532"/>
                    <a:pt x="504" y="1532"/>
                    <a:pt x="504" y="1532"/>
                  </a:cubicBezTo>
                  <a:cubicBezTo>
                    <a:pt x="442" y="1737"/>
                    <a:pt x="442" y="1737"/>
                    <a:pt x="442" y="1737"/>
                  </a:cubicBezTo>
                  <a:cubicBezTo>
                    <a:pt x="371" y="1694"/>
                    <a:pt x="371" y="1694"/>
                    <a:pt x="371" y="1694"/>
                  </a:cubicBezTo>
                  <a:lnTo>
                    <a:pt x="449" y="1517"/>
                  </a:lnTo>
                  <a:close/>
                  <a:moveTo>
                    <a:pt x="1441" y="800"/>
                  </a:moveTo>
                  <a:cubicBezTo>
                    <a:pt x="1437" y="800"/>
                    <a:pt x="1437" y="800"/>
                    <a:pt x="1437" y="800"/>
                  </a:cubicBezTo>
                  <a:cubicBezTo>
                    <a:pt x="1438" y="800"/>
                    <a:pt x="1438" y="800"/>
                    <a:pt x="1438" y="800"/>
                  </a:cubicBezTo>
                  <a:lnTo>
                    <a:pt x="1441" y="800"/>
                  </a:lnTo>
                  <a:close/>
                  <a:moveTo>
                    <a:pt x="1162" y="17"/>
                  </a:moveTo>
                  <a:cubicBezTo>
                    <a:pt x="1114" y="0"/>
                    <a:pt x="1114" y="0"/>
                    <a:pt x="1114" y="0"/>
                  </a:cubicBezTo>
                  <a:cubicBezTo>
                    <a:pt x="1039" y="173"/>
                    <a:pt x="1039" y="173"/>
                    <a:pt x="1039" y="173"/>
                  </a:cubicBezTo>
                  <a:cubicBezTo>
                    <a:pt x="1082" y="202"/>
                    <a:pt x="1082" y="202"/>
                    <a:pt x="1082" y="202"/>
                  </a:cubicBezTo>
                  <a:lnTo>
                    <a:pt x="1162" y="17"/>
                  </a:lnTo>
                  <a:close/>
                  <a:moveTo>
                    <a:pt x="1117" y="1088"/>
                  </a:moveTo>
                  <a:cubicBezTo>
                    <a:pt x="1115" y="1091"/>
                    <a:pt x="1115" y="1091"/>
                    <a:pt x="1115" y="1091"/>
                  </a:cubicBezTo>
                  <a:cubicBezTo>
                    <a:pt x="1120" y="1092"/>
                    <a:pt x="1120" y="1092"/>
                    <a:pt x="1120" y="1092"/>
                  </a:cubicBezTo>
                  <a:cubicBezTo>
                    <a:pt x="1146" y="1095"/>
                    <a:pt x="1146" y="1095"/>
                    <a:pt x="1146" y="1095"/>
                  </a:cubicBezTo>
                  <a:cubicBezTo>
                    <a:pt x="1173" y="1096"/>
                    <a:pt x="1173" y="1096"/>
                    <a:pt x="1173" y="1096"/>
                  </a:cubicBezTo>
                  <a:cubicBezTo>
                    <a:pt x="1202" y="1095"/>
                    <a:pt x="1202" y="1095"/>
                    <a:pt x="1202" y="1095"/>
                  </a:cubicBezTo>
                  <a:cubicBezTo>
                    <a:pt x="1240" y="1090"/>
                    <a:pt x="1240" y="1090"/>
                    <a:pt x="1240" y="1090"/>
                  </a:cubicBezTo>
                  <a:cubicBezTo>
                    <a:pt x="1245" y="1090"/>
                    <a:pt x="1245" y="1090"/>
                    <a:pt x="1245" y="1090"/>
                  </a:cubicBezTo>
                  <a:cubicBezTo>
                    <a:pt x="1256" y="1092"/>
                    <a:pt x="1256" y="1092"/>
                    <a:pt x="1256" y="1092"/>
                  </a:cubicBezTo>
                  <a:cubicBezTo>
                    <a:pt x="1288" y="1101"/>
                    <a:pt x="1288" y="1101"/>
                    <a:pt x="1288" y="1101"/>
                  </a:cubicBezTo>
                  <a:cubicBezTo>
                    <a:pt x="1294" y="1104"/>
                    <a:pt x="1294" y="1104"/>
                    <a:pt x="1294" y="1104"/>
                  </a:cubicBezTo>
                  <a:cubicBezTo>
                    <a:pt x="1294" y="1104"/>
                    <a:pt x="1294" y="1104"/>
                    <a:pt x="1294" y="1104"/>
                  </a:cubicBezTo>
                  <a:cubicBezTo>
                    <a:pt x="1273" y="1110"/>
                    <a:pt x="1273" y="1110"/>
                    <a:pt x="1273" y="1110"/>
                  </a:cubicBezTo>
                  <a:cubicBezTo>
                    <a:pt x="1253" y="1112"/>
                    <a:pt x="1253" y="1112"/>
                    <a:pt x="1253" y="1112"/>
                  </a:cubicBezTo>
                  <a:cubicBezTo>
                    <a:pt x="1210" y="1115"/>
                    <a:pt x="1210" y="1115"/>
                    <a:pt x="1210" y="1115"/>
                  </a:cubicBezTo>
                  <a:cubicBezTo>
                    <a:pt x="1143" y="1117"/>
                    <a:pt x="1143" y="1117"/>
                    <a:pt x="1143" y="1117"/>
                  </a:cubicBezTo>
                  <a:cubicBezTo>
                    <a:pt x="1100" y="1116"/>
                    <a:pt x="1100" y="1116"/>
                    <a:pt x="1100" y="1116"/>
                  </a:cubicBezTo>
                  <a:cubicBezTo>
                    <a:pt x="1093" y="1129"/>
                    <a:pt x="1093" y="1129"/>
                    <a:pt x="1093" y="1129"/>
                  </a:cubicBezTo>
                  <a:cubicBezTo>
                    <a:pt x="1066" y="1167"/>
                    <a:pt x="1066" y="1167"/>
                    <a:pt x="1066" y="1167"/>
                  </a:cubicBezTo>
                  <a:cubicBezTo>
                    <a:pt x="1039" y="1203"/>
                    <a:pt x="1039" y="1203"/>
                    <a:pt x="1039" y="1203"/>
                  </a:cubicBezTo>
                  <a:cubicBezTo>
                    <a:pt x="997" y="1254"/>
                    <a:pt x="997" y="1254"/>
                    <a:pt x="997" y="1254"/>
                  </a:cubicBezTo>
                  <a:cubicBezTo>
                    <a:pt x="931" y="1326"/>
                    <a:pt x="931" y="1326"/>
                    <a:pt x="931" y="1326"/>
                  </a:cubicBezTo>
                  <a:cubicBezTo>
                    <a:pt x="904" y="1352"/>
                    <a:pt x="904" y="1352"/>
                    <a:pt x="904" y="1352"/>
                  </a:cubicBezTo>
                  <a:cubicBezTo>
                    <a:pt x="913" y="1353"/>
                    <a:pt x="913" y="1353"/>
                    <a:pt x="913" y="1353"/>
                  </a:cubicBezTo>
                  <a:cubicBezTo>
                    <a:pt x="947" y="1354"/>
                    <a:pt x="947" y="1354"/>
                    <a:pt x="947" y="1354"/>
                  </a:cubicBezTo>
                  <a:cubicBezTo>
                    <a:pt x="982" y="1352"/>
                    <a:pt x="982" y="1352"/>
                    <a:pt x="982" y="1352"/>
                  </a:cubicBezTo>
                  <a:cubicBezTo>
                    <a:pt x="1059" y="1346"/>
                    <a:pt x="1059" y="1346"/>
                    <a:pt x="1059" y="1346"/>
                  </a:cubicBezTo>
                  <a:cubicBezTo>
                    <a:pt x="1129" y="1339"/>
                    <a:pt x="1129" y="1339"/>
                    <a:pt x="1129" y="1339"/>
                  </a:cubicBezTo>
                  <a:cubicBezTo>
                    <a:pt x="1164" y="1333"/>
                    <a:pt x="1164" y="1333"/>
                    <a:pt x="1164" y="1333"/>
                  </a:cubicBezTo>
                  <a:cubicBezTo>
                    <a:pt x="1167" y="1335"/>
                    <a:pt x="1167" y="1335"/>
                    <a:pt x="1167" y="1335"/>
                  </a:cubicBezTo>
                  <a:cubicBezTo>
                    <a:pt x="1168" y="1336"/>
                    <a:pt x="1168" y="1336"/>
                    <a:pt x="1168" y="1336"/>
                  </a:cubicBezTo>
                  <a:cubicBezTo>
                    <a:pt x="1166" y="1339"/>
                    <a:pt x="1166" y="1339"/>
                    <a:pt x="1166" y="1339"/>
                  </a:cubicBezTo>
                  <a:cubicBezTo>
                    <a:pt x="1159" y="1343"/>
                    <a:pt x="1159" y="1343"/>
                    <a:pt x="1159" y="1343"/>
                  </a:cubicBezTo>
                  <a:cubicBezTo>
                    <a:pt x="1133" y="1352"/>
                    <a:pt x="1133" y="1352"/>
                    <a:pt x="1133" y="1352"/>
                  </a:cubicBezTo>
                  <a:cubicBezTo>
                    <a:pt x="1080" y="1366"/>
                    <a:pt x="1080" y="1366"/>
                    <a:pt x="1080" y="1366"/>
                  </a:cubicBezTo>
                  <a:cubicBezTo>
                    <a:pt x="1038" y="1374"/>
                    <a:pt x="1038" y="1374"/>
                    <a:pt x="1038" y="1374"/>
                  </a:cubicBezTo>
                  <a:cubicBezTo>
                    <a:pt x="1008" y="1377"/>
                    <a:pt x="1008" y="1377"/>
                    <a:pt x="1008" y="1377"/>
                  </a:cubicBezTo>
                  <a:cubicBezTo>
                    <a:pt x="975" y="1379"/>
                    <a:pt x="975" y="1379"/>
                    <a:pt x="975" y="1379"/>
                  </a:cubicBezTo>
                  <a:cubicBezTo>
                    <a:pt x="924" y="1378"/>
                    <a:pt x="924" y="1378"/>
                    <a:pt x="924" y="1378"/>
                  </a:cubicBezTo>
                  <a:cubicBezTo>
                    <a:pt x="879" y="1376"/>
                    <a:pt x="879" y="1376"/>
                    <a:pt x="879" y="1376"/>
                  </a:cubicBezTo>
                  <a:cubicBezTo>
                    <a:pt x="842" y="1409"/>
                    <a:pt x="842" y="1409"/>
                    <a:pt x="842" y="1409"/>
                  </a:cubicBezTo>
                  <a:cubicBezTo>
                    <a:pt x="771" y="1470"/>
                    <a:pt x="771" y="1470"/>
                    <a:pt x="771" y="1470"/>
                  </a:cubicBezTo>
                  <a:cubicBezTo>
                    <a:pt x="718" y="1512"/>
                    <a:pt x="718" y="1512"/>
                    <a:pt x="718" y="1512"/>
                  </a:cubicBezTo>
                  <a:cubicBezTo>
                    <a:pt x="690" y="1532"/>
                    <a:pt x="690" y="1532"/>
                    <a:pt x="690" y="1532"/>
                  </a:cubicBezTo>
                  <a:cubicBezTo>
                    <a:pt x="670" y="1541"/>
                    <a:pt x="670" y="1541"/>
                    <a:pt x="670" y="1541"/>
                  </a:cubicBezTo>
                  <a:cubicBezTo>
                    <a:pt x="842" y="1570"/>
                    <a:pt x="985" y="1518"/>
                    <a:pt x="1020" y="1520"/>
                  </a:cubicBezTo>
                  <a:cubicBezTo>
                    <a:pt x="980" y="1535"/>
                    <a:pt x="908" y="1566"/>
                    <a:pt x="815" y="1574"/>
                  </a:cubicBezTo>
                  <a:cubicBezTo>
                    <a:pt x="613" y="1580"/>
                    <a:pt x="469" y="1522"/>
                    <a:pt x="339" y="1444"/>
                  </a:cubicBezTo>
                  <a:cubicBezTo>
                    <a:pt x="204" y="1363"/>
                    <a:pt x="116" y="1147"/>
                    <a:pt x="109" y="1125"/>
                  </a:cubicBezTo>
                  <a:cubicBezTo>
                    <a:pt x="0" y="864"/>
                    <a:pt x="100" y="634"/>
                    <a:pt x="111" y="579"/>
                  </a:cubicBezTo>
                  <a:cubicBezTo>
                    <a:pt x="208" y="378"/>
                    <a:pt x="358" y="271"/>
                    <a:pt x="442" y="223"/>
                  </a:cubicBezTo>
                  <a:cubicBezTo>
                    <a:pt x="541" y="163"/>
                    <a:pt x="762" y="105"/>
                    <a:pt x="1012" y="166"/>
                  </a:cubicBezTo>
                  <a:cubicBezTo>
                    <a:pt x="1342" y="343"/>
                    <a:pt x="1489" y="516"/>
                    <a:pt x="1500" y="903"/>
                  </a:cubicBezTo>
                  <a:cubicBezTo>
                    <a:pt x="1500" y="903"/>
                    <a:pt x="1489" y="899"/>
                    <a:pt x="1471" y="875"/>
                  </a:cubicBezTo>
                  <a:cubicBezTo>
                    <a:pt x="1463" y="700"/>
                    <a:pt x="1390" y="493"/>
                    <a:pt x="1182" y="326"/>
                  </a:cubicBezTo>
                  <a:cubicBezTo>
                    <a:pt x="1184" y="335"/>
                    <a:pt x="1184" y="335"/>
                    <a:pt x="1184" y="335"/>
                  </a:cubicBezTo>
                  <a:cubicBezTo>
                    <a:pt x="1196" y="416"/>
                    <a:pt x="1196" y="416"/>
                    <a:pt x="1196" y="416"/>
                  </a:cubicBezTo>
                  <a:cubicBezTo>
                    <a:pt x="1206" y="496"/>
                    <a:pt x="1206" y="496"/>
                    <a:pt x="1206" y="496"/>
                  </a:cubicBezTo>
                  <a:cubicBezTo>
                    <a:pt x="1210" y="532"/>
                    <a:pt x="1210" y="532"/>
                    <a:pt x="1210" y="532"/>
                  </a:cubicBezTo>
                  <a:cubicBezTo>
                    <a:pt x="1215" y="605"/>
                    <a:pt x="1215" y="605"/>
                    <a:pt x="1215" y="605"/>
                  </a:cubicBezTo>
                  <a:cubicBezTo>
                    <a:pt x="1216" y="660"/>
                    <a:pt x="1216" y="660"/>
                    <a:pt x="1216" y="660"/>
                  </a:cubicBezTo>
                  <a:cubicBezTo>
                    <a:pt x="1215" y="714"/>
                    <a:pt x="1215" y="714"/>
                    <a:pt x="1215" y="714"/>
                  </a:cubicBezTo>
                  <a:cubicBezTo>
                    <a:pt x="1213" y="748"/>
                    <a:pt x="1213" y="748"/>
                    <a:pt x="1213" y="748"/>
                  </a:cubicBezTo>
                  <a:cubicBezTo>
                    <a:pt x="1212" y="750"/>
                    <a:pt x="1212" y="750"/>
                    <a:pt x="1212" y="750"/>
                  </a:cubicBezTo>
                  <a:cubicBezTo>
                    <a:pt x="1221" y="751"/>
                    <a:pt x="1221" y="751"/>
                    <a:pt x="1221" y="751"/>
                  </a:cubicBezTo>
                  <a:cubicBezTo>
                    <a:pt x="1394" y="772"/>
                    <a:pt x="1394" y="772"/>
                    <a:pt x="1394" y="772"/>
                  </a:cubicBezTo>
                  <a:cubicBezTo>
                    <a:pt x="1402" y="775"/>
                    <a:pt x="1402" y="775"/>
                    <a:pt x="1402" y="775"/>
                  </a:cubicBezTo>
                  <a:cubicBezTo>
                    <a:pt x="1412" y="782"/>
                    <a:pt x="1412" y="782"/>
                    <a:pt x="1412" y="782"/>
                  </a:cubicBezTo>
                  <a:cubicBezTo>
                    <a:pt x="1423" y="793"/>
                    <a:pt x="1423" y="793"/>
                    <a:pt x="1423" y="793"/>
                  </a:cubicBezTo>
                  <a:cubicBezTo>
                    <a:pt x="1432" y="799"/>
                    <a:pt x="1432" y="799"/>
                    <a:pt x="1432" y="799"/>
                  </a:cubicBezTo>
                  <a:cubicBezTo>
                    <a:pt x="1437" y="800"/>
                    <a:pt x="1437" y="800"/>
                    <a:pt x="1437" y="800"/>
                  </a:cubicBezTo>
                  <a:cubicBezTo>
                    <a:pt x="1404" y="798"/>
                    <a:pt x="1404" y="798"/>
                    <a:pt x="1404" y="798"/>
                  </a:cubicBezTo>
                  <a:cubicBezTo>
                    <a:pt x="1295" y="790"/>
                    <a:pt x="1295" y="790"/>
                    <a:pt x="1295" y="790"/>
                  </a:cubicBezTo>
                  <a:cubicBezTo>
                    <a:pt x="1209" y="782"/>
                    <a:pt x="1209" y="782"/>
                    <a:pt x="1209" y="782"/>
                  </a:cubicBezTo>
                  <a:cubicBezTo>
                    <a:pt x="1206" y="805"/>
                    <a:pt x="1206" y="805"/>
                    <a:pt x="1206" y="805"/>
                  </a:cubicBezTo>
                  <a:cubicBezTo>
                    <a:pt x="1195" y="863"/>
                    <a:pt x="1195" y="863"/>
                    <a:pt x="1195" y="863"/>
                  </a:cubicBezTo>
                  <a:cubicBezTo>
                    <a:pt x="1182" y="920"/>
                    <a:pt x="1182" y="920"/>
                    <a:pt x="1182" y="920"/>
                  </a:cubicBezTo>
                  <a:cubicBezTo>
                    <a:pt x="1166" y="976"/>
                    <a:pt x="1166" y="976"/>
                    <a:pt x="1166" y="976"/>
                  </a:cubicBezTo>
                  <a:cubicBezTo>
                    <a:pt x="1153" y="1011"/>
                    <a:pt x="1153" y="1011"/>
                    <a:pt x="1153" y="1011"/>
                  </a:cubicBezTo>
                  <a:cubicBezTo>
                    <a:pt x="1139" y="1045"/>
                    <a:pt x="1139" y="1045"/>
                    <a:pt x="1139" y="1045"/>
                  </a:cubicBezTo>
                  <a:lnTo>
                    <a:pt x="1117" y="1088"/>
                  </a:lnTo>
                  <a:close/>
                  <a:moveTo>
                    <a:pt x="1022" y="323"/>
                  </a:moveTo>
                  <a:cubicBezTo>
                    <a:pt x="982" y="403"/>
                    <a:pt x="982" y="403"/>
                    <a:pt x="982" y="403"/>
                  </a:cubicBezTo>
                  <a:cubicBezTo>
                    <a:pt x="924" y="510"/>
                    <a:pt x="924" y="510"/>
                    <a:pt x="924" y="510"/>
                  </a:cubicBezTo>
                  <a:cubicBezTo>
                    <a:pt x="880" y="588"/>
                    <a:pt x="880" y="588"/>
                    <a:pt x="880" y="588"/>
                  </a:cubicBezTo>
                  <a:cubicBezTo>
                    <a:pt x="840" y="656"/>
                    <a:pt x="840" y="656"/>
                    <a:pt x="840" y="656"/>
                  </a:cubicBezTo>
                  <a:cubicBezTo>
                    <a:pt x="876" y="671"/>
                    <a:pt x="876" y="671"/>
                    <a:pt x="876" y="671"/>
                  </a:cubicBezTo>
                  <a:cubicBezTo>
                    <a:pt x="927" y="689"/>
                    <a:pt x="927" y="689"/>
                    <a:pt x="927" y="689"/>
                  </a:cubicBezTo>
                  <a:cubicBezTo>
                    <a:pt x="975" y="703"/>
                    <a:pt x="975" y="703"/>
                    <a:pt x="975" y="703"/>
                  </a:cubicBezTo>
                  <a:cubicBezTo>
                    <a:pt x="1008" y="711"/>
                    <a:pt x="1008" y="711"/>
                    <a:pt x="1008" y="711"/>
                  </a:cubicBezTo>
                  <a:cubicBezTo>
                    <a:pt x="1153" y="741"/>
                    <a:pt x="1153" y="741"/>
                    <a:pt x="1153" y="741"/>
                  </a:cubicBezTo>
                  <a:cubicBezTo>
                    <a:pt x="1162" y="742"/>
                    <a:pt x="1162" y="742"/>
                    <a:pt x="1162" y="742"/>
                  </a:cubicBezTo>
                  <a:cubicBezTo>
                    <a:pt x="1167" y="696"/>
                    <a:pt x="1167" y="696"/>
                    <a:pt x="1167" y="696"/>
                  </a:cubicBezTo>
                  <a:cubicBezTo>
                    <a:pt x="1170" y="661"/>
                    <a:pt x="1170" y="661"/>
                    <a:pt x="1170" y="661"/>
                  </a:cubicBezTo>
                  <a:cubicBezTo>
                    <a:pt x="1172" y="625"/>
                    <a:pt x="1172" y="625"/>
                    <a:pt x="1172" y="625"/>
                  </a:cubicBezTo>
                  <a:cubicBezTo>
                    <a:pt x="1174" y="552"/>
                    <a:pt x="1174" y="552"/>
                    <a:pt x="1174" y="552"/>
                  </a:cubicBezTo>
                  <a:cubicBezTo>
                    <a:pt x="1174" y="499"/>
                    <a:pt x="1174" y="499"/>
                    <a:pt x="1174" y="499"/>
                  </a:cubicBezTo>
                  <a:cubicBezTo>
                    <a:pt x="1172" y="432"/>
                    <a:pt x="1172" y="432"/>
                    <a:pt x="1172" y="432"/>
                  </a:cubicBezTo>
                  <a:cubicBezTo>
                    <a:pt x="1168" y="339"/>
                    <a:pt x="1168" y="339"/>
                    <a:pt x="1168" y="339"/>
                  </a:cubicBezTo>
                  <a:cubicBezTo>
                    <a:pt x="1166" y="314"/>
                    <a:pt x="1166" y="314"/>
                    <a:pt x="1166" y="314"/>
                  </a:cubicBezTo>
                  <a:cubicBezTo>
                    <a:pt x="1141" y="295"/>
                    <a:pt x="1116" y="277"/>
                    <a:pt x="1088" y="259"/>
                  </a:cubicBezTo>
                  <a:cubicBezTo>
                    <a:pt x="1077" y="256"/>
                    <a:pt x="1066" y="252"/>
                    <a:pt x="1056" y="249"/>
                  </a:cubicBezTo>
                  <a:lnTo>
                    <a:pt x="1022" y="323"/>
                  </a:lnTo>
                  <a:close/>
                  <a:moveTo>
                    <a:pt x="893" y="215"/>
                  </a:moveTo>
                  <a:cubicBezTo>
                    <a:pt x="871" y="226"/>
                    <a:pt x="871" y="226"/>
                    <a:pt x="871" y="226"/>
                  </a:cubicBezTo>
                  <a:cubicBezTo>
                    <a:pt x="809" y="261"/>
                    <a:pt x="809" y="261"/>
                    <a:pt x="809" y="261"/>
                  </a:cubicBezTo>
                  <a:cubicBezTo>
                    <a:pt x="751" y="297"/>
                    <a:pt x="751" y="297"/>
                    <a:pt x="751" y="297"/>
                  </a:cubicBezTo>
                  <a:cubicBezTo>
                    <a:pt x="704" y="328"/>
                    <a:pt x="704" y="328"/>
                    <a:pt x="704" y="328"/>
                  </a:cubicBezTo>
                  <a:cubicBezTo>
                    <a:pt x="656" y="362"/>
                    <a:pt x="656" y="362"/>
                    <a:pt x="656" y="362"/>
                  </a:cubicBezTo>
                  <a:cubicBezTo>
                    <a:pt x="611" y="398"/>
                    <a:pt x="611" y="398"/>
                    <a:pt x="611" y="398"/>
                  </a:cubicBezTo>
                  <a:cubicBezTo>
                    <a:pt x="569" y="436"/>
                    <a:pt x="569" y="436"/>
                    <a:pt x="569" y="436"/>
                  </a:cubicBezTo>
                  <a:cubicBezTo>
                    <a:pt x="544" y="462"/>
                    <a:pt x="544" y="462"/>
                    <a:pt x="544" y="462"/>
                  </a:cubicBezTo>
                  <a:cubicBezTo>
                    <a:pt x="538" y="469"/>
                    <a:pt x="538" y="469"/>
                    <a:pt x="538" y="469"/>
                  </a:cubicBezTo>
                  <a:cubicBezTo>
                    <a:pt x="553" y="484"/>
                    <a:pt x="553" y="484"/>
                    <a:pt x="553" y="484"/>
                  </a:cubicBezTo>
                  <a:cubicBezTo>
                    <a:pt x="587" y="514"/>
                    <a:pt x="587" y="514"/>
                    <a:pt x="587" y="514"/>
                  </a:cubicBezTo>
                  <a:cubicBezTo>
                    <a:pt x="627" y="544"/>
                    <a:pt x="627" y="544"/>
                    <a:pt x="627" y="544"/>
                  </a:cubicBezTo>
                  <a:cubicBezTo>
                    <a:pt x="668" y="572"/>
                    <a:pt x="668" y="572"/>
                    <a:pt x="668" y="572"/>
                  </a:cubicBezTo>
                  <a:cubicBezTo>
                    <a:pt x="711" y="597"/>
                    <a:pt x="711" y="597"/>
                    <a:pt x="711" y="597"/>
                  </a:cubicBezTo>
                  <a:cubicBezTo>
                    <a:pt x="772" y="627"/>
                    <a:pt x="772" y="627"/>
                    <a:pt x="772" y="627"/>
                  </a:cubicBezTo>
                  <a:cubicBezTo>
                    <a:pt x="781" y="631"/>
                    <a:pt x="781" y="631"/>
                    <a:pt x="781" y="631"/>
                  </a:cubicBezTo>
                  <a:cubicBezTo>
                    <a:pt x="781" y="630"/>
                    <a:pt x="781" y="630"/>
                    <a:pt x="781" y="630"/>
                  </a:cubicBezTo>
                  <a:cubicBezTo>
                    <a:pt x="813" y="580"/>
                    <a:pt x="813" y="580"/>
                    <a:pt x="813" y="580"/>
                  </a:cubicBezTo>
                  <a:cubicBezTo>
                    <a:pt x="875" y="478"/>
                    <a:pt x="875" y="478"/>
                    <a:pt x="875" y="478"/>
                  </a:cubicBezTo>
                  <a:cubicBezTo>
                    <a:pt x="966" y="322"/>
                    <a:pt x="966" y="322"/>
                    <a:pt x="966" y="322"/>
                  </a:cubicBezTo>
                  <a:cubicBezTo>
                    <a:pt x="1013" y="246"/>
                    <a:pt x="1013" y="246"/>
                    <a:pt x="1013" y="246"/>
                  </a:cubicBezTo>
                  <a:cubicBezTo>
                    <a:pt x="1017" y="239"/>
                    <a:pt x="1017" y="239"/>
                    <a:pt x="1017" y="239"/>
                  </a:cubicBezTo>
                  <a:cubicBezTo>
                    <a:pt x="974" y="228"/>
                    <a:pt x="933" y="219"/>
                    <a:pt x="893" y="215"/>
                  </a:cubicBezTo>
                  <a:close/>
                  <a:moveTo>
                    <a:pt x="625" y="949"/>
                  </a:moveTo>
                  <a:cubicBezTo>
                    <a:pt x="634" y="953"/>
                    <a:pt x="634" y="953"/>
                    <a:pt x="634" y="953"/>
                  </a:cubicBezTo>
                  <a:cubicBezTo>
                    <a:pt x="643" y="931"/>
                    <a:pt x="643" y="931"/>
                    <a:pt x="643" y="931"/>
                  </a:cubicBezTo>
                  <a:cubicBezTo>
                    <a:pt x="665" y="880"/>
                    <a:pt x="665" y="880"/>
                    <a:pt x="665" y="880"/>
                  </a:cubicBezTo>
                  <a:cubicBezTo>
                    <a:pt x="734" y="730"/>
                    <a:pt x="734" y="730"/>
                    <a:pt x="734" y="730"/>
                  </a:cubicBezTo>
                  <a:cubicBezTo>
                    <a:pt x="763" y="669"/>
                    <a:pt x="763" y="669"/>
                    <a:pt x="763" y="669"/>
                  </a:cubicBezTo>
                  <a:cubicBezTo>
                    <a:pt x="733" y="654"/>
                    <a:pt x="733" y="654"/>
                    <a:pt x="733" y="654"/>
                  </a:cubicBezTo>
                  <a:cubicBezTo>
                    <a:pt x="699" y="635"/>
                    <a:pt x="699" y="635"/>
                    <a:pt x="699" y="635"/>
                  </a:cubicBezTo>
                  <a:cubicBezTo>
                    <a:pt x="650" y="603"/>
                    <a:pt x="650" y="603"/>
                    <a:pt x="650" y="603"/>
                  </a:cubicBezTo>
                  <a:cubicBezTo>
                    <a:pt x="602" y="570"/>
                    <a:pt x="602" y="570"/>
                    <a:pt x="602" y="570"/>
                  </a:cubicBezTo>
                  <a:cubicBezTo>
                    <a:pt x="572" y="547"/>
                    <a:pt x="572" y="547"/>
                    <a:pt x="572" y="547"/>
                  </a:cubicBezTo>
                  <a:cubicBezTo>
                    <a:pt x="538" y="512"/>
                    <a:pt x="538" y="512"/>
                    <a:pt x="538" y="512"/>
                  </a:cubicBezTo>
                  <a:cubicBezTo>
                    <a:pt x="519" y="492"/>
                    <a:pt x="519" y="492"/>
                    <a:pt x="519" y="492"/>
                  </a:cubicBezTo>
                  <a:cubicBezTo>
                    <a:pt x="492" y="530"/>
                    <a:pt x="492" y="530"/>
                    <a:pt x="492" y="530"/>
                  </a:cubicBezTo>
                  <a:cubicBezTo>
                    <a:pt x="461" y="575"/>
                    <a:pt x="461" y="575"/>
                    <a:pt x="461" y="575"/>
                  </a:cubicBezTo>
                  <a:cubicBezTo>
                    <a:pt x="441" y="606"/>
                    <a:pt x="441" y="606"/>
                    <a:pt x="441" y="606"/>
                  </a:cubicBezTo>
                  <a:cubicBezTo>
                    <a:pt x="422" y="638"/>
                    <a:pt x="422" y="638"/>
                    <a:pt x="422" y="638"/>
                  </a:cubicBezTo>
                  <a:cubicBezTo>
                    <a:pt x="396" y="688"/>
                    <a:pt x="396" y="688"/>
                    <a:pt x="396" y="688"/>
                  </a:cubicBezTo>
                  <a:cubicBezTo>
                    <a:pt x="381" y="722"/>
                    <a:pt x="381" y="722"/>
                    <a:pt x="381" y="722"/>
                  </a:cubicBezTo>
                  <a:cubicBezTo>
                    <a:pt x="367" y="760"/>
                    <a:pt x="367" y="760"/>
                    <a:pt x="367" y="760"/>
                  </a:cubicBezTo>
                  <a:cubicBezTo>
                    <a:pt x="361" y="776"/>
                    <a:pt x="361" y="776"/>
                    <a:pt x="361" y="776"/>
                  </a:cubicBezTo>
                  <a:cubicBezTo>
                    <a:pt x="362" y="777"/>
                    <a:pt x="362" y="777"/>
                    <a:pt x="362" y="777"/>
                  </a:cubicBezTo>
                  <a:cubicBezTo>
                    <a:pt x="413" y="820"/>
                    <a:pt x="413" y="820"/>
                    <a:pt x="413" y="820"/>
                  </a:cubicBezTo>
                  <a:cubicBezTo>
                    <a:pt x="448" y="848"/>
                    <a:pt x="448" y="848"/>
                    <a:pt x="448" y="848"/>
                  </a:cubicBezTo>
                  <a:cubicBezTo>
                    <a:pt x="481" y="873"/>
                    <a:pt x="481" y="873"/>
                    <a:pt x="481" y="873"/>
                  </a:cubicBezTo>
                  <a:cubicBezTo>
                    <a:pt x="514" y="893"/>
                    <a:pt x="514" y="893"/>
                    <a:pt x="514" y="893"/>
                  </a:cubicBezTo>
                  <a:cubicBezTo>
                    <a:pt x="561" y="920"/>
                    <a:pt x="561" y="920"/>
                    <a:pt x="561" y="920"/>
                  </a:cubicBezTo>
                  <a:lnTo>
                    <a:pt x="625" y="949"/>
                  </a:lnTo>
                  <a:close/>
                  <a:moveTo>
                    <a:pt x="594" y="989"/>
                  </a:moveTo>
                  <a:cubicBezTo>
                    <a:pt x="558" y="968"/>
                    <a:pt x="558" y="968"/>
                    <a:pt x="558" y="968"/>
                  </a:cubicBezTo>
                  <a:cubicBezTo>
                    <a:pt x="501" y="932"/>
                    <a:pt x="501" y="932"/>
                    <a:pt x="501" y="932"/>
                  </a:cubicBezTo>
                  <a:cubicBezTo>
                    <a:pt x="427" y="880"/>
                    <a:pt x="427" y="880"/>
                    <a:pt x="427" y="880"/>
                  </a:cubicBezTo>
                  <a:cubicBezTo>
                    <a:pt x="359" y="830"/>
                    <a:pt x="359" y="830"/>
                    <a:pt x="359" y="830"/>
                  </a:cubicBezTo>
                  <a:cubicBezTo>
                    <a:pt x="348" y="819"/>
                    <a:pt x="348" y="819"/>
                    <a:pt x="348" y="819"/>
                  </a:cubicBezTo>
                  <a:cubicBezTo>
                    <a:pt x="347" y="822"/>
                    <a:pt x="347" y="822"/>
                    <a:pt x="347" y="822"/>
                  </a:cubicBezTo>
                  <a:cubicBezTo>
                    <a:pt x="336" y="863"/>
                    <a:pt x="336" y="863"/>
                    <a:pt x="336" y="863"/>
                  </a:cubicBezTo>
                  <a:cubicBezTo>
                    <a:pt x="327" y="905"/>
                    <a:pt x="327" y="905"/>
                    <a:pt x="327" y="905"/>
                  </a:cubicBezTo>
                  <a:cubicBezTo>
                    <a:pt x="317" y="967"/>
                    <a:pt x="317" y="967"/>
                    <a:pt x="317" y="967"/>
                  </a:cubicBezTo>
                  <a:cubicBezTo>
                    <a:pt x="310" y="1029"/>
                    <a:pt x="310" y="1029"/>
                    <a:pt x="310" y="1029"/>
                  </a:cubicBezTo>
                  <a:cubicBezTo>
                    <a:pt x="307" y="1070"/>
                    <a:pt x="307" y="1070"/>
                    <a:pt x="307" y="1070"/>
                  </a:cubicBezTo>
                  <a:cubicBezTo>
                    <a:pt x="306" y="1078"/>
                    <a:pt x="306" y="1078"/>
                    <a:pt x="306" y="1078"/>
                  </a:cubicBezTo>
                  <a:cubicBezTo>
                    <a:pt x="315" y="1084"/>
                    <a:pt x="315" y="1084"/>
                    <a:pt x="315" y="1084"/>
                  </a:cubicBezTo>
                  <a:cubicBezTo>
                    <a:pt x="392" y="1140"/>
                    <a:pt x="392" y="1140"/>
                    <a:pt x="392" y="1140"/>
                  </a:cubicBezTo>
                  <a:cubicBezTo>
                    <a:pt x="467" y="1194"/>
                    <a:pt x="467" y="1194"/>
                    <a:pt x="467" y="1194"/>
                  </a:cubicBezTo>
                  <a:cubicBezTo>
                    <a:pt x="505" y="1219"/>
                    <a:pt x="505" y="1219"/>
                    <a:pt x="505" y="1219"/>
                  </a:cubicBezTo>
                  <a:cubicBezTo>
                    <a:pt x="541" y="1240"/>
                    <a:pt x="541" y="1240"/>
                    <a:pt x="541" y="1240"/>
                  </a:cubicBezTo>
                  <a:cubicBezTo>
                    <a:pt x="553" y="1197"/>
                    <a:pt x="553" y="1197"/>
                    <a:pt x="553" y="1197"/>
                  </a:cubicBezTo>
                  <a:cubicBezTo>
                    <a:pt x="597" y="1052"/>
                    <a:pt x="597" y="1052"/>
                    <a:pt x="597" y="1052"/>
                  </a:cubicBezTo>
                  <a:cubicBezTo>
                    <a:pt x="613" y="1008"/>
                    <a:pt x="613" y="1008"/>
                    <a:pt x="613" y="1008"/>
                  </a:cubicBezTo>
                  <a:cubicBezTo>
                    <a:pt x="616" y="999"/>
                    <a:pt x="616" y="999"/>
                    <a:pt x="616" y="999"/>
                  </a:cubicBezTo>
                  <a:lnTo>
                    <a:pt x="594" y="989"/>
                  </a:lnTo>
                  <a:close/>
                  <a:moveTo>
                    <a:pt x="420" y="331"/>
                  </a:moveTo>
                  <a:cubicBezTo>
                    <a:pt x="422" y="333"/>
                    <a:pt x="422" y="333"/>
                    <a:pt x="422" y="333"/>
                  </a:cubicBezTo>
                  <a:cubicBezTo>
                    <a:pt x="448" y="370"/>
                    <a:pt x="448" y="370"/>
                    <a:pt x="448" y="370"/>
                  </a:cubicBezTo>
                  <a:cubicBezTo>
                    <a:pt x="480" y="409"/>
                    <a:pt x="480" y="409"/>
                    <a:pt x="480" y="409"/>
                  </a:cubicBezTo>
                  <a:cubicBezTo>
                    <a:pt x="513" y="445"/>
                    <a:pt x="513" y="445"/>
                    <a:pt x="513" y="445"/>
                  </a:cubicBezTo>
                  <a:cubicBezTo>
                    <a:pt x="514" y="446"/>
                    <a:pt x="514" y="446"/>
                    <a:pt x="514" y="446"/>
                  </a:cubicBezTo>
                  <a:cubicBezTo>
                    <a:pt x="522" y="437"/>
                    <a:pt x="522" y="437"/>
                    <a:pt x="522" y="437"/>
                  </a:cubicBezTo>
                  <a:cubicBezTo>
                    <a:pt x="551" y="412"/>
                    <a:pt x="551" y="412"/>
                    <a:pt x="551" y="412"/>
                  </a:cubicBezTo>
                  <a:cubicBezTo>
                    <a:pt x="583" y="386"/>
                    <a:pt x="583" y="386"/>
                    <a:pt x="583" y="386"/>
                  </a:cubicBezTo>
                  <a:cubicBezTo>
                    <a:pt x="634" y="350"/>
                    <a:pt x="634" y="350"/>
                    <a:pt x="634" y="350"/>
                  </a:cubicBezTo>
                  <a:cubicBezTo>
                    <a:pt x="687" y="315"/>
                    <a:pt x="687" y="315"/>
                    <a:pt x="687" y="315"/>
                  </a:cubicBezTo>
                  <a:cubicBezTo>
                    <a:pt x="740" y="284"/>
                    <a:pt x="740" y="284"/>
                    <a:pt x="740" y="284"/>
                  </a:cubicBezTo>
                  <a:cubicBezTo>
                    <a:pt x="806" y="248"/>
                    <a:pt x="806" y="248"/>
                    <a:pt x="806" y="248"/>
                  </a:cubicBezTo>
                  <a:cubicBezTo>
                    <a:pt x="874" y="213"/>
                    <a:pt x="874" y="213"/>
                    <a:pt x="874" y="213"/>
                  </a:cubicBezTo>
                  <a:cubicBezTo>
                    <a:pt x="711" y="197"/>
                    <a:pt x="571" y="232"/>
                    <a:pt x="441" y="310"/>
                  </a:cubicBezTo>
                  <a:cubicBezTo>
                    <a:pt x="435" y="317"/>
                    <a:pt x="428" y="324"/>
                    <a:pt x="420" y="331"/>
                  </a:cubicBezTo>
                  <a:close/>
                  <a:moveTo>
                    <a:pt x="205" y="591"/>
                  </a:moveTo>
                  <a:cubicBezTo>
                    <a:pt x="214" y="606"/>
                    <a:pt x="214" y="606"/>
                    <a:pt x="214" y="606"/>
                  </a:cubicBezTo>
                  <a:cubicBezTo>
                    <a:pt x="229" y="630"/>
                    <a:pt x="229" y="630"/>
                    <a:pt x="229" y="630"/>
                  </a:cubicBezTo>
                  <a:cubicBezTo>
                    <a:pt x="258" y="668"/>
                    <a:pt x="258" y="668"/>
                    <a:pt x="258" y="668"/>
                  </a:cubicBezTo>
                  <a:cubicBezTo>
                    <a:pt x="286" y="701"/>
                    <a:pt x="286" y="701"/>
                    <a:pt x="286" y="701"/>
                  </a:cubicBezTo>
                  <a:cubicBezTo>
                    <a:pt x="321" y="737"/>
                    <a:pt x="321" y="737"/>
                    <a:pt x="321" y="737"/>
                  </a:cubicBezTo>
                  <a:cubicBezTo>
                    <a:pt x="322" y="739"/>
                    <a:pt x="322" y="739"/>
                    <a:pt x="322" y="739"/>
                  </a:cubicBezTo>
                  <a:cubicBezTo>
                    <a:pt x="326" y="728"/>
                    <a:pt x="326" y="728"/>
                    <a:pt x="326" y="728"/>
                  </a:cubicBezTo>
                  <a:cubicBezTo>
                    <a:pt x="339" y="695"/>
                    <a:pt x="339" y="695"/>
                    <a:pt x="339" y="695"/>
                  </a:cubicBezTo>
                  <a:cubicBezTo>
                    <a:pt x="347" y="678"/>
                    <a:pt x="347" y="678"/>
                    <a:pt x="347" y="678"/>
                  </a:cubicBezTo>
                  <a:cubicBezTo>
                    <a:pt x="365" y="646"/>
                    <a:pt x="365" y="646"/>
                    <a:pt x="365" y="646"/>
                  </a:cubicBezTo>
                  <a:cubicBezTo>
                    <a:pt x="394" y="598"/>
                    <a:pt x="394" y="598"/>
                    <a:pt x="394" y="598"/>
                  </a:cubicBezTo>
                  <a:cubicBezTo>
                    <a:pt x="416" y="567"/>
                    <a:pt x="416" y="567"/>
                    <a:pt x="416" y="567"/>
                  </a:cubicBezTo>
                  <a:cubicBezTo>
                    <a:pt x="462" y="506"/>
                    <a:pt x="462" y="506"/>
                    <a:pt x="462" y="506"/>
                  </a:cubicBezTo>
                  <a:cubicBezTo>
                    <a:pt x="495" y="466"/>
                    <a:pt x="495" y="466"/>
                    <a:pt x="495" y="466"/>
                  </a:cubicBezTo>
                  <a:cubicBezTo>
                    <a:pt x="480" y="450"/>
                    <a:pt x="480" y="450"/>
                    <a:pt x="480" y="450"/>
                  </a:cubicBezTo>
                  <a:cubicBezTo>
                    <a:pt x="435" y="398"/>
                    <a:pt x="435" y="398"/>
                    <a:pt x="435" y="398"/>
                  </a:cubicBezTo>
                  <a:cubicBezTo>
                    <a:pt x="398" y="351"/>
                    <a:pt x="398" y="351"/>
                    <a:pt x="398" y="351"/>
                  </a:cubicBezTo>
                  <a:cubicBezTo>
                    <a:pt x="342" y="401"/>
                    <a:pt x="274" y="460"/>
                    <a:pt x="205" y="591"/>
                  </a:cubicBezTo>
                  <a:close/>
                  <a:moveTo>
                    <a:pt x="140" y="890"/>
                  </a:moveTo>
                  <a:cubicBezTo>
                    <a:pt x="143" y="897"/>
                    <a:pt x="143" y="897"/>
                    <a:pt x="143" y="897"/>
                  </a:cubicBezTo>
                  <a:cubicBezTo>
                    <a:pt x="157" y="927"/>
                    <a:pt x="157" y="927"/>
                    <a:pt x="157" y="927"/>
                  </a:cubicBezTo>
                  <a:cubicBezTo>
                    <a:pt x="176" y="957"/>
                    <a:pt x="176" y="957"/>
                    <a:pt x="176" y="957"/>
                  </a:cubicBezTo>
                  <a:cubicBezTo>
                    <a:pt x="194" y="982"/>
                    <a:pt x="194" y="982"/>
                    <a:pt x="194" y="982"/>
                  </a:cubicBezTo>
                  <a:cubicBezTo>
                    <a:pt x="218" y="1008"/>
                    <a:pt x="218" y="1008"/>
                    <a:pt x="218" y="1008"/>
                  </a:cubicBezTo>
                  <a:cubicBezTo>
                    <a:pt x="246" y="1035"/>
                    <a:pt x="246" y="1035"/>
                    <a:pt x="246" y="1035"/>
                  </a:cubicBezTo>
                  <a:cubicBezTo>
                    <a:pt x="268" y="1052"/>
                    <a:pt x="268" y="1052"/>
                    <a:pt x="268" y="1052"/>
                  </a:cubicBezTo>
                  <a:cubicBezTo>
                    <a:pt x="271" y="1055"/>
                    <a:pt x="271" y="1055"/>
                    <a:pt x="271" y="1055"/>
                  </a:cubicBezTo>
                  <a:cubicBezTo>
                    <a:pt x="274" y="999"/>
                    <a:pt x="274" y="999"/>
                    <a:pt x="274" y="999"/>
                  </a:cubicBezTo>
                  <a:cubicBezTo>
                    <a:pt x="280" y="935"/>
                    <a:pt x="280" y="935"/>
                    <a:pt x="280" y="935"/>
                  </a:cubicBezTo>
                  <a:cubicBezTo>
                    <a:pt x="286" y="890"/>
                    <a:pt x="286" y="890"/>
                    <a:pt x="286" y="890"/>
                  </a:cubicBezTo>
                  <a:cubicBezTo>
                    <a:pt x="294" y="844"/>
                    <a:pt x="294" y="844"/>
                    <a:pt x="294" y="844"/>
                  </a:cubicBezTo>
                  <a:cubicBezTo>
                    <a:pt x="299" y="821"/>
                    <a:pt x="299" y="821"/>
                    <a:pt x="299" y="821"/>
                  </a:cubicBezTo>
                  <a:cubicBezTo>
                    <a:pt x="309" y="781"/>
                    <a:pt x="309" y="781"/>
                    <a:pt x="309" y="781"/>
                  </a:cubicBezTo>
                  <a:cubicBezTo>
                    <a:pt x="308" y="780"/>
                    <a:pt x="308" y="780"/>
                    <a:pt x="308" y="780"/>
                  </a:cubicBezTo>
                  <a:cubicBezTo>
                    <a:pt x="276" y="746"/>
                    <a:pt x="276" y="746"/>
                    <a:pt x="276" y="746"/>
                  </a:cubicBezTo>
                  <a:cubicBezTo>
                    <a:pt x="250" y="715"/>
                    <a:pt x="250" y="715"/>
                    <a:pt x="250" y="715"/>
                  </a:cubicBezTo>
                  <a:cubicBezTo>
                    <a:pt x="222" y="680"/>
                    <a:pt x="222" y="680"/>
                    <a:pt x="222" y="680"/>
                  </a:cubicBezTo>
                  <a:cubicBezTo>
                    <a:pt x="195" y="638"/>
                    <a:pt x="195" y="638"/>
                    <a:pt x="195" y="638"/>
                  </a:cubicBezTo>
                  <a:cubicBezTo>
                    <a:pt x="188" y="626"/>
                    <a:pt x="188" y="626"/>
                    <a:pt x="188" y="626"/>
                  </a:cubicBezTo>
                  <a:cubicBezTo>
                    <a:pt x="164" y="683"/>
                    <a:pt x="142" y="785"/>
                    <a:pt x="140" y="890"/>
                  </a:cubicBezTo>
                  <a:close/>
                  <a:moveTo>
                    <a:pt x="325" y="1370"/>
                  </a:moveTo>
                  <a:cubicBezTo>
                    <a:pt x="300" y="1264"/>
                    <a:pt x="300" y="1264"/>
                    <a:pt x="300" y="1264"/>
                  </a:cubicBezTo>
                  <a:cubicBezTo>
                    <a:pt x="285" y="1196"/>
                    <a:pt x="285" y="1196"/>
                    <a:pt x="285" y="1196"/>
                  </a:cubicBezTo>
                  <a:cubicBezTo>
                    <a:pt x="275" y="1141"/>
                    <a:pt x="275" y="1141"/>
                    <a:pt x="275" y="1141"/>
                  </a:cubicBezTo>
                  <a:cubicBezTo>
                    <a:pt x="271" y="1101"/>
                    <a:pt x="271" y="1101"/>
                    <a:pt x="271" y="1101"/>
                  </a:cubicBezTo>
                  <a:cubicBezTo>
                    <a:pt x="270" y="1087"/>
                    <a:pt x="270" y="1087"/>
                    <a:pt x="270" y="1087"/>
                  </a:cubicBezTo>
                  <a:cubicBezTo>
                    <a:pt x="252" y="1071"/>
                    <a:pt x="252" y="1071"/>
                    <a:pt x="252" y="1071"/>
                  </a:cubicBezTo>
                  <a:cubicBezTo>
                    <a:pt x="217" y="1036"/>
                    <a:pt x="217" y="1036"/>
                    <a:pt x="217" y="1036"/>
                  </a:cubicBezTo>
                  <a:cubicBezTo>
                    <a:pt x="197" y="1014"/>
                    <a:pt x="197" y="1014"/>
                    <a:pt x="197" y="1014"/>
                  </a:cubicBezTo>
                  <a:cubicBezTo>
                    <a:pt x="177" y="989"/>
                    <a:pt x="177" y="989"/>
                    <a:pt x="177" y="989"/>
                  </a:cubicBezTo>
                  <a:cubicBezTo>
                    <a:pt x="164" y="968"/>
                    <a:pt x="164" y="968"/>
                    <a:pt x="164" y="968"/>
                  </a:cubicBezTo>
                  <a:cubicBezTo>
                    <a:pt x="143" y="926"/>
                    <a:pt x="143" y="926"/>
                    <a:pt x="143" y="926"/>
                  </a:cubicBezTo>
                  <a:cubicBezTo>
                    <a:pt x="140" y="922"/>
                    <a:pt x="140" y="922"/>
                    <a:pt x="140" y="922"/>
                  </a:cubicBezTo>
                  <a:cubicBezTo>
                    <a:pt x="142" y="984"/>
                    <a:pt x="151" y="1045"/>
                    <a:pt x="173" y="1096"/>
                  </a:cubicBezTo>
                  <a:cubicBezTo>
                    <a:pt x="201" y="1197"/>
                    <a:pt x="252" y="1295"/>
                    <a:pt x="325" y="1370"/>
                  </a:cubicBezTo>
                  <a:close/>
                  <a:moveTo>
                    <a:pt x="509" y="1350"/>
                  </a:moveTo>
                  <a:cubicBezTo>
                    <a:pt x="530" y="1277"/>
                    <a:pt x="530" y="1277"/>
                    <a:pt x="530" y="1277"/>
                  </a:cubicBezTo>
                  <a:cubicBezTo>
                    <a:pt x="520" y="1271"/>
                    <a:pt x="520" y="1271"/>
                    <a:pt x="520" y="1271"/>
                  </a:cubicBezTo>
                  <a:cubicBezTo>
                    <a:pt x="486" y="1252"/>
                    <a:pt x="486" y="1252"/>
                    <a:pt x="486" y="1252"/>
                  </a:cubicBezTo>
                  <a:cubicBezTo>
                    <a:pt x="452" y="1230"/>
                    <a:pt x="452" y="1230"/>
                    <a:pt x="452" y="1230"/>
                  </a:cubicBezTo>
                  <a:cubicBezTo>
                    <a:pt x="418" y="1205"/>
                    <a:pt x="418" y="1205"/>
                    <a:pt x="418" y="1205"/>
                  </a:cubicBezTo>
                  <a:cubicBezTo>
                    <a:pt x="306" y="1116"/>
                    <a:pt x="306" y="1116"/>
                    <a:pt x="306" y="1116"/>
                  </a:cubicBezTo>
                  <a:cubicBezTo>
                    <a:pt x="308" y="1152"/>
                    <a:pt x="308" y="1152"/>
                    <a:pt x="308" y="1152"/>
                  </a:cubicBezTo>
                  <a:cubicBezTo>
                    <a:pt x="310" y="1172"/>
                    <a:pt x="310" y="1172"/>
                    <a:pt x="310" y="1172"/>
                  </a:cubicBezTo>
                  <a:cubicBezTo>
                    <a:pt x="316" y="1210"/>
                    <a:pt x="316" y="1210"/>
                    <a:pt x="316" y="1210"/>
                  </a:cubicBezTo>
                  <a:cubicBezTo>
                    <a:pt x="342" y="1341"/>
                    <a:pt x="342" y="1341"/>
                    <a:pt x="342" y="1341"/>
                  </a:cubicBezTo>
                  <a:cubicBezTo>
                    <a:pt x="349" y="1384"/>
                    <a:pt x="349" y="1384"/>
                    <a:pt x="349" y="1384"/>
                  </a:cubicBezTo>
                  <a:cubicBezTo>
                    <a:pt x="349" y="1394"/>
                    <a:pt x="349" y="1394"/>
                    <a:pt x="349" y="1394"/>
                  </a:cubicBezTo>
                  <a:cubicBezTo>
                    <a:pt x="388" y="1429"/>
                    <a:pt x="432" y="1459"/>
                    <a:pt x="481" y="1480"/>
                  </a:cubicBezTo>
                  <a:cubicBezTo>
                    <a:pt x="479" y="1477"/>
                    <a:pt x="479" y="1477"/>
                    <a:pt x="479" y="1477"/>
                  </a:cubicBezTo>
                  <a:cubicBezTo>
                    <a:pt x="480" y="1471"/>
                    <a:pt x="480" y="1471"/>
                    <a:pt x="480" y="1471"/>
                  </a:cubicBezTo>
                  <a:cubicBezTo>
                    <a:pt x="486" y="1441"/>
                    <a:pt x="486" y="1441"/>
                    <a:pt x="486" y="1441"/>
                  </a:cubicBezTo>
                  <a:lnTo>
                    <a:pt x="509" y="1350"/>
                  </a:lnTo>
                  <a:close/>
                  <a:moveTo>
                    <a:pt x="835" y="1375"/>
                  </a:moveTo>
                  <a:cubicBezTo>
                    <a:pt x="831" y="1374"/>
                    <a:pt x="831" y="1374"/>
                    <a:pt x="831" y="1374"/>
                  </a:cubicBezTo>
                  <a:cubicBezTo>
                    <a:pt x="813" y="1372"/>
                    <a:pt x="813" y="1372"/>
                    <a:pt x="813" y="1372"/>
                  </a:cubicBezTo>
                  <a:cubicBezTo>
                    <a:pt x="794" y="1368"/>
                    <a:pt x="794" y="1368"/>
                    <a:pt x="794" y="1368"/>
                  </a:cubicBezTo>
                  <a:cubicBezTo>
                    <a:pt x="757" y="1359"/>
                    <a:pt x="757" y="1359"/>
                    <a:pt x="757" y="1359"/>
                  </a:cubicBezTo>
                  <a:cubicBezTo>
                    <a:pt x="720" y="1347"/>
                    <a:pt x="720" y="1347"/>
                    <a:pt x="720" y="1347"/>
                  </a:cubicBezTo>
                  <a:cubicBezTo>
                    <a:pt x="619" y="1310"/>
                    <a:pt x="619" y="1310"/>
                    <a:pt x="619" y="1310"/>
                  </a:cubicBezTo>
                  <a:cubicBezTo>
                    <a:pt x="572" y="1293"/>
                    <a:pt x="572" y="1293"/>
                    <a:pt x="572" y="1293"/>
                  </a:cubicBezTo>
                  <a:cubicBezTo>
                    <a:pt x="568" y="1302"/>
                    <a:pt x="568" y="1302"/>
                    <a:pt x="568" y="1302"/>
                  </a:cubicBezTo>
                  <a:cubicBezTo>
                    <a:pt x="555" y="1342"/>
                    <a:pt x="555" y="1342"/>
                    <a:pt x="555" y="1342"/>
                  </a:cubicBezTo>
                  <a:cubicBezTo>
                    <a:pt x="544" y="1384"/>
                    <a:pt x="544" y="1384"/>
                    <a:pt x="544" y="1384"/>
                  </a:cubicBezTo>
                  <a:cubicBezTo>
                    <a:pt x="533" y="1431"/>
                    <a:pt x="533" y="1431"/>
                    <a:pt x="533" y="1431"/>
                  </a:cubicBezTo>
                  <a:cubicBezTo>
                    <a:pt x="522" y="1494"/>
                    <a:pt x="522" y="1494"/>
                    <a:pt x="522" y="1494"/>
                  </a:cubicBezTo>
                  <a:cubicBezTo>
                    <a:pt x="521" y="1496"/>
                    <a:pt x="521" y="1496"/>
                    <a:pt x="521" y="1496"/>
                  </a:cubicBezTo>
                  <a:cubicBezTo>
                    <a:pt x="524" y="1497"/>
                    <a:pt x="526" y="1498"/>
                    <a:pt x="529" y="1499"/>
                  </a:cubicBezTo>
                  <a:cubicBezTo>
                    <a:pt x="571" y="1518"/>
                    <a:pt x="612" y="1530"/>
                    <a:pt x="653" y="1538"/>
                  </a:cubicBezTo>
                  <a:cubicBezTo>
                    <a:pt x="810" y="1399"/>
                    <a:pt x="810" y="1399"/>
                    <a:pt x="810" y="1399"/>
                  </a:cubicBezTo>
                  <a:lnTo>
                    <a:pt x="835" y="1375"/>
                  </a:lnTo>
                  <a:close/>
                  <a:moveTo>
                    <a:pt x="1041" y="1114"/>
                  </a:moveTo>
                  <a:cubicBezTo>
                    <a:pt x="1032" y="1113"/>
                    <a:pt x="1032" y="1113"/>
                    <a:pt x="1032" y="1113"/>
                  </a:cubicBezTo>
                  <a:cubicBezTo>
                    <a:pt x="996" y="1111"/>
                    <a:pt x="996" y="1111"/>
                    <a:pt x="996" y="1111"/>
                  </a:cubicBezTo>
                  <a:cubicBezTo>
                    <a:pt x="959" y="1107"/>
                    <a:pt x="959" y="1107"/>
                    <a:pt x="959" y="1107"/>
                  </a:cubicBezTo>
                  <a:cubicBezTo>
                    <a:pt x="919" y="1100"/>
                    <a:pt x="919" y="1100"/>
                    <a:pt x="919" y="1100"/>
                  </a:cubicBezTo>
                  <a:cubicBezTo>
                    <a:pt x="876" y="1090"/>
                    <a:pt x="876" y="1090"/>
                    <a:pt x="876" y="1090"/>
                  </a:cubicBezTo>
                  <a:cubicBezTo>
                    <a:pt x="831" y="1078"/>
                    <a:pt x="831" y="1078"/>
                    <a:pt x="831" y="1078"/>
                  </a:cubicBezTo>
                  <a:cubicBezTo>
                    <a:pt x="762" y="1056"/>
                    <a:pt x="762" y="1056"/>
                    <a:pt x="762" y="1056"/>
                  </a:cubicBezTo>
                  <a:cubicBezTo>
                    <a:pt x="692" y="1031"/>
                    <a:pt x="692" y="1031"/>
                    <a:pt x="692" y="1031"/>
                  </a:cubicBezTo>
                  <a:cubicBezTo>
                    <a:pt x="668" y="1022"/>
                    <a:pt x="668" y="1022"/>
                    <a:pt x="668" y="1022"/>
                  </a:cubicBezTo>
                  <a:cubicBezTo>
                    <a:pt x="645" y="1084"/>
                    <a:pt x="645" y="1084"/>
                    <a:pt x="645" y="1084"/>
                  </a:cubicBezTo>
                  <a:cubicBezTo>
                    <a:pt x="615" y="1175"/>
                    <a:pt x="615" y="1175"/>
                    <a:pt x="615" y="1175"/>
                  </a:cubicBezTo>
                  <a:cubicBezTo>
                    <a:pt x="584" y="1259"/>
                    <a:pt x="584" y="1259"/>
                    <a:pt x="584" y="1259"/>
                  </a:cubicBezTo>
                  <a:cubicBezTo>
                    <a:pt x="704" y="1302"/>
                    <a:pt x="704" y="1302"/>
                    <a:pt x="704" y="1302"/>
                  </a:cubicBezTo>
                  <a:cubicBezTo>
                    <a:pt x="765" y="1322"/>
                    <a:pt x="765" y="1322"/>
                    <a:pt x="765" y="1322"/>
                  </a:cubicBezTo>
                  <a:cubicBezTo>
                    <a:pt x="806" y="1334"/>
                    <a:pt x="806" y="1334"/>
                    <a:pt x="806" y="1334"/>
                  </a:cubicBezTo>
                  <a:cubicBezTo>
                    <a:pt x="846" y="1343"/>
                    <a:pt x="846" y="1343"/>
                    <a:pt x="846" y="1343"/>
                  </a:cubicBezTo>
                  <a:cubicBezTo>
                    <a:pt x="863" y="1346"/>
                    <a:pt x="863" y="1346"/>
                    <a:pt x="863" y="1346"/>
                  </a:cubicBezTo>
                  <a:cubicBezTo>
                    <a:pt x="894" y="1313"/>
                    <a:pt x="894" y="1313"/>
                    <a:pt x="894" y="1313"/>
                  </a:cubicBezTo>
                  <a:cubicBezTo>
                    <a:pt x="936" y="1264"/>
                    <a:pt x="936" y="1264"/>
                    <a:pt x="936" y="1264"/>
                  </a:cubicBezTo>
                  <a:cubicBezTo>
                    <a:pt x="962" y="1231"/>
                    <a:pt x="962" y="1231"/>
                    <a:pt x="962" y="1231"/>
                  </a:cubicBezTo>
                  <a:cubicBezTo>
                    <a:pt x="999" y="1181"/>
                    <a:pt x="999" y="1181"/>
                    <a:pt x="999" y="1181"/>
                  </a:cubicBezTo>
                  <a:cubicBezTo>
                    <a:pt x="1022" y="1145"/>
                    <a:pt x="1022" y="1145"/>
                    <a:pt x="1022" y="1145"/>
                  </a:cubicBezTo>
                  <a:lnTo>
                    <a:pt x="1041" y="1114"/>
                  </a:lnTo>
                  <a:close/>
                  <a:moveTo>
                    <a:pt x="1119" y="943"/>
                  </a:moveTo>
                  <a:cubicBezTo>
                    <a:pt x="1130" y="907"/>
                    <a:pt x="1130" y="907"/>
                    <a:pt x="1130" y="907"/>
                  </a:cubicBezTo>
                  <a:cubicBezTo>
                    <a:pt x="1139" y="871"/>
                    <a:pt x="1139" y="871"/>
                    <a:pt x="1139" y="871"/>
                  </a:cubicBezTo>
                  <a:cubicBezTo>
                    <a:pt x="1147" y="834"/>
                    <a:pt x="1147" y="834"/>
                    <a:pt x="1147" y="834"/>
                  </a:cubicBezTo>
                  <a:cubicBezTo>
                    <a:pt x="1153" y="798"/>
                    <a:pt x="1153" y="798"/>
                    <a:pt x="1153" y="798"/>
                  </a:cubicBezTo>
                  <a:cubicBezTo>
                    <a:pt x="1157" y="775"/>
                    <a:pt x="1157" y="775"/>
                    <a:pt x="1157" y="775"/>
                  </a:cubicBezTo>
                  <a:cubicBezTo>
                    <a:pt x="1138" y="772"/>
                    <a:pt x="1138" y="772"/>
                    <a:pt x="1138" y="772"/>
                  </a:cubicBezTo>
                  <a:cubicBezTo>
                    <a:pt x="1062" y="758"/>
                    <a:pt x="1062" y="758"/>
                    <a:pt x="1062" y="758"/>
                  </a:cubicBezTo>
                  <a:cubicBezTo>
                    <a:pt x="991" y="742"/>
                    <a:pt x="991" y="742"/>
                    <a:pt x="991" y="742"/>
                  </a:cubicBezTo>
                  <a:cubicBezTo>
                    <a:pt x="924" y="725"/>
                    <a:pt x="924" y="725"/>
                    <a:pt x="924" y="725"/>
                  </a:cubicBezTo>
                  <a:cubicBezTo>
                    <a:pt x="873" y="710"/>
                    <a:pt x="873" y="710"/>
                    <a:pt x="873" y="710"/>
                  </a:cubicBezTo>
                  <a:cubicBezTo>
                    <a:pt x="819" y="691"/>
                    <a:pt x="819" y="691"/>
                    <a:pt x="819" y="691"/>
                  </a:cubicBezTo>
                  <a:cubicBezTo>
                    <a:pt x="811" y="704"/>
                    <a:pt x="811" y="704"/>
                    <a:pt x="811" y="704"/>
                  </a:cubicBezTo>
                  <a:cubicBezTo>
                    <a:pt x="788" y="749"/>
                    <a:pt x="788" y="749"/>
                    <a:pt x="788" y="749"/>
                  </a:cubicBezTo>
                  <a:cubicBezTo>
                    <a:pt x="756" y="814"/>
                    <a:pt x="756" y="814"/>
                    <a:pt x="756" y="814"/>
                  </a:cubicBezTo>
                  <a:cubicBezTo>
                    <a:pt x="726" y="880"/>
                    <a:pt x="726" y="880"/>
                    <a:pt x="726" y="880"/>
                  </a:cubicBezTo>
                  <a:cubicBezTo>
                    <a:pt x="687" y="975"/>
                    <a:pt x="687" y="975"/>
                    <a:pt x="687" y="975"/>
                  </a:cubicBezTo>
                  <a:cubicBezTo>
                    <a:pt x="788" y="1016"/>
                    <a:pt x="788" y="1016"/>
                    <a:pt x="788" y="1016"/>
                  </a:cubicBezTo>
                  <a:cubicBezTo>
                    <a:pt x="854" y="1039"/>
                    <a:pt x="854" y="1039"/>
                    <a:pt x="854" y="1039"/>
                  </a:cubicBezTo>
                  <a:cubicBezTo>
                    <a:pt x="899" y="1053"/>
                    <a:pt x="899" y="1053"/>
                    <a:pt x="899" y="1053"/>
                  </a:cubicBezTo>
                  <a:cubicBezTo>
                    <a:pt x="942" y="1064"/>
                    <a:pt x="942" y="1064"/>
                    <a:pt x="942" y="1064"/>
                  </a:cubicBezTo>
                  <a:cubicBezTo>
                    <a:pt x="985" y="1072"/>
                    <a:pt x="985" y="1072"/>
                    <a:pt x="985" y="1072"/>
                  </a:cubicBezTo>
                  <a:cubicBezTo>
                    <a:pt x="1039" y="1078"/>
                    <a:pt x="1039" y="1078"/>
                    <a:pt x="1039" y="1078"/>
                  </a:cubicBezTo>
                  <a:cubicBezTo>
                    <a:pt x="1059" y="1082"/>
                    <a:pt x="1059" y="1082"/>
                    <a:pt x="1059" y="1082"/>
                  </a:cubicBezTo>
                  <a:cubicBezTo>
                    <a:pt x="1065" y="1071"/>
                    <a:pt x="1065" y="1071"/>
                    <a:pt x="1065" y="1071"/>
                  </a:cubicBezTo>
                  <a:cubicBezTo>
                    <a:pt x="1084" y="1032"/>
                    <a:pt x="1084" y="1032"/>
                    <a:pt x="1084" y="1032"/>
                  </a:cubicBezTo>
                  <a:cubicBezTo>
                    <a:pt x="1100" y="995"/>
                    <a:pt x="1100" y="995"/>
                    <a:pt x="1100" y="995"/>
                  </a:cubicBezTo>
                  <a:lnTo>
                    <a:pt x="1119" y="943"/>
                  </a:lnTo>
                  <a:close/>
                  <a:moveTo>
                    <a:pt x="1210" y="1721"/>
                  </a:moveTo>
                  <a:cubicBezTo>
                    <a:pt x="1274" y="1721"/>
                    <a:pt x="1274" y="1721"/>
                    <a:pt x="1274" y="1721"/>
                  </a:cubicBezTo>
                  <a:cubicBezTo>
                    <a:pt x="1274" y="1910"/>
                    <a:pt x="1274" y="1910"/>
                    <a:pt x="1274" y="1910"/>
                  </a:cubicBezTo>
                  <a:cubicBezTo>
                    <a:pt x="1302" y="1910"/>
                    <a:pt x="1302" y="1910"/>
                    <a:pt x="1302" y="1910"/>
                  </a:cubicBezTo>
                  <a:cubicBezTo>
                    <a:pt x="1302" y="1721"/>
                    <a:pt x="1302" y="1721"/>
                    <a:pt x="1302" y="1721"/>
                  </a:cubicBezTo>
                  <a:cubicBezTo>
                    <a:pt x="1367" y="1721"/>
                    <a:pt x="1367" y="1721"/>
                    <a:pt x="1367" y="1721"/>
                  </a:cubicBezTo>
                  <a:cubicBezTo>
                    <a:pt x="1367" y="1698"/>
                    <a:pt x="1367" y="1698"/>
                    <a:pt x="1367" y="1698"/>
                  </a:cubicBezTo>
                  <a:cubicBezTo>
                    <a:pt x="1210" y="1698"/>
                    <a:pt x="1210" y="1698"/>
                    <a:pt x="1210" y="1698"/>
                  </a:cubicBezTo>
                  <a:lnTo>
                    <a:pt x="1210" y="1721"/>
                  </a:lnTo>
                  <a:close/>
                  <a:moveTo>
                    <a:pt x="1415" y="1787"/>
                  </a:moveTo>
                  <a:cubicBezTo>
                    <a:pt x="1413" y="1787"/>
                    <a:pt x="1413" y="1787"/>
                    <a:pt x="1413" y="1787"/>
                  </a:cubicBezTo>
                  <a:cubicBezTo>
                    <a:pt x="1412" y="1757"/>
                    <a:pt x="1412" y="1757"/>
                    <a:pt x="1412" y="1757"/>
                  </a:cubicBezTo>
                  <a:cubicBezTo>
                    <a:pt x="1388" y="1757"/>
                    <a:pt x="1388" y="1757"/>
                    <a:pt x="1388" y="1757"/>
                  </a:cubicBezTo>
                  <a:cubicBezTo>
                    <a:pt x="1389" y="1772"/>
                    <a:pt x="1389" y="1787"/>
                    <a:pt x="1389" y="1805"/>
                  </a:cubicBezTo>
                  <a:cubicBezTo>
                    <a:pt x="1389" y="1910"/>
                    <a:pt x="1389" y="1910"/>
                    <a:pt x="1389" y="1910"/>
                  </a:cubicBezTo>
                  <a:cubicBezTo>
                    <a:pt x="1417" y="1910"/>
                    <a:pt x="1417" y="1910"/>
                    <a:pt x="1417" y="1910"/>
                  </a:cubicBezTo>
                  <a:cubicBezTo>
                    <a:pt x="1417" y="1828"/>
                    <a:pt x="1417" y="1828"/>
                    <a:pt x="1417" y="1828"/>
                  </a:cubicBezTo>
                  <a:cubicBezTo>
                    <a:pt x="1417" y="1824"/>
                    <a:pt x="1417" y="1819"/>
                    <a:pt x="1418" y="1816"/>
                  </a:cubicBezTo>
                  <a:cubicBezTo>
                    <a:pt x="1422" y="1795"/>
                    <a:pt x="1436" y="1780"/>
                    <a:pt x="1455" y="1780"/>
                  </a:cubicBezTo>
                  <a:cubicBezTo>
                    <a:pt x="1459" y="1780"/>
                    <a:pt x="1462" y="1780"/>
                    <a:pt x="1465" y="1781"/>
                  </a:cubicBezTo>
                  <a:cubicBezTo>
                    <a:pt x="1465" y="1755"/>
                    <a:pt x="1465" y="1755"/>
                    <a:pt x="1465" y="1755"/>
                  </a:cubicBezTo>
                  <a:cubicBezTo>
                    <a:pt x="1462" y="1754"/>
                    <a:pt x="1460" y="1754"/>
                    <a:pt x="1457" y="1754"/>
                  </a:cubicBezTo>
                  <a:cubicBezTo>
                    <a:pt x="1438" y="1754"/>
                    <a:pt x="1421" y="1767"/>
                    <a:pt x="1415" y="1787"/>
                  </a:cubicBezTo>
                  <a:close/>
                  <a:moveTo>
                    <a:pt x="1599" y="1873"/>
                  </a:moveTo>
                  <a:cubicBezTo>
                    <a:pt x="1599" y="1886"/>
                    <a:pt x="1600" y="1899"/>
                    <a:pt x="1602" y="1910"/>
                  </a:cubicBezTo>
                  <a:cubicBezTo>
                    <a:pt x="1576" y="1910"/>
                    <a:pt x="1576" y="1910"/>
                    <a:pt x="1576" y="1910"/>
                  </a:cubicBezTo>
                  <a:cubicBezTo>
                    <a:pt x="1574" y="1890"/>
                    <a:pt x="1574" y="1890"/>
                    <a:pt x="1574" y="1890"/>
                  </a:cubicBezTo>
                  <a:cubicBezTo>
                    <a:pt x="1573" y="1890"/>
                    <a:pt x="1573" y="1890"/>
                    <a:pt x="1573" y="1890"/>
                  </a:cubicBezTo>
                  <a:cubicBezTo>
                    <a:pt x="1565" y="1902"/>
                    <a:pt x="1548" y="1913"/>
                    <a:pt x="1527" y="1913"/>
                  </a:cubicBezTo>
                  <a:cubicBezTo>
                    <a:pt x="1496" y="1913"/>
                    <a:pt x="1480" y="1891"/>
                    <a:pt x="1480" y="1869"/>
                  </a:cubicBezTo>
                  <a:cubicBezTo>
                    <a:pt x="1480" y="1833"/>
                    <a:pt x="1513" y="1812"/>
                    <a:pt x="1572" y="1813"/>
                  </a:cubicBezTo>
                  <a:cubicBezTo>
                    <a:pt x="1572" y="1810"/>
                    <a:pt x="1572" y="1810"/>
                    <a:pt x="1572" y="1810"/>
                  </a:cubicBezTo>
                  <a:cubicBezTo>
                    <a:pt x="1572" y="1797"/>
                    <a:pt x="1568" y="1774"/>
                    <a:pt x="1537" y="1774"/>
                  </a:cubicBezTo>
                  <a:cubicBezTo>
                    <a:pt x="1523" y="1774"/>
                    <a:pt x="1508" y="1779"/>
                    <a:pt x="1497" y="1786"/>
                  </a:cubicBezTo>
                  <a:cubicBezTo>
                    <a:pt x="1491" y="1767"/>
                    <a:pt x="1491" y="1767"/>
                    <a:pt x="1491" y="1767"/>
                  </a:cubicBezTo>
                  <a:cubicBezTo>
                    <a:pt x="1504" y="1759"/>
                    <a:pt x="1522" y="1754"/>
                    <a:pt x="1541" y="1754"/>
                  </a:cubicBezTo>
                  <a:cubicBezTo>
                    <a:pt x="1588" y="1754"/>
                    <a:pt x="1599" y="1786"/>
                    <a:pt x="1599" y="1816"/>
                  </a:cubicBezTo>
                  <a:lnTo>
                    <a:pt x="1599" y="1873"/>
                  </a:lnTo>
                  <a:close/>
                  <a:moveTo>
                    <a:pt x="1572" y="1832"/>
                  </a:moveTo>
                  <a:cubicBezTo>
                    <a:pt x="1542" y="1831"/>
                    <a:pt x="1508" y="1837"/>
                    <a:pt x="1508" y="1866"/>
                  </a:cubicBezTo>
                  <a:cubicBezTo>
                    <a:pt x="1508" y="1884"/>
                    <a:pt x="1520" y="1893"/>
                    <a:pt x="1534" y="1893"/>
                  </a:cubicBezTo>
                  <a:cubicBezTo>
                    <a:pt x="1554" y="1893"/>
                    <a:pt x="1566" y="1880"/>
                    <a:pt x="1571" y="1867"/>
                  </a:cubicBezTo>
                  <a:cubicBezTo>
                    <a:pt x="1572" y="1864"/>
                    <a:pt x="1572" y="1861"/>
                    <a:pt x="1572" y="1858"/>
                  </a:cubicBezTo>
                  <a:lnTo>
                    <a:pt x="1572" y="1832"/>
                  </a:lnTo>
                  <a:close/>
                  <a:moveTo>
                    <a:pt x="1657" y="1697"/>
                  </a:moveTo>
                  <a:cubicBezTo>
                    <a:pt x="1647" y="1697"/>
                    <a:pt x="1640" y="1705"/>
                    <a:pt x="1640" y="1715"/>
                  </a:cubicBezTo>
                  <a:cubicBezTo>
                    <a:pt x="1640" y="1724"/>
                    <a:pt x="1647" y="1732"/>
                    <a:pt x="1657" y="1732"/>
                  </a:cubicBezTo>
                  <a:cubicBezTo>
                    <a:pt x="1668" y="1732"/>
                    <a:pt x="1675" y="1724"/>
                    <a:pt x="1674" y="1715"/>
                  </a:cubicBezTo>
                  <a:cubicBezTo>
                    <a:pt x="1674" y="1705"/>
                    <a:pt x="1668" y="1697"/>
                    <a:pt x="1657" y="1697"/>
                  </a:cubicBezTo>
                  <a:close/>
                  <a:moveTo>
                    <a:pt x="1643" y="1910"/>
                  </a:moveTo>
                  <a:cubicBezTo>
                    <a:pt x="1671" y="1910"/>
                    <a:pt x="1671" y="1910"/>
                    <a:pt x="1671" y="1910"/>
                  </a:cubicBezTo>
                  <a:cubicBezTo>
                    <a:pt x="1671" y="1757"/>
                    <a:pt x="1671" y="1757"/>
                    <a:pt x="1671" y="1757"/>
                  </a:cubicBezTo>
                  <a:cubicBezTo>
                    <a:pt x="1643" y="1757"/>
                    <a:pt x="1643" y="1757"/>
                    <a:pt x="1643" y="1757"/>
                  </a:cubicBezTo>
                  <a:lnTo>
                    <a:pt x="1643" y="1910"/>
                  </a:lnTo>
                  <a:close/>
                  <a:moveTo>
                    <a:pt x="1793" y="1754"/>
                  </a:moveTo>
                  <a:cubicBezTo>
                    <a:pt x="1768" y="1754"/>
                    <a:pt x="1750" y="1768"/>
                    <a:pt x="1742" y="1783"/>
                  </a:cubicBezTo>
                  <a:cubicBezTo>
                    <a:pt x="1742" y="1783"/>
                    <a:pt x="1742" y="1783"/>
                    <a:pt x="1742" y="1783"/>
                  </a:cubicBezTo>
                  <a:cubicBezTo>
                    <a:pt x="1740" y="1757"/>
                    <a:pt x="1740" y="1757"/>
                    <a:pt x="1740" y="1757"/>
                  </a:cubicBezTo>
                  <a:cubicBezTo>
                    <a:pt x="1716" y="1757"/>
                    <a:pt x="1716" y="1757"/>
                    <a:pt x="1716" y="1757"/>
                  </a:cubicBezTo>
                  <a:cubicBezTo>
                    <a:pt x="1717" y="1770"/>
                    <a:pt x="1717" y="1783"/>
                    <a:pt x="1717" y="1799"/>
                  </a:cubicBezTo>
                  <a:cubicBezTo>
                    <a:pt x="1717" y="1910"/>
                    <a:pt x="1717" y="1910"/>
                    <a:pt x="1717" y="1910"/>
                  </a:cubicBezTo>
                  <a:cubicBezTo>
                    <a:pt x="1745" y="1910"/>
                    <a:pt x="1745" y="1910"/>
                    <a:pt x="1745" y="1910"/>
                  </a:cubicBezTo>
                  <a:cubicBezTo>
                    <a:pt x="1745" y="1818"/>
                    <a:pt x="1745" y="1818"/>
                    <a:pt x="1745" y="1818"/>
                  </a:cubicBezTo>
                  <a:cubicBezTo>
                    <a:pt x="1745" y="1813"/>
                    <a:pt x="1745" y="1809"/>
                    <a:pt x="1747" y="1805"/>
                  </a:cubicBezTo>
                  <a:cubicBezTo>
                    <a:pt x="1751" y="1790"/>
                    <a:pt x="1765" y="1777"/>
                    <a:pt x="1784" y="1777"/>
                  </a:cubicBezTo>
                  <a:cubicBezTo>
                    <a:pt x="1810" y="1777"/>
                    <a:pt x="1819" y="1797"/>
                    <a:pt x="1819" y="1822"/>
                  </a:cubicBezTo>
                  <a:cubicBezTo>
                    <a:pt x="1819" y="1910"/>
                    <a:pt x="1819" y="1910"/>
                    <a:pt x="1819" y="1910"/>
                  </a:cubicBezTo>
                  <a:cubicBezTo>
                    <a:pt x="1847" y="1910"/>
                    <a:pt x="1847" y="1910"/>
                    <a:pt x="1847" y="1910"/>
                  </a:cubicBezTo>
                  <a:cubicBezTo>
                    <a:pt x="1847" y="1819"/>
                    <a:pt x="1847" y="1819"/>
                    <a:pt x="1847" y="1819"/>
                  </a:cubicBezTo>
                  <a:cubicBezTo>
                    <a:pt x="1847" y="1766"/>
                    <a:pt x="1814" y="1754"/>
                    <a:pt x="1793" y="1754"/>
                  </a:cubicBezTo>
                  <a:close/>
                  <a:moveTo>
                    <a:pt x="1905" y="1697"/>
                  </a:moveTo>
                  <a:cubicBezTo>
                    <a:pt x="1895" y="1697"/>
                    <a:pt x="1888" y="1705"/>
                    <a:pt x="1888" y="1715"/>
                  </a:cubicBezTo>
                  <a:cubicBezTo>
                    <a:pt x="1888" y="1724"/>
                    <a:pt x="1895" y="1732"/>
                    <a:pt x="1904" y="1732"/>
                  </a:cubicBezTo>
                  <a:cubicBezTo>
                    <a:pt x="1915" y="1732"/>
                    <a:pt x="1922" y="1724"/>
                    <a:pt x="1922" y="1715"/>
                  </a:cubicBezTo>
                  <a:cubicBezTo>
                    <a:pt x="1922" y="1705"/>
                    <a:pt x="1915" y="1697"/>
                    <a:pt x="1905" y="1697"/>
                  </a:cubicBezTo>
                  <a:close/>
                  <a:moveTo>
                    <a:pt x="1891" y="1910"/>
                  </a:moveTo>
                  <a:cubicBezTo>
                    <a:pt x="1919" y="1910"/>
                    <a:pt x="1919" y="1910"/>
                    <a:pt x="1919" y="1910"/>
                  </a:cubicBezTo>
                  <a:cubicBezTo>
                    <a:pt x="1919" y="1757"/>
                    <a:pt x="1919" y="1757"/>
                    <a:pt x="1919" y="1757"/>
                  </a:cubicBezTo>
                  <a:cubicBezTo>
                    <a:pt x="1891" y="1757"/>
                    <a:pt x="1891" y="1757"/>
                    <a:pt x="1891" y="1757"/>
                  </a:cubicBezTo>
                  <a:lnTo>
                    <a:pt x="1891" y="1910"/>
                  </a:lnTo>
                  <a:close/>
                  <a:moveTo>
                    <a:pt x="2041" y="1754"/>
                  </a:moveTo>
                  <a:cubicBezTo>
                    <a:pt x="2015" y="1754"/>
                    <a:pt x="1998" y="1768"/>
                    <a:pt x="1990" y="1783"/>
                  </a:cubicBezTo>
                  <a:cubicBezTo>
                    <a:pt x="1990" y="1783"/>
                    <a:pt x="1990" y="1783"/>
                    <a:pt x="1990" y="1783"/>
                  </a:cubicBezTo>
                  <a:cubicBezTo>
                    <a:pt x="1988" y="1757"/>
                    <a:pt x="1988" y="1757"/>
                    <a:pt x="1988" y="1757"/>
                  </a:cubicBezTo>
                  <a:cubicBezTo>
                    <a:pt x="1964" y="1757"/>
                    <a:pt x="1964" y="1757"/>
                    <a:pt x="1964" y="1757"/>
                  </a:cubicBezTo>
                  <a:cubicBezTo>
                    <a:pt x="1964" y="1770"/>
                    <a:pt x="1965" y="1783"/>
                    <a:pt x="1965" y="1799"/>
                  </a:cubicBezTo>
                  <a:cubicBezTo>
                    <a:pt x="1965" y="1910"/>
                    <a:pt x="1965" y="1910"/>
                    <a:pt x="1965" y="1910"/>
                  </a:cubicBezTo>
                  <a:cubicBezTo>
                    <a:pt x="1992" y="1910"/>
                    <a:pt x="1992" y="1910"/>
                    <a:pt x="1992" y="1910"/>
                  </a:cubicBezTo>
                  <a:cubicBezTo>
                    <a:pt x="1992" y="1818"/>
                    <a:pt x="1992" y="1818"/>
                    <a:pt x="1992" y="1818"/>
                  </a:cubicBezTo>
                  <a:cubicBezTo>
                    <a:pt x="1992" y="1813"/>
                    <a:pt x="1993" y="1809"/>
                    <a:pt x="1994" y="1805"/>
                  </a:cubicBezTo>
                  <a:cubicBezTo>
                    <a:pt x="1999" y="1790"/>
                    <a:pt x="2013" y="1777"/>
                    <a:pt x="2031" y="1777"/>
                  </a:cubicBezTo>
                  <a:cubicBezTo>
                    <a:pt x="2058" y="1777"/>
                    <a:pt x="2067" y="1797"/>
                    <a:pt x="2067" y="1822"/>
                  </a:cubicBezTo>
                  <a:cubicBezTo>
                    <a:pt x="2067" y="1910"/>
                    <a:pt x="2067" y="1910"/>
                    <a:pt x="2067" y="1910"/>
                  </a:cubicBezTo>
                  <a:cubicBezTo>
                    <a:pt x="2094" y="1910"/>
                    <a:pt x="2094" y="1910"/>
                    <a:pt x="2094" y="1910"/>
                  </a:cubicBezTo>
                  <a:cubicBezTo>
                    <a:pt x="2094" y="1819"/>
                    <a:pt x="2094" y="1819"/>
                    <a:pt x="2094" y="1819"/>
                  </a:cubicBezTo>
                  <a:cubicBezTo>
                    <a:pt x="2094" y="1766"/>
                    <a:pt x="2062" y="1754"/>
                    <a:pt x="2041" y="1754"/>
                  </a:cubicBezTo>
                  <a:close/>
                  <a:moveTo>
                    <a:pt x="2246" y="1757"/>
                  </a:moveTo>
                  <a:cubicBezTo>
                    <a:pt x="2270" y="1757"/>
                    <a:pt x="2270" y="1757"/>
                    <a:pt x="2270" y="1757"/>
                  </a:cubicBezTo>
                  <a:cubicBezTo>
                    <a:pt x="2270" y="1768"/>
                    <a:pt x="2269" y="1781"/>
                    <a:pt x="2269" y="1799"/>
                  </a:cubicBezTo>
                  <a:cubicBezTo>
                    <a:pt x="2269" y="1888"/>
                    <a:pt x="2269" y="1888"/>
                    <a:pt x="2269" y="1888"/>
                  </a:cubicBezTo>
                  <a:cubicBezTo>
                    <a:pt x="2269" y="1922"/>
                    <a:pt x="2262" y="1944"/>
                    <a:pt x="2247" y="1957"/>
                  </a:cubicBezTo>
                  <a:cubicBezTo>
                    <a:pt x="2233" y="1971"/>
                    <a:pt x="2211" y="1975"/>
                    <a:pt x="2192" y="1975"/>
                  </a:cubicBezTo>
                  <a:cubicBezTo>
                    <a:pt x="2174" y="1975"/>
                    <a:pt x="2154" y="1971"/>
                    <a:pt x="2141" y="1963"/>
                  </a:cubicBezTo>
                  <a:cubicBezTo>
                    <a:pt x="2148" y="1942"/>
                    <a:pt x="2148" y="1942"/>
                    <a:pt x="2148" y="1942"/>
                  </a:cubicBezTo>
                  <a:cubicBezTo>
                    <a:pt x="2158" y="1948"/>
                    <a:pt x="2174" y="1954"/>
                    <a:pt x="2193" y="1954"/>
                  </a:cubicBezTo>
                  <a:cubicBezTo>
                    <a:pt x="2221" y="1954"/>
                    <a:pt x="2242" y="1939"/>
                    <a:pt x="2242" y="1900"/>
                  </a:cubicBezTo>
                  <a:cubicBezTo>
                    <a:pt x="2242" y="1883"/>
                    <a:pt x="2242" y="1883"/>
                    <a:pt x="2242" y="1883"/>
                  </a:cubicBezTo>
                  <a:cubicBezTo>
                    <a:pt x="2241" y="1883"/>
                    <a:pt x="2241" y="1883"/>
                    <a:pt x="2241" y="1883"/>
                  </a:cubicBezTo>
                  <a:cubicBezTo>
                    <a:pt x="2233" y="1898"/>
                    <a:pt x="2216" y="1909"/>
                    <a:pt x="2193" y="1909"/>
                  </a:cubicBezTo>
                  <a:cubicBezTo>
                    <a:pt x="2155" y="1909"/>
                    <a:pt x="2128" y="1877"/>
                    <a:pt x="2128" y="1835"/>
                  </a:cubicBezTo>
                  <a:cubicBezTo>
                    <a:pt x="2128" y="1783"/>
                    <a:pt x="2162" y="1754"/>
                    <a:pt x="2197" y="1754"/>
                  </a:cubicBezTo>
                  <a:cubicBezTo>
                    <a:pt x="2223" y="1754"/>
                    <a:pt x="2238" y="1768"/>
                    <a:pt x="2244" y="1780"/>
                  </a:cubicBezTo>
                  <a:cubicBezTo>
                    <a:pt x="2245" y="1780"/>
                    <a:pt x="2245" y="1780"/>
                    <a:pt x="2245" y="1780"/>
                  </a:cubicBezTo>
                  <a:lnTo>
                    <a:pt x="2246" y="1757"/>
                  </a:lnTo>
                  <a:close/>
                  <a:moveTo>
                    <a:pt x="2242" y="1817"/>
                  </a:moveTo>
                  <a:cubicBezTo>
                    <a:pt x="2242" y="1813"/>
                    <a:pt x="2241" y="1809"/>
                    <a:pt x="2240" y="1805"/>
                  </a:cubicBezTo>
                  <a:cubicBezTo>
                    <a:pt x="2235" y="1789"/>
                    <a:pt x="2222" y="1776"/>
                    <a:pt x="2201" y="1776"/>
                  </a:cubicBezTo>
                  <a:cubicBezTo>
                    <a:pt x="2175" y="1776"/>
                    <a:pt x="2156" y="1798"/>
                    <a:pt x="2156" y="1833"/>
                  </a:cubicBezTo>
                  <a:cubicBezTo>
                    <a:pt x="2156" y="1863"/>
                    <a:pt x="2171" y="1888"/>
                    <a:pt x="2201" y="1888"/>
                  </a:cubicBezTo>
                  <a:cubicBezTo>
                    <a:pt x="2218" y="1888"/>
                    <a:pt x="2233" y="1877"/>
                    <a:pt x="2239" y="1860"/>
                  </a:cubicBezTo>
                  <a:cubicBezTo>
                    <a:pt x="2241" y="1855"/>
                    <a:pt x="2242" y="1849"/>
                    <a:pt x="2242" y="1845"/>
                  </a:cubicBezTo>
                  <a:lnTo>
                    <a:pt x="2242" y="1817"/>
                  </a:lnTo>
                  <a:close/>
                  <a:moveTo>
                    <a:pt x="2513" y="1872"/>
                  </a:moveTo>
                  <a:cubicBezTo>
                    <a:pt x="2524" y="1884"/>
                    <a:pt x="2535" y="1896"/>
                    <a:pt x="2548" y="1910"/>
                  </a:cubicBezTo>
                  <a:cubicBezTo>
                    <a:pt x="2515" y="1910"/>
                    <a:pt x="2515" y="1910"/>
                    <a:pt x="2515" y="1910"/>
                  </a:cubicBezTo>
                  <a:cubicBezTo>
                    <a:pt x="2509" y="1904"/>
                    <a:pt x="2503" y="1898"/>
                    <a:pt x="2495" y="1889"/>
                  </a:cubicBezTo>
                  <a:cubicBezTo>
                    <a:pt x="2477" y="1906"/>
                    <a:pt x="2456" y="1913"/>
                    <a:pt x="2433" y="1913"/>
                  </a:cubicBezTo>
                  <a:cubicBezTo>
                    <a:pt x="2392" y="1913"/>
                    <a:pt x="2368" y="1885"/>
                    <a:pt x="2368" y="1854"/>
                  </a:cubicBezTo>
                  <a:cubicBezTo>
                    <a:pt x="2368" y="1825"/>
                    <a:pt x="2385" y="1805"/>
                    <a:pt x="2410" y="1792"/>
                  </a:cubicBezTo>
                  <a:cubicBezTo>
                    <a:pt x="2410" y="1791"/>
                    <a:pt x="2410" y="1791"/>
                    <a:pt x="2410" y="1791"/>
                  </a:cubicBezTo>
                  <a:cubicBezTo>
                    <a:pt x="2399" y="1777"/>
                    <a:pt x="2392" y="1761"/>
                    <a:pt x="2392" y="1746"/>
                  </a:cubicBezTo>
                  <a:cubicBezTo>
                    <a:pt x="2392" y="1721"/>
                    <a:pt x="2411" y="1694"/>
                    <a:pt x="2446" y="1694"/>
                  </a:cubicBezTo>
                  <a:cubicBezTo>
                    <a:pt x="2472" y="1694"/>
                    <a:pt x="2493" y="1712"/>
                    <a:pt x="2493" y="1739"/>
                  </a:cubicBezTo>
                  <a:cubicBezTo>
                    <a:pt x="2493" y="1761"/>
                    <a:pt x="2480" y="1779"/>
                    <a:pt x="2446" y="1796"/>
                  </a:cubicBezTo>
                  <a:cubicBezTo>
                    <a:pt x="2446" y="1797"/>
                    <a:pt x="2446" y="1797"/>
                    <a:pt x="2446" y="1797"/>
                  </a:cubicBezTo>
                  <a:cubicBezTo>
                    <a:pt x="2464" y="1817"/>
                    <a:pt x="2484" y="1841"/>
                    <a:pt x="2498" y="1856"/>
                  </a:cubicBezTo>
                  <a:cubicBezTo>
                    <a:pt x="2507" y="1841"/>
                    <a:pt x="2514" y="1821"/>
                    <a:pt x="2518" y="1794"/>
                  </a:cubicBezTo>
                  <a:cubicBezTo>
                    <a:pt x="2543" y="1794"/>
                    <a:pt x="2543" y="1794"/>
                    <a:pt x="2543" y="1794"/>
                  </a:cubicBezTo>
                  <a:cubicBezTo>
                    <a:pt x="2538" y="1827"/>
                    <a:pt x="2528" y="1854"/>
                    <a:pt x="2513" y="1872"/>
                  </a:cubicBezTo>
                  <a:close/>
                  <a:moveTo>
                    <a:pt x="2417" y="1744"/>
                  </a:moveTo>
                  <a:cubicBezTo>
                    <a:pt x="2417" y="1759"/>
                    <a:pt x="2424" y="1771"/>
                    <a:pt x="2433" y="1782"/>
                  </a:cubicBezTo>
                  <a:cubicBezTo>
                    <a:pt x="2455" y="1770"/>
                    <a:pt x="2468" y="1758"/>
                    <a:pt x="2468" y="1740"/>
                  </a:cubicBezTo>
                  <a:cubicBezTo>
                    <a:pt x="2468" y="1727"/>
                    <a:pt x="2461" y="1713"/>
                    <a:pt x="2444" y="1713"/>
                  </a:cubicBezTo>
                  <a:cubicBezTo>
                    <a:pt x="2426" y="1713"/>
                    <a:pt x="2417" y="1727"/>
                    <a:pt x="2417" y="1744"/>
                  </a:cubicBezTo>
                  <a:close/>
                  <a:moveTo>
                    <a:pt x="2482" y="1873"/>
                  </a:moveTo>
                  <a:cubicBezTo>
                    <a:pt x="2469" y="1859"/>
                    <a:pt x="2445" y="1833"/>
                    <a:pt x="2422" y="1806"/>
                  </a:cubicBezTo>
                  <a:cubicBezTo>
                    <a:pt x="2411" y="1814"/>
                    <a:pt x="2394" y="1827"/>
                    <a:pt x="2394" y="1849"/>
                  </a:cubicBezTo>
                  <a:cubicBezTo>
                    <a:pt x="2394" y="1874"/>
                    <a:pt x="2412" y="1892"/>
                    <a:pt x="2438" y="1892"/>
                  </a:cubicBezTo>
                  <a:cubicBezTo>
                    <a:pt x="2456" y="1892"/>
                    <a:pt x="2472" y="1884"/>
                    <a:pt x="2482" y="1873"/>
                  </a:cubicBezTo>
                  <a:close/>
                  <a:moveTo>
                    <a:pt x="2738" y="1717"/>
                  </a:moveTo>
                  <a:cubicBezTo>
                    <a:pt x="2756" y="1717"/>
                    <a:pt x="2770" y="1721"/>
                    <a:pt x="2781" y="1726"/>
                  </a:cubicBezTo>
                  <a:cubicBezTo>
                    <a:pt x="2787" y="1704"/>
                    <a:pt x="2787" y="1704"/>
                    <a:pt x="2787" y="1704"/>
                  </a:cubicBezTo>
                  <a:cubicBezTo>
                    <a:pt x="2780" y="1700"/>
                    <a:pt x="2763" y="1694"/>
                    <a:pt x="2737" y="1694"/>
                  </a:cubicBezTo>
                  <a:cubicBezTo>
                    <a:pt x="2671" y="1694"/>
                    <a:pt x="2626" y="1739"/>
                    <a:pt x="2626" y="1805"/>
                  </a:cubicBezTo>
                  <a:cubicBezTo>
                    <a:pt x="2626" y="1875"/>
                    <a:pt x="2671" y="1913"/>
                    <a:pt x="2731" y="1913"/>
                  </a:cubicBezTo>
                  <a:cubicBezTo>
                    <a:pt x="2757" y="1913"/>
                    <a:pt x="2777" y="1908"/>
                    <a:pt x="2787" y="1903"/>
                  </a:cubicBezTo>
                  <a:cubicBezTo>
                    <a:pt x="2781" y="1881"/>
                    <a:pt x="2781" y="1881"/>
                    <a:pt x="2781" y="1881"/>
                  </a:cubicBezTo>
                  <a:cubicBezTo>
                    <a:pt x="2770" y="1886"/>
                    <a:pt x="2753" y="1890"/>
                    <a:pt x="2737" y="1890"/>
                  </a:cubicBezTo>
                  <a:cubicBezTo>
                    <a:pt x="2685" y="1890"/>
                    <a:pt x="2655" y="1856"/>
                    <a:pt x="2655" y="1805"/>
                  </a:cubicBezTo>
                  <a:cubicBezTo>
                    <a:pt x="2655" y="1749"/>
                    <a:pt x="2688" y="1717"/>
                    <a:pt x="2738" y="1717"/>
                  </a:cubicBezTo>
                  <a:close/>
                  <a:moveTo>
                    <a:pt x="2958" y="1832"/>
                  </a:moveTo>
                  <a:cubicBezTo>
                    <a:pt x="2958" y="1888"/>
                    <a:pt x="2919" y="1913"/>
                    <a:pt x="2882" y="1913"/>
                  </a:cubicBezTo>
                  <a:cubicBezTo>
                    <a:pt x="2841" y="1913"/>
                    <a:pt x="2809" y="1883"/>
                    <a:pt x="2809" y="1835"/>
                  </a:cubicBezTo>
                  <a:cubicBezTo>
                    <a:pt x="2809" y="1784"/>
                    <a:pt x="2842" y="1754"/>
                    <a:pt x="2885" y="1754"/>
                  </a:cubicBezTo>
                  <a:cubicBezTo>
                    <a:pt x="2928" y="1754"/>
                    <a:pt x="2958" y="1786"/>
                    <a:pt x="2958" y="1832"/>
                  </a:cubicBezTo>
                  <a:close/>
                  <a:moveTo>
                    <a:pt x="2929" y="1833"/>
                  </a:moveTo>
                  <a:cubicBezTo>
                    <a:pt x="2929" y="1807"/>
                    <a:pt x="2917" y="1775"/>
                    <a:pt x="2884" y="1775"/>
                  </a:cubicBezTo>
                  <a:cubicBezTo>
                    <a:pt x="2851" y="1775"/>
                    <a:pt x="2837" y="1805"/>
                    <a:pt x="2837" y="1834"/>
                  </a:cubicBezTo>
                  <a:cubicBezTo>
                    <a:pt x="2837" y="1867"/>
                    <a:pt x="2856" y="1892"/>
                    <a:pt x="2883" y="1892"/>
                  </a:cubicBezTo>
                  <a:cubicBezTo>
                    <a:pt x="2910" y="1892"/>
                    <a:pt x="2929" y="1867"/>
                    <a:pt x="2929" y="1833"/>
                  </a:cubicBezTo>
                  <a:close/>
                  <a:moveTo>
                    <a:pt x="3068" y="1754"/>
                  </a:moveTo>
                  <a:cubicBezTo>
                    <a:pt x="3043" y="1754"/>
                    <a:pt x="3026" y="1768"/>
                    <a:pt x="3018" y="1783"/>
                  </a:cubicBezTo>
                  <a:cubicBezTo>
                    <a:pt x="3017" y="1783"/>
                    <a:pt x="3017" y="1783"/>
                    <a:pt x="3017" y="1783"/>
                  </a:cubicBezTo>
                  <a:cubicBezTo>
                    <a:pt x="3016" y="1757"/>
                    <a:pt x="3016" y="1757"/>
                    <a:pt x="3016" y="1757"/>
                  </a:cubicBezTo>
                  <a:cubicBezTo>
                    <a:pt x="2991" y="1757"/>
                    <a:pt x="2991" y="1757"/>
                    <a:pt x="2991" y="1757"/>
                  </a:cubicBezTo>
                  <a:cubicBezTo>
                    <a:pt x="2992" y="1770"/>
                    <a:pt x="2993" y="1783"/>
                    <a:pt x="2993" y="1799"/>
                  </a:cubicBezTo>
                  <a:cubicBezTo>
                    <a:pt x="2993" y="1910"/>
                    <a:pt x="2993" y="1910"/>
                    <a:pt x="2993" y="1910"/>
                  </a:cubicBezTo>
                  <a:cubicBezTo>
                    <a:pt x="3020" y="1910"/>
                    <a:pt x="3020" y="1910"/>
                    <a:pt x="3020" y="1910"/>
                  </a:cubicBezTo>
                  <a:cubicBezTo>
                    <a:pt x="3020" y="1818"/>
                    <a:pt x="3020" y="1818"/>
                    <a:pt x="3020" y="1818"/>
                  </a:cubicBezTo>
                  <a:cubicBezTo>
                    <a:pt x="3020" y="1813"/>
                    <a:pt x="3021" y="1809"/>
                    <a:pt x="3022" y="1805"/>
                  </a:cubicBezTo>
                  <a:cubicBezTo>
                    <a:pt x="3027" y="1790"/>
                    <a:pt x="3041" y="1777"/>
                    <a:pt x="3059" y="1777"/>
                  </a:cubicBezTo>
                  <a:cubicBezTo>
                    <a:pt x="3085" y="1777"/>
                    <a:pt x="3094" y="1797"/>
                    <a:pt x="3094" y="1822"/>
                  </a:cubicBezTo>
                  <a:cubicBezTo>
                    <a:pt x="3094" y="1910"/>
                    <a:pt x="3094" y="1910"/>
                    <a:pt x="3094" y="1910"/>
                  </a:cubicBezTo>
                  <a:cubicBezTo>
                    <a:pt x="3122" y="1910"/>
                    <a:pt x="3122" y="1910"/>
                    <a:pt x="3122" y="1910"/>
                  </a:cubicBezTo>
                  <a:cubicBezTo>
                    <a:pt x="3122" y="1819"/>
                    <a:pt x="3122" y="1819"/>
                    <a:pt x="3122" y="1819"/>
                  </a:cubicBezTo>
                  <a:cubicBezTo>
                    <a:pt x="3122" y="1766"/>
                    <a:pt x="3089" y="1754"/>
                    <a:pt x="3068" y="1754"/>
                  </a:cubicBezTo>
                  <a:close/>
                  <a:moveTo>
                    <a:pt x="3216" y="1821"/>
                  </a:moveTo>
                  <a:cubicBezTo>
                    <a:pt x="3196" y="1814"/>
                    <a:pt x="3187" y="1808"/>
                    <a:pt x="3187" y="1795"/>
                  </a:cubicBezTo>
                  <a:cubicBezTo>
                    <a:pt x="3187" y="1784"/>
                    <a:pt x="3196" y="1775"/>
                    <a:pt x="3212" y="1775"/>
                  </a:cubicBezTo>
                  <a:cubicBezTo>
                    <a:pt x="3227" y="1775"/>
                    <a:pt x="3238" y="1780"/>
                    <a:pt x="3244" y="1783"/>
                  </a:cubicBezTo>
                  <a:cubicBezTo>
                    <a:pt x="3250" y="1763"/>
                    <a:pt x="3250" y="1763"/>
                    <a:pt x="3250" y="1763"/>
                  </a:cubicBezTo>
                  <a:cubicBezTo>
                    <a:pt x="3242" y="1758"/>
                    <a:pt x="3228" y="1754"/>
                    <a:pt x="3213" y="1754"/>
                  </a:cubicBezTo>
                  <a:cubicBezTo>
                    <a:pt x="3180" y="1754"/>
                    <a:pt x="3161" y="1774"/>
                    <a:pt x="3161" y="1799"/>
                  </a:cubicBezTo>
                  <a:cubicBezTo>
                    <a:pt x="3161" y="1817"/>
                    <a:pt x="3173" y="1832"/>
                    <a:pt x="3201" y="1842"/>
                  </a:cubicBezTo>
                  <a:cubicBezTo>
                    <a:pt x="3221" y="1849"/>
                    <a:pt x="3229" y="1856"/>
                    <a:pt x="3229" y="1870"/>
                  </a:cubicBezTo>
                  <a:cubicBezTo>
                    <a:pt x="3229" y="1882"/>
                    <a:pt x="3220" y="1892"/>
                    <a:pt x="3200" y="1892"/>
                  </a:cubicBezTo>
                  <a:cubicBezTo>
                    <a:pt x="3186" y="1892"/>
                    <a:pt x="3171" y="1887"/>
                    <a:pt x="3163" y="1881"/>
                  </a:cubicBezTo>
                  <a:cubicBezTo>
                    <a:pt x="3156" y="1902"/>
                    <a:pt x="3156" y="1902"/>
                    <a:pt x="3156" y="1902"/>
                  </a:cubicBezTo>
                  <a:cubicBezTo>
                    <a:pt x="3167" y="1909"/>
                    <a:pt x="3182" y="1913"/>
                    <a:pt x="3199" y="1913"/>
                  </a:cubicBezTo>
                  <a:cubicBezTo>
                    <a:pt x="3235" y="1913"/>
                    <a:pt x="3256" y="1894"/>
                    <a:pt x="3256" y="1867"/>
                  </a:cubicBezTo>
                  <a:cubicBezTo>
                    <a:pt x="3256" y="1844"/>
                    <a:pt x="3242" y="1831"/>
                    <a:pt x="3216" y="1821"/>
                  </a:cubicBezTo>
                  <a:close/>
                  <a:moveTo>
                    <a:pt x="3419" y="1757"/>
                  </a:moveTo>
                  <a:cubicBezTo>
                    <a:pt x="3391" y="1757"/>
                    <a:pt x="3391" y="1757"/>
                    <a:pt x="3391" y="1757"/>
                  </a:cubicBezTo>
                  <a:cubicBezTo>
                    <a:pt x="3391" y="1851"/>
                    <a:pt x="3391" y="1851"/>
                    <a:pt x="3391" y="1851"/>
                  </a:cubicBezTo>
                  <a:cubicBezTo>
                    <a:pt x="3391" y="1856"/>
                    <a:pt x="3390" y="1861"/>
                    <a:pt x="3388" y="1865"/>
                  </a:cubicBezTo>
                  <a:cubicBezTo>
                    <a:pt x="3383" y="1877"/>
                    <a:pt x="3370" y="1890"/>
                    <a:pt x="3352" y="1890"/>
                  </a:cubicBezTo>
                  <a:cubicBezTo>
                    <a:pt x="3327" y="1890"/>
                    <a:pt x="3318" y="1871"/>
                    <a:pt x="3318" y="1842"/>
                  </a:cubicBezTo>
                  <a:cubicBezTo>
                    <a:pt x="3318" y="1757"/>
                    <a:pt x="3318" y="1757"/>
                    <a:pt x="3318" y="1757"/>
                  </a:cubicBezTo>
                  <a:cubicBezTo>
                    <a:pt x="3290" y="1757"/>
                    <a:pt x="3290" y="1757"/>
                    <a:pt x="3290" y="1757"/>
                  </a:cubicBezTo>
                  <a:cubicBezTo>
                    <a:pt x="3290" y="1846"/>
                    <a:pt x="3290" y="1846"/>
                    <a:pt x="3290" y="1846"/>
                  </a:cubicBezTo>
                  <a:cubicBezTo>
                    <a:pt x="3290" y="1900"/>
                    <a:pt x="3319" y="1913"/>
                    <a:pt x="3343" y="1913"/>
                  </a:cubicBezTo>
                  <a:cubicBezTo>
                    <a:pt x="3370" y="1913"/>
                    <a:pt x="3386" y="1897"/>
                    <a:pt x="3393" y="1885"/>
                  </a:cubicBezTo>
                  <a:cubicBezTo>
                    <a:pt x="3394" y="1885"/>
                    <a:pt x="3394" y="1885"/>
                    <a:pt x="3394" y="1885"/>
                  </a:cubicBezTo>
                  <a:cubicBezTo>
                    <a:pt x="3395" y="1910"/>
                    <a:pt x="3395" y="1910"/>
                    <a:pt x="3395" y="1910"/>
                  </a:cubicBezTo>
                  <a:cubicBezTo>
                    <a:pt x="3420" y="1910"/>
                    <a:pt x="3420" y="1910"/>
                    <a:pt x="3420" y="1910"/>
                  </a:cubicBezTo>
                  <a:cubicBezTo>
                    <a:pt x="3419" y="1898"/>
                    <a:pt x="3419" y="1884"/>
                    <a:pt x="3419" y="1868"/>
                  </a:cubicBezTo>
                  <a:lnTo>
                    <a:pt x="3419" y="1757"/>
                  </a:lnTo>
                  <a:close/>
                  <a:moveTo>
                    <a:pt x="3464" y="1910"/>
                  </a:moveTo>
                  <a:cubicBezTo>
                    <a:pt x="3492" y="1910"/>
                    <a:pt x="3492" y="1910"/>
                    <a:pt x="3492" y="1910"/>
                  </a:cubicBezTo>
                  <a:cubicBezTo>
                    <a:pt x="3492" y="1686"/>
                    <a:pt x="3492" y="1686"/>
                    <a:pt x="3492" y="1686"/>
                  </a:cubicBezTo>
                  <a:cubicBezTo>
                    <a:pt x="3464" y="1686"/>
                    <a:pt x="3464" y="1686"/>
                    <a:pt x="3464" y="1686"/>
                  </a:cubicBezTo>
                  <a:lnTo>
                    <a:pt x="3464" y="1910"/>
                  </a:lnTo>
                  <a:close/>
                  <a:moveTo>
                    <a:pt x="3572" y="1714"/>
                  </a:moveTo>
                  <a:cubicBezTo>
                    <a:pt x="3545" y="1721"/>
                    <a:pt x="3545" y="1721"/>
                    <a:pt x="3545" y="1721"/>
                  </a:cubicBezTo>
                  <a:cubicBezTo>
                    <a:pt x="3545" y="1757"/>
                    <a:pt x="3545" y="1757"/>
                    <a:pt x="3545" y="1757"/>
                  </a:cubicBezTo>
                  <a:cubicBezTo>
                    <a:pt x="3521" y="1757"/>
                    <a:pt x="3521" y="1757"/>
                    <a:pt x="3521" y="1757"/>
                  </a:cubicBezTo>
                  <a:cubicBezTo>
                    <a:pt x="3521" y="1778"/>
                    <a:pt x="3521" y="1778"/>
                    <a:pt x="3521" y="1778"/>
                  </a:cubicBezTo>
                  <a:cubicBezTo>
                    <a:pt x="3545" y="1778"/>
                    <a:pt x="3545" y="1778"/>
                    <a:pt x="3545" y="1778"/>
                  </a:cubicBezTo>
                  <a:cubicBezTo>
                    <a:pt x="3545" y="1861"/>
                    <a:pt x="3545" y="1861"/>
                    <a:pt x="3545" y="1861"/>
                  </a:cubicBezTo>
                  <a:cubicBezTo>
                    <a:pt x="3545" y="1879"/>
                    <a:pt x="3548" y="1893"/>
                    <a:pt x="3555" y="1901"/>
                  </a:cubicBezTo>
                  <a:cubicBezTo>
                    <a:pt x="3562" y="1909"/>
                    <a:pt x="3572" y="1913"/>
                    <a:pt x="3585" y="1913"/>
                  </a:cubicBezTo>
                  <a:cubicBezTo>
                    <a:pt x="3596" y="1913"/>
                    <a:pt x="3604" y="1911"/>
                    <a:pt x="3610" y="1909"/>
                  </a:cubicBezTo>
                  <a:cubicBezTo>
                    <a:pt x="3609" y="1888"/>
                    <a:pt x="3609" y="1888"/>
                    <a:pt x="3609" y="1888"/>
                  </a:cubicBezTo>
                  <a:cubicBezTo>
                    <a:pt x="3605" y="1889"/>
                    <a:pt x="3600" y="1890"/>
                    <a:pt x="3592" y="1890"/>
                  </a:cubicBezTo>
                  <a:cubicBezTo>
                    <a:pt x="3577" y="1890"/>
                    <a:pt x="3572" y="1879"/>
                    <a:pt x="3572" y="1860"/>
                  </a:cubicBezTo>
                  <a:cubicBezTo>
                    <a:pt x="3572" y="1778"/>
                    <a:pt x="3572" y="1778"/>
                    <a:pt x="3572" y="1778"/>
                  </a:cubicBezTo>
                  <a:cubicBezTo>
                    <a:pt x="3611" y="1778"/>
                    <a:pt x="3611" y="1778"/>
                    <a:pt x="3611" y="1778"/>
                  </a:cubicBezTo>
                  <a:cubicBezTo>
                    <a:pt x="3611" y="1757"/>
                    <a:pt x="3611" y="1757"/>
                    <a:pt x="3611" y="1757"/>
                  </a:cubicBezTo>
                  <a:cubicBezTo>
                    <a:pt x="3572" y="1757"/>
                    <a:pt x="3572" y="1757"/>
                    <a:pt x="3572" y="1757"/>
                  </a:cubicBezTo>
                  <a:lnTo>
                    <a:pt x="3572" y="1714"/>
                  </a:lnTo>
                  <a:close/>
                  <a:moveTo>
                    <a:pt x="3749" y="1873"/>
                  </a:moveTo>
                  <a:cubicBezTo>
                    <a:pt x="3749" y="1886"/>
                    <a:pt x="3750" y="1899"/>
                    <a:pt x="3752" y="1910"/>
                  </a:cubicBezTo>
                  <a:cubicBezTo>
                    <a:pt x="3727" y="1910"/>
                    <a:pt x="3727" y="1910"/>
                    <a:pt x="3727" y="1910"/>
                  </a:cubicBezTo>
                  <a:cubicBezTo>
                    <a:pt x="3724" y="1890"/>
                    <a:pt x="3724" y="1890"/>
                    <a:pt x="3724" y="1890"/>
                  </a:cubicBezTo>
                  <a:cubicBezTo>
                    <a:pt x="3724" y="1890"/>
                    <a:pt x="3724" y="1890"/>
                    <a:pt x="3724" y="1890"/>
                  </a:cubicBezTo>
                  <a:cubicBezTo>
                    <a:pt x="3715" y="1902"/>
                    <a:pt x="3699" y="1913"/>
                    <a:pt x="3677" y="1913"/>
                  </a:cubicBezTo>
                  <a:cubicBezTo>
                    <a:pt x="3646" y="1913"/>
                    <a:pt x="3630" y="1891"/>
                    <a:pt x="3630" y="1869"/>
                  </a:cubicBezTo>
                  <a:cubicBezTo>
                    <a:pt x="3630" y="1833"/>
                    <a:pt x="3663" y="1812"/>
                    <a:pt x="3722" y="1813"/>
                  </a:cubicBezTo>
                  <a:cubicBezTo>
                    <a:pt x="3722" y="1810"/>
                    <a:pt x="3722" y="1810"/>
                    <a:pt x="3722" y="1810"/>
                  </a:cubicBezTo>
                  <a:cubicBezTo>
                    <a:pt x="3722" y="1797"/>
                    <a:pt x="3719" y="1774"/>
                    <a:pt x="3687" y="1774"/>
                  </a:cubicBezTo>
                  <a:cubicBezTo>
                    <a:pt x="3673" y="1774"/>
                    <a:pt x="3658" y="1779"/>
                    <a:pt x="3648" y="1786"/>
                  </a:cubicBezTo>
                  <a:cubicBezTo>
                    <a:pt x="3641" y="1767"/>
                    <a:pt x="3641" y="1767"/>
                    <a:pt x="3641" y="1767"/>
                  </a:cubicBezTo>
                  <a:cubicBezTo>
                    <a:pt x="3654" y="1759"/>
                    <a:pt x="3672" y="1754"/>
                    <a:pt x="3691" y="1754"/>
                  </a:cubicBezTo>
                  <a:cubicBezTo>
                    <a:pt x="3738" y="1754"/>
                    <a:pt x="3749" y="1786"/>
                    <a:pt x="3749" y="1816"/>
                  </a:cubicBezTo>
                  <a:lnTo>
                    <a:pt x="3749" y="1873"/>
                  </a:lnTo>
                  <a:close/>
                  <a:moveTo>
                    <a:pt x="3723" y="1832"/>
                  </a:moveTo>
                  <a:cubicBezTo>
                    <a:pt x="3692" y="1831"/>
                    <a:pt x="3658" y="1837"/>
                    <a:pt x="3658" y="1866"/>
                  </a:cubicBezTo>
                  <a:cubicBezTo>
                    <a:pt x="3658" y="1884"/>
                    <a:pt x="3670" y="1893"/>
                    <a:pt x="3684" y="1893"/>
                  </a:cubicBezTo>
                  <a:cubicBezTo>
                    <a:pt x="3704" y="1893"/>
                    <a:pt x="3717" y="1880"/>
                    <a:pt x="3721" y="1867"/>
                  </a:cubicBezTo>
                  <a:cubicBezTo>
                    <a:pt x="3722" y="1864"/>
                    <a:pt x="3723" y="1861"/>
                    <a:pt x="3723" y="1858"/>
                  </a:cubicBezTo>
                  <a:lnTo>
                    <a:pt x="3723" y="1832"/>
                  </a:lnTo>
                  <a:close/>
                  <a:moveTo>
                    <a:pt x="3870" y="1754"/>
                  </a:moveTo>
                  <a:cubicBezTo>
                    <a:pt x="3844" y="1754"/>
                    <a:pt x="3827" y="1768"/>
                    <a:pt x="3819" y="1783"/>
                  </a:cubicBezTo>
                  <a:cubicBezTo>
                    <a:pt x="3819" y="1783"/>
                    <a:pt x="3819" y="1783"/>
                    <a:pt x="3819" y="1783"/>
                  </a:cubicBezTo>
                  <a:cubicBezTo>
                    <a:pt x="3817" y="1757"/>
                    <a:pt x="3817" y="1757"/>
                    <a:pt x="3817" y="1757"/>
                  </a:cubicBezTo>
                  <a:cubicBezTo>
                    <a:pt x="3792" y="1757"/>
                    <a:pt x="3792" y="1757"/>
                    <a:pt x="3792" y="1757"/>
                  </a:cubicBezTo>
                  <a:cubicBezTo>
                    <a:pt x="3793" y="1770"/>
                    <a:pt x="3794" y="1783"/>
                    <a:pt x="3794" y="1799"/>
                  </a:cubicBezTo>
                  <a:cubicBezTo>
                    <a:pt x="3794" y="1910"/>
                    <a:pt x="3794" y="1910"/>
                    <a:pt x="3794" y="1910"/>
                  </a:cubicBezTo>
                  <a:cubicBezTo>
                    <a:pt x="3821" y="1910"/>
                    <a:pt x="3821" y="1910"/>
                    <a:pt x="3821" y="1910"/>
                  </a:cubicBezTo>
                  <a:cubicBezTo>
                    <a:pt x="3821" y="1818"/>
                    <a:pt x="3821" y="1818"/>
                    <a:pt x="3821" y="1818"/>
                  </a:cubicBezTo>
                  <a:cubicBezTo>
                    <a:pt x="3821" y="1813"/>
                    <a:pt x="3822" y="1809"/>
                    <a:pt x="3823" y="1805"/>
                  </a:cubicBezTo>
                  <a:cubicBezTo>
                    <a:pt x="3828" y="1790"/>
                    <a:pt x="3842" y="1777"/>
                    <a:pt x="3860" y="1777"/>
                  </a:cubicBezTo>
                  <a:cubicBezTo>
                    <a:pt x="3887" y="1777"/>
                    <a:pt x="3896" y="1797"/>
                    <a:pt x="3896" y="1822"/>
                  </a:cubicBezTo>
                  <a:cubicBezTo>
                    <a:pt x="3896" y="1910"/>
                    <a:pt x="3896" y="1910"/>
                    <a:pt x="3896" y="1910"/>
                  </a:cubicBezTo>
                  <a:cubicBezTo>
                    <a:pt x="3923" y="1910"/>
                    <a:pt x="3923" y="1910"/>
                    <a:pt x="3923" y="1910"/>
                  </a:cubicBezTo>
                  <a:cubicBezTo>
                    <a:pt x="3923" y="1819"/>
                    <a:pt x="3923" y="1819"/>
                    <a:pt x="3923" y="1819"/>
                  </a:cubicBezTo>
                  <a:cubicBezTo>
                    <a:pt x="3923" y="1766"/>
                    <a:pt x="3891" y="1754"/>
                    <a:pt x="3870" y="1754"/>
                  </a:cubicBezTo>
                  <a:close/>
                  <a:moveTo>
                    <a:pt x="4039" y="1776"/>
                  </a:moveTo>
                  <a:cubicBezTo>
                    <a:pt x="4054" y="1776"/>
                    <a:pt x="4064" y="1780"/>
                    <a:pt x="4071" y="1783"/>
                  </a:cubicBezTo>
                  <a:cubicBezTo>
                    <a:pt x="4077" y="1762"/>
                    <a:pt x="4077" y="1762"/>
                    <a:pt x="4077" y="1762"/>
                  </a:cubicBezTo>
                  <a:cubicBezTo>
                    <a:pt x="4070" y="1758"/>
                    <a:pt x="4055" y="1754"/>
                    <a:pt x="4039" y="1754"/>
                  </a:cubicBezTo>
                  <a:cubicBezTo>
                    <a:pt x="3989" y="1754"/>
                    <a:pt x="3957" y="1788"/>
                    <a:pt x="3957" y="1835"/>
                  </a:cubicBezTo>
                  <a:cubicBezTo>
                    <a:pt x="3957" y="1882"/>
                    <a:pt x="3987" y="1913"/>
                    <a:pt x="4033" y="1913"/>
                  </a:cubicBezTo>
                  <a:cubicBezTo>
                    <a:pt x="4053" y="1913"/>
                    <a:pt x="4069" y="1908"/>
                    <a:pt x="4077" y="1904"/>
                  </a:cubicBezTo>
                  <a:cubicBezTo>
                    <a:pt x="4072" y="1883"/>
                    <a:pt x="4072" y="1883"/>
                    <a:pt x="4072" y="1883"/>
                  </a:cubicBezTo>
                  <a:cubicBezTo>
                    <a:pt x="4064" y="1887"/>
                    <a:pt x="4054" y="1891"/>
                    <a:pt x="4038" y="1891"/>
                  </a:cubicBezTo>
                  <a:cubicBezTo>
                    <a:pt x="4008" y="1891"/>
                    <a:pt x="3985" y="1869"/>
                    <a:pt x="3985" y="1834"/>
                  </a:cubicBezTo>
                  <a:cubicBezTo>
                    <a:pt x="3985" y="1802"/>
                    <a:pt x="4004" y="1776"/>
                    <a:pt x="4039" y="1776"/>
                  </a:cubicBezTo>
                  <a:close/>
                  <a:moveTo>
                    <a:pt x="4203" y="1757"/>
                  </a:moveTo>
                  <a:cubicBezTo>
                    <a:pt x="4172" y="1847"/>
                    <a:pt x="4172" y="1847"/>
                    <a:pt x="4172" y="1847"/>
                  </a:cubicBezTo>
                  <a:cubicBezTo>
                    <a:pt x="4169" y="1858"/>
                    <a:pt x="4165" y="1869"/>
                    <a:pt x="4163" y="1878"/>
                  </a:cubicBezTo>
                  <a:cubicBezTo>
                    <a:pt x="4162" y="1878"/>
                    <a:pt x="4162" y="1878"/>
                    <a:pt x="4162" y="1878"/>
                  </a:cubicBezTo>
                  <a:cubicBezTo>
                    <a:pt x="4159" y="1869"/>
                    <a:pt x="4156" y="1857"/>
                    <a:pt x="4152" y="1847"/>
                  </a:cubicBezTo>
                  <a:cubicBezTo>
                    <a:pt x="4119" y="1757"/>
                    <a:pt x="4119" y="1757"/>
                    <a:pt x="4119" y="1757"/>
                  </a:cubicBezTo>
                  <a:cubicBezTo>
                    <a:pt x="4089" y="1757"/>
                    <a:pt x="4089" y="1757"/>
                    <a:pt x="4089" y="1757"/>
                  </a:cubicBezTo>
                  <a:cubicBezTo>
                    <a:pt x="4145" y="1898"/>
                    <a:pt x="4145" y="1898"/>
                    <a:pt x="4145" y="1898"/>
                  </a:cubicBezTo>
                  <a:cubicBezTo>
                    <a:pt x="4146" y="1901"/>
                    <a:pt x="4147" y="1903"/>
                    <a:pt x="4147" y="1905"/>
                  </a:cubicBezTo>
                  <a:cubicBezTo>
                    <a:pt x="4147" y="1906"/>
                    <a:pt x="4146" y="1909"/>
                    <a:pt x="4145" y="1911"/>
                  </a:cubicBezTo>
                  <a:cubicBezTo>
                    <a:pt x="4138" y="1926"/>
                    <a:pt x="4129" y="1936"/>
                    <a:pt x="4121" y="1942"/>
                  </a:cubicBezTo>
                  <a:cubicBezTo>
                    <a:pt x="4113" y="1949"/>
                    <a:pt x="4104" y="1954"/>
                    <a:pt x="4097" y="1956"/>
                  </a:cubicBezTo>
                  <a:cubicBezTo>
                    <a:pt x="4104" y="1979"/>
                    <a:pt x="4104" y="1979"/>
                    <a:pt x="4104" y="1979"/>
                  </a:cubicBezTo>
                  <a:cubicBezTo>
                    <a:pt x="4111" y="1978"/>
                    <a:pt x="4125" y="1973"/>
                    <a:pt x="4138" y="1961"/>
                  </a:cubicBezTo>
                  <a:cubicBezTo>
                    <a:pt x="4157" y="1945"/>
                    <a:pt x="4170" y="1918"/>
                    <a:pt x="4190" y="1866"/>
                  </a:cubicBezTo>
                  <a:cubicBezTo>
                    <a:pt x="4232" y="1757"/>
                    <a:pt x="4232" y="1757"/>
                    <a:pt x="4232" y="1757"/>
                  </a:cubicBezTo>
                  <a:lnTo>
                    <a:pt x="4203" y="17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5" name="Picture 14">
            <a:extLst>
              <a:ext uri="{FF2B5EF4-FFF2-40B4-BE49-F238E27FC236}">
                <a16:creationId xmlns:a16="http://schemas.microsoft.com/office/drawing/2014/main" id="{CA6A24B9-9DDC-4EBC-BA7F-A89FF9F0099C}"/>
              </a:ext>
            </a:extLst>
          </p:cNvPr>
          <p:cNvPicPr>
            <a:picLocks noChangeAspect="1"/>
          </p:cNvPicPr>
          <p:nvPr userDrawn="1"/>
        </p:nvPicPr>
        <p:blipFill>
          <a:blip r:embed="rId2"/>
          <a:stretch>
            <a:fillRect/>
          </a:stretch>
        </p:blipFill>
        <p:spPr>
          <a:xfrm>
            <a:off x="11062447" y="5879529"/>
            <a:ext cx="610636" cy="774000"/>
          </a:xfrm>
          <a:prstGeom prst="rect">
            <a:avLst/>
          </a:prstGeom>
        </p:spPr>
      </p:pic>
    </p:spTree>
    <p:extLst>
      <p:ext uri="{BB962C8B-B14F-4D97-AF65-F5344CB8AC3E}">
        <p14:creationId xmlns:p14="http://schemas.microsoft.com/office/powerpoint/2010/main" val="340616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199" y="1687317"/>
            <a:ext cx="10863637" cy="426080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4" name="Date Placeholder 3">
            <a:extLst>
              <a:ext uri="{FF2B5EF4-FFF2-40B4-BE49-F238E27FC236}">
                <a16:creationId xmlns:a16="http://schemas.microsoft.com/office/drawing/2014/main" id="{B495A013-A888-4AF8-AA4D-53BE0D8D0A14}"/>
              </a:ext>
            </a:extLst>
          </p:cNvPr>
          <p:cNvSpPr>
            <a:spLocks noGrp="1"/>
          </p:cNvSpPr>
          <p:nvPr>
            <p:ph type="dt" sz="half" idx="10"/>
          </p:nvPr>
        </p:nvSpPr>
        <p:spPr/>
        <p:txBody>
          <a:bodyPr/>
          <a:lstStyle/>
          <a:p>
            <a:r>
              <a:rPr lang="en-US"/>
              <a:t>30 July 2017</a:t>
            </a:r>
            <a:endParaRPr lang="en-GB" dirty="0"/>
          </a:p>
        </p:txBody>
      </p:sp>
      <p:sp>
        <p:nvSpPr>
          <p:cNvPr id="5" name="Footer Placeholder 4">
            <a:extLst>
              <a:ext uri="{FF2B5EF4-FFF2-40B4-BE49-F238E27FC236}">
                <a16:creationId xmlns:a16="http://schemas.microsoft.com/office/drawing/2014/main" id="{5ACB1EF8-F196-48BA-ABE2-F635523A5AD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657B551-E408-4F06-850C-BA80FEF1C873}"/>
              </a:ext>
            </a:extLst>
          </p:cNvPr>
          <p:cNvSpPr>
            <a:spLocks noGrp="1"/>
          </p:cNvSpPr>
          <p:nvPr>
            <p:ph type="sldNum" sz="quarter" idx="12"/>
          </p:nvPr>
        </p:nvSpPr>
        <p:spPr/>
        <p:txBody>
          <a:bodyPr/>
          <a:lstStyle/>
          <a:p>
            <a:fld id="{49BF5B91-A62E-4C31-AA38-E16327CBB0CE}" type="slidenum">
              <a:rPr lang="en-GB" smtClean="0"/>
              <a:pPr/>
              <a:t>‹#›</a:t>
            </a:fld>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199" y="1194164"/>
            <a:ext cx="10861999" cy="387798"/>
          </a:xfrm>
        </p:spPr>
        <p:txBody>
          <a:bodyPr anchor="ctr" anchorCtr="0">
            <a:spAutoFit/>
          </a:bodyPr>
          <a:lstStyle>
            <a:lvl1pPr marL="0" indent="0">
              <a:buNone/>
              <a:defRPr sz="28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nl-NL" dirty="0"/>
              <a:t>Klik om de tekststijl van het model te bewerken</a:t>
            </a:r>
          </a:p>
        </p:txBody>
      </p:sp>
    </p:spTree>
    <p:extLst>
      <p:ext uri="{BB962C8B-B14F-4D97-AF65-F5344CB8AC3E}">
        <p14:creationId xmlns:p14="http://schemas.microsoft.com/office/powerpoint/2010/main" val="3842956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Date Placeholder 4">
            <a:extLst>
              <a:ext uri="{FF2B5EF4-FFF2-40B4-BE49-F238E27FC236}">
                <a16:creationId xmlns:a16="http://schemas.microsoft.com/office/drawing/2014/main" id="{DC2AD7AC-BC10-4D91-B89B-BB6DEE79FDFC}"/>
              </a:ext>
            </a:extLst>
          </p:cNvPr>
          <p:cNvSpPr>
            <a:spLocks noGrp="1"/>
          </p:cNvSpPr>
          <p:nvPr>
            <p:ph type="dt" sz="half" idx="10"/>
          </p:nvPr>
        </p:nvSpPr>
        <p:spPr>
          <a:xfrm>
            <a:off x="1200151" y="6237288"/>
            <a:ext cx="2844800" cy="476250"/>
          </a:xfrm>
          <a:prstGeom prst="rect">
            <a:avLst/>
          </a:prstGeom>
        </p:spPr>
        <p:txBody>
          <a:bodyPr/>
          <a:lstStyle>
            <a:lvl1pPr eaLnBrk="1" hangingPunct="1">
              <a:defRPr/>
            </a:lvl1pPr>
          </a:lstStyle>
          <a:p>
            <a:pPr>
              <a:defRPr/>
            </a:pPr>
            <a:endParaRPr lang="en-US"/>
          </a:p>
        </p:txBody>
      </p:sp>
      <p:sp>
        <p:nvSpPr>
          <p:cNvPr id="6" name="Footer Placeholder 5">
            <a:extLst>
              <a:ext uri="{FF2B5EF4-FFF2-40B4-BE49-F238E27FC236}">
                <a16:creationId xmlns:a16="http://schemas.microsoft.com/office/drawing/2014/main" id="{D72164DF-F44A-4E9F-93A9-7D157273FA5A}"/>
              </a:ext>
            </a:extLst>
          </p:cNvPr>
          <p:cNvSpPr>
            <a:spLocks noGrp="1"/>
          </p:cNvSpPr>
          <p:nvPr>
            <p:ph type="ftr" sz="quarter" idx="11"/>
          </p:nvPr>
        </p:nvSpPr>
        <p:spPr/>
        <p:txBody>
          <a:bodyPr/>
          <a:lstStyle>
            <a:lvl1pPr>
              <a:defRPr/>
            </a:lvl1pPr>
          </a:lstStyle>
          <a:p>
            <a:pPr>
              <a:defRPr/>
            </a:pPr>
            <a:r>
              <a:rPr lang="fr-BE"/>
              <a:t>11c.1.01 SL Concept Note (mod 02/16)</a:t>
            </a:r>
            <a:endParaRPr lang="en-US"/>
          </a:p>
        </p:txBody>
      </p:sp>
      <p:sp>
        <p:nvSpPr>
          <p:cNvPr id="7" name="Slide Number Placeholder 6">
            <a:extLst>
              <a:ext uri="{FF2B5EF4-FFF2-40B4-BE49-F238E27FC236}">
                <a16:creationId xmlns:a16="http://schemas.microsoft.com/office/drawing/2014/main" id="{5EB2C9C5-D102-4269-AB44-D2495F310D6B}"/>
              </a:ext>
            </a:extLst>
          </p:cNvPr>
          <p:cNvSpPr>
            <a:spLocks noGrp="1"/>
          </p:cNvSpPr>
          <p:nvPr>
            <p:ph type="sldNum" sz="quarter" idx="12"/>
          </p:nvPr>
        </p:nvSpPr>
        <p:spPr/>
        <p:txBody>
          <a:bodyPr/>
          <a:lstStyle>
            <a:lvl1pPr>
              <a:defRPr/>
            </a:lvl1pPr>
          </a:lstStyle>
          <a:p>
            <a:pPr>
              <a:defRPr/>
            </a:pPr>
            <a:fld id="{B178DAEE-53BB-451D-A251-A390EEC3ADD6}" type="slidenum">
              <a:rPr lang="en-US" altLang="fr-FR"/>
              <a:pPr>
                <a:defRPr/>
              </a:pPr>
              <a:t>‹#›</a:t>
            </a:fld>
            <a:endParaRPr lang="en-US" altLang="fr-FR"/>
          </a:p>
        </p:txBody>
      </p:sp>
    </p:spTree>
    <p:extLst>
      <p:ext uri="{BB962C8B-B14F-4D97-AF65-F5344CB8AC3E}">
        <p14:creationId xmlns:p14="http://schemas.microsoft.com/office/powerpoint/2010/main" val="192155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ink">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CC7293F9-0406-47BC-A420-4DC2A14E6524}"/>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128684"/>
            <a:ext cx="9144000" cy="1777626"/>
          </a:xfrm>
        </p:spPr>
        <p:txBody>
          <a:bodyPr anchor="b"/>
          <a:lstStyle>
            <a:lvl1pPr algn="l">
              <a:defRPr sz="4500">
                <a:solidFill>
                  <a:schemeClr val="bg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167256"/>
            <a:ext cx="9144000" cy="387798"/>
          </a:xfrm>
        </p:spPr>
        <p:txBody>
          <a:bodyPr anchor="t" anchorCtr="0">
            <a:no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5" y="5652812"/>
            <a:ext cx="4629148" cy="195814"/>
          </a:xfrm>
        </p:spPr>
        <p:txBody>
          <a:bodyPr lIns="0" rIns="0"/>
          <a:lstStyle>
            <a:lvl1pPr algn="l">
              <a:defRPr sz="900">
                <a:solidFill>
                  <a:schemeClr val="bg1"/>
                </a:solidFill>
              </a:defRPr>
            </a:lvl1pPr>
          </a:lstStyle>
          <a:p>
            <a:r>
              <a:rPr lang="en-GB" dirty="0"/>
              <a:t>30 </a:t>
            </a:r>
            <a:r>
              <a:rPr lang="en-GB" dirty="0" err="1"/>
              <a:t>july</a:t>
            </a:r>
            <a:r>
              <a:rPr lang="en-GB" dirty="0"/>
              <a:t> 2017</a:t>
            </a:r>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1" y="6105900"/>
            <a:ext cx="4625974" cy="332399"/>
          </a:xfrm>
        </p:spPr>
        <p:txBody>
          <a:bodyPr anchor="t" anchorCtr="0">
            <a:noAutofit/>
          </a:bodyPr>
          <a:lstStyle>
            <a:lvl1pPr marL="0" indent="0">
              <a:buNone/>
              <a:defRPr sz="2400">
                <a:solidFill>
                  <a:schemeClr val="bg1"/>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285920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9FF0941-FC73-4E54-BCEA-24D339E0D168}"/>
              </a:ext>
            </a:extLst>
          </p:cNvPr>
          <p:cNvSpPr/>
          <p:nvPr userDrawn="1"/>
        </p:nvSpPr>
        <p:spPr>
          <a:xfrm>
            <a:off x="0" y="0"/>
            <a:ext cx="6064063" cy="68586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a:extLst>
              <a:ext uri="{FF2B5EF4-FFF2-40B4-BE49-F238E27FC236}">
                <a16:creationId xmlns:a16="http://schemas.microsoft.com/office/drawing/2014/main" id="{5608BCA5-6346-4438-B040-9D4DFB4ABE77}"/>
              </a:ext>
            </a:extLst>
          </p:cNvPr>
          <p:cNvSpPr>
            <a:spLocks noGrp="1" noChangeAspect="1"/>
          </p:cNvSpPr>
          <p:nvPr>
            <p:ph type="pic" sz="quarter" idx="12"/>
          </p:nvPr>
        </p:nvSpPr>
        <p:spPr>
          <a:xfrm>
            <a:off x="5792788" y="687"/>
            <a:ext cx="4725589" cy="6858000"/>
          </a:xfrm>
          <a:custGeom>
            <a:avLst/>
            <a:gdLst>
              <a:gd name="connsiteX0" fmla="*/ 0 w 4725589"/>
              <a:gd name="connsiteY0" fmla="*/ 0 h 6858000"/>
              <a:gd name="connsiteX1" fmla="*/ 4573120 w 4725589"/>
              <a:gd name="connsiteY1" fmla="*/ 0 h 6858000"/>
              <a:gd name="connsiteX2" fmla="*/ 4573120 w 4725589"/>
              <a:gd name="connsiteY2" fmla="*/ 3195530 h 6858000"/>
              <a:gd name="connsiteX3" fmla="*/ 4725589 w 4725589"/>
              <a:gd name="connsiteY3" fmla="*/ 3349588 h 6858000"/>
              <a:gd name="connsiteX4" fmla="*/ 4725589 w 4725589"/>
              <a:gd name="connsiteY4" fmla="*/ 3349590 h 6858000"/>
              <a:gd name="connsiteX5" fmla="*/ 4573120 w 4725589"/>
              <a:gd name="connsiteY5" fmla="*/ 3505236 h 6858000"/>
              <a:gd name="connsiteX6" fmla="*/ 4573120 w 4725589"/>
              <a:gd name="connsiteY6" fmla="*/ 6858000 h 6858000"/>
              <a:gd name="connsiteX7" fmla="*/ 0 w 4725589"/>
              <a:gd name="connsiteY7" fmla="*/ 6858000 h 6858000"/>
              <a:gd name="connsiteX8" fmla="*/ 0 w 4725589"/>
              <a:gd name="connsiteY8" fmla="*/ 3502875 h 6858000"/>
              <a:gd name="connsiteX9" fmla="*/ 152400 w 4725589"/>
              <a:gd name="connsiteY9" fmla="*/ 3347182 h 6858000"/>
              <a:gd name="connsiteX10" fmla="*/ 0 w 4725589"/>
              <a:gd name="connsiteY10" fmla="*/ 3193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25589" h="6858000">
                <a:moveTo>
                  <a:pt x="0" y="0"/>
                </a:moveTo>
                <a:lnTo>
                  <a:pt x="4573120" y="0"/>
                </a:lnTo>
                <a:lnTo>
                  <a:pt x="4573120" y="3195530"/>
                </a:lnTo>
                <a:lnTo>
                  <a:pt x="4725589" y="3349588"/>
                </a:lnTo>
                <a:lnTo>
                  <a:pt x="4725589" y="3349590"/>
                </a:lnTo>
                <a:lnTo>
                  <a:pt x="4573120" y="3505236"/>
                </a:lnTo>
                <a:lnTo>
                  <a:pt x="4573120" y="6858000"/>
                </a:lnTo>
                <a:lnTo>
                  <a:pt x="0" y="6858000"/>
                </a:lnTo>
                <a:lnTo>
                  <a:pt x="0" y="3502875"/>
                </a:lnTo>
                <a:lnTo>
                  <a:pt x="152400" y="3347182"/>
                </a:lnTo>
                <a:lnTo>
                  <a:pt x="0" y="3193078"/>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128684"/>
            <a:ext cx="4625974" cy="1777626"/>
          </a:xfrm>
        </p:spPr>
        <p:txBody>
          <a:bodyPr anchor="b"/>
          <a:lstStyle>
            <a:lvl1pPr algn="l">
              <a:defRPr sz="4500">
                <a:solidFill>
                  <a:schemeClr val="bg1"/>
                </a:solidFill>
              </a:defRPr>
            </a:lvl1pPr>
          </a:lstStyle>
          <a:p>
            <a:r>
              <a:rPr lang="en-GB" dirty="0"/>
              <a:t>Short title </a:t>
            </a:r>
            <a:br>
              <a:rPr lang="en-GB" dirty="0"/>
            </a:br>
            <a:r>
              <a:rPr lang="en-GB" dirty="0"/>
              <a:t>over two or </a:t>
            </a:r>
            <a:br>
              <a:rPr lang="en-GB" dirty="0"/>
            </a:br>
            <a:r>
              <a:rPr lang="en-GB" dirty="0"/>
              <a:t>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287964"/>
            <a:ext cx="4625974" cy="267090"/>
          </a:xfrm>
        </p:spPr>
        <p:txBody>
          <a:bodyPr>
            <a:noAutofit/>
          </a:bodyPr>
          <a:lstStyle>
            <a:lvl1pPr marL="0" indent="0" algn="l">
              <a:buNone/>
              <a:defRPr sz="1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5" y="5652812"/>
            <a:ext cx="2743200" cy="195814"/>
          </a:xfrm>
        </p:spPr>
        <p:txBody>
          <a:bodyPr lIns="0" rIns="0"/>
          <a:lstStyle>
            <a:lvl1pPr algn="l">
              <a:defRPr sz="900">
                <a:solidFill>
                  <a:schemeClr val="bg1"/>
                </a:solidFill>
              </a:defRPr>
            </a:lvl1pPr>
          </a:lstStyle>
          <a:p>
            <a:r>
              <a:rPr lang="en-GB"/>
              <a:t>30 july 2017</a:t>
            </a:r>
            <a:endParaRPr lang="en-GB" dirty="0"/>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1" y="6216700"/>
            <a:ext cx="4625974" cy="221599"/>
          </a:xfrm>
        </p:spPr>
        <p:txBody>
          <a:bodyPr>
            <a:noAutofit/>
          </a:bodyPr>
          <a:lstStyle>
            <a:lvl1pPr marL="0" indent="0">
              <a:buNone/>
              <a:defRPr sz="1600">
                <a:solidFill>
                  <a:schemeClr val="bg1"/>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150067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C35D8858-58B5-4E6C-82E9-D326C7E173D8}"/>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5" name="Footer Placeholder 4">
            <a:extLst>
              <a:ext uri="{FF2B5EF4-FFF2-40B4-BE49-F238E27FC236}">
                <a16:creationId xmlns:a16="http://schemas.microsoft.com/office/drawing/2014/main" id="{3394E613-652F-422D-989D-9378A77D05C3}"/>
              </a:ext>
            </a:extLst>
          </p:cNvPr>
          <p:cNvSpPr>
            <a:spLocks noGrp="1"/>
          </p:cNvSpPr>
          <p:nvPr>
            <p:ph type="ftr" sz="quarter" idx="11"/>
          </p:nvPr>
        </p:nvSpPr>
        <p:spPr>
          <a:xfrm>
            <a:off x="749300" y="6497248"/>
            <a:ext cx="4114800" cy="195814"/>
          </a:xfrm>
        </p:spPr>
        <p:txBody>
          <a:bodyPr lIns="0" rIns="0"/>
          <a:lstStyle>
            <a:lvl1pPr algn="l">
              <a:defRPr>
                <a:solidFill>
                  <a:schemeClr val="bg1"/>
                </a:solidFill>
              </a:defRPr>
            </a:lvl1pPr>
          </a:lstStyle>
          <a:p>
            <a:endParaRPr lang="en-GB"/>
          </a:p>
        </p:txBody>
      </p:sp>
      <p:sp>
        <p:nvSpPr>
          <p:cNvPr id="8" name="Title 1">
            <a:extLst>
              <a:ext uri="{FF2B5EF4-FFF2-40B4-BE49-F238E27FC236}">
                <a16:creationId xmlns:a16="http://schemas.microsoft.com/office/drawing/2014/main" id="{07E7E53C-3DF5-4E33-B8DC-CDDFA1AA5F50}"/>
              </a:ext>
            </a:extLst>
          </p:cNvPr>
          <p:cNvSpPr>
            <a:spLocks noGrp="1"/>
          </p:cNvSpPr>
          <p:nvPr>
            <p:ph type="ctrTitle" hasCustomPrompt="1"/>
          </p:nvPr>
        </p:nvSpPr>
        <p:spPr>
          <a:xfrm>
            <a:off x="749300" y="3036567"/>
            <a:ext cx="9144000" cy="1869743"/>
          </a:xfrm>
        </p:spPr>
        <p:txBody>
          <a:bodyPr anchor="t" anchorCtr="0">
            <a:spAutoFit/>
          </a:bodyPr>
          <a:lstStyle>
            <a:lvl1pPr algn="l">
              <a:defRPr sz="4500">
                <a:solidFill>
                  <a:schemeClr val="bg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9" name="Subtitle 2">
            <a:extLst>
              <a:ext uri="{FF2B5EF4-FFF2-40B4-BE49-F238E27FC236}">
                <a16:creationId xmlns:a16="http://schemas.microsoft.com/office/drawing/2014/main" id="{8053D518-0B87-4949-9A46-7A194F61E207}"/>
              </a:ext>
            </a:extLst>
          </p:cNvPr>
          <p:cNvSpPr>
            <a:spLocks noGrp="1"/>
          </p:cNvSpPr>
          <p:nvPr>
            <p:ph type="subTitle" idx="1" hasCustomPrompt="1"/>
          </p:nvPr>
        </p:nvSpPr>
        <p:spPr>
          <a:xfrm>
            <a:off x="749300" y="2200077"/>
            <a:ext cx="9144000" cy="387798"/>
          </a:xfrm>
        </p:spPr>
        <p:txBody>
          <a:bodyPr anchor="t" anchorCtr="0">
            <a:no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0</a:t>
            </a:r>
            <a:endParaRPr lang="en-GB" dirty="0"/>
          </a:p>
        </p:txBody>
      </p:sp>
      <p:sp>
        <p:nvSpPr>
          <p:cNvPr id="13" name="Freeform 5">
            <a:extLst>
              <a:ext uri="{FF2B5EF4-FFF2-40B4-BE49-F238E27FC236}">
                <a16:creationId xmlns:a16="http://schemas.microsoft.com/office/drawing/2014/main" id="{5D1EEED7-0CD2-4DDB-A77F-A4A03831A03D}"/>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2886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with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9FF0941-FC73-4E54-BCEA-24D339E0D168}"/>
              </a:ext>
            </a:extLst>
          </p:cNvPr>
          <p:cNvSpPr/>
          <p:nvPr userDrawn="1"/>
        </p:nvSpPr>
        <p:spPr>
          <a:xfrm>
            <a:off x="0" y="0"/>
            <a:ext cx="6064063" cy="68586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a:extLst>
              <a:ext uri="{FF2B5EF4-FFF2-40B4-BE49-F238E27FC236}">
                <a16:creationId xmlns:a16="http://schemas.microsoft.com/office/drawing/2014/main" id="{5608BCA5-6346-4438-B040-9D4DFB4ABE77}"/>
              </a:ext>
            </a:extLst>
          </p:cNvPr>
          <p:cNvSpPr>
            <a:spLocks noGrp="1" noChangeAspect="1"/>
          </p:cNvSpPr>
          <p:nvPr>
            <p:ph type="pic" sz="quarter" idx="12"/>
          </p:nvPr>
        </p:nvSpPr>
        <p:spPr>
          <a:xfrm>
            <a:off x="5792788" y="687"/>
            <a:ext cx="4725589" cy="6858000"/>
          </a:xfrm>
          <a:custGeom>
            <a:avLst/>
            <a:gdLst>
              <a:gd name="connsiteX0" fmla="*/ 0 w 4725589"/>
              <a:gd name="connsiteY0" fmla="*/ 0 h 6858000"/>
              <a:gd name="connsiteX1" fmla="*/ 4573120 w 4725589"/>
              <a:gd name="connsiteY1" fmla="*/ 0 h 6858000"/>
              <a:gd name="connsiteX2" fmla="*/ 4573120 w 4725589"/>
              <a:gd name="connsiteY2" fmla="*/ 3195530 h 6858000"/>
              <a:gd name="connsiteX3" fmla="*/ 4725589 w 4725589"/>
              <a:gd name="connsiteY3" fmla="*/ 3349588 h 6858000"/>
              <a:gd name="connsiteX4" fmla="*/ 4725589 w 4725589"/>
              <a:gd name="connsiteY4" fmla="*/ 3349590 h 6858000"/>
              <a:gd name="connsiteX5" fmla="*/ 4573120 w 4725589"/>
              <a:gd name="connsiteY5" fmla="*/ 3505236 h 6858000"/>
              <a:gd name="connsiteX6" fmla="*/ 4573120 w 4725589"/>
              <a:gd name="connsiteY6" fmla="*/ 6858000 h 6858000"/>
              <a:gd name="connsiteX7" fmla="*/ 0 w 4725589"/>
              <a:gd name="connsiteY7" fmla="*/ 6858000 h 6858000"/>
              <a:gd name="connsiteX8" fmla="*/ 0 w 4725589"/>
              <a:gd name="connsiteY8" fmla="*/ 3502875 h 6858000"/>
              <a:gd name="connsiteX9" fmla="*/ 152400 w 4725589"/>
              <a:gd name="connsiteY9" fmla="*/ 3347182 h 6858000"/>
              <a:gd name="connsiteX10" fmla="*/ 0 w 4725589"/>
              <a:gd name="connsiteY10" fmla="*/ 3193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25589" h="6858000">
                <a:moveTo>
                  <a:pt x="0" y="0"/>
                </a:moveTo>
                <a:lnTo>
                  <a:pt x="4573120" y="0"/>
                </a:lnTo>
                <a:lnTo>
                  <a:pt x="4573120" y="3195530"/>
                </a:lnTo>
                <a:lnTo>
                  <a:pt x="4725589" y="3349588"/>
                </a:lnTo>
                <a:lnTo>
                  <a:pt x="4725589" y="3349590"/>
                </a:lnTo>
                <a:lnTo>
                  <a:pt x="4573120" y="3505236"/>
                </a:lnTo>
                <a:lnTo>
                  <a:pt x="4573120" y="6858000"/>
                </a:lnTo>
                <a:lnTo>
                  <a:pt x="0" y="6858000"/>
                </a:lnTo>
                <a:lnTo>
                  <a:pt x="0" y="3502875"/>
                </a:lnTo>
                <a:lnTo>
                  <a:pt x="152400" y="3347182"/>
                </a:lnTo>
                <a:lnTo>
                  <a:pt x="0" y="3193078"/>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036567"/>
            <a:ext cx="4625974" cy="1869743"/>
          </a:xfrm>
        </p:spPr>
        <p:txBody>
          <a:bodyPr anchor="t" anchorCtr="0">
            <a:noAutofit/>
          </a:bodyPr>
          <a:lstStyle>
            <a:lvl1pPr algn="l">
              <a:defRPr sz="4500">
                <a:solidFill>
                  <a:schemeClr val="bg1"/>
                </a:solidFill>
              </a:defRPr>
            </a:lvl1pPr>
          </a:lstStyle>
          <a:p>
            <a:r>
              <a:rPr lang="en-GB" dirty="0"/>
              <a:t>Short title </a:t>
            </a:r>
            <a:br>
              <a:rPr lang="en-GB" dirty="0"/>
            </a:br>
            <a:r>
              <a:rPr lang="en-GB" dirty="0"/>
              <a:t>over two or </a:t>
            </a:r>
            <a:br>
              <a:rPr lang="en-GB" dirty="0"/>
            </a:br>
            <a:r>
              <a:rPr lang="en-GB" dirty="0"/>
              <a:t>three lines</a:t>
            </a:r>
          </a:p>
        </p:txBody>
      </p:sp>
      <p:sp>
        <p:nvSpPr>
          <p:cNvPr id="8" name="Footer Placeholder 4">
            <a:extLst>
              <a:ext uri="{FF2B5EF4-FFF2-40B4-BE49-F238E27FC236}">
                <a16:creationId xmlns:a16="http://schemas.microsoft.com/office/drawing/2014/main" id="{3B0B5EC8-810F-4C5D-BE16-C0BC2D937635}"/>
              </a:ext>
            </a:extLst>
          </p:cNvPr>
          <p:cNvSpPr>
            <a:spLocks noGrp="1"/>
          </p:cNvSpPr>
          <p:nvPr>
            <p:ph type="ftr" sz="quarter" idx="11"/>
          </p:nvPr>
        </p:nvSpPr>
        <p:spPr>
          <a:xfrm>
            <a:off x="749300" y="6497248"/>
            <a:ext cx="4114800" cy="195814"/>
          </a:xfrm>
        </p:spPr>
        <p:txBody>
          <a:bodyPr lIns="0" rIns="0"/>
          <a:lstStyle>
            <a:lvl1pPr algn="l">
              <a:defRPr>
                <a:solidFill>
                  <a:schemeClr val="bg1"/>
                </a:solidFill>
              </a:defRPr>
            </a:lvl1pPr>
          </a:lstStyle>
          <a:p>
            <a:endParaRPr lang="en-GB"/>
          </a:p>
        </p:txBody>
      </p:sp>
      <p:sp>
        <p:nvSpPr>
          <p:cNvPr id="9" name="Subtitle 2">
            <a:extLst>
              <a:ext uri="{FF2B5EF4-FFF2-40B4-BE49-F238E27FC236}">
                <a16:creationId xmlns:a16="http://schemas.microsoft.com/office/drawing/2014/main" id="{1B87CABC-AADE-41EE-85F3-32C211B798B9}"/>
              </a:ext>
            </a:extLst>
          </p:cNvPr>
          <p:cNvSpPr>
            <a:spLocks noGrp="1"/>
          </p:cNvSpPr>
          <p:nvPr>
            <p:ph type="subTitle" idx="1" hasCustomPrompt="1"/>
          </p:nvPr>
        </p:nvSpPr>
        <p:spPr>
          <a:xfrm>
            <a:off x="749300" y="2200077"/>
            <a:ext cx="4625974" cy="387798"/>
          </a:xfrm>
        </p:spPr>
        <p:txBody>
          <a:bodyPr anchor="t" anchorCtr="0">
            <a:no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0</a:t>
            </a:r>
            <a:endParaRPr lang="en-GB" dirty="0"/>
          </a:p>
        </p:txBody>
      </p:sp>
      <p:sp>
        <p:nvSpPr>
          <p:cNvPr id="10" name="Freeform 5">
            <a:extLst>
              <a:ext uri="{FF2B5EF4-FFF2-40B4-BE49-F238E27FC236}">
                <a16:creationId xmlns:a16="http://schemas.microsoft.com/office/drawing/2014/main" id="{FC137842-9599-4ADE-A943-2C9C388D2D4F}"/>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65859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199"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B495A013-A888-4AF8-AA4D-53BE0D8D0A14}"/>
              </a:ext>
            </a:extLst>
          </p:cNvPr>
          <p:cNvSpPr>
            <a:spLocks noGrp="1"/>
          </p:cNvSpPr>
          <p:nvPr>
            <p:ph type="dt" sz="half" idx="10"/>
          </p:nvPr>
        </p:nvSpPr>
        <p:spPr/>
        <p:txBody>
          <a:bodyPr/>
          <a:lstStyle/>
          <a:p>
            <a:fld id="{C9BAD3B2-B166-4EFD-844B-CF82A9B3CAE7}" type="datetimeFigureOut">
              <a:rPr lang="en-GB" smtClean="0"/>
              <a:t>12/10/2021</a:t>
            </a:fld>
            <a:endParaRPr lang="en-GB"/>
          </a:p>
        </p:txBody>
      </p:sp>
      <p:sp>
        <p:nvSpPr>
          <p:cNvPr id="5" name="Footer Placeholder 4">
            <a:extLst>
              <a:ext uri="{FF2B5EF4-FFF2-40B4-BE49-F238E27FC236}">
                <a16:creationId xmlns:a16="http://schemas.microsoft.com/office/drawing/2014/main" id="{5ACB1EF8-F196-48BA-ABE2-F635523A5A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57B551-E408-4F06-850C-BA80FEF1C873}"/>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199" y="1221863"/>
            <a:ext cx="10861999" cy="332399"/>
          </a:xfrm>
        </p:spPr>
        <p:txBody>
          <a:bodyPr anchor="ctr" anchorCtr="0">
            <a:sp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134457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photo">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BC87978-BF9F-40E9-8123-D72800659218}"/>
              </a:ext>
            </a:extLst>
          </p:cNvPr>
          <p:cNvSpPr/>
          <p:nvPr userDrawn="1"/>
        </p:nvSpPr>
        <p:spPr>
          <a:xfrm>
            <a:off x="0" y="396"/>
            <a:ext cx="9826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 name="Picture Placeholder 19">
            <a:extLst>
              <a:ext uri="{FF2B5EF4-FFF2-40B4-BE49-F238E27FC236}">
                <a16:creationId xmlns:a16="http://schemas.microsoft.com/office/drawing/2014/main" id="{05A0111B-F21E-4C0F-A510-8643F260A5B3}"/>
              </a:ext>
            </a:extLst>
          </p:cNvPr>
          <p:cNvSpPr>
            <a:spLocks noGrp="1"/>
          </p:cNvSpPr>
          <p:nvPr>
            <p:ph type="pic" sz="quarter" idx="14"/>
          </p:nvPr>
        </p:nvSpPr>
        <p:spPr>
          <a:xfrm>
            <a:off x="304800" y="396"/>
            <a:ext cx="5956301" cy="6858000"/>
          </a:xfrm>
          <a:custGeom>
            <a:avLst/>
            <a:gdLst>
              <a:gd name="connsiteX0" fmla="*/ 0 w 5956301"/>
              <a:gd name="connsiteY0" fmla="*/ 0 h 6858000"/>
              <a:gd name="connsiteX1" fmla="*/ 5802314 w 5956301"/>
              <a:gd name="connsiteY1" fmla="*/ 0 h 6858000"/>
              <a:gd name="connsiteX2" fmla="*/ 5802314 w 5956301"/>
              <a:gd name="connsiteY2" fmla="*/ 596107 h 6858000"/>
              <a:gd name="connsiteX3" fmla="*/ 5956301 w 5956301"/>
              <a:gd name="connsiteY3" fmla="*/ 751682 h 6858000"/>
              <a:gd name="connsiteX4" fmla="*/ 5802314 w 5956301"/>
              <a:gd name="connsiteY4" fmla="*/ 905669 h 6858000"/>
              <a:gd name="connsiteX5" fmla="*/ 5802314 w 5956301"/>
              <a:gd name="connsiteY5" fmla="*/ 6858000 h 6858000"/>
              <a:gd name="connsiteX6" fmla="*/ 0 w 5956301"/>
              <a:gd name="connsiteY6" fmla="*/ 6858000 h 6858000"/>
              <a:gd name="connsiteX7" fmla="*/ 0 w 5956301"/>
              <a:gd name="connsiteY7" fmla="*/ 909638 h 6858000"/>
              <a:gd name="connsiteX8" fmla="*/ 150813 w 5956301"/>
              <a:gd name="connsiteY8" fmla="*/ 755650 h 6858000"/>
              <a:gd name="connsiteX9" fmla="*/ 0 w 5956301"/>
              <a:gd name="connsiteY9" fmla="*/ 6000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6301" h="6858000">
                <a:moveTo>
                  <a:pt x="0" y="0"/>
                </a:moveTo>
                <a:lnTo>
                  <a:pt x="5802314" y="0"/>
                </a:lnTo>
                <a:lnTo>
                  <a:pt x="5802314" y="596107"/>
                </a:lnTo>
                <a:lnTo>
                  <a:pt x="5956301" y="751682"/>
                </a:lnTo>
                <a:lnTo>
                  <a:pt x="5802314" y="905669"/>
                </a:lnTo>
                <a:lnTo>
                  <a:pt x="5802314" y="6858000"/>
                </a:lnTo>
                <a:lnTo>
                  <a:pt x="0" y="6858000"/>
                </a:lnTo>
                <a:lnTo>
                  <a:pt x="0" y="909638"/>
                </a:lnTo>
                <a:lnTo>
                  <a:pt x="150813" y="755650"/>
                </a:lnTo>
                <a:lnTo>
                  <a:pt x="0" y="600075"/>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a:p>
        </p:txBody>
      </p:sp>
      <p:sp>
        <p:nvSpPr>
          <p:cNvPr id="2" name="Title 1">
            <a:extLst>
              <a:ext uri="{FF2B5EF4-FFF2-40B4-BE49-F238E27FC236}">
                <a16:creationId xmlns:a16="http://schemas.microsoft.com/office/drawing/2014/main" id="{136F1B6D-A63B-4F47-B9DD-7D1F931F87C1}"/>
              </a:ext>
            </a:extLst>
          </p:cNvPr>
          <p:cNvSpPr>
            <a:spLocks noGrp="1"/>
          </p:cNvSpPr>
          <p:nvPr>
            <p:ph type="title" hasCustomPrompt="1"/>
          </p:nvPr>
        </p:nvSpPr>
        <p:spPr>
          <a:xfrm>
            <a:off x="6522627" y="618681"/>
            <a:ext cx="5180795" cy="747897"/>
          </a:xfrm>
        </p:spPr>
        <p:txBody>
          <a:bodyPr>
            <a:noAutofit/>
          </a:bodyPr>
          <a:lstStyle>
            <a:lvl1pPr>
              <a:defRPr/>
            </a:lvl1pPr>
          </a:lstStyle>
          <a:p>
            <a:r>
              <a:rPr lang="en-GB" dirty="0"/>
              <a:t>Standard text slide</a:t>
            </a:r>
            <a:br>
              <a:rPr lang="en-GB" dirty="0"/>
            </a:br>
            <a:r>
              <a:rPr lang="en-GB" dirty="0"/>
              <a:t>two column layout with photo</a:t>
            </a:r>
          </a:p>
        </p:txBody>
      </p:sp>
      <p:sp>
        <p:nvSpPr>
          <p:cNvPr id="4" name="Content Placeholder 3">
            <a:extLst>
              <a:ext uri="{FF2B5EF4-FFF2-40B4-BE49-F238E27FC236}">
                <a16:creationId xmlns:a16="http://schemas.microsoft.com/office/drawing/2014/main" id="{D03F6527-5EC9-45FF-8C9E-D1F802E84B72}"/>
              </a:ext>
            </a:extLst>
          </p:cNvPr>
          <p:cNvSpPr>
            <a:spLocks noGrp="1"/>
          </p:cNvSpPr>
          <p:nvPr>
            <p:ph sz="half" idx="2"/>
          </p:nvPr>
        </p:nvSpPr>
        <p:spPr>
          <a:xfrm>
            <a:off x="6521823" y="1970736"/>
            <a:ext cx="5181600" cy="39773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C96CC863-84E4-4677-8777-50CEDF5D76C9}"/>
              </a:ext>
            </a:extLst>
          </p:cNvPr>
          <p:cNvSpPr>
            <a:spLocks noGrp="1"/>
          </p:cNvSpPr>
          <p:nvPr>
            <p:ph type="dt" sz="half" idx="10"/>
          </p:nvPr>
        </p:nvSpPr>
        <p:spPr/>
        <p:txBody>
          <a:bodyPr/>
          <a:lstStyle/>
          <a:p>
            <a:fld id="{C9BAD3B2-B166-4EFD-844B-CF82A9B3CAE7}" type="datetimeFigureOut">
              <a:rPr lang="en-GB" smtClean="0"/>
              <a:t>12/10/2021</a:t>
            </a:fld>
            <a:endParaRPr lang="en-GB"/>
          </a:p>
        </p:txBody>
      </p:sp>
      <p:sp>
        <p:nvSpPr>
          <p:cNvPr id="6" name="Footer Placeholder 5">
            <a:extLst>
              <a:ext uri="{FF2B5EF4-FFF2-40B4-BE49-F238E27FC236}">
                <a16:creationId xmlns:a16="http://schemas.microsoft.com/office/drawing/2014/main" id="{48E04147-21F8-47D7-9ED7-7C4DEFAE389B}"/>
              </a:ext>
            </a:extLst>
          </p:cNvPr>
          <p:cNvSpPr>
            <a:spLocks noGrp="1"/>
          </p:cNvSpPr>
          <p:nvPr>
            <p:ph type="ftr" sz="quarter" idx="11"/>
          </p:nvPr>
        </p:nvSpPr>
        <p:spPr>
          <a:xfrm>
            <a:off x="6521823" y="6497248"/>
            <a:ext cx="2204666" cy="195814"/>
          </a:xfrm>
        </p:spPr>
        <p:txBody>
          <a:bodyPr lIns="0" rIns="0"/>
          <a:lstStyle>
            <a:lvl1pPr algn="l">
              <a:defRPr/>
            </a:lvl1pPr>
          </a:lstStyle>
          <a:p>
            <a:endParaRPr lang="en-GB" dirty="0"/>
          </a:p>
        </p:txBody>
      </p:sp>
      <p:sp>
        <p:nvSpPr>
          <p:cNvPr id="7" name="Slide Number Placeholder 6">
            <a:extLst>
              <a:ext uri="{FF2B5EF4-FFF2-40B4-BE49-F238E27FC236}">
                <a16:creationId xmlns:a16="http://schemas.microsoft.com/office/drawing/2014/main" id="{D9B5F700-52BF-4E7B-8894-3E22651127D8}"/>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0" name="Text Placeholder 165">
            <a:extLst>
              <a:ext uri="{FF2B5EF4-FFF2-40B4-BE49-F238E27FC236}">
                <a16:creationId xmlns:a16="http://schemas.microsoft.com/office/drawing/2014/main" id="{24F9989A-6449-4FFF-9F09-92D1C652110E}"/>
              </a:ext>
            </a:extLst>
          </p:cNvPr>
          <p:cNvSpPr>
            <a:spLocks noGrp="1"/>
          </p:cNvSpPr>
          <p:nvPr>
            <p:ph type="body" sz="quarter" idx="13"/>
          </p:nvPr>
        </p:nvSpPr>
        <p:spPr>
          <a:xfrm>
            <a:off x="6521823" y="1495239"/>
            <a:ext cx="5180014" cy="333584"/>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313210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1B6D-A63B-4F47-B9DD-7D1F931F87C1}"/>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99B8579F-7752-4D18-821D-6A7C5278D405}"/>
              </a:ext>
            </a:extLst>
          </p:cNvPr>
          <p:cNvSpPr>
            <a:spLocks noGrp="1"/>
          </p:cNvSpPr>
          <p:nvPr>
            <p:ph sz="half" idx="1"/>
          </p:nvPr>
        </p:nvSpPr>
        <p:spPr>
          <a:xfrm>
            <a:off x="838200" y="1691099"/>
            <a:ext cx="5181600"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D03F6527-5EC9-45FF-8C9E-D1F802E84B72}"/>
              </a:ext>
            </a:extLst>
          </p:cNvPr>
          <p:cNvSpPr>
            <a:spLocks noGrp="1"/>
          </p:cNvSpPr>
          <p:nvPr>
            <p:ph sz="half" idx="2"/>
          </p:nvPr>
        </p:nvSpPr>
        <p:spPr>
          <a:xfrm>
            <a:off x="6520237" y="1691099"/>
            <a:ext cx="5181600"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C96CC863-84E4-4677-8777-50CEDF5D76C9}"/>
              </a:ext>
            </a:extLst>
          </p:cNvPr>
          <p:cNvSpPr>
            <a:spLocks noGrp="1"/>
          </p:cNvSpPr>
          <p:nvPr>
            <p:ph type="dt" sz="half" idx="10"/>
          </p:nvPr>
        </p:nvSpPr>
        <p:spPr/>
        <p:txBody>
          <a:bodyPr/>
          <a:lstStyle/>
          <a:p>
            <a:fld id="{C9BAD3B2-B166-4EFD-844B-CF82A9B3CAE7}" type="datetimeFigureOut">
              <a:rPr lang="en-GB" smtClean="0"/>
              <a:t>12/10/2021</a:t>
            </a:fld>
            <a:endParaRPr lang="en-GB"/>
          </a:p>
        </p:txBody>
      </p:sp>
      <p:sp>
        <p:nvSpPr>
          <p:cNvPr id="6" name="Footer Placeholder 5">
            <a:extLst>
              <a:ext uri="{FF2B5EF4-FFF2-40B4-BE49-F238E27FC236}">
                <a16:creationId xmlns:a16="http://schemas.microsoft.com/office/drawing/2014/main" id="{48E04147-21F8-47D7-9ED7-7C4DEFAE38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B5F700-52BF-4E7B-8894-3E22651127D8}"/>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0" name="Text Placeholder 165">
            <a:extLst>
              <a:ext uri="{FF2B5EF4-FFF2-40B4-BE49-F238E27FC236}">
                <a16:creationId xmlns:a16="http://schemas.microsoft.com/office/drawing/2014/main" id="{24F9989A-6449-4FFF-9F09-92D1C652110E}"/>
              </a:ext>
            </a:extLst>
          </p:cNvPr>
          <p:cNvSpPr>
            <a:spLocks noGrp="1"/>
          </p:cNvSpPr>
          <p:nvPr>
            <p:ph type="body" sz="quarter" idx="13"/>
          </p:nvPr>
        </p:nvSpPr>
        <p:spPr>
          <a:xfrm>
            <a:off x="838199" y="1225643"/>
            <a:ext cx="5181601" cy="332400"/>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
        <p:nvSpPr>
          <p:cNvPr id="14" name="Text Placeholder 165">
            <a:extLst>
              <a:ext uri="{FF2B5EF4-FFF2-40B4-BE49-F238E27FC236}">
                <a16:creationId xmlns:a16="http://schemas.microsoft.com/office/drawing/2014/main" id="{D4E80277-D7BA-4B7C-87AE-FA4FDB445744}"/>
              </a:ext>
            </a:extLst>
          </p:cNvPr>
          <p:cNvSpPr>
            <a:spLocks noGrp="1"/>
          </p:cNvSpPr>
          <p:nvPr>
            <p:ph type="body" sz="quarter" idx="14"/>
          </p:nvPr>
        </p:nvSpPr>
        <p:spPr>
          <a:xfrm>
            <a:off x="6520237" y="1225643"/>
            <a:ext cx="5181601" cy="332400"/>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30557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99D2-D14F-4E24-A9BD-6BAD45D05B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E55DF6-71AC-45EC-B50A-9C5259A5F8D3}"/>
              </a:ext>
            </a:extLst>
          </p:cNvPr>
          <p:cNvSpPr>
            <a:spLocks noGrp="1"/>
          </p:cNvSpPr>
          <p:nvPr>
            <p:ph type="dt" sz="half" idx="10"/>
          </p:nvPr>
        </p:nvSpPr>
        <p:spPr/>
        <p:txBody>
          <a:bodyPr/>
          <a:lstStyle/>
          <a:p>
            <a:fld id="{C9BAD3B2-B166-4EFD-844B-CF82A9B3CAE7}" type="datetimeFigureOut">
              <a:rPr lang="en-GB" smtClean="0"/>
              <a:t>12/10/2021</a:t>
            </a:fld>
            <a:endParaRPr lang="en-GB"/>
          </a:p>
        </p:txBody>
      </p:sp>
      <p:sp>
        <p:nvSpPr>
          <p:cNvPr id="4" name="Footer Placeholder 3">
            <a:extLst>
              <a:ext uri="{FF2B5EF4-FFF2-40B4-BE49-F238E27FC236}">
                <a16:creationId xmlns:a16="http://schemas.microsoft.com/office/drawing/2014/main" id="{70614D1D-7A3E-4883-8E98-27F16FBBF7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AF2D2C7-F4B3-43D1-B804-769367EEA544}"/>
              </a:ext>
            </a:extLst>
          </p:cNvPr>
          <p:cNvSpPr>
            <a:spLocks noGrp="1"/>
          </p:cNvSpPr>
          <p:nvPr>
            <p:ph type="sldNum" sz="quarter" idx="12"/>
          </p:nvPr>
        </p:nvSpPr>
        <p:spPr/>
        <p:txBody>
          <a:bodyPr/>
          <a:lstStyle/>
          <a:p>
            <a:fld id="{49BF5B91-A62E-4C31-AA38-E16327CBB0CE}" type="slidenum">
              <a:rPr lang="en-GB" smtClean="0"/>
              <a:t>‹#›</a:t>
            </a:fld>
            <a:endParaRPr lang="en-GB"/>
          </a:p>
        </p:txBody>
      </p:sp>
    </p:spTree>
    <p:extLst>
      <p:ext uri="{BB962C8B-B14F-4D97-AF65-F5344CB8AC3E}">
        <p14:creationId xmlns:p14="http://schemas.microsoft.com/office/powerpoint/2010/main" val="125565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A6EE79-DD85-4E0E-B3AE-224FAD6D9007}"/>
              </a:ext>
            </a:extLst>
          </p:cNvPr>
          <p:cNvSpPr>
            <a:spLocks noGrp="1"/>
          </p:cNvSpPr>
          <p:nvPr>
            <p:ph type="title"/>
          </p:nvPr>
        </p:nvSpPr>
        <p:spPr>
          <a:xfrm>
            <a:off x="838200" y="618681"/>
            <a:ext cx="10515600" cy="373949"/>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947BDAD-AF89-4394-AE43-8B69E905C234}"/>
              </a:ext>
            </a:extLst>
          </p:cNvPr>
          <p:cNvSpPr>
            <a:spLocks noGrp="1"/>
          </p:cNvSpPr>
          <p:nvPr>
            <p:ph type="body" idx="1"/>
          </p:nvPr>
        </p:nvSpPr>
        <p:spPr>
          <a:xfrm>
            <a:off x="838200" y="1687317"/>
            <a:ext cx="10515600" cy="4260807"/>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AF755ED-7545-473E-8D74-ED702F3BE8AF}"/>
              </a:ext>
            </a:extLst>
          </p:cNvPr>
          <p:cNvSpPr>
            <a:spLocks noGrp="1"/>
          </p:cNvSpPr>
          <p:nvPr>
            <p:ph type="dt" sz="half" idx="2"/>
          </p:nvPr>
        </p:nvSpPr>
        <p:spPr>
          <a:xfrm>
            <a:off x="1003301" y="6497248"/>
            <a:ext cx="2743200" cy="195814"/>
          </a:xfrm>
          <a:prstGeom prst="rect">
            <a:avLst/>
          </a:prstGeom>
        </p:spPr>
        <p:txBody>
          <a:bodyPr vert="horz" lIns="36000" tIns="36000" rIns="36000" bIns="36000" rtlCol="0" anchor="ctr">
            <a:noAutofit/>
          </a:bodyPr>
          <a:lstStyle>
            <a:lvl1pPr algn="l">
              <a:defRPr sz="800" cap="all" baseline="0">
                <a:solidFill>
                  <a:schemeClr val="tx1">
                    <a:tint val="75000"/>
                  </a:schemeClr>
                </a:solidFill>
              </a:defRPr>
            </a:lvl1pPr>
          </a:lstStyle>
          <a:p>
            <a:pPr algn="ctr"/>
            <a:r>
              <a:rPr lang="en-GB" dirty="0"/>
              <a:t>30 </a:t>
            </a:r>
            <a:r>
              <a:rPr lang="en-GB" dirty="0" err="1"/>
              <a:t>july</a:t>
            </a:r>
            <a:r>
              <a:rPr lang="en-GB" dirty="0"/>
              <a:t> 2017</a:t>
            </a:r>
          </a:p>
        </p:txBody>
      </p:sp>
      <p:sp>
        <p:nvSpPr>
          <p:cNvPr id="5" name="Footer Placeholder 4">
            <a:extLst>
              <a:ext uri="{FF2B5EF4-FFF2-40B4-BE49-F238E27FC236}">
                <a16:creationId xmlns:a16="http://schemas.microsoft.com/office/drawing/2014/main" id="{B1FB9285-FDFD-4BD0-849A-FD763EDDB263}"/>
              </a:ext>
            </a:extLst>
          </p:cNvPr>
          <p:cNvSpPr>
            <a:spLocks noGrp="1"/>
          </p:cNvSpPr>
          <p:nvPr>
            <p:ph type="ftr" sz="quarter" idx="3"/>
          </p:nvPr>
        </p:nvSpPr>
        <p:spPr>
          <a:xfrm>
            <a:off x="4611689" y="6497248"/>
            <a:ext cx="4114800" cy="195814"/>
          </a:xfrm>
          <a:prstGeom prst="rect">
            <a:avLst/>
          </a:prstGeom>
        </p:spPr>
        <p:txBody>
          <a:bodyPr vert="horz" lIns="36000" tIns="36000" rIns="36000" bIns="36000" rtlCol="0" anchor="ctr">
            <a:noAutofit/>
          </a:bodyPr>
          <a:lstStyle>
            <a:lvl1pPr algn="ctr">
              <a:defRPr sz="800" cap="all" baseline="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6D31A1A-6ED2-4CAE-803F-F19EDCE141B6}"/>
              </a:ext>
            </a:extLst>
          </p:cNvPr>
          <p:cNvSpPr>
            <a:spLocks noGrp="1"/>
          </p:cNvSpPr>
          <p:nvPr>
            <p:ph type="sldNum" sz="quarter" idx="4"/>
          </p:nvPr>
        </p:nvSpPr>
        <p:spPr>
          <a:xfrm>
            <a:off x="373859" y="6497248"/>
            <a:ext cx="608806" cy="195814"/>
          </a:xfrm>
          <a:prstGeom prst="rect">
            <a:avLst/>
          </a:prstGeom>
        </p:spPr>
        <p:txBody>
          <a:bodyPr vert="horz" lIns="36000" tIns="36000" rIns="36000" bIns="36000" rtlCol="0" anchor="ctr">
            <a:noAutofit/>
          </a:bodyPr>
          <a:lstStyle>
            <a:lvl1pPr algn="l">
              <a:defRPr sz="800" cap="all" baseline="0">
                <a:solidFill>
                  <a:schemeClr val="tx1">
                    <a:tint val="75000"/>
                  </a:schemeClr>
                </a:solidFill>
              </a:defRPr>
            </a:lvl1pPr>
          </a:lstStyle>
          <a:p>
            <a:fld id="{49BF5B91-A62E-4C31-AA38-E16327CBB0CE}" type="slidenum">
              <a:rPr lang="en-GB" smtClean="0"/>
              <a:pPr/>
              <a:t>‹#›</a:t>
            </a:fld>
            <a:endParaRPr lang="en-GB" dirty="0"/>
          </a:p>
        </p:txBody>
      </p:sp>
      <p:sp>
        <p:nvSpPr>
          <p:cNvPr id="177" name="Freeform 126">
            <a:extLst>
              <a:ext uri="{FF2B5EF4-FFF2-40B4-BE49-F238E27FC236}">
                <a16:creationId xmlns:a16="http://schemas.microsoft.com/office/drawing/2014/main" id="{4DFD4358-8F33-4BDC-84B0-10B163EF174B}"/>
              </a:ext>
            </a:extLst>
          </p:cNvPr>
          <p:cNvSpPr>
            <a:spLocks/>
          </p:cNvSpPr>
          <p:nvPr userDrawn="1"/>
        </p:nvSpPr>
        <p:spPr bwMode="auto">
          <a:xfrm>
            <a:off x="0" y="0"/>
            <a:ext cx="455613" cy="6858000"/>
          </a:xfrm>
          <a:custGeom>
            <a:avLst/>
            <a:gdLst>
              <a:gd name="T0" fmla="*/ 192 w 287"/>
              <a:gd name="T1" fmla="*/ 4320 h 4320"/>
              <a:gd name="T2" fmla="*/ 0 w 287"/>
              <a:gd name="T3" fmla="*/ 4320 h 4320"/>
              <a:gd name="T4" fmla="*/ 0 w 287"/>
              <a:gd name="T5" fmla="*/ 0 h 4320"/>
              <a:gd name="T6" fmla="*/ 192 w 287"/>
              <a:gd name="T7" fmla="*/ 0 h 4320"/>
              <a:gd name="T8" fmla="*/ 192 w 287"/>
              <a:gd name="T9" fmla="*/ 378 h 4320"/>
              <a:gd name="T10" fmla="*/ 287 w 287"/>
              <a:gd name="T11" fmla="*/ 476 h 4320"/>
              <a:gd name="T12" fmla="*/ 192 w 287"/>
              <a:gd name="T13" fmla="*/ 573 h 4320"/>
              <a:gd name="T14" fmla="*/ 192 w 287"/>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7" h="4320">
                <a:moveTo>
                  <a:pt x="192" y="4320"/>
                </a:moveTo>
                <a:lnTo>
                  <a:pt x="0" y="4320"/>
                </a:lnTo>
                <a:lnTo>
                  <a:pt x="0" y="0"/>
                </a:lnTo>
                <a:lnTo>
                  <a:pt x="192" y="0"/>
                </a:lnTo>
                <a:lnTo>
                  <a:pt x="192" y="378"/>
                </a:lnTo>
                <a:lnTo>
                  <a:pt x="287" y="476"/>
                </a:lnTo>
                <a:lnTo>
                  <a:pt x="192" y="573"/>
                </a:lnTo>
                <a:lnTo>
                  <a:pt x="192"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solidFill>
                <a:schemeClr val="accent6"/>
              </a:solidFill>
            </a:endParaRPr>
          </a:p>
        </p:txBody>
      </p:sp>
      <p:grpSp>
        <p:nvGrpSpPr>
          <p:cNvPr id="183" name="Group 174">
            <a:extLst>
              <a:ext uri="{FF2B5EF4-FFF2-40B4-BE49-F238E27FC236}">
                <a16:creationId xmlns:a16="http://schemas.microsoft.com/office/drawing/2014/main" id="{F047C8D8-242E-4E6A-BE6A-BF3AF56CB786}"/>
              </a:ext>
            </a:extLst>
          </p:cNvPr>
          <p:cNvGrpSpPr>
            <a:grpSpLocks noChangeAspect="1"/>
          </p:cNvGrpSpPr>
          <p:nvPr userDrawn="1"/>
        </p:nvGrpSpPr>
        <p:grpSpPr bwMode="auto">
          <a:xfrm>
            <a:off x="10510053" y="5957888"/>
            <a:ext cx="1660517" cy="755881"/>
            <a:chOff x="0" y="412"/>
            <a:chExt cx="7680" cy="3496"/>
          </a:xfrm>
        </p:grpSpPr>
        <p:sp>
          <p:nvSpPr>
            <p:cNvPr id="184" name="AutoShape 173">
              <a:extLst>
                <a:ext uri="{FF2B5EF4-FFF2-40B4-BE49-F238E27FC236}">
                  <a16:creationId xmlns:a16="http://schemas.microsoft.com/office/drawing/2014/main" id="{B6B76E5A-FBC0-4A13-9B94-7DC0CC5CD456}"/>
                </a:ext>
              </a:extLst>
            </p:cNvPr>
            <p:cNvSpPr>
              <a:spLocks noChangeAspect="1" noChangeArrowheads="1" noTextEdit="1"/>
            </p:cNvSpPr>
            <p:nvPr userDrawn="1"/>
          </p:nvSpPr>
          <p:spPr bwMode="auto">
            <a:xfrm>
              <a:off x="0" y="412"/>
              <a:ext cx="7680" cy="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Freeform 175">
              <a:extLst>
                <a:ext uri="{FF2B5EF4-FFF2-40B4-BE49-F238E27FC236}">
                  <a16:creationId xmlns:a16="http://schemas.microsoft.com/office/drawing/2014/main" id="{B9468520-2987-4E79-81E6-8D9A2E178A9B}"/>
                </a:ext>
              </a:extLst>
            </p:cNvPr>
            <p:cNvSpPr>
              <a:spLocks noEditPoints="1"/>
            </p:cNvSpPr>
            <p:nvPr userDrawn="1"/>
          </p:nvSpPr>
          <p:spPr bwMode="auto">
            <a:xfrm>
              <a:off x="2673" y="2484"/>
              <a:ext cx="2213" cy="719"/>
            </a:xfrm>
            <a:custGeom>
              <a:avLst/>
              <a:gdLst>
                <a:gd name="T0" fmla="*/ 511 w 1532"/>
                <a:gd name="T1" fmla="*/ 44 h 497"/>
                <a:gd name="T2" fmla="*/ 571 w 1532"/>
                <a:gd name="T3" fmla="*/ 0 h 497"/>
                <a:gd name="T4" fmla="*/ 606 w 1532"/>
                <a:gd name="T5" fmla="*/ 43 h 497"/>
                <a:gd name="T6" fmla="*/ 606 w 1532"/>
                <a:gd name="T7" fmla="*/ 64 h 497"/>
                <a:gd name="T8" fmla="*/ 557 w 1532"/>
                <a:gd name="T9" fmla="*/ 435 h 497"/>
                <a:gd name="T10" fmla="*/ 555 w 1532"/>
                <a:gd name="T11" fmla="*/ 446 h 497"/>
                <a:gd name="T12" fmla="*/ 510 w 1532"/>
                <a:gd name="T13" fmla="*/ 497 h 497"/>
                <a:gd name="T14" fmla="*/ 470 w 1532"/>
                <a:gd name="T15" fmla="*/ 456 h 497"/>
                <a:gd name="T16" fmla="*/ 472 w 1532"/>
                <a:gd name="T17" fmla="*/ 433 h 497"/>
                <a:gd name="T18" fmla="*/ 513 w 1532"/>
                <a:gd name="T19" fmla="*/ 165 h 497"/>
                <a:gd name="T20" fmla="*/ 331 w 1532"/>
                <a:gd name="T21" fmla="*/ 427 h 497"/>
                <a:gd name="T22" fmla="*/ 279 w 1532"/>
                <a:gd name="T23" fmla="*/ 470 h 497"/>
                <a:gd name="T24" fmla="*/ 240 w 1532"/>
                <a:gd name="T25" fmla="*/ 421 h 497"/>
                <a:gd name="T26" fmla="*/ 198 w 1532"/>
                <a:gd name="T27" fmla="*/ 163 h 497"/>
                <a:gd name="T28" fmla="*/ 82 w 1532"/>
                <a:gd name="T29" fmla="*/ 450 h 497"/>
                <a:gd name="T30" fmla="*/ 36 w 1532"/>
                <a:gd name="T31" fmla="*/ 497 h 497"/>
                <a:gd name="T32" fmla="*/ 0 w 1532"/>
                <a:gd name="T33" fmla="*/ 463 h 497"/>
                <a:gd name="T34" fmla="*/ 11 w 1532"/>
                <a:gd name="T35" fmla="*/ 422 h 497"/>
                <a:gd name="T36" fmla="*/ 160 w 1532"/>
                <a:gd name="T37" fmla="*/ 56 h 497"/>
                <a:gd name="T38" fmla="*/ 170 w 1532"/>
                <a:gd name="T39" fmla="*/ 36 h 497"/>
                <a:gd name="T40" fmla="*/ 216 w 1532"/>
                <a:gd name="T41" fmla="*/ 0 h 497"/>
                <a:gd name="T42" fmla="*/ 261 w 1532"/>
                <a:gd name="T43" fmla="*/ 51 h 497"/>
                <a:gd name="T44" fmla="*/ 308 w 1532"/>
                <a:gd name="T45" fmla="*/ 330 h 497"/>
                <a:gd name="T46" fmla="*/ 511 w 1532"/>
                <a:gd name="T47" fmla="*/ 44 h 497"/>
                <a:gd name="T48" fmla="*/ 796 w 1532"/>
                <a:gd name="T49" fmla="*/ 83 h 497"/>
                <a:gd name="T50" fmla="*/ 896 w 1532"/>
                <a:gd name="T51" fmla="*/ 83 h 497"/>
                <a:gd name="T52" fmla="*/ 1008 w 1532"/>
                <a:gd name="T53" fmla="*/ 186 h 497"/>
                <a:gd name="T54" fmla="*/ 886 w 1532"/>
                <a:gd name="T55" fmla="*/ 379 h 497"/>
                <a:gd name="T56" fmla="*/ 758 w 1532"/>
                <a:gd name="T57" fmla="*/ 417 h 497"/>
                <a:gd name="T58" fmla="*/ 726 w 1532"/>
                <a:gd name="T59" fmla="*/ 414 h 497"/>
                <a:gd name="T60" fmla="*/ 796 w 1532"/>
                <a:gd name="T61" fmla="*/ 83 h 497"/>
                <a:gd name="T62" fmla="*/ 795 w 1532"/>
                <a:gd name="T63" fmla="*/ 7 h 497"/>
                <a:gd name="T64" fmla="*/ 720 w 1532"/>
                <a:gd name="T65" fmla="*/ 62 h 497"/>
                <a:gd name="T66" fmla="*/ 718 w 1532"/>
                <a:gd name="T67" fmla="*/ 70 h 497"/>
                <a:gd name="T68" fmla="*/ 640 w 1532"/>
                <a:gd name="T69" fmla="*/ 425 h 497"/>
                <a:gd name="T70" fmla="*/ 637 w 1532"/>
                <a:gd name="T71" fmla="*/ 453 h 497"/>
                <a:gd name="T72" fmla="*/ 734 w 1532"/>
                <a:gd name="T73" fmla="*/ 495 h 497"/>
                <a:gd name="T74" fmla="*/ 970 w 1532"/>
                <a:gd name="T75" fmla="*/ 422 h 497"/>
                <a:gd name="T76" fmla="*/ 1096 w 1532"/>
                <a:gd name="T77" fmla="*/ 186 h 497"/>
                <a:gd name="T78" fmla="*/ 909 w 1532"/>
                <a:gd name="T79" fmla="*/ 7 h 497"/>
                <a:gd name="T80" fmla="*/ 795 w 1532"/>
                <a:gd name="T81" fmla="*/ 7 h 497"/>
                <a:gd name="T82" fmla="*/ 1289 w 1532"/>
                <a:gd name="T83" fmla="*/ 83 h 497"/>
                <a:gd name="T84" fmla="*/ 1477 w 1532"/>
                <a:gd name="T85" fmla="*/ 83 h 497"/>
                <a:gd name="T86" fmla="*/ 1510 w 1532"/>
                <a:gd name="T87" fmla="*/ 79 h 497"/>
                <a:gd name="T88" fmla="*/ 1532 w 1532"/>
                <a:gd name="T89" fmla="*/ 42 h 497"/>
                <a:gd name="T90" fmla="*/ 1485 w 1532"/>
                <a:gd name="T91" fmla="*/ 7 h 497"/>
                <a:gd name="T92" fmla="*/ 1279 w 1532"/>
                <a:gd name="T93" fmla="*/ 7 h 497"/>
                <a:gd name="T94" fmla="*/ 1205 w 1532"/>
                <a:gd name="T95" fmla="*/ 72 h 497"/>
                <a:gd name="T96" fmla="*/ 1127 w 1532"/>
                <a:gd name="T97" fmla="*/ 428 h 497"/>
                <a:gd name="T98" fmla="*/ 1124 w 1532"/>
                <a:gd name="T99" fmla="*/ 459 h 497"/>
                <a:gd name="T100" fmla="*/ 1163 w 1532"/>
                <a:gd name="T101" fmla="*/ 497 h 497"/>
                <a:gd name="T102" fmla="*/ 1211 w 1532"/>
                <a:gd name="T103" fmla="*/ 438 h 497"/>
                <a:gd name="T104" fmla="*/ 1250 w 1532"/>
                <a:gd name="T105" fmla="*/ 261 h 497"/>
                <a:gd name="T106" fmla="*/ 1412 w 1532"/>
                <a:gd name="T107" fmla="*/ 261 h 497"/>
                <a:gd name="T108" fmla="*/ 1455 w 1532"/>
                <a:gd name="T109" fmla="*/ 253 h 497"/>
                <a:gd name="T110" fmla="*/ 1472 w 1532"/>
                <a:gd name="T111" fmla="*/ 218 h 497"/>
                <a:gd name="T112" fmla="*/ 1458 w 1532"/>
                <a:gd name="T113" fmla="*/ 192 h 497"/>
                <a:gd name="T114" fmla="*/ 1419 w 1532"/>
                <a:gd name="T115" fmla="*/ 185 h 497"/>
                <a:gd name="T116" fmla="*/ 1267 w 1532"/>
                <a:gd name="T117" fmla="*/ 185 h 497"/>
                <a:gd name="T118" fmla="*/ 1289 w 1532"/>
                <a:gd name="T119" fmla="*/ 83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2" h="497">
                  <a:moveTo>
                    <a:pt x="511" y="44"/>
                  </a:moveTo>
                  <a:cubicBezTo>
                    <a:pt x="533" y="14"/>
                    <a:pt x="552" y="0"/>
                    <a:pt x="571" y="0"/>
                  </a:cubicBezTo>
                  <a:cubicBezTo>
                    <a:pt x="594" y="0"/>
                    <a:pt x="606" y="15"/>
                    <a:pt x="606" y="43"/>
                  </a:cubicBezTo>
                  <a:cubicBezTo>
                    <a:pt x="606" y="50"/>
                    <a:pt x="606" y="59"/>
                    <a:pt x="606" y="64"/>
                  </a:cubicBezTo>
                  <a:cubicBezTo>
                    <a:pt x="557" y="435"/>
                    <a:pt x="557" y="435"/>
                    <a:pt x="557" y="435"/>
                  </a:cubicBezTo>
                  <a:cubicBezTo>
                    <a:pt x="555" y="446"/>
                    <a:pt x="555" y="446"/>
                    <a:pt x="555" y="446"/>
                  </a:cubicBezTo>
                  <a:cubicBezTo>
                    <a:pt x="551" y="481"/>
                    <a:pt x="537" y="497"/>
                    <a:pt x="510" y="497"/>
                  </a:cubicBezTo>
                  <a:cubicBezTo>
                    <a:pt x="485" y="497"/>
                    <a:pt x="470" y="482"/>
                    <a:pt x="470" y="456"/>
                  </a:cubicBezTo>
                  <a:cubicBezTo>
                    <a:pt x="470" y="449"/>
                    <a:pt x="471" y="441"/>
                    <a:pt x="472" y="433"/>
                  </a:cubicBezTo>
                  <a:cubicBezTo>
                    <a:pt x="513" y="165"/>
                    <a:pt x="513" y="165"/>
                    <a:pt x="513" y="165"/>
                  </a:cubicBezTo>
                  <a:cubicBezTo>
                    <a:pt x="331" y="427"/>
                    <a:pt x="331" y="427"/>
                    <a:pt x="331" y="427"/>
                  </a:cubicBezTo>
                  <a:cubicBezTo>
                    <a:pt x="306" y="462"/>
                    <a:pt x="297" y="470"/>
                    <a:pt x="279" y="470"/>
                  </a:cubicBezTo>
                  <a:cubicBezTo>
                    <a:pt x="257" y="470"/>
                    <a:pt x="245" y="454"/>
                    <a:pt x="240" y="421"/>
                  </a:cubicBezTo>
                  <a:cubicBezTo>
                    <a:pt x="198" y="163"/>
                    <a:pt x="198" y="163"/>
                    <a:pt x="198" y="163"/>
                  </a:cubicBezTo>
                  <a:cubicBezTo>
                    <a:pt x="82" y="450"/>
                    <a:pt x="82" y="450"/>
                    <a:pt x="82" y="450"/>
                  </a:cubicBezTo>
                  <a:cubicBezTo>
                    <a:pt x="67" y="486"/>
                    <a:pt x="56" y="497"/>
                    <a:pt x="36" y="497"/>
                  </a:cubicBezTo>
                  <a:cubicBezTo>
                    <a:pt x="15" y="497"/>
                    <a:pt x="0" y="482"/>
                    <a:pt x="0" y="463"/>
                  </a:cubicBezTo>
                  <a:cubicBezTo>
                    <a:pt x="0" y="453"/>
                    <a:pt x="4" y="439"/>
                    <a:pt x="11" y="422"/>
                  </a:cubicBezTo>
                  <a:cubicBezTo>
                    <a:pt x="160" y="56"/>
                    <a:pt x="160" y="56"/>
                    <a:pt x="160" y="56"/>
                  </a:cubicBezTo>
                  <a:cubicBezTo>
                    <a:pt x="163" y="51"/>
                    <a:pt x="164" y="48"/>
                    <a:pt x="170" y="36"/>
                  </a:cubicBezTo>
                  <a:cubicBezTo>
                    <a:pt x="185" y="8"/>
                    <a:pt x="196" y="0"/>
                    <a:pt x="216" y="0"/>
                  </a:cubicBezTo>
                  <a:cubicBezTo>
                    <a:pt x="240" y="0"/>
                    <a:pt x="254" y="16"/>
                    <a:pt x="261" y="51"/>
                  </a:cubicBezTo>
                  <a:cubicBezTo>
                    <a:pt x="308" y="330"/>
                    <a:pt x="308" y="330"/>
                    <a:pt x="308" y="330"/>
                  </a:cubicBezTo>
                  <a:lnTo>
                    <a:pt x="511" y="44"/>
                  </a:lnTo>
                  <a:close/>
                  <a:moveTo>
                    <a:pt x="796" y="83"/>
                  </a:moveTo>
                  <a:cubicBezTo>
                    <a:pt x="896" y="83"/>
                    <a:pt x="896" y="83"/>
                    <a:pt x="896" y="83"/>
                  </a:cubicBezTo>
                  <a:cubicBezTo>
                    <a:pt x="969" y="83"/>
                    <a:pt x="1008" y="118"/>
                    <a:pt x="1008" y="186"/>
                  </a:cubicBezTo>
                  <a:cubicBezTo>
                    <a:pt x="1008" y="260"/>
                    <a:pt x="959" y="337"/>
                    <a:pt x="886" y="379"/>
                  </a:cubicBezTo>
                  <a:cubicBezTo>
                    <a:pt x="845" y="402"/>
                    <a:pt x="798" y="417"/>
                    <a:pt x="758" y="417"/>
                  </a:cubicBezTo>
                  <a:cubicBezTo>
                    <a:pt x="748" y="417"/>
                    <a:pt x="741" y="416"/>
                    <a:pt x="726" y="414"/>
                  </a:cubicBezTo>
                  <a:lnTo>
                    <a:pt x="796" y="83"/>
                  </a:lnTo>
                  <a:close/>
                  <a:moveTo>
                    <a:pt x="795" y="7"/>
                  </a:moveTo>
                  <a:cubicBezTo>
                    <a:pt x="743" y="7"/>
                    <a:pt x="731" y="17"/>
                    <a:pt x="720" y="62"/>
                  </a:cubicBezTo>
                  <a:cubicBezTo>
                    <a:pt x="718" y="70"/>
                    <a:pt x="718" y="70"/>
                    <a:pt x="718" y="70"/>
                  </a:cubicBezTo>
                  <a:cubicBezTo>
                    <a:pt x="640" y="425"/>
                    <a:pt x="640" y="425"/>
                    <a:pt x="640" y="425"/>
                  </a:cubicBezTo>
                  <a:cubicBezTo>
                    <a:pt x="638" y="436"/>
                    <a:pt x="637" y="447"/>
                    <a:pt x="637" y="453"/>
                  </a:cubicBezTo>
                  <a:cubicBezTo>
                    <a:pt x="637" y="484"/>
                    <a:pt x="663" y="495"/>
                    <a:pt x="734" y="495"/>
                  </a:cubicBezTo>
                  <a:cubicBezTo>
                    <a:pt x="824" y="495"/>
                    <a:pt x="906" y="470"/>
                    <a:pt x="970" y="422"/>
                  </a:cubicBezTo>
                  <a:cubicBezTo>
                    <a:pt x="1047" y="364"/>
                    <a:pt x="1096" y="275"/>
                    <a:pt x="1096" y="186"/>
                  </a:cubicBezTo>
                  <a:cubicBezTo>
                    <a:pt x="1096" y="75"/>
                    <a:pt x="1025" y="7"/>
                    <a:pt x="909" y="7"/>
                  </a:cubicBezTo>
                  <a:lnTo>
                    <a:pt x="795" y="7"/>
                  </a:lnTo>
                  <a:close/>
                  <a:moveTo>
                    <a:pt x="1289" y="83"/>
                  </a:moveTo>
                  <a:cubicBezTo>
                    <a:pt x="1477" y="83"/>
                    <a:pt x="1477" y="83"/>
                    <a:pt x="1477" y="83"/>
                  </a:cubicBezTo>
                  <a:cubicBezTo>
                    <a:pt x="1495" y="83"/>
                    <a:pt x="1501" y="83"/>
                    <a:pt x="1510" y="79"/>
                  </a:cubicBezTo>
                  <a:cubicBezTo>
                    <a:pt x="1523" y="73"/>
                    <a:pt x="1532" y="58"/>
                    <a:pt x="1532" y="42"/>
                  </a:cubicBezTo>
                  <a:cubicBezTo>
                    <a:pt x="1532" y="18"/>
                    <a:pt x="1518" y="7"/>
                    <a:pt x="1485" y="7"/>
                  </a:cubicBezTo>
                  <a:cubicBezTo>
                    <a:pt x="1279" y="7"/>
                    <a:pt x="1279" y="7"/>
                    <a:pt x="1279" y="7"/>
                  </a:cubicBezTo>
                  <a:cubicBezTo>
                    <a:pt x="1228" y="7"/>
                    <a:pt x="1217" y="18"/>
                    <a:pt x="1205" y="72"/>
                  </a:cubicBezTo>
                  <a:cubicBezTo>
                    <a:pt x="1127" y="428"/>
                    <a:pt x="1127" y="428"/>
                    <a:pt x="1127" y="428"/>
                  </a:cubicBezTo>
                  <a:cubicBezTo>
                    <a:pt x="1125" y="443"/>
                    <a:pt x="1124" y="451"/>
                    <a:pt x="1124" y="459"/>
                  </a:cubicBezTo>
                  <a:cubicBezTo>
                    <a:pt x="1124" y="481"/>
                    <a:pt x="1140" y="497"/>
                    <a:pt x="1163" y="497"/>
                  </a:cubicBezTo>
                  <a:cubicBezTo>
                    <a:pt x="1189" y="497"/>
                    <a:pt x="1203" y="481"/>
                    <a:pt x="1211" y="438"/>
                  </a:cubicBezTo>
                  <a:cubicBezTo>
                    <a:pt x="1250" y="261"/>
                    <a:pt x="1250" y="261"/>
                    <a:pt x="1250" y="261"/>
                  </a:cubicBezTo>
                  <a:cubicBezTo>
                    <a:pt x="1412" y="261"/>
                    <a:pt x="1412" y="261"/>
                    <a:pt x="1412" y="261"/>
                  </a:cubicBezTo>
                  <a:cubicBezTo>
                    <a:pt x="1437" y="261"/>
                    <a:pt x="1446" y="259"/>
                    <a:pt x="1455" y="253"/>
                  </a:cubicBezTo>
                  <a:cubicBezTo>
                    <a:pt x="1465" y="245"/>
                    <a:pt x="1472" y="232"/>
                    <a:pt x="1472" y="218"/>
                  </a:cubicBezTo>
                  <a:cubicBezTo>
                    <a:pt x="1472" y="207"/>
                    <a:pt x="1467" y="197"/>
                    <a:pt x="1458" y="192"/>
                  </a:cubicBezTo>
                  <a:cubicBezTo>
                    <a:pt x="1450" y="186"/>
                    <a:pt x="1444" y="185"/>
                    <a:pt x="1419" y="185"/>
                  </a:cubicBezTo>
                  <a:cubicBezTo>
                    <a:pt x="1267" y="185"/>
                    <a:pt x="1267" y="185"/>
                    <a:pt x="1267" y="185"/>
                  </a:cubicBezTo>
                  <a:lnTo>
                    <a:pt x="1289" y="8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Freeform 176">
              <a:extLst>
                <a:ext uri="{FF2B5EF4-FFF2-40B4-BE49-F238E27FC236}">
                  <a16:creationId xmlns:a16="http://schemas.microsoft.com/office/drawing/2014/main" id="{7993FA0E-38FB-432E-895A-557E5128B03A}"/>
                </a:ext>
              </a:extLst>
            </p:cNvPr>
            <p:cNvSpPr>
              <a:spLocks noEditPoints="1"/>
            </p:cNvSpPr>
            <p:nvPr userDrawn="1"/>
          </p:nvSpPr>
          <p:spPr bwMode="auto">
            <a:xfrm>
              <a:off x="868" y="967"/>
              <a:ext cx="6114" cy="2862"/>
            </a:xfrm>
            <a:custGeom>
              <a:avLst/>
              <a:gdLst>
                <a:gd name="T0" fmla="*/ 1114 w 4232"/>
                <a:gd name="T1" fmla="*/ 0 h 1979"/>
                <a:gd name="T2" fmla="*/ 1245 w 4232"/>
                <a:gd name="T3" fmla="*/ 1090 h 1979"/>
                <a:gd name="T4" fmla="*/ 1066 w 4232"/>
                <a:gd name="T5" fmla="*/ 1167 h 1979"/>
                <a:gd name="T6" fmla="*/ 1167 w 4232"/>
                <a:gd name="T7" fmla="*/ 1335 h 1979"/>
                <a:gd name="T8" fmla="*/ 842 w 4232"/>
                <a:gd name="T9" fmla="*/ 1409 h 1979"/>
                <a:gd name="T10" fmla="*/ 1012 w 4232"/>
                <a:gd name="T11" fmla="*/ 166 h 1979"/>
                <a:gd name="T12" fmla="*/ 1213 w 4232"/>
                <a:gd name="T13" fmla="*/ 748 h 1979"/>
                <a:gd name="T14" fmla="*/ 1209 w 4232"/>
                <a:gd name="T15" fmla="*/ 782 h 1979"/>
                <a:gd name="T16" fmla="*/ 880 w 4232"/>
                <a:gd name="T17" fmla="*/ 588 h 1979"/>
                <a:gd name="T18" fmla="*/ 1174 w 4232"/>
                <a:gd name="T19" fmla="*/ 552 h 1979"/>
                <a:gd name="T20" fmla="*/ 751 w 4232"/>
                <a:gd name="T21" fmla="*/ 297 h 1979"/>
                <a:gd name="T22" fmla="*/ 711 w 4232"/>
                <a:gd name="T23" fmla="*/ 597 h 1979"/>
                <a:gd name="T24" fmla="*/ 634 w 4232"/>
                <a:gd name="T25" fmla="*/ 953 h 1979"/>
                <a:gd name="T26" fmla="*/ 519 w 4232"/>
                <a:gd name="T27" fmla="*/ 492 h 1979"/>
                <a:gd name="T28" fmla="*/ 448 w 4232"/>
                <a:gd name="T29" fmla="*/ 848 h 1979"/>
                <a:gd name="T30" fmla="*/ 347 w 4232"/>
                <a:gd name="T31" fmla="*/ 822 h 1979"/>
                <a:gd name="T32" fmla="*/ 541 w 4232"/>
                <a:gd name="T33" fmla="*/ 1240 h 1979"/>
                <a:gd name="T34" fmla="*/ 514 w 4232"/>
                <a:gd name="T35" fmla="*/ 446 h 1979"/>
                <a:gd name="T36" fmla="*/ 205 w 4232"/>
                <a:gd name="T37" fmla="*/ 591 h 1979"/>
                <a:gd name="T38" fmla="*/ 394 w 4232"/>
                <a:gd name="T39" fmla="*/ 598 h 1979"/>
                <a:gd name="T40" fmla="*/ 176 w 4232"/>
                <a:gd name="T41" fmla="*/ 957 h 1979"/>
                <a:gd name="T42" fmla="*/ 309 w 4232"/>
                <a:gd name="T43" fmla="*/ 781 h 1979"/>
                <a:gd name="T44" fmla="*/ 275 w 4232"/>
                <a:gd name="T45" fmla="*/ 1141 h 1979"/>
                <a:gd name="T46" fmla="*/ 325 w 4232"/>
                <a:gd name="T47" fmla="*/ 1370 h 1979"/>
                <a:gd name="T48" fmla="*/ 342 w 4232"/>
                <a:gd name="T49" fmla="*/ 1341 h 1979"/>
                <a:gd name="T50" fmla="*/ 794 w 4232"/>
                <a:gd name="T51" fmla="*/ 1368 h 1979"/>
                <a:gd name="T52" fmla="*/ 529 w 4232"/>
                <a:gd name="T53" fmla="*/ 1499 h 1979"/>
                <a:gd name="T54" fmla="*/ 762 w 4232"/>
                <a:gd name="T55" fmla="*/ 1056 h 1979"/>
                <a:gd name="T56" fmla="*/ 894 w 4232"/>
                <a:gd name="T57" fmla="*/ 1313 h 1979"/>
                <a:gd name="T58" fmla="*/ 1157 w 4232"/>
                <a:gd name="T59" fmla="*/ 775 h 1979"/>
                <a:gd name="T60" fmla="*/ 687 w 4232"/>
                <a:gd name="T61" fmla="*/ 975 h 1979"/>
                <a:gd name="T62" fmla="*/ 1119 w 4232"/>
                <a:gd name="T63" fmla="*/ 943 h 1979"/>
                <a:gd name="T64" fmla="*/ 1413 w 4232"/>
                <a:gd name="T65" fmla="*/ 1787 h 1979"/>
                <a:gd name="T66" fmla="*/ 1457 w 4232"/>
                <a:gd name="T67" fmla="*/ 1754 h 1979"/>
                <a:gd name="T68" fmla="*/ 1537 w 4232"/>
                <a:gd name="T69" fmla="*/ 1774 h 1979"/>
                <a:gd name="T70" fmla="*/ 1572 w 4232"/>
                <a:gd name="T71" fmla="*/ 1832 h 1979"/>
                <a:gd name="T72" fmla="*/ 1793 w 4232"/>
                <a:gd name="T73" fmla="*/ 1754 h 1979"/>
                <a:gd name="T74" fmla="*/ 1819 w 4232"/>
                <a:gd name="T75" fmla="*/ 1822 h 1979"/>
                <a:gd name="T76" fmla="*/ 1919 w 4232"/>
                <a:gd name="T77" fmla="*/ 1910 h 1979"/>
                <a:gd name="T78" fmla="*/ 1992 w 4232"/>
                <a:gd name="T79" fmla="*/ 1910 h 1979"/>
                <a:gd name="T80" fmla="*/ 2269 w 4232"/>
                <a:gd name="T81" fmla="*/ 1799 h 1979"/>
                <a:gd name="T82" fmla="*/ 2128 w 4232"/>
                <a:gd name="T83" fmla="*/ 1835 h 1979"/>
                <a:gd name="T84" fmla="*/ 2242 w 4232"/>
                <a:gd name="T85" fmla="*/ 1845 h 1979"/>
                <a:gd name="T86" fmla="*/ 2446 w 4232"/>
                <a:gd name="T87" fmla="*/ 1694 h 1979"/>
                <a:gd name="T88" fmla="*/ 2444 w 4232"/>
                <a:gd name="T89" fmla="*/ 1713 h 1979"/>
                <a:gd name="T90" fmla="*/ 2626 w 4232"/>
                <a:gd name="T91" fmla="*/ 1805 h 1979"/>
                <a:gd name="T92" fmla="*/ 2958 w 4232"/>
                <a:gd name="T93" fmla="*/ 1832 h 1979"/>
                <a:gd name="T94" fmla="*/ 2993 w 4232"/>
                <a:gd name="T95" fmla="*/ 1799 h 1979"/>
                <a:gd name="T96" fmla="*/ 3216 w 4232"/>
                <a:gd name="T97" fmla="*/ 1821 h 1979"/>
                <a:gd name="T98" fmla="*/ 3156 w 4232"/>
                <a:gd name="T99" fmla="*/ 1902 h 1979"/>
                <a:gd name="T100" fmla="*/ 3290 w 4232"/>
                <a:gd name="T101" fmla="*/ 1757 h 1979"/>
                <a:gd name="T102" fmla="*/ 3492 w 4232"/>
                <a:gd name="T103" fmla="*/ 1686 h 1979"/>
                <a:gd name="T104" fmla="*/ 3585 w 4232"/>
                <a:gd name="T105" fmla="*/ 1913 h 1979"/>
                <a:gd name="T106" fmla="*/ 3752 w 4232"/>
                <a:gd name="T107" fmla="*/ 1910 h 1979"/>
                <a:gd name="T108" fmla="*/ 3691 w 4232"/>
                <a:gd name="T109" fmla="*/ 1754 h 1979"/>
                <a:gd name="T110" fmla="*/ 3819 w 4232"/>
                <a:gd name="T111" fmla="*/ 1783 h 1979"/>
                <a:gd name="T112" fmla="*/ 3923 w 4232"/>
                <a:gd name="T113" fmla="*/ 1910 h 1979"/>
                <a:gd name="T114" fmla="*/ 4038 w 4232"/>
                <a:gd name="T115" fmla="*/ 1891 h 1979"/>
                <a:gd name="T116" fmla="*/ 4147 w 4232"/>
                <a:gd name="T117" fmla="*/ 1905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32" h="1979">
                  <a:moveTo>
                    <a:pt x="449" y="1517"/>
                  </a:moveTo>
                  <a:cubicBezTo>
                    <a:pt x="504" y="1532"/>
                    <a:pt x="504" y="1532"/>
                    <a:pt x="504" y="1532"/>
                  </a:cubicBezTo>
                  <a:cubicBezTo>
                    <a:pt x="442" y="1737"/>
                    <a:pt x="442" y="1737"/>
                    <a:pt x="442" y="1737"/>
                  </a:cubicBezTo>
                  <a:cubicBezTo>
                    <a:pt x="371" y="1694"/>
                    <a:pt x="371" y="1694"/>
                    <a:pt x="371" y="1694"/>
                  </a:cubicBezTo>
                  <a:lnTo>
                    <a:pt x="449" y="1517"/>
                  </a:lnTo>
                  <a:close/>
                  <a:moveTo>
                    <a:pt x="1441" y="800"/>
                  </a:moveTo>
                  <a:cubicBezTo>
                    <a:pt x="1437" y="800"/>
                    <a:pt x="1437" y="800"/>
                    <a:pt x="1437" y="800"/>
                  </a:cubicBezTo>
                  <a:cubicBezTo>
                    <a:pt x="1438" y="800"/>
                    <a:pt x="1438" y="800"/>
                    <a:pt x="1438" y="800"/>
                  </a:cubicBezTo>
                  <a:lnTo>
                    <a:pt x="1441" y="800"/>
                  </a:lnTo>
                  <a:close/>
                  <a:moveTo>
                    <a:pt x="1162" y="17"/>
                  </a:moveTo>
                  <a:cubicBezTo>
                    <a:pt x="1114" y="0"/>
                    <a:pt x="1114" y="0"/>
                    <a:pt x="1114" y="0"/>
                  </a:cubicBezTo>
                  <a:cubicBezTo>
                    <a:pt x="1039" y="173"/>
                    <a:pt x="1039" y="173"/>
                    <a:pt x="1039" y="173"/>
                  </a:cubicBezTo>
                  <a:cubicBezTo>
                    <a:pt x="1082" y="202"/>
                    <a:pt x="1082" y="202"/>
                    <a:pt x="1082" y="202"/>
                  </a:cubicBezTo>
                  <a:lnTo>
                    <a:pt x="1162" y="17"/>
                  </a:lnTo>
                  <a:close/>
                  <a:moveTo>
                    <a:pt x="1117" y="1088"/>
                  </a:moveTo>
                  <a:cubicBezTo>
                    <a:pt x="1115" y="1091"/>
                    <a:pt x="1115" y="1091"/>
                    <a:pt x="1115" y="1091"/>
                  </a:cubicBezTo>
                  <a:cubicBezTo>
                    <a:pt x="1120" y="1092"/>
                    <a:pt x="1120" y="1092"/>
                    <a:pt x="1120" y="1092"/>
                  </a:cubicBezTo>
                  <a:cubicBezTo>
                    <a:pt x="1146" y="1095"/>
                    <a:pt x="1146" y="1095"/>
                    <a:pt x="1146" y="1095"/>
                  </a:cubicBezTo>
                  <a:cubicBezTo>
                    <a:pt x="1173" y="1096"/>
                    <a:pt x="1173" y="1096"/>
                    <a:pt x="1173" y="1096"/>
                  </a:cubicBezTo>
                  <a:cubicBezTo>
                    <a:pt x="1202" y="1095"/>
                    <a:pt x="1202" y="1095"/>
                    <a:pt x="1202" y="1095"/>
                  </a:cubicBezTo>
                  <a:cubicBezTo>
                    <a:pt x="1240" y="1090"/>
                    <a:pt x="1240" y="1090"/>
                    <a:pt x="1240" y="1090"/>
                  </a:cubicBezTo>
                  <a:cubicBezTo>
                    <a:pt x="1245" y="1090"/>
                    <a:pt x="1245" y="1090"/>
                    <a:pt x="1245" y="1090"/>
                  </a:cubicBezTo>
                  <a:cubicBezTo>
                    <a:pt x="1256" y="1092"/>
                    <a:pt x="1256" y="1092"/>
                    <a:pt x="1256" y="1092"/>
                  </a:cubicBezTo>
                  <a:cubicBezTo>
                    <a:pt x="1288" y="1101"/>
                    <a:pt x="1288" y="1101"/>
                    <a:pt x="1288" y="1101"/>
                  </a:cubicBezTo>
                  <a:cubicBezTo>
                    <a:pt x="1294" y="1104"/>
                    <a:pt x="1294" y="1104"/>
                    <a:pt x="1294" y="1104"/>
                  </a:cubicBezTo>
                  <a:cubicBezTo>
                    <a:pt x="1294" y="1104"/>
                    <a:pt x="1294" y="1104"/>
                    <a:pt x="1294" y="1104"/>
                  </a:cubicBezTo>
                  <a:cubicBezTo>
                    <a:pt x="1273" y="1110"/>
                    <a:pt x="1273" y="1110"/>
                    <a:pt x="1273" y="1110"/>
                  </a:cubicBezTo>
                  <a:cubicBezTo>
                    <a:pt x="1253" y="1112"/>
                    <a:pt x="1253" y="1112"/>
                    <a:pt x="1253" y="1112"/>
                  </a:cubicBezTo>
                  <a:cubicBezTo>
                    <a:pt x="1210" y="1115"/>
                    <a:pt x="1210" y="1115"/>
                    <a:pt x="1210" y="1115"/>
                  </a:cubicBezTo>
                  <a:cubicBezTo>
                    <a:pt x="1143" y="1117"/>
                    <a:pt x="1143" y="1117"/>
                    <a:pt x="1143" y="1117"/>
                  </a:cubicBezTo>
                  <a:cubicBezTo>
                    <a:pt x="1100" y="1116"/>
                    <a:pt x="1100" y="1116"/>
                    <a:pt x="1100" y="1116"/>
                  </a:cubicBezTo>
                  <a:cubicBezTo>
                    <a:pt x="1093" y="1129"/>
                    <a:pt x="1093" y="1129"/>
                    <a:pt x="1093" y="1129"/>
                  </a:cubicBezTo>
                  <a:cubicBezTo>
                    <a:pt x="1066" y="1167"/>
                    <a:pt x="1066" y="1167"/>
                    <a:pt x="1066" y="1167"/>
                  </a:cubicBezTo>
                  <a:cubicBezTo>
                    <a:pt x="1039" y="1203"/>
                    <a:pt x="1039" y="1203"/>
                    <a:pt x="1039" y="1203"/>
                  </a:cubicBezTo>
                  <a:cubicBezTo>
                    <a:pt x="997" y="1254"/>
                    <a:pt x="997" y="1254"/>
                    <a:pt x="997" y="1254"/>
                  </a:cubicBezTo>
                  <a:cubicBezTo>
                    <a:pt x="931" y="1326"/>
                    <a:pt x="931" y="1326"/>
                    <a:pt x="931" y="1326"/>
                  </a:cubicBezTo>
                  <a:cubicBezTo>
                    <a:pt x="904" y="1352"/>
                    <a:pt x="904" y="1352"/>
                    <a:pt x="904" y="1352"/>
                  </a:cubicBezTo>
                  <a:cubicBezTo>
                    <a:pt x="913" y="1353"/>
                    <a:pt x="913" y="1353"/>
                    <a:pt x="913" y="1353"/>
                  </a:cubicBezTo>
                  <a:cubicBezTo>
                    <a:pt x="947" y="1354"/>
                    <a:pt x="947" y="1354"/>
                    <a:pt x="947" y="1354"/>
                  </a:cubicBezTo>
                  <a:cubicBezTo>
                    <a:pt x="982" y="1352"/>
                    <a:pt x="982" y="1352"/>
                    <a:pt x="982" y="1352"/>
                  </a:cubicBezTo>
                  <a:cubicBezTo>
                    <a:pt x="1059" y="1346"/>
                    <a:pt x="1059" y="1346"/>
                    <a:pt x="1059" y="1346"/>
                  </a:cubicBezTo>
                  <a:cubicBezTo>
                    <a:pt x="1129" y="1339"/>
                    <a:pt x="1129" y="1339"/>
                    <a:pt x="1129" y="1339"/>
                  </a:cubicBezTo>
                  <a:cubicBezTo>
                    <a:pt x="1164" y="1333"/>
                    <a:pt x="1164" y="1333"/>
                    <a:pt x="1164" y="1333"/>
                  </a:cubicBezTo>
                  <a:cubicBezTo>
                    <a:pt x="1167" y="1335"/>
                    <a:pt x="1167" y="1335"/>
                    <a:pt x="1167" y="1335"/>
                  </a:cubicBezTo>
                  <a:cubicBezTo>
                    <a:pt x="1168" y="1336"/>
                    <a:pt x="1168" y="1336"/>
                    <a:pt x="1168" y="1336"/>
                  </a:cubicBezTo>
                  <a:cubicBezTo>
                    <a:pt x="1166" y="1339"/>
                    <a:pt x="1166" y="1339"/>
                    <a:pt x="1166" y="1339"/>
                  </a:cubicBezTo>
                  <a:cubicBezTo>
                    <a:pt x="1159" y="1343"/>
                    <a:pt x="1159" y="1343"/>
                    <a:pt x="1159" y="1343"/>
                  </a:cubicBezTo>
                  <a:cubicBezTo>
                    <a:pt x="1133" y="1352"/>
                    <a:pt x="1133" y="1352"/>
                    <a:pt x="1133" y="1352"/>
                  </a:cubicBezTo>
                  <a:cubicBezTo>
                    <a:pt x="1080" y="1366"/>
                    <a:pt x="1080" y="1366"/>
                    <a:pt x="1080" y="1366"/>
                  </a:cubicBezTo>
                  <a:cubicBezTo>
                    <a:pt x="1038" y="1374"/>
                    <a:pt x="1038" y="1374"/>
                    <a:pt x="1038" y="1374"/>
                  </a:cubicBezTo>
                  <a:cubicBezTo>
                    <a:pt x="1008" y="1377"/>
                    <a:pt x="1008" y="1377"/>
                    <a:pt x="1008" y="1377"/>
                  </a:cubicBezTo>
                  <a:cubicBezTo>
                    <a:pt x="975" y="1379"/>
                    <a:pt x="975" y="1379"/>
                    <a:pt x="975" y="1379"/>
                  </a:cubicBezTo>
                  <a:cubicBezTo>
                    <a:pt x="924" y="1378"/>
                    <a:pt x="924" y="1378"/>
                    <a:pt x="924" y="1378"/>
                  </a:cubicBezTo>
                  <a:cubicBezTo>
                    <a:pt x="879" y="1376"/>
                    <a:pt x="879" y="1376"/>
                    <a:pt x="879" y="1376"/>
                  </a:cubicBezTo>
                  <a:cubicBezTo>
                    <a:pt x="842" y="1409"/>
                    <a:pt x="842" y="1409"/>
                    <a:pt x="842" y="1409"/>
                  </a:cubicBezTo>
                  <a:cubicBezTo>
                    <a:pt x="771" y="1470"/>
                    <a:pt x="771" y="1470"/>
                    <a:pt x="771" y="1470"/>
                  </a:cubicBezTo>
                  <a:cubicBezTo>
                    <a:pt x="718" y="1512"/>
                    <a:pt x="718" y="1512"/>
                    <a:pt x="718" y="1512"/>
                  </a:cubicBezTo>
                  <a:cubicBezTo>
                    <a:pt x="690" y="1532"/>
                    <a:pt x="690" y="1532"/>
                    <a:pt x="690" y="1532"/>
                  </a:cubicBezTo>
                  <a:cubicBezTo>
                    <a:pt x="670" y="1541"/>
                    <a:pt x="670" y="1541"/>
                    <a:pt x="670" y="1541"/>
                  </a:cubicBezTo>
                  <a:cubicBezTo>
                    <a:pt x="842" y="1570"/>
                    <a:pt x="985" y="1518"/>
                    <a:pt x="1020" y="1520"/>
                  </a:cubicBezTo>
                  <a:cubicBezTo>
                    <a:pt x="980" y="1535"/>
                    <a:pt x="908" y="1566"/>
                    <a:pt x="815" y="1574"/>
                  </a:cubicBezTo>
                  <a:cubicBezTo>
                    <a:pt x="613" y="1580"/>
                    <a:pt x="469" y="1522"/>
                    <a:pt x="339" y="1444"/>
                  </a:cubicBezTo>
                  <a:cubicBezTo>
                    <a:pt x="204" y="1363"/>
                    <a:pt x="116" y="1147"/>
                    <a:pt x="109" y="1125"/>
                  </a:cubicBezTo>
                  <a:cubicBezTo>
                    <a:pt x="0" y="864"/>
                    <a:pt x="100" y="634"/>
                    <a:pt x="111" y="579"/>
                  </a:cubicBezTo>
                  <a:cubicBezTo>
                    <a:pt x="208" y="378"/>
                    <a:pt x="358" y="271"/>
                    <a:pt x="442" y="223"/>
                  </a:cubicBezTo>
                  <a:cubicBezTo>
                    <a:pt x="541" y="163"/>
                    <a:pt x="762" y="105"/>
                    <a:pt x="1012" y="166"/>
                  </a:cubicBezTo>
                  <a:cubicBezTo>
                    <a:pt x="1342" y="343"/>
                    <a:pt x="1489" y="516"/>
                    <a:pt x="1500" y="903"/>
                  </a:cubicBezTo>
                  <a:cubicBezTo>
                    <a:pt x="1500" y="903"/>
                    <a:pt x="1489" y="899"/>
                    <a:pt x="1471" y="875"/>
                  </a:cubicBezTo>
                  <a:cubicBezTo>
                    <a:pt x="1463" y="700"/>
                    <a:pt x="1390" y="493"/>
                    <a:pt x="1182" y="326"/>
                  </a:cubicBezTo>
                  <a:cubicBezTo>
                    <a:pt x="1184" y="335"/>
                    <a:pt x="1184" y="335"/>
                    <a:pt x="1184" y="335"/>
                  </a:cubicBezTo>
                  <a:cubicBezTo>
                    <a:pt x="1196" y="416"/>
                    <a:pt x="1196" y="416"/>
                    <a:pt x="1196" y="416"/>
                  </a:cubicBezTo>
                  <a:cubicBezTo>
                    <a:pt x="1206" y="496"/>
                    <a:pt x="1206" y="496"/>
                    <a:pt x="1206" y="496"/>
                  </a:cubicBezTo>
                  <a:cubicBezTo>
                    <a:pt x="1210" y="532"/>
                    <a:pt x="1210" y="532"/>
                    <a:pt x="1210" y="532"/>
                  </a:cubicBezTo>
                  <a:cubicBezTo>
                    <a:pt x="1215" y="605"/>
                    <a:pt x="1215" y="605"/>
                    <a:pt x="1215" y="605"/>
                  </a:cubicBezTo>
                  <a:cubicBezTo>
                    <a:pt x="1216" y="660"/>
                    <a:pt x="1216" y="660"/>
                    <a:pt x="1216" y="660"/>
                  </a:cubicBezTo>
                  <a:cubicBezTo>
                    <a:pt x="1215" y="714"/>
                    <a:pt x="1215" y="714"/>
                    <a:pt x="1215" y="714"/>
                  </a:cubicBezTo>
                  <a:cubicBezTo>
                    <a:pt x="1213" y="748"/>
                    <a:pt x="1213" y="748"/>
                    <a:pt x="1213" y="748"/>
                  </a:cubicBezTo>
                  <a:cubicBezTo>
                    <a:pt x="1212" y="750"/>
                    <a:pt x="1212" y="750"/>
                    <a:pt x="1212" y="750"/>
                  </a:cubicBezTo>
                  <a:cubicBezTo>
                    <a:pt x="1221" y="751"/>
                    <a:pt x="1221" y="751"/>
                    <a:pt x="1221" y="751"/>
                  </a:cubicBezTo>
                  <a:cubicBezTo>
                    <a:pt x="1394" y="772"/>
                    <a:pt x="1394" y="772"/>
                    <a:pt x="1394" y="772"/>
                  </a:cubicBezTo>
                  <a:cubicBezTo>
                    <a:pt x="1402" y="775"/>
                    <a:pt x="1402" y="775"/>
                    <a:pt x="1402" y="775"/>
                  </a:cubicBezTo>
                  <a:cubicBezTo>
                    <a:pt x="1412" y="782"/>
                    <a:pt x="1412" y="782"/>
                    <a:pt x="1412" y="782"/>
                  </a:cubicBezTo>
                  <a:cubicBezTo>
                    <a:pt x="1423" y="793"/>
                    <a:pt x="1423" y="793"/>
                    <a:pt x="1423" y="793"/>
                  </a:cubicBezTo>
                  <a:cubicBezTo>
                    <a:pt x="1432" y="799"/>
                    <a:pt x="1432" y="799"/>
                    <a:pt x="1432" y="799"/>
                  </a:cubicBezTo>
                  <a:cubicBezTo>
                    <a:pt x="1437" y="800"/>
                    <a:pt x="1437" y="800"/>
                    <a:pt x="1437" y="800"/>
                  </a:cubicBezTo>
                  <a:cubicBezTo>
                    <a:pt x="1404" y="798"/>
                    <a:pt x="1404" y="798"/>
                    <a:pt x="1404" y="798"/>
                  </a:cubicBezTo>
                  <a:cubicBezTo>
                    <a:pt x="1295" y="790"/>
                    <a:pt x="1295" y="790"/>
                    <a:pt x="1295" y="790"/>
                  </a:cubicBezTo>
                  <a:cubicBezTo>
                    <a:pt x="1209" y="782"/>
                    <a:pt x="1209" y="782"/>
                    <a:pt x="1209" y="782"/>
                  </a:cubicBezTo>
                  <a:cubicBezTo>
                    <a:pt x="1206" y="805"/>
                    <a:pt x="1206" y="805"/>
                    <a:pt x="1206" y="805"/>
                  </a:cubicBezTo>
                  <a:cubicBezTo>
                    <a:pt x="1195" y="863"/>
                    <a:pt x="1195" y="863"/>
                    <a:pt x="1195" y="863"/>
                  </a:cubicBezTo>
                  <a:cubicBezTo>
                    <a:pt x="1182" y="920"/>
                    <a:pt x="1182" y="920"/>
                    <a:pt x="1182" y="920"/>
                  </a:cubicBezTo>
                  <a:cubicBezTo>
                    <a:pt x="1166" y="976"/>
                    <a:pt x="1166" y="976"/>
                    <a:pt x="1166" y="976"/>
                  </a:cubicBezTo>
                  <a:cubicBezTo>
                    <a:pt x="1153" y="1011"/>
                    <a:pt x="1153" y="1011"/>
                    <a:pt x="1153" y="1011"/>
                  </a:cubicBezTo>
                  <a:cubicBezTo>
                    <a:pt x="1139" y="1045"/>
                    <a:pt x="1139" y="1045"/>
                    <a:pt x="1139" y="1045"/>
                  </a:cubicBezTo>
                  <a:lnTo>
                    <a:pt x="1117" y="1088"/>
                  </a:lnTo>
                  <a:close/>
                  <a:moveTo>
                    <a:pt x="1022" y="323"/>
                  </a:moveTo>
                  <a:cubicBezTo>
                    <a:pt x="982" y="403"/>
                    <a:pt x="982" y="403"/>
                    <a:pt x="982" y="403"/>
                  </a:cubicBezTo>
                  <a:cubicBezTo>
                    <a:pt x="924" y="510"/>
                    <a:pt x="924" y="510"/>
                    <a:pt x="924" y="510"/>
                  </a:cubicBezTo>
                  <a:cubicBezTo>
                    <a:pt x="880" y="588"/>
                    <a:pt x="880" y="588"/>
                    <a:pt x="880" y="588"/>
                  </a:cubicBezTo>
                  <a:cubicBezTo>
                    <a:pt x="840" y="656"/>
                    <a:pt x="840" y="656"/>
                    <a:pt x="840" y="656"/>
                  </a:cubicBezTo>
                  <a:cubicBezTo>
                    <a:pt x="876" y="671"/>
                    <a:pt x="876" y="671"/>
                    <a:pt x="876" y="671"/>
                  </a:cubicBezTo>
                  <a:cubicBezTo>
                    <a:pt x="927" y="689"/>
                    <a:pt x="927" y="689"/>
                    <a:pt x="927" y="689"/>
                  </a:cubicBezTo>
                  <a:cubicBezTo>
                    <a:pt x="975" y="703"/>
                    <a:pt x="975" y="703"/>
                    <a:pt x="975" y="703"/>
                  </a:cubicBezTo>
                  <a:cubicBezTo>
                    <a:pt x="1008" y="711"/>
                    <a:pt x="1008" y="711"/>
                    <a:pt x="1008" y="711"/>
                  </a:cubicBezTo>
                  <a:cubicBezTo>
                    <a:pt x="1153" y="741"/>
                    <a:pt x="1153" y="741"/>
                    <a:pt x="1153" y="741"/>
                  </a:cubicBezTo>
                  <a:cubicBezTo>
                    <a:pt x="1162" y="742"/>
                    <a:pt x="1162" y="742"/>
                    <a:pt x="1162" y="742"/>
                  </a:cubicBezTo>
                  <a:cubicBezTo>
                    <a:pt x="1167" y="696"/>
                    <a:pt x="1167" y="696"/>
                    <a:pt x="1167" y="696"/>
                  </a:cubicBezTo>
                  <a:cubicBezTo>
                    <a:pt x="1170" y="661"/>
                    <a:pt x="1170" y="661"/>
                    <a:pt x="1170" y="661"/>
                  </a:cubicBezTo>
                  <a:cubicBezTo>
                    <a:pt x="1172" y="625"/>
                    <a:pt x="1172" y="625"/>
                    <a:pt x="1172" y="625"/>
                  </a:cubicBezTo>
                  <a:cubicBezTo>
                    <a:pt x="1174" y="552"/>
                    <a:pt x="1174" y="552"/>
                    <a:pt x="1174" y="552"/>
                  </a:cubicBezTo>
                  <a:cubicBezTo>
                    <a:pt x="1174" y="499"/>
                    <a:pt x="1174" y="499"/>
                    <a:pt x="1174" y="499"/>
                  </a:cubicBezTo>
                  <a:cubicBezTo>
                    <a:pt x="1172" y="432"/>
                    <a:pt x="1172" y="432"/>
                    <a:pt x="1172" y="432"/>
                  </a:cubicBezTo>
                  <a:cubicBezTo>
                    <a:pt x="1168" y="339"/>
                    <a:pt x="1168" y="339"/>
                    <a:pt x="1168" y="339"/>
                  </a:cubicBezTo>
                  <a:cubicBezTo>
                    <a:pt x="1166" y="314"/>
                    <a:pt x="1166" y="314"/>
                    <a:pt x="1166" y="314"/>
                  </a:cubicBezTo>
                  <a:cubicBezTo>
                    <a:pt x="1141" y="295"/>
                    <a:pt x="1116" y="277"/>
                    <a:pt x="1088" y="259"/>
                  </a:cubicBezTo>
                  <a:cubicBezTo>
                    <a:pt x="1077" y="256"/>
                    <a:pt x="1066" y="252"/>
                    <a:pt x="1056" y="249"/>
                  </a:cubicBezTo>
                  <a:lnTo>
                    <a:pt x="1022" y="323"/>
                  </a:lnTo>
                  <a:close/>
                  <a:moveTo>
                    <a:pt x="893" y="215"/>
                  </a:moveTo>
                  <a:cubicBezTo>
                    <a:pt x="871" y="226"/>
                    <a:pt x="871" y="226"/>
                    <a:pt x="871" y="226"/>
                  </a:cubicBezTo>
                  <a:cubicBezTo>
                    <a:pt x="809" y="261"/>
                    <a:pt x="809" y="261"/>
                    <a:pt x="809" y="261"/>
                  </a:cubicBezTo>
                  <a:cubicBezTo>
                    <a:pt x="751" y="297"/>
                    <a:pt x="751" y="297"/>
                    <a:pt x="751" y="297"/>
                  </a:cubicBezTo>
                  <a:cubicBezTo>
                    <a:pt x="704" y="328"/>
                    <a:pt x="704" y="328"/>
                    <a:pt x="704" y="328"/>
                  </a:cubicBezTo>
                  <a:cubicBezTo>
                    <a:pt x="656" y="362"/>
                    <a:pt x="656" y="362"/>
                    <a:pt x="656" y="362"/>
                  </a:cubicBezTo>
                  <a:cubicBezTo>
                    <a:pt x="611" y="398"/>
                    <a:pt x="611" y="398"/>
                    <a:pt x="611" y="398"/>
                  </a:cubicBezTo>
                  <a:cubicBezTo>
                    <a:pt x="569" y="436"/>
                    <a:pt x="569" y="436"/>
                    <a:pt x="569" y="436"/>
                  </a:cubicBezTo>
                  <a:cubicBezTo>
                    <a:pt x="544" y="462"/>
                    <a:pt x="544" y="462"/>
                    <a:pt x="544" y="462"/>
                  </a:cubicBezTo>
                  <a:cubicBezTo>
                    <a:pt x="538" y="469"/>
                    <a:pt x="538" y="469"/>
                    <a:pt x="538" y="469"/>
                  </a:cubicBezTo>
                  <a:cubicBezTo>
                    <a:pt x="553" y="484"/>
                    <a:pt x="553" y="484"/>
                    <a:pt x="553" y="484"/>
                  </a:cubicBezTo>
                  <a:cubicBezTo>
                    <a:pt x="587" y="514"/>
                    <a:pt x="587" y="514"/>
                    <a:pt x="587" y="514"/>
                  </a:cubicBezTo>
                  <a:cubicBezTo>
                    <a:pt x="627" y="544"/>
                    <a:pt x="627" y="544"/>
                    <a:pt x="627" y="544"/>
                  </a:cubicBezTo>
                  <a:cubicBezTo>
                    <a:pt x="668" y="572"/>
                    <a:pt x="668" y="572"/>
                    <a:pt x="668" y="572"/>
                  </a:cubicBezTo>
                  <a:cubicBezTo>
                    <a:pt x="711" y="597"/>
                    <a:pt x="711" y="597"/>
                    <a:pt x="711" y="597"/>
                  </a:cubicBezTo>
                  <a:cubicBezTo>
                    <a:pt x="772" y="627"/>
                    <a:pt x="772" y="627"/>
                    <a:pt x="772" y="627"/>
                  </a:cubicBezTo>
                  <a:cubicBezTo>
                    <a:pt x="781" y="631"/>
                    <a:pt x="781" y="631"/>
                    <a:pt x="781" y="631"/>
                  </a:cubicBezTo>
                  <a:cubicBezTo>
                    <a:pt x="781" y="630"/>
                    <a:pt x="781" y="630"/>
                    <a:pt x="781" y="630"/>
                  </a:cubicBezTo>
                  <a:cubicBezTo>
                    <a:pt x="813" y="580"/>
                    <a:pt x="813" y="580"/>
                    <a:pt x="813" y="580"/>
                  </a:cubicBezTo>
                  <a:cubicBezTo>
                    <a:pt x="875" y="478"/>
                    <a:pt x="875" y="478"/>
                    <a:pt x="875" y="478"/>
                  </a:cubicBezTo>
                  <a:cubicBezTo>
                    <a:pt x="966" y="322"/>
                    <a:pt x="966" y="322"/>
                    <a:pt x="966" y="322"/>
                  </a:cubicBezTo>
                  <a:cubicBezTo>
                    <a:pt x="1013" y="246"/>
                    <a:pt x="1013" y="246"/>
                    <a:pt x="1013" y="246"/>
                  </a:cubicBezTo>
                  <a:cubicBezTo>
                    <a:pt x="1017" y="239"/>
                    <a:pt x="1017" y="239"/>
                    <a:pt x="1017" y="239"/>
                  </a:cubicBezTo>
                  <a:cubicBezTo>
                    <a:pt x="974" y="228"/>
                    <a:pt x="933" y="219"/>
                    <a:pt x="893" y="215"/>
                  </a:cubicBezTo>
                  <a:close/>
                  <a:moveTo>
                    <a:pt x="625" y="949"/>
                  </a:moveTo>
                  <a:cubicBezTo>
                    <a:pt x="634" y="953"/>
                    <a:pt x="634" y="953"/>
                    <a:pt x="634" y="953"/>
                  </a:cubicBezTo>
                  <a:cubicBezTo>
                    <a:pt x="643" y="931"/>
                    <a:pt x="643" y="931"/>
                    <a:pt x="643" y="931"/>
                  </a:cubicBezTo>
                  <a:cubicBezTo>
                    <a:pt x="665" y="880"/>
                    <a:pt x="665" y="880"/>
                    <a:pt x="665" y="880"/>
                  </a:cubicBezTo>
                  <a:cubicBezTo>
                    <a:pt x="734" y="730"/>
                    <a:pt x="734" y="730"/>
                    <a:pt x="734" y="730"/>
                  </a:cubicBezTo>
                  <a:cubicBezTo>
                    <a:pt x="763" y="669"/>
                    <a:pt x="763" y="669"/>
                    <a:pt x="763" y="669"/>
                  </a:cubicBezTo>
                  <a:cubicBezTo>
                    <a:pt x="733" y="654"/>
                    <a:pt x="733" y="654"/>
                    <a:pt x="733" y="654"/>
                  </a:cubicBezTo>
                  <a:cubicBezTo>
                    <a:pt x="699" y="635"/>
                    <a:pt x="699" y="635"/>
                    <a:pt x="699" y="635"/>
                  </a:cubicBezTo>
                  <a:cubicBezTo>
                    <a:pt x="650" y="603"/>
                    <a:pt x="650" y="603"/>
                    <a:pt x="650" y="603"/>
                  </a:cubicBezTo>
                  <a:cubicBezTo>
                    <a:pt x="602" y="570"/>
                    <a:pt x="602" y="570"/>
                    <a:pt x="602" y="570"/>
                  </a:cubicBezTo>
                  <a:cubicBezTo>
                    <a:pt x="572" y="547"/>
                    <a:pt x="572" y="547"/>
                    <a:pt x="572" y="547"/>
                  </a:cubicBezTo>
                  <a:cubicBezTo>
                    <a:pt x="538" y="512"/>
                    <a:pt x="538" y="512"/>
                    <a:pt x="538" y="512"/>
                  </a:cubicBezTo>
                  <a:cubicBezTo>
                    <a:pt x="519" y="492"/>
                    <a:pt x="519" y="492"/>
                    <a:pt x="519" y="492"/>
                  </a:cubicBezTo>
                  <a:cubicBezTo>
                    <a:pt x="492" y="530"/>
                    <a:pt x="492" y="530"/>
                    <a:pt x="492" y="530"/>
                  </a:cubicBezTo>
                  <a:cubicBezTo>
                    <a:pt x="461" y="575"/>
                    <a:pt x="461" y="575"/>
                    <a:pt x="461" y="575"/>
                  </a:cubicBezTo>
                  <a:cubicBezTo>
                    <a:pt x="441" y="606"/>
                    <a:pt x="441" y="606"/>
                    <a:pt x="441" y="606"/>
                  </a:cubicBezTo>
                  <a:cubicBezTo>
                    <a:pt x="422" y="638"/>
                    <a:pt x="422" y="638"/>
                    <a:pt x="422" y="638"/>
                  </a:cubicBezTo>
                  <a:cubicBezTo>
                    <a:pt x="396" y="688"/>
                    <a:pt x="396" y="688"/>
                    <a:pt x="396" y="688"/>
                  </a:cubicBezTo>
                  <a:cubicBezTo>
                    <a:pt x="381" y="722"/>
                    <a:pt x="381" y="722"/>
                    <a:pt x="381" y="722"/>
                  </a:cubicBezTo>
                  <a:cubicBezTo>
                    <a:pt x="367" y="760"/>
                    <a:pt x="367" y="760"/>
                    <a:pt x="367" y="760"/>
                  </a:cubicBezTo>
                  <a:cubicBezTo>
                    <a:pt x="361" y="776"/>
                    <a:pt x="361" y="776"/>
                    <a:pt x="361" y="776"/>
                  </a:cubicBezTo>
                  <a:cubicBezTo>
                    <a:pt x="362" y="777"/>
                    <a:pt x="362" y="777"/>
                    <a:pt x="362" y="777"/>
                  </a:cubicBezTo>
                  <a:cubicBezTo>
                    <a:pt x="413" y="820"/>
                    <a:pt x="413" y="820"/>
                    <a:pt x="413" y="820"/>
                  </a:cubicBezTo>
                  <a:cubicBezTo>
                    <a:pt x="448" y="848"/>
                    <a:pt x="448" y="848"/>
                    <a:pt x="448" y="848"/>
                  </a:cubicBezTo>
                  <a:cubicBezTo>
                    <a:pt x="481" y="873"/>
                    <a:pt x="481" y="873"/>
                    <a:pt x="481" y="873"/>
                  </a:cubicBezTo>
                  <a:cubicBezTo>
                    <a:pt x="514" y="893"/>
                    <a:pt x="514" y="893"/>
                    <a:pt x="514" y="893"/>
                  </a:cubicBezTo>
                  <a:cubicBezTo>
                    <a:pt x="561" y="920"/>
                    <a:pt x="561" y="920"/>
                    <a:pt x="561" y="920"/>
                  </a:cubicBezTo>
                  <a:lnTo>
                    <a:pt x="625" y="949"/>
                  </a:lnTo>
                  <a:close/>
                  <a:moveTo>
                    <a:pt x="594" y="989"/>
                  </a:moveTo>
                  <a:cubicBezTo>
                    <a:pt x="558" y="968"/>
                    <a:pt x="558" y="968"/>
                    <a:pt x="558" y="968"/>
                  </a:cubicBezTo>
                  <a:cubicBezTo>
                    <a:pt x="501" y="932"/>
                    <a:pt x="501" y="932"/>
                    <a:pt x="501" y="932"/>
                  </a:cubicBezTo>
                  <a:cubicBezTo>
                    <a:pt x="427" y="880"/>
                    <a:pt x="427" y="880"/>
                    <a:pt x="427" y="880"/>
                  </a:cubicBezTo>
                  <a:cubicBezTo>
                    <a:pt x="359" y="830"/>
                    <a:pt x="359" y="830"/>
                    <a:pt x="359" y="830"/>
                  </a:cubicBezTo>
                  <a:cubicBezTo>
                    <a:pt x="348" y="819"/>
                    <a:pt x="348" y="819"/>
                    <a:pt x="348" y="819"/>
                  </a:cubicBezTo>
                  <a:cubicBezTo>
                    <a:pt x="347" y="822"/>
                    <a:pt x="347" y="822"/>
                    <a:pt x="347" y="822"/>
                  </a:cubicBezTo>
                  <a:cubicBezTo>
                    <a:pt x="336" y="863"/>
                    <a:pt x="336" y="863"/>
                    <a:pt x="336" y="863"/>
                  </a:cubicBezTo>
                  <a:cubicBezTo>
                    <a:pt x="327" y="905"/>
                    <a:pt x="327" y="905"/>
                    <a:pt x="327" y="905"/>
                  </a:cubicBezTo>
                  <a:cubicBezTo>
                    <a:pt x="317" y="967"/>
                    <a:pt x="317" y="967"/>
                    <a:pt x="317" y="967"/>
                  </a:cubicBezTo>
                  <a:cubicBezTo>
                    <a:pt x="310" y="1029"/>
                    <a:pt x="310" y="1029"/>
                    <a:pt x="310" y="1029"/>
                  </a:cubicBezTo>
                  <a:cubicBezTo>
                    <a:pt x="307" y="1070"/>
                    <a:pt x="307" y="1070"/>
                    <a:pt x="307" y="1070"/>
                  </a:cubicBezTo>
                  <a:cubicBezTo>
                    <a:pt x="306" y="1078"/>
                    <a:pt x="306" y="1078"/>
                    <a:pt x="306" y="1078"/>
                  </a:cubicBezTo>
                  <a:cubicBezTo>
                    <a:pt x="315" y="1084"/>
                    <a:pt x="315" y="1084"/>
                    <a:pt x="315" y="1084"/>
                  </a:cubicBezTo>
                  <a:cubicBezTo>
                    <a:pt x="392" y="1140"/>
                    <a:pt x="392" y="1140"/>
                    <a:pt x="392" y="1140"/>
                  </a:cubicBezTo>
                  <a:cubicBezTo>
                    <a:pt x="467" y="1194"/>
                    <a:pt x="467" y="1194"/>
                    <a:pt x="467" y="1194"/>
                  </a:cubicBezTo>
                  <a:cubicBezTo>
                    <a:pt x="505" y="1219"/>
                    <a:pt x="505" y="1219"/>
                    <a:pt x="505" y="1219"/>
                  </a:cubicBezTo>
                  <a:cubicBezTo>
                    <a:pt x="541" y="1240"/>
                    <a:pt x="541" y="1240"/>
                    <a:pt x="541" y="1240"/>
                  </a:cubicBezTo>
                  <a:cubicBezTo>
                    <a:pt x="553" y="1197"/>
                    <a:pt x="553" y="1197"/>
                    <a:pt x="553" y="1197"/>
                  </a:cubicBezTo>
                  <a:cubicBezTo>
                    <a:pt x="597" y="1052"/>
                    <a:pt x="597" y="1052"/>
                    <a:pt x="597" y="1052"/>
                  </a:cubicBezTo>
                  <a:cubicBezTo>
                    <a:pt x="613" y="1008"/>
                    <a:pt x="613" y="1008"/>
                    <a:pt x="613" y="1008"/>
                  </a:cubicBezTo>
                  <a:cubicBezTo>
                    <a:pt x="616" y="999"/>
                    <a:pt x="616" y="999"/>
                    <a:pt x="616" y="999"/>
                  </a:cubicBezTo>
                  <a:lnTo>
                    <a:pt x="594" y="989"/>
                  </a:lnTo>
                  <a:close/>
                  <a:moveTo>
                    <a:pt x="420" y="331"/>
                  </a:moveTo>
                  <a:cubicBezTo>
                    <a:pt x="422" y="333"/>
                    <a:pt x="422" y="333"/>
                    <a:pt x="422" y="333"/>
                  </a:cubicBezTo>
                  <a:cubicBezTo>
                    <a:pt x="448" y="370"/>
                    <a:pt x="448" y="370"/>
                    <a:pt x="448" y="370"/>
                  </a:cubicBezTo>
                  <a:cubicBezTo>
                    <a:pt x="480" y="409"/>
                    <a:pt x="480" y="409"/>
                    <a:pt x="480" y="409"/>
                  </a:cubicBezTo>
                  <a:cubicBezTo>
                    <a:pt x="513" y="445"/>
                    <a:pt x="513" y="445"/>
                    <a:pt x="513" y="445"/>
                  </a:cubicBezTo>
                  <a:cubicBezTo>
                    <a:pt x="514" y="446"/>
                    <a:pt x="514" y="446"/>
                    <a:pt x="514" y="446"/>
                  </a:cubicBezTo>
                  <a:cubicBezTo>
                    <a:pt x="522" y="437"/>
                    <a:pt x="522" y="437"/>
                    <a:pt x="522" y="437"/>
                  </a:cubicBezTo>
                  <a:cubicBezTo>
                    <a:pt x="551" y="412"/>
                    <a:pt x="551" y="412"/>
                    <a:pt x="551" y="412"/>
                  </a:cubicBezTo>
                  <a:cubicBezTo>
                    <a:pt x="583" y="386"/>
                    <a:pt x="583" y="386"/>
                    <a:pt x="583" y="386"/>
                  </a:cubicBezTo>
                  <a:cubicBezTo>
                    <a:pt x="634" y="350"/>
                    <a:pt x="634" y="350"/>
                    <a:pt x="634" y="350"/>
                  </a:cubicBezTo>
                  <a:cubicBezTo>
                    <a:pt x="687" y="315"/>
                    <a:pt x="687" y="315"/>
                    <a:pt x="687" y="315"/>
                  </a:cubicBezTo>
                  <a:cubicBezTo>
                    <a:pt x="740" y="284"/>
                    <a:pt x="740" y="284"/>
                    <a:pt x="740" y="284"/>
                  </a:cubicBezTo>
                  <a:cubicBezTo>
                    <a:pt x="806" y="248"/>
                    <a:pt x="806" y="248"/>
                    <a:pt x="806" y="248"/>
                  </a:cubicBezTo>
                  <a:cubicBezTo>
                    <a:pt x="874" y="213"/>
                    <a:pt x="874" y="213"/>
                    <a:pt x="874" y="213"/>
                  </a:cubicBezTo>
                  <a:cubicBezTo>
                    <a:pt x="711" y="197"/>
                    <a:pt x="571" y="232"/>
                    <a:pt x="441" y="310"/>
                  </a:cubicBezTo>
                  <a:cubicBezTo>
                    <a:pt x="435" y="317"/>
                    <a:pt x="428" y="324"/>
                    <a:pt x="420" y="331"/>
                  </a:cubicBezTo>
                  <a:close/>
                  <a:moveTo>
                    <a:pt x="205" y="591"/>
                  </a:moveTo>
                  <a:cubicBezTo>
                    <a:pt x="214" y="606"/>
                    <a:pt x="214" y="606"/>
                    <a:pt x="214" y="606"/>
                  </a:cubicBezTo>
                  <a:cubicBezTo>
                    <a:pt x="229" y="630"/>
                    <a:pt x="229" y="630"/>
                    <a:pt x="229" y="630"/>
                  </a:cubicBezTo>
                  <a:cubicBezTo>
                    <a:pt x="258" y="668"/>
                    <a:pt x="258" y="668"/>
                    <a:pt x="258" y="668"/>
                  </a:cubicBezTo>
                  <a:cubicBezTo>
                    <a:pt x="286" y="701"/>
                    <a:pt x="286" y="701"/>
                    <a:pt x="286" y="701"/>
                  </a:cubicBezTo>
                  <a:cubicBezTo>
                    <a:pt x="321" y="737"/>
                    <a:pt x="321" y="737"/>
                    <a:pt x="321" y="737"/>
                  </a:cubicBezTo>
                  <a:cubicBezTo>
                    <a:pt x="322" y="739"/>
                    <a:pt x="322" y="739"/>
                    <a:pt x="322" y="739"/>
                  </a:cubicBezTo>
                  <a:cubicBezTo>
                    <a:pt x="326" y="728"/>
                    <a:pt x="326" y="728"/>
                    <a:pt x="326" y="728"/>
                  </a:cubicBezTo>
                  <a:cubicBezTo>
                    <a:pt x="339" y="695"/>
                    <a:pt x="339" y="695"/>
                    <a:pt x="339" y="695"/>
                  </a:cubicBezTo>
                  <a:cubicBezTo>
                    <a:pt x="347" y="678"/>
                    <a:pt x="347" y="678"/>
                    <a:pt x="347" y="678"/>
                  </a:cubicBezTo>
                  <a:cubicBezTo>
                    <a:pt x="365" y="646"/>
                    <a:pt x="365" y="646"/>
                    <a:pt x="365" y="646"/>
                  </a:cubicBezTo>
                  <a:cubicBezTo>
                    <a:pt x="394" y="598"/>
                    <a:pt x="394" y="598"/>
                    <a:pt x="394" y="598"/>
                  </a:cubicBezTo>
                  <a:cubicBezTo>
                    <a:pt x="416" y="567"/>
                    <a:pt x="416" y="567"/>
                    <a:pt x="416" y="567"/>
                  </a:cubicBezTo>
                  <a:cubicBezTo>
                    <a:pt x="462" y="506"/>
                    <a:pt x="462" y="506"/>
                    <a:pt x="462" y="506"/>
                  </a:cubicBezTo>
                  <a:cubicBezTo>
                    <a:pt x="495" y="466"/>
                    <a:pt x="495" y="466"/>
                    <a:pt x="495" y="466"/>
                  </a:cubicBezTo>
                  <a:cubicBezTo>
                    <a:pt x="480" y="450"/>
                    <a:pt x="480" y="450"/>
                    <a:pt x="480" y="450"/>
                  </a:cubicBezTo>
                  <a:cubicBezTo>
                    <a:pt x="435" y="398"/>
                    <a:pt x="435" y="398"/>
                    <a:pt x="435" y="398"/>
                  </a:cubicBezTo>
                  <a:cubicBezTo>
                    <a:pt x="398" y="351"/>
                    <a:pt x="398" y="351"/>
                    <a:pt x="398" y="351"/>
                  </a:cubicBezTo>
                  <a:cubicBezTo>
                    <a:pt x="342" y="401"/>
                    <a:pt x="274" y="460"/>
                    <a:pt x="205" y="591"/>
                  </a:cubicBezTo>
                  <a:close/>
                  <a:moveTo>
                    <a:pt x="140" y="890"/>
                  </a:moveTo>
                  <a:cubicBezTo>
                    <a:pt x="143" y="897"/>
                    <a:pt x="143" y="897"/>
                    <a:pt x="143" y="897"/>
                  </a:cubicBezTo>
                  <a:cubicBezTo>
                    <a:pt x="157" y="927"/>
                    <a:pt x="157" y="927"/>
                    <a:pt x="157" y="927"/>
                  </a:cubicBezTo>
                  <a:cubicBezTo>
                    <a:pt x="176" y="957"/>
                    <a:pt x="176" y="957"/>
                    <a:pt x="176" y="957"/>
                  </a:cubicBezTo>
                  <a:cubicBezTo>
                    <a:pt x="194" y="982"/>
                    <a:pt x="194" y="982"/>
                    <a:pt x="194" y="982"/>
                  </a:cubicBezTo>
                  <a:cubicBezTo>
                    <a:pt x="218" y="1008"/>
                    <a:pt x="218" y="1008"/>
                    <a:pt x="218" y="1008"/>
                  </a:cubicBezTo>
                  <a:cubicBezTo>
                    <a:pt x="246" y="1035"/>
                    <a:pt x="246" y="1035"/>
                    <a:pt x="246" y="1035"/>
                  </a:cubicBezTo>
                  <a:cubicBezTo>
                    <a:pt x="268" y="1052"/>
                    <a:pt x="268" y="1052"/>
                    <a:pt x="268" y="1052"/>
                  </a:cubicBezTo>
                  <a:cubicBezTo>
                    <a:pt x="271" y="1055"/>
                    <a:pt x="271" y="1055"/>
                    <a:pt x="271" y="1055"/>
                  </a:cubicBezTo>
                  <a:cubicBezTo>
                    <a:pt x="274" y="999"/>
                    <a:pt x="274" y="999"/>
                    <a:pt x="274" y="999"/>
                  </a:cubicBezTo>
                  <a:cubicBezTo>
                    <a:pt x="280" y="935"/>
                    <a:pt x="280" y="935"/>
                    <a:pt x="280" y="935"/>
                  </a:cubicBezTo>
                  <a:cubicBezTo>
                    <a:pt x="286" y="890"/>
                    <a:pt x="286" y="890"/>
                    <a:pt x="286" y="890"/>
                  </a:cubicBezTo>
                  <a:cubicBezTo>
                    <a:pt x="294" y="844"/>
                    <a:pt x="294" y="844"/>
                    <a:pt x="294" y="844"/>
                  </a:cubicBezTo>
                  <a:cubicBezTo>
                    <a:pt x="299" y="821"/>
                    <a:pt x="299" y="821"/>
                    <a:pt x="299" y="821"/>
                  </a:cubicBezTo>
                  <a:cubicBezTo>
                    <a:pt x="309" y="781"/>
                    <a:pt x="309" y="781"/>
                    <a:pt x="309" y="781"/>
                  </a:cubicBezTo>
                  <a:cubicBezTo>
                    <a:pt x="308" y="780"/>
                    <a:pt x="308" y="780"/>
                    <a:pt x="308" y="780"/>
                  </a:cubicBezTo>
                  <a:cubicBezTo>
                    <a:pt x="276" y="746"/>
                    <a:pt x="276" y="746"/>
                    <a:pt x="276" y="746"/>
                  </a:cubicBezTo>
                  <a:cubicBezTo>
                    <a:pt x="250" y="715"/>
                    <a:pt x="250" y="715"/>
                    <a:pt x="250" y="715"/>
                  </a:cubicBezTo>
                  <a:cubicBezTo>
                    <a:pt x="222" y="680"/>
                    <a:pt x="222" y="680"/>
                    <a:pt x="222" y="680"/>
                  </a:cubicBezTo>
                  <a:cubicBezTo>
                    <a:pt x="195" y="638"/>
                    <a:pt x="195" y="638"/>
                    <a:pt x="195" y="638"/>
                  </a:cubicBezTo>
                  <a:cubicBezTo>
                    <a:pt x="188" y="626"/>
                    <a:pt x="188" y="626"/>
                    <a:pt x="188" y="626"/>
                  </a:cubicBezTo>
                  <a:cubicBezTo>
                    <a:pt x="164" y="683"/>
                    <a:pt x="142" y="785"/>
                    <a:pt x="140" y="890"/>
                  </a:cubicBezTo>
                  <a:close/>
                  <a:moveTo>
                    <a:pt x="325" y="1370"/>
                  </a:moveTo>
                  <a:cubicBezTo>
                    <a:pt x="300" y="1264"/>
                    <a:pt x="300" y="1264"/>
                    <a:pt x="300" y="1264"/>
                  </a:cubicBezTo>
                  <a:cubicBezTo>
                    <a:pt x="285" y="1196"/>
                    <a:pt x="285" y="1196"/>
                    <a:pt x="285" y="1196"/>
                  </a:cubicBezTo>
                  <a:cubicBezTo>
                    <a:pt x="275" y="1141"/>
                    <a:pt x="275" y="1141"/>
                    <a:pt x="275" y="1141"/>
                  </a:cubicBezTo>
                  <a:cubicBezTo>
                    <a:pt x="271" y="1101"/>
                    <a:pt x="271" y="1101"/>
                    <a:pt x="271" y="1101"/>
                  </a:cubicBezTo>
                  <a:cubicBezTo>
                    <a:pt x="270" y="1087"/>
                    <a:pt x="270" y="1087"/>
                    <a:pt x="270" y="1087"/>
                  </a:cubicBezTo>
                  <a:cubicBezTo>
                    <a:pt x="252" y="1071"/>
                    <a:pt x="252" y="1071"/>
                    <a:pt x="252" y="1071"/>
                  </a:cubicBezTo>
                  <a:cubicBezTo>
                    <a:pt x="217" y="1036"/>
                    <a:pt x="217" y="1036"/>
                    <a:pt x="217" y="1036"/>
                  </a:cubicBezTo>
                  <a:cubicBezTo>
                    <a:pt x="197" y="1014"/>
                    <a:pt x="197" y="1014"/>
                    <a:pt x="197" y="1014"/>
                  </a:cubicBezTo>
                  <a:cubicBezTo>
                    <a:pt x="177" y="989"/>
                    <a:pt x="177" y="989"/>
                    <a:pt x="177" y="989"/>
                  </a:cubicBezTo>
                  <a:cubicBezTo>
                    <a:pt x="164" y="968"/>
                    <a:pt x="164" y="968"/>
                    <a:pt x="164" y="968"/>
                  </a:cubicBezTo>
                  <a:cubicBezTo>
                    <a:pt x="143" y="926"/>
                    <a:pt x="143" y="926"/>
                    <a:pt x="143" y="926"/>
                  </a:cubicBezTo>
                  <a:cubicBezTo>
                    <a:pt x="140" y="922"/>
                    <a:pt x="140" y="922"/>
                    <a:pt x="140" y="922"/>
                  </a:cubicBezTo>
                  <a:cubicBezTo>
                    <a:pt x="142" y="984"/>
                    <a:pt x="151" y="1045"/>
                    <a:pt x="173" y="1096"/>
                  </a:cubicBezTo>
                  <a:cubicBezTo>
                    <a:pt x="201" y="1197"/>
                    <a:pt x="252" y="1295"/>
                    <a:pt x="325" y="1370"/>
                  </a:cubicBezTo>
                  <a:close/>
                  <a:moveTo>
                    <a:pt x="509" y="1350"/>
                  </a:moveTo>
                  <a:cubicBezTo>
                    <a:pt x="530" y="1277"/>
                    <a:pt x="530" y="1277"/>
                    <a:pt x="530" y="1277"/>
                  </a:cubicBezTo>
                  <a:cubicBezTo>
                    <a:pt x="520" y="1271"/>
                    <a:pt x="520" y="1271"/>
                    <a:pt x="520" y="1271"/>
                  </a:cubicBezTo>
                  <a:cubicBezTo>
                    <a:pt x="486" y="1252"/>
                    <a:pt x="486" y="1252"/>
                    <a:pt x="486" y="1252"/>
                  </a:cubicBezTo>
                  <a:cubicBezTo>
                    <a:pt x="452" y="1230"/>
                    <a:pt x="452" y="1230"/>
                    <a:pt x="452" y="1230"/>
                  </a:cubicBezTo>
                  <a:cubicBezTo>
                    <a:pt x="418" y="1205"/>
                    <a:pt x="418" y="1205"/>
                    <a:pt x="418" y="1205"/>
                  </a:cubicBezTo>
                  <a:cubicBezTo>
                    <a:pt x="306" y="1116"/>
                    <a:pt x="306" y="1116"/>
                    <a:pt x="306" y="1116"/>
                  </a:cubicBezTo>
                  <a:cubicBezTo>
                    <a:pt x="308" y="1152"/>
                    <a:pt x="308" y="1152"/>
                    <a:pt x="308" y="1152"/>
                  </a:cubicBezTo>
                  <a:cubicBezTo>
                    <a:pt x="310" y="1172"/>
                    <a:pt x="310" y="1172"/>
                    <a:pt x="310" y="1172"/>
                  </a:cubicBezTo>
                  <a:cubicBezTo>
                    <a:pt x="316" y="1210"/>
                    <a:pt x="316" y="1210"/>
                    <a:pt x="316" y="1210"/>
                  </a:cubicBezTo>
                  <a:cubicBezTo>
                    <a:pt x="342" y="1341"/>
                    <a:pt x="342" y="1341"/>
                    <a:pt x="342" y="1341"/>
                  </a:cubicBezTo>
                  <a:cubicBezTo>
                    <a:pt x="349" y="1384"/>
                    <a:pt x="349" y="1384"/>
                    <a:pt x="349" y="1384"/>
                  </a:cubicBezTo>
                  <a:cubicBezTo>
                    <a:pt x="349" y="1394"/>
                    <a:pt x="349" y="1394"/>
                    <a:pt x="349" y="1394"/>
                  </a:cubicBezTo>
                  <a:cubicBezTo>
                    <a:pt x="388" y="1429"/>
                    <a:pt x="432" y="1459"/>
                    <a:pt x="481" y="1480"/>
                  </a:cubicBezTo>
                  <a:cubicBezTo>
                    <a:pt x="479" y="1477"/>
                    <a:pt x="479" y="1477"/>
                    <a:pt x="479" y="1477"/>
                  </a:cubicBezTo>
                  <a:cubicBezTo>
                    <a:pt x="480" y="1471"/>
                    <a:pt x="480" y="1471"/>
                    <a:pt x="480" y="1471"/>
                  </a:cubicBezTo>
                  <a:cubicBezTo>
                    <a:pt x="486" y="1441"/>
                    <a:pt x="486" y="1441"/>
                    <a:pt x="486" y="1441"/>
                  </a:cubicBezTo>
                  <a:lnTo>
                    <a:pt x="509" y="1350"/>
                  </a:lnTo>
                  <a:close/>
                  <a:moveTo>
                    <a:pt x="835" y="1375"/>
                  </a:moveTo>
                  <a:cubicBezTo>
                    <a:pt x="831" y="1374"/>
                    <a:pt x="831" y="1374"/>
                    <a:pt x="831" y="1374"/>
                  </a:cubicBezTo>
                  <a:cubicBezTo>
                    <a:pt x="813" y="1372"/>
                    <a:pt x="813" y="1372"/>
                    <a:pt x="813" y="1372"/>
                  </a:cubicBezTo>
                  <a:cubicBezTo>
                    <a:pt x="794" y="1368"/>
                    <a:pt x="794" y="1368"/>
                    <a:pt x="794" y="1368"/>
                  </a:cubicBezTo>
                  <a:cubicBezTo>
                    <a:pt x="757" y="1359"/>
                    <a:pt x="757" y="1359"/>
                    <a:pt x="757" y="1359"/>
                  </a:cubicBezTo>
                  <a:cubicBezTo>
                    <a:pt x="720" y="1347"/>
                    <a:pt x="720" y="1347"/>
                    <a:pt x="720" y="1347"/>
                  </a:cubicBezTo>
                  <a:cubicBezTo>
                    <a:pt x="619" y="1310"/>
                    <a:pt x="619" y="1310"/>
                    <a:pt x="619" y="1310"/>
                  </a:cubicBezTo>
                  <a:cubicBezTo>
                    <a:pt x="572" y="1293"/>
                    <a:pt x="572" y="1293"/>
                    <a:pt x="572" y="1293"/>
                  </a:cubicBezTo>
                  <a:cubicBezTo>
                    <a:pt x="568" y="1302"/>
                    <a:pt x="568" y="1302"/>
                    <a:pt x="568" y="1302"/>
                  </a:cubicBezTo>
                  <a:cubicBezTo>
                    <a:pt x="555" y="1342"/>
                    <a:pt x="555" y="1342"/>
                    <a:pt x="555" y="1342"/>
                  </a:cubicBezTo>
                  <a:cubicBezTo>
                    <a:pt x="544" y="1384"/>
                    <a:pt x="544" y="1384"/>
                    <a:pt x="544" y="1384"/>
                  </a:cubicBezTo>
                  <a:cubicBezTo>
                    <a:pt x="533" y="1431"/>
                    <a:pt x="533" y="1431"/>
                    <a:pt x="533" y="1431"/>
                  </a:cubicBezTo>
                  <a:cubicBezTo>
                    <a:pt x="522" y="1494"/>
                    <a:pt x="522" y="1494"/>
                    <a:pt x="522" y="1494"/>
                  </a:cubicBezTo>
                  <a:cubicBezTo>
                    <a:pt x="521" y="1496"/>
                    <a:pt x="521" y="1496"/>
                    <a:pt x="521" y="1496"/>
                  </a:cubicBezTo>
                  <a:cubicBezTo>
                    <a:pt x="524" y="1497"/>
                    <a:pt x="526" y="1498"/>
                    <a:pt x="529" y="1499"/>
                  </a:cubicBezTo>
                  <a:cubicBezTo>
                    <a:pt x="571" y="1518"/>
                    <a:pt x="612" y="1530"/>
                    <a:pt x="653" y="1538"/>
                  </a:cubicBezTo>
                  <a:cubicBezTo>
                    <a:pt x="810" y="1399"/>
                    <a:pt x="810" y="1399"/>
                    <a:pt x="810" y="1399"/>
                  </a:cubicBezTo>
                  <a:lnTo>
                    <a:pt x="835" y="1375"/>
                  </a:lnTo>
                  <a:close/>
                  <a:moveTo>
                    <a:pt x="1041" y="1114"/>
                  </a:moveTo>
                  <a:cubicBezTo>
                    <a:pt x="1032" y="1113"/>
                    <a:pt x="1032" y="1113"/>
                    <a:pt x="1032" y="1113"/>
                  </a:cubicBezTo>
                  <a:cubicBezTo>
                    <a:pt x="996" y="1111"/>
                    <a:pt x="996" y="1111"/>
                    <a:pt x="996" y="1111"/>
                  </a:cubicBezTo>
                  <a:cubicBezTo>
                    <a:pt x="959" y="1107"/>
                    <a:pt x="959" y="1107"/>
                    <a:pt x="959" y="1107"/>
                  </a:cubicBezTo>
                  <a:cubicBezTo>
                    <a:pt x="919" y="1100"/>
                    <a:pt x="919" y="1100"/>
                    <a:pt x="919" y="1100"/>
                  </a:cubicBezTo>
                  <a:cubicBezTo>
                    <a:pt x="876" y="1090"/>
                    <a:pt x="876" y="1090"/>
                    <a:pt x="876" y="1090"/>
                  </a:cubicBezTo>
                  <a:cubicBezTo>
                    <a:pt x="831" y="1078"/>
                    <a:pt x="831" y="1078"/>
                    <a:pt x="831" y="1078"/>
                  </a:cubicBezTo>
                  <a:cubicBezTo>
                    <a:pt x="762" y="1056"/>
                    <a:pt x="762" y="1056"/>
                    <a:pt x="762" y="1056"/>
                  </a:cubicBezTo>
                  <a:cubicBezTo>
                    <a:pt x="692" y="1031"/>
                    <a:pt x="692" y="1031"/>
                    <a:pt x="692" y="1031"/>
                  </a:cubicBezTo>
                  <a:cubicBezTo>
                    <a:pt x="668" y="1022"/>
                    <a:pt x="668" y="1022"/>
                    <a:pt x="668" y="1022"/>
                  </a:cubicBezTo>
                  <a:cubicBezTo>
                    <a:pt x="645" y="1084"/>
                    <a:pt x="645" y="1084"/>
                    <a:pt x="645" y="1084"/>
                  </a:cubicBezTo>
                  <a:cubicBezTo>
                    <a:pt x="615" y="1175"/>
                    <a:pt x="615" y="1175"/>
                    <a:pt x="615" y="1175"/>
                  </a:cubicBezTo>
                  <a:cubicBezTo>
                    <a:pt x="584" y="1259"/>
                    <a:pt x="584" y="1259"/>
                    <a:pt x="584" y="1259"/>
                  </a:cubicBezTo>
                  <a:cubicBezTo>
                    <a:pt x="704" y="1302"/>
                    <a:pt x="704" y="1302"/>
                    <a:pt x="704" y="1302"/>
                  </a:cubicBezTo>
                  <a:cubicBezTo>
                    <a:pt x="765" y="1322"/>
                    <a:pt x="765" y="1322"/>
                    <a:pt x="765" y="1322"/>
                  </a:cubicBezTo>
                  <a:cubicBezTo>
                    <a:pt x="806" y="1334"/>
                    <a:pt x="806" y="1334"/>
                    <a:pt x="806" y="1334"/>
                  </a:cubicBezTo>
                  <a:cubicBezTo>
                    <a:pt x="846" y="1343"/>
                    <a:pt x="846" y="1343"/>
                    <a:pt x="846" y="1343"/>
                  </a:cubicBezTo>
                  <a:cubicBezTo>
                    <a:pt x="863" y="1346"/>
                    <a:pt x="863" y="1346"/>
                    <a:pt x="863" y="1346"/>
                  </a:cubicBezTo>
                  <a:cubicBezTo>
                    <a:pt x="894" y="1313"/>
                    <a:pt x="894" y="1313"/>
                    <a:pt x="894" y="1313"/>
                  </a:cubicBezTo>
                  <a:cubicBezTo>
                    <a:pt x="936" y="1264"/>
                    <a:pt x="936" y="1264"/>
                    <a:pt x="936" y="1264"/>
                  </a:cubicBezTo>
                  <a:cubicBezTo>
                    <a:pt x="962" y="1231"/>
                    <a:pt x="962" y="1231"/>
                    <a:pt x="962" y="1231"/>
                  </a:cubicBezTo>
                  <a:cubicBezTo>
                    <a:pt x="999" y="1181"/>
                    <a:pt x="999" y="1181"/>
                    <a:pt x="999" y="1181"/>
                  </a:cubicBezTo>
                  <a:cubicBezTo>
                    <a:pt x="1022" y="1145"/>
                    <a:pt x="1022" y="1145"/>
                    <a:pt x="1022" y="1145"/>
                  </a:cubicBezTo>
                  <a:lnTo>
                    <a:pt x="1041" y="1114"/>
                  </a:lnTo>
                  <a:close/>
                  <a:moveTo>
                    <a:pt x="1119" y="943"/>
                  </a:moveTo>
                  <a:cubicBezTo>
                    <a:pt x="1130" y="907"/>
                    <a:pt x="1130" y="907"/>
                    <a:pt x="1130" y="907"/>
                  </a:cubicBezTo>
                  <a:cubicBezTo>
                    <a:pt x="1139" y="871"/>
                    <a:pt x="1139" y="871"/>
                    <a:pt x="1139" y="871"/>
                  </a:cubicBezTo>
                  <a:cubicBezTo>
                    <a:pt x="1147" y="834"/>
                    <a:pt x="1147" y="834"/>
                    <a:pt x="1147" y="834"/>
                  </a:cubicBezTo>
                  <a:cubicBezTo>
                    <a:pt x="1153" y="798"/>
                    <a:pt x="1153" y="798"/>
                    <a:pt x="1153" y="798"/>
                  </a:cubicBezTo>
                  <a:cubicBezTo>
                    <a:pt x="1157" y="775"/>
                    <a:pt x="1157" y="775"/>
                    <a:pt x="1157" y="775"/>
                  </a:cubicBezTo>
                  <a:cubicBezTo>
                    <a:pt x="1138" y="772"/>
                    <a:pt x="1138" y="772"/>
                    <a:pt x="1138" y="772"/>
                  </a:cubicBezTo>
                  <a:cubicBezTo>
                    <a:pt x="1062" y="758"/>
                    <a:pt x="1062" y="758"/>
                    <a:pt x="1062" y="758"/>
                  </a:cubicBezTo>
                  <a:cubicBezTo>
                    <a:pt x="991" y="742"/>
                    <a:pt x="991" y="742"/>
                    <a:pt x="991" y="742"/>
                  </a:cubicBezTo>
                  <a:cubicBezTo>
                    <a:pt x="924" y="725"/>
                    <a:pt x="924" y="725"/>
                    <a:pt x="924" y="725"/>
                  </a:cubicBezTo>
                  <a:cubicBezTo>
                    <a:pt x="873" y="710"/>
                    <a:pt x="873" y="710"/>
                    <a:pt x="873" y="710"/>
                  </a:cubicBezTo>
                  <a:cubicBezTo>
                    <a:pt x="819" y="691"/>
                    <a:pt x="819" y="691"/>
                    <a:pt x="819" y="691"/>
                  </a:cubicBezTo>
                  <a:cubicBezTo>
                    <a:pt x="811" y="704"/>
                    <a:pt x="811" y="704"/>
                    <a:pt x="811" y="704"/>
                  </a:cubicBezTo>
                  <a:cubicBezTo>
                    <a:pt x="788" y="749"/>
                    <a:pt x="788" y="749"/>
                    <a:pt x="788" y="749"/>
                  </a:cubicBezTo>
                  <a:cubicBezTo>
                    <a:pt x="756" y="814"/>
                    <a:pt x="756" y="814"/>
                    <a:pt x="756" y="814"/>
                  </a:cubicBezTo>
                  <a:cubicBezTo>
                    <a:pt x="726" y="880"/>
                    <a:pt x="726" y="880"/>
                    <a:pt x="726" y="880"/>
                  </a:cubicBezTo>
                  <a:cubicBezTo>
                    <a:pt x="687" y="975"/>
                    <a:pt x="687" y="975"/>
                    <a:pt x="687" y="975"/>
                  </a:cubicBezTo>
                  <a:cubicBezTo>
                    <a:pt x="788" y="1016"/>
                    <a:pt x="788" y="1016"/>
                    <a:pt x="788" y="1016"/>
                  </a:cubicBezTo>
                  <a:cubicBezTo>
                    <a:pt x="854" y="1039"/>
                    <a:pt x="854" y="1039"/>
                    <a:pt x="854" y="1039"/>
                  </a:cubicBezTo>
                  <a:cubicBezTo>
                    <a:pt x="899" y="1053"/>
                    <a:pt x="899" y="1053"/>
                    <a:pt x="899" y="1053"/>
                  </a:cubicBezTo>
                  <a:cubicBezTo>
                    <a:pt x="942" y="1064"/>
                    <a:pt x="942" y="1064"/>
                    <a:pt x="942" y="1064"/>
                  </a:cubicBezTo>
                  <a:cubicBezTo>
                    <a:pt x="985" y="1072"/>
                    <a:pt x="985" y="1072"/>
                    <a:pt x="985" y="1072"/>
                  </a:cubicBezTo>
                  <a:cubicBezTo>
                    <a:pt x="1039" y="1078"/>
                    <a:pt x="1039" y="1078"/>
                    <a:pt x="1039" y="1078"/>
                  </a:cubicBezTo>
                  <a:cubicBezTo>
                    <a:pt x="1059" y="1082"/>
                    <a:pt x="1059" y="1082"/>
                    <a:pt x="1059" y="1082"/>
                  </a:cubicBezTo>
                  <a:cubicBezTo>
                    <a:pt x="1065" y="1071"/>
                    <a:pt x="1065" y="1071"/>
                    <a:pt x="1065" y="1071"/>
                  </a:cubicBezTo>
                  <a:cubicBezTo>
                    <a:pt x="1084" y="1032"/>
                    <a:pt x="1084" y="1032"/>
                    <a:pt x="1084" y="1032"/>
                  </a:cubicBezTo>
                  <a:cubicBezTo>
                    <a:pt x="1100" y="995"/>
                    <a:pt x="1100" y="995"/>
                    <a:pt x="1100" y="995"/>
                  </a:cubicBezTo>
                  <a:lnTo>
                    <a:pt x="1119" y="943"/>
                  </a:lnTo>
                  <a:close/>
                  <a:moveTo>
                    <a:pt x="1210" y="1721"/>
                  </a:moveTo>
                  <a:cubicBezTo>
                    <a:pt x="1274" y="1721"/>
                    <a:pt x="1274" y="1721"/>
                    <a:pt x="1274" y="1721"/>
                  </a:cubicBezTo>
                  <a:cubicBezTo>
                    <a:pt x="1274" y="1910"/>
                    <a:pt x="1274" y="1910"/>
                    <a:pt x="1274" y="1910"/>
                  </a:cubicBezTo>
                  <a:cubicBezTo>
                    <a:pt x="1302" y="1910"/>
                    <a:pt x="1302" y="1910"/>
                    <a:pt x="1302" y="1910"/>
                  </a:cubicBezTo>
                  <a:cubicBezTo>
                    <a:pt x="1302" y="1721"/>
                    <a:pt x="1302" y="1721"/>
                    <a:pt x="1302" y="1721"/>
                  </a:cubicBezTo>
                  <a:cubicBezTo>
                    <a:pt x="1367" y="1721"/>
                    <a:pt x="1367" y="1721"/>
                    <a:pt x="1367" y="1721"/>
                  </a:cubicBezTo>
                  <a:cubicBezTo>
                    <a:pt x="1367" y="1698"/>
                    <a:pt x="1367" y="1698"/>
                    <a:pt x="1367" y="1698"/>
                  </a:cubicBezTo>
                  <a:cubicBezTo>
                    <a:pt x="1210" y="1698"/>
                    <a:pt x="1210" y="1698"/>
                    <a:pt x="1210" y="1698"/>
                  </a:cubicBezTo>
                  <a:lnTo>
                    <a:pt x="1210" y="1721"/>
                  </a:lnTo>
                  <a:close/>
                  <a:moveTo>
                    <a:pt x="1415" y="1787"/>
                  </a:moveTo>
                  <a:cubicBezTo>
                    <a:pt x="1413" y="1787"/>
                    <a:pt x="1413" y="1787"/>
                    <a:pt x="1413" y="1787"/>
                  </a:cubicBezTo>
                  <a:cubicBezTo>
                    <a:pt x="1412" y="1757"/>
                    <a:pt x="1412" y="1757"/>
                    <a:pt x="1412" y="1757"/>
                  </a:cubicBezTo>
                  <a:cubicBezTo>
                    <a:pt x="1388" y="1757"/>
                    <a:pt x="1388" y="1757"/>
                    <a:pt x="1388" y="1757"/>
                  </a:cubicBezTo>
                  <a:cubicBezTo>
                    <a:pt x="1389" y="1772"/>
                    <a:pt x="1389" y="1787"/>
                    <a:pt x="1389" y="1805"/>
                  </a:cubicBezTo>
                  <a:cubicBezTo>
                    <a:pt x="1389" y="1910"/>
                    <a:pt x="1389" y="1910"/>
                    <a:pt x="1389" y="1910"/>
                  </a:cubicBezTo>
                  <a:cubicBezTo>
                    <a:pt x="1417" y="1910"/>
                    <a:pt x="1417" y="1910"/>
                    <a:pt x="1417" y="1910"/>
                  </a:cubicBezTo>
                  <a:cubicBezTo>
                    <a:pt x="1417" y="1828"/>
                    <a:pt x="1417" y="1828"/>
                    <a:pt x="1417" y="1828"/>
                  </a:cubicBezTo>
                  <a:cubicBezTo>
                    <a:pt x="1417" y="1824"/>
                    <a:pt x="1417" y="1819"/>
                    <a:pt x="1418" y="1816"/>
                  </a:cubicBezTo>
                  <a:cubicBezTo>
                    <a:pt x="1422" y="1795"/>
                    <a:pt x="1436" y="1780"/>
                    <a:pt x="1455" y="1780"/>
                  </a:cubicBezTo>
                  <a:cubicBezTo>
                    <a:pt x="1459" y="1780"/>
                    <a:pt x="1462" y="1780"/>
                    <a:pt x="1465" y="1781"/>
                  </a:cubicBezTo>
                  <a:cubicBezTo>
                    <a:pt x="1465" y="1755"/>
                    <a:pt x="1465" y="1755"/>
                    <a:pt x="1465" y="1755"/>
                  </a:cubicBezTo>
                  <a:cubicBezTo>
                    <a:pt x="1462" y="1754"/>
                    <a:pt x="1460" y="1754"/>
                    <a:pt x="1457" y="1754"/>
                  </a:cubicBezTo>
                  <a:cubicBezTo>
                    <a:pt x="1438" y="1754"/>
                    <a:pt x="1421" y="1767"/>
                    <a:pt x="1415" y="1787"/>
                  </a:cubicBezTo>
                  <a:close/>
                  <a:moveTo>
                    <a:pt x="1599" y="1873"/>
                  </a:moveTo>
                  <a:cubicBezTo>
                    <a:pt x="1599" y="1886"/>
                    <a:pt x="1600" y="1899"/>
                    <a:pt x="1602" y="1910"/>
                  </a:cubicBezTo>
                  <a:cubicBezTo>
                    <a:pt x="1576" y="1910"/>
                    <a:pt x="1576" y="1910"/>
                    <a:pt x="1576" y="1910"/>
                  </a:cubicBezTo>
                  <a:cubicBezTo>
                    <a:pt x="1574" y="1890"/>
                    <a:pt x="1574" y="1890"/>
                    <a:pt x="1574" y="1890"/>
                  </a:cubicBezTo>
                  <a:cubicBezTo>
                    <a:pt x="1573" y="1890"/>
                    <a:pt x="1573" y="1890"/>
                    <a:pt x="1573" y="1890"/>
                  </a:cubicBezTo>
                  <a:cubicBezTo>
                    <a:pt x="1565" y="1902"/>
                    <a:pt x="1548" y="1913"/>
                    <a:pt x="1527" y="1913"/>
                  </a:cubicBezTo>
                  <a:cubicBezTo>
                    <a:pt x="1496" y="1913"/>
                    <a:pt x="1480" y="1891"/>
                    <a:pt x="1480" y="1869"/>
                  </a:cubicBezTo>
                  <a:cubicBezTo>
                    <a:pt x="1480" y="1833"/>
                    <a:pt x="1513" y="1812"/>
                    <a:pt x="1572" y="1813"/>
                  </a:cubicBezTo>
                  <a:cubicBezTo>
                    <a:pt x="1572" y="1810"/>
                    <a:pt x="1572" y="1810"/>
                    <a:pt x="1572" y="1810"/>
                  </a:cubicBezTo>
                  <a:cubicBezTo>
                    <a:pt x="1572" y="1797"/>
                    <a:pt x="1568" y="1774"/>
                    <a:pt x="1537" y="1774"/>
                  </a:cubicBezTo>
                  <a:cubicBezTo>
                    <a:pt x="1523" y="1774"/>
                    <a:pt x="1508" y="1779"/>
                    <a:pt x="1497" y="1786"/>
                  </a:cubicBezTo>
                  <a:cubicBezTo>
                    <a:pt x="1491" y="1767"/>
                    <a:pt x="1491" y="1767"/>
                    <a:pt x="1491" y="1767"/>
                  </a:cubicBezTo>
                  <a:cubicBezTo>
                    <a:pt x="1504" y="1759"/>
                    <a:pt x="1522" y="1754"/>
                    <a:pt x="1541" y="1754"/>
                  </a:cubicBezTo>
                  <a:cubicBezTo>
                    <a:pt x="1588" y="1754"/>
                    <a:pt x="1599" y="1786"/>
                    <a:pt x="1599" y="1816"/>
                  </a:cubicBezTo>
                  <a:lnTo>
                    <a:pt x="1599" y="1873"/>
                  </a:lnTo>
                  <a:close/>
                  <a:moveTo>
                    <a:pt x="1572" y="1832"/>
                  </a:moveTo>
                  <a:cubicBezTo>
                    <a:pt x="1542" y="1831"/>
                    <a:pt x="1508" y="1837"/>
                    <a:pt x="1508" y="1866"/>
                  </a:cubicBezTo>
                  <a:cubicBezTo>
                    <a:pt x="1508" y="1884"/>
                    <a:pt x="1520" y="1893"/>
                    <a:pt x="1534" y="1893"/>
                  </a:cubicBezTo>
                  <a:cubicBezTo>
                    <a:pt x="1554" y="1893"/>
                    <a:pt x="1566" y="1880"/>
                    <a:pt x="1571" y="1867"/>
                  </a:cubicBezTo>
                  <a:cubicBezTo>
                    <a:pt x="1572" y="1864"/>
                    <a:pt x="1572" y="1861"/>
                    <a:pt x="1572" y="1858"/>
                  </a:cubicBezTo>
                  <a:lnTo>
                    <a:pt x="1572" y="1832"/>
                  </a:lnTo>
                  <a:close/>
                  <a:moveTo>
                    <a:pt x="1657" y="1697"/>
                  </a:moveTo>
                  <a:cubicBezTo>
                    <a:pt x="1647" y="1697"/>
                    <a:pt x="1640" y="1705"/>
                    <a:pt x="1640" y="1715"/>
                  </a:cubicBezTo>
                  <a:cubicBezTo>
                    <a:pt x="1640" y="1724"/>
                    <a:pt x="1647" y="1732"/>
                    <a:pt x="1657" y="1732"/>
                  </a:cubicBezTo>
                  <a:cubicBezTo>
                    <a:pt x="1668" y="1732"/>
                    <a:pt x="1675" y="1724"/>
                    <a:pt x="1674" y="1715"/>
                  </a:cubicBezTo>
                  <a:cubicBezTo>
                    <a:pt x="1674" y="1705"/>
                    <a:pt x="1668" y="1697"/>
                    <a:pt x="1657" y="1697"/>
                  </a:cubicBezTo>
                  <a:close/>
                  <a:moveTo>
                    <a:pt x="1643" y="1910"/>
                  </a:moveTo>
                  <a:cubicBezTo>
                    <a:pt x="1671" y="1910"/>
                    <a:pt x="1671" y="1910"/>
                    <a:pt x="1671" y="1910"/>
                  </a:cubicBezTo>
                  <a:cubicBezTo>
                    <a:pt x="1671" y="1757"/>
                    <a:pt x="1671" y="1757"/>
                    <a:pt x="1671" y="1757"/>
                  </a:cubicBezTo>
                  <a:cubicBezTo>
                    <a:pt x="1643" y="1757"/>
                    <a:pt x="1643" y="1757"/>
                    <a:pt x="1643" y="1757"/>
                  </a:cubicBezTo>
                  <a:lnTo>
                    <a:pt x="1643" y="1910"/>
                  </a:lnTo>
                  <a:close/>
                  <a:moveTo>
                    <a:pt x="1793" y="1754"/>
                  </a:moveTo>
                  <a:cubicBezTo>
                    <a:pt x="1768" y="1754"/>
                    <a:pt x="1750" y="1768"/>
                    <a:pt x="1742" y="1783"/>
                  </a:cubicBezTo>
                  <a:cubicBezTo>
                    <a:pt x="1742" y="1783"/>
                    <a:pt x="1742" y="1783"/>
                    <a:pt x="1742" y="1783"/>
                  </a:cubicBezTo>
                  <a:cubicBezTo>
                    <a:pt x="1740" y="1757"/>
                    <a:pt x="1740" y="1757"/>
                    <a:pt x="1740" y="1757"/>
                  </a:cubicBezTo>
                  <a:cubicBezTo>
                    <a:pt x="1716" y="1757"/>
                    <a:pt x="1716" y="1757"/>
                    <a:pt x="1716" y="1757"/>
                  </a:cubicBezTo>
                  <a:cubicBezTo>
                    <a:pt x="1717" y="1770"/>
                    <a:pt x="1717" y="1783"/>
                    <a:pt x="1717" y="1799"/>
                  </a:cubicBezTo>
                  <a:cubicBezTo>
                    <a:pt x="1717" y="1910"/>
                    <a:pt x="1717" y="1910"/>
                    <a:pt x="1717" y="1910"/>
                  </a:cubicBezTo>
                  <a:cubicBezTo>
                    <a:pt x="1745" y="1910"/>
                    <a:pt x="1745" y="1910"/>
                    <a:pt x="1745" y="1910"/>
                  </a:cubicBezTo>
                  <a:cubicBezTo>
                    <a:pt x="1745" y="1818"/>
                    <a:pt x="1745" y="1818"/>
                    <a:pt x="1745" y="1818"/>
                  </a:cubicBezTo>
                  <a:cubicBezTo>
                    <a:pt x="1745" y="1813"/>
                    <a:pt x="1745" y="1809"/>
                    <a:pt x="1747" y="1805"/>
                  </a:cubicBezTo>
                  <a:cubicBezTo>
                    <a:pt x="1751" y="1790"/>
                    <a:pt x="1765" y="1777"/>
                    <a:pt x="1784" y="1777"/>
                  </a:cubicBezTo>
                  <a:cubicBezTo>
                    <a:pt x="1810" y="1777"/>
                    <a:pt x="1819" y="1797"/>
                    <a:pt x="1819" y="1822"/>
                  </a:cubicBezTo>
                  <a:cubicBezTo>
                    <a:pt x="1819" y="1910"/>
                    <a:pt x="1819" y="1910"/>
                    <a:pt x="1819" y="1910"/>
                  </a:cubicBezTo>
                  <a:cubicBezTo>
                    <a:pt x="1847" y="1910"/>
                    <a:pt x="1847" y="1910"/>
                    <a:pt x="1847" y="1910"/>
                  </a:cubicBezTo>
                  <a:cubicBezTo>
                    <a:pt x="1847" y="1819"/>
                    <a:pt x="1847" y="1819"/>
                    <a:pt x="1847" y="1819"/>
                  </a:cubicBezTo>
                  <a:cubicBezTo>
                    <a:pt x="1847" y="1766"/>
                    <a:pt x="1814" y="1754"/>
                    <a:pt x="1793" y="1754"/>
                  </a:cubicBezTo>
                  <a:close/>
                  <a:moveTo>
                    <a:pt x="1905" y="1697"/>
                  </a:moveTo>
                  <a:cubicBezTo>
                    <a:pt x="1895" y="1697"/>
                    <a:pt x="1888" y="1705"/>
                    <a:pt x="1888" y="1715"/>
                  </a:cubicBezTo>
                  <a:cubicBezTo>
                    <a:pt x="1888" y="1724"/>
                    <a:pt x="1895" y="1732"/>
                    <a:pt x="1904" y="1732"/>
                  </a:cubicBezTo>
                  <a:cubicBezTo>
                    <a:pt x="1915" y="1732"/>
                    <a:pt x="1922" y="1724"/>
                    <a:pt x="1922" y="1715"/>
                  </a:cubicBezTo>
                  <a:cubicBezTo>
                    <a:pt x="1922" y="1705"/>
                    <a:pt x="1915" y="1697"/>
                    <a:pt x="1905" y="1697"/>
                  </a:cubicBezTo>
                  <a:close/>
                  <a:moveTo>
                    <a:pt x="1891" y="1910"/>
                  </a:moveTo>
                  <a:cubicBezTo>
                    <a:pt x="1919" y="1910"/>
                    <a:pt x="1919" y="1910"/>
                    <a:pt x="1919" y="1910"/>
                  </a:cubicBezTo>
                  <a:cubicBezTo>
                    <a:pt x="1919" y="1757"/>
                    <a:pt x="1919" y="1757"/>
                    <a:pt x="1919" y="1757"/>
                  </a:cubicBezTo>
                  <a:cubicBezTo>
                    <a:pt x="1891" y="1757"/>
                    <a:pt x="1891" y="1757"/>
                    <a:pt x="1891" y="1757"/>
                  </a:cubicBezTo>
                  <a:lnTo>
                    <a:pt x="1891" y="1910"/>
                  </a:lnTo>
                  <a:close/>
                  <a:moveTo>
                    <a:pt x="2041" y="1754"/>
                  </a:moveTo>
                  <a:cubicBezTo>
                    <a:pt x="2015" y="1754"/>
                    <a:pt x="1998" y="1768"/>
                    <a:pt x="1990" y="1783"/>
                  </a:cubicBezTo>
                  <a:cubicBezTo>
                    <a:pt x="1990" y="1783"/>
                    <a:pt x="1990" y="1783"/>
                    <a:pt x="1990" y="1783"/>
                  </a:cubicBezTo>
                  <a:cubicBezTo>
                    <a:pt x="1988" y="1757"/>
                    <a:pt x="1988" y="1757"/>
                    <a:pt x="1988" y="1757"/>
                  </a:cubicBezTo>
                  <a:cubicBezTo>
                    <a:pt x="1964" y="1757"/>
                    <a:pt x="1964" y="1757"/>
                    <a:pt x="1964" y="1757"/>
                  </a:cubicBezTo>
                  <a:cubicBezTo>
                    <a:pt x="1964" y="1770"/>
                    <a:pt x="1965" y="1783"/>
                    <a:pt x="1965" y="1799"/>
                  </a:cubicBezTo>
                  <a:cubicBezTo>
                    <a:pt x="1965" y="1910"/>
                    <a:pt x="1965" y="1910"/>
                    <a:pt x="1965" y="1910"/>
                  </a:cubicBezTo>
                  <a:cubicBezTo>
                    <a:pt x="1992" y="1910"/>
                    <a:pt x="1992" y="1910"/>
                    <a:pt x="1992" y="1910"/>
                  </a:cubicBezTo>
                  <a:cubicBezTo>
                    <a:pt x="1992" y="1818"/>
                    <a:pt x="1992" y="1818"/>
                    <a:pt x="1992" y="1818"/>
                  </a:cubicBezTo>
                  <a:cubicBezTo>
                    <a:pt x="1992" y="1813"/>
                    <a:pt x="1993" y="1809"/>
                    <a:pt x="1994" y="1805"/>
                  </a:cubicBezTo>
                  <a:cubicBezTo>
                    <a:pt x="1999" y="1790"/>
                    <a:pt x="2013" y="1777"/>
                    <a:pt x="2031" y="1777"/>
                  </a:cubicBezTo>
                  <a:cubicBezTo>
                    <a:pt x="2058" y="1777"/>
                    <a:pt x="2067" y="1797"/>
                    <a:pt x="2067" y="1822"/>
                  </a:cubicBezTo>
                  <a:cubicBezTo>
                    <a:pt x="2067" y="1910"/>
                    <a:pt x="2067" y="1910"/>
                    <a:pt x="2067" y="1910"/>
                  </a:cubicBezTo>
                  <a:cubicBezTo>
                    <a:pt x="2094" y="1910"/>
                    <a:pt x="2094" y="1910"/>
                    <a:pt x="2094" y="1910"/>
                  </a:cubicBezTo>
                  <a:cubicBezTo>
                    <a:pt x="2094" y="1819"/>
                    <a:pt x="2094" y="1819"/>
                    <a:pt x="2094" y="1819"/>
                  </a:cubicBezTo>
                  <a:cubicBezTo>
                    <a:pt x="2094" y="1766"/>
                    <a:pt x="2062" y="1754"/>
                    <a:pt x="2041" y="1754"/>
                  </a:cubicBezTo>
                  <a:close/>
                  <a:moveTo>
                    <a:pt x="2246" y="1757"/>
                  </a:moveTo>
                  <a:cubicBezTo>
                    <a:pt x="2270" y="1757"/>
                    <a:pt x="2270" y="1757"/>
                    <a:pt x="2270" y="1757"/>
                  </a:cubicBezTo>
                  <a:cubicBezTo>
                    <a:pt x="2270" y="1768"/>
                    <a:pt x="2269" y="1781"/>
                    <a:pt x="2269" y="1799"/>
                  </a:cubicBezTo>
                  <a:cubicBezTo>
                    <a:pt x="2269" y="1888"/>
                    <a:pt x="2269" y="1888"/>
                    <a:pt x="2269" y="1888"/>
                  </a:cubicBezTo>
                  <a:cubicBezTo>
                    <a:pt x="2269" y="1922"/>
                    <a:pt x="2262" y="1944"/>
                    <a:pt x="2247" y="1957"/>
                  </a:cubicBezTo>
                  <a:cubicBezTo>
                    <a:pt x="2233" y="1971"/>
                    <a:pt x="2211" y="1975"/>
                    <a:pt x="2192" y="1975"/>
                  </a:cubicBezTo>
                  <a:cubicBezTo>
                    <a:pt x="2174" y="1975"/>
                    <a:pt x="2154" y="1971"/>
                    <a:pt x="2141" y="1963"/>
                  </a:cubicBezTo>
                  <a:cubicBezTo>
                    <a:pt x="2148" y="1942"/>
                    <a:pt x="2148" y="1942"/>
                    <a:pt x="2148" y="1942"/>
                  </a:cubicBezTo>
                  <a:cubicBezTo>
                    <a:pt x="2158" y="1948"/>
                    <a:pt x="2174" y="1954"/>
                    <a:pt x="2193" y="1954"/>
                  </a:cubicBezTo>
                  <a:cubicBezTo>
                    <a:pt x="2221" y="1954"/>
                    <a:pt x="2242" y="1939"/>
                    <a:pt x="2242" y="1900"/>
                  </a:cubicBezTo>
                  <a:cubicBezTo>
                    <a:pt x="2242" y="1883"/>
                    <a:pt x="2242" y="1883"/>
                    <a:pt x="2242" y="1883"/>
                  </a:cubicBezTo>
                  <a:cubicBezTo>
                    <a:pt x="2241" y="1883"/>
                    <a:pt x="2241" y="1883"/>
                    <a:pt x="2241" y="1883"/>
                  </a:cubicBezTo>
                  <a:cubicBezTo>
                    <a:pt x="2233" y="1898"/>
                    <a:pt x="2216" y="1909"/>
                    <a:pt x="2193" y="1909"/>
                  </a:cubicBezTo>
                  <a:cubicBezTo>
                    <a:pt x="2155" y="1909"/>
                    <a:pt x="2128" y="1877"/>
                    <a:pt x="2128" y="1835"/>
                  </a:cubicBezTo>
                  <a:cubicBezTo>
                    <a:pt x="2128" y="1783"/>
                    <a:pt x="2162" y="1754"/>
                    <a:pt x="2197" y="1754"/>
                  </a:cubicBezTo>
                  <a:cubicBezTo>
                    <a:pt x="2223" y="1754"/>
                    <a:pt x="2238" y="1768"/>
                    <a:pt x="2244" y="1780"/>
                  </a:cubicBezTo>
                  <a:cubicBezTo>
                    <a:pt x="2245" y="1780"/>
                    <a:pt x="2245" y="1780"/>
                    <a:pt x="2245" y="1780"/>
                  </a:cubicBezTo>
                  <a:lnTo>
                    <a:pt x="2246" y="1757"/>
                  </a:lnTo>
                  <a:close/>
                  <a:moveTo>
                    <a:pt x="2242" y="1817"/>
                  </a:moveTo>
                  <a:cubicBezTo>
                    <a:pt x="2242" y="1813"/>
                    <a:pt x="2241" y="1809"/>
                    <a:pt x="2240" y="1805"/>
                  </a:cubicBezTo>
                  <a:cubicBezTo>
                    <a:pt x="2235" y="1789"/>
                    <a:pt x="2222" y="1776"/>
                    <a:pt x="2201" y="1776"/>
                  </a:cubicBezTo>
                  <a:cubicBezTo>
                    <a:pt x="2175" y="1776"/>
                    <a:pt x="2156" y="1798"/>
                    <a:pt x="2156" y="1833"/>
                  </a:cubicBezTo>
                  <a:cubicBezTo>
                    <a:pt x="2156" y="1863"/>
                    <a:pt x="2171" y="1888"/>
                    <a:pt x="2201" y="1888"/>
                  </a:cubicBezTo>
                  <a:cubicBezTo>
                    <a:pt x="2218" y="1888"/>
                    <a:pt x="2233" y="1877"/>
                    <a:pt x="2239" y="1860"/>
                  </a:cubicBezTo>
                  <a:cubicBezTo>
                    <a:pt x="2241" y="1855"/>
                    <a:pt x="2242" y="1849"/>
                    <a:pt x="2242" y="1845"/>
                  </a:cubicBezTo>
                  <a:lnTo>
                    <a:pt x="2242" y="1817"/>
                  </a:lnTo>
                  <a:close/>
                  <a:moveTo>
                    <a:pt x="2513" y="1872"/>
                  </a:moveTo>
                  <a:cubicBezTo>
                    <a:pt x="2524" y="1884"/>
                    <a:pt x="2535" y="1896"/>
                    <a:pt x="2548" y="1910"/>
                  </a:cubicBezTo>
                  <a:cubicBezTo>
                    <a:pt x="2515" y="1910"/>
                    <a:pt x="2515" y="1910"/>
                    <a:pt x="2515" y="1910"/>
                  </a:cubicBezTo>
                  <a:cubicBezTo>
                    <a:pt x="2509" y="1904"/>
                    <a:pt x="2503" y="1898"/>
                    <a:pt x="2495" y="1889"/>
                  </a:cubicBezTo>
                  <a:cubicBezTo>
                    <a:pt x="2477" y="1906"/>
                    <a:pt x="2456" y="1913"/>
                    <a:pt x="2433" y="1913"/>
                  </a:cubicBezTo>
                  <a:cubicBezTo>
                    <a:pt x="2392" y="1913"/>
                    <a:pt x="2368" y="1885"/>
                    <a:pt x="2368" y="1854"/>
                  </a:cubicBezTo>
                  <a:cubicBezTo>
                    <a:pt x="2368" y="1825"/>
                    <a:pt x="2385" y="1805"/>
                    <a:pt x="2410" y="1792"/>
                  </a:cubicBezTo>
                  <a:cubicBezTo>
                    <a:pt x="2410" y="1791"/>
                    <a:pt x="2410" y="1791"/>
                    <a:pt x="2410" y="1791"/>
                  </a:cubicBezTo>
                  <a:cubicBezTo>
                    <a:pt x="2399" y="1777"/>
                    <a:pt x="2392" y="1761"/>
                    <a:pt x="2392" y="1746"/>
                  </a:cubicBezTo>
                  <a:cubicBezTo>
                    <a:pt x="2392" y="1721"/>
                    <a:pt x="2411" y="1694"/>
                    <a:pt x="2446" y="1694"/>
                  </a:cubicBezTo>
                  <a:cubicBezTo>
                    <a:pt x="2472" y="1694"/>
                    <a:pt x="2493" y="1712"/>
                    <a:pt x="2493" y="1739"/>
                  </a:cubicBezTo>
                  <a:cubicBezTo>
                    <a:pt x="2493" y="1761"/>
                    <a:pt x="2480" y="1779"/>
                    <a:pt x="2446" y="1796"/>
                  </a:cubicBezTo>
                  <a:cubicBezTo>
                    <a:pt x="2446" y="1797"/>
                    <a:pt x="2446" y="1797"/>
                    <a:pt x="2446" y="1797"/>
                  </a:cubicBezTo>
                  <a:cubicBezTo>
                    <a:pt x="2464" y="1817"/>
                    <a:pt x="2484" y="1841"/>
                    <a:pt x="2498" y="1856"/>
                  </a:cubicBezTo>
                  <a:cubicBezTo>
                    <a:pt x="2507" y="1841"/>
                    <a:pt x="2514" y="1821"/>
                    <a:pt x="2518" y="1794"/>
                  </a:cubicBezTo>
                  <a:cubicBezTo>
                    <a:pt x="2543" y="1794"/>
                    <a:pt x="2543" y="1794"/>
                    <a:pt x="2543" y="1794"/>
                  </a:cubicBezTo>
                  <a:cubicBezTo>
                    <a:pt x="2538" y="1827"/>
                    <a:pt x="2528" y="1854"/>
                    <a:pt x="2513" y="1872"/>
                  </a:cubicBezTo>
                  <a:close/>
                  <a:moveTo>
                    <a:pt x="2417" y="1744"/>
                  </a:moveTo>
                  <a:cubicBezTo>
                    <a:pt x="2417" y="1759"/>
                    <a:pt x="2424" y="1771"/>
                    <a:pt x="2433" y="1782"/>
                  </a:cubicBezTo>
                  <a:cubicBezTo>
                    <a:pt x="2455" y="1770"/>
                    <a:pt x="2468" y="1758"/>
                    <a:pt x="2468" y="1740"/>
                  </a:cubicBezTo>
                  <a:cubicBezTo>
                    <a:pt x="2468" y="1727"/>
                    <a:pt x="2461" y="1713"/>
                    <a:pt x="2444" y="1713"/>
                  </a:cubicBezTo>
                  <a:cubicBezTo>
                    <a:pt x="2426" y="1713"/>
                    <a:pt x="2417" y="1727"/>
                    <a:pt x="2417" y="1744"/>
                  </a:cubicBezTo>
                  <a:close/>
                  <a:moveTo>
                    <a:pt x="2482" y="1873"/>
                  </a:moveTo>
                  <a:cubicBezTo>
                    <a:pt x="2469" y="1859"/>
                    <a:pt x="2445" y="1833"/>
                    <a:pt x="2422" y="1806"/>
                  </a:cubicBezTo>
                  <a:cubicBezTo>
                    <a:pt x="2411" y="1814"/>
                    <a:pt x="2394" y="1827"/>
                    <a:pt x="2394" y="1849"/>
                  </a:cubicBezTo>
                  <a:cubicBezTo>
                    <a:pt x="2394" y="1874"/>
                    <a:pt x="2412" y="1892"/>
                    <a:pt x="2438" y="1892"/>
                  </a:cubicBezTo>
                  <a:cubicBezTo>
                    <a:pt x="2456" y="1892"/>
                    <a:pt x="2472" y="1884"/>
                    <a:pt x="2482" y="1873"/>
                  </a:cubicBezTo>
                  <a:close/>
                  <a:moveTo>
                    <a:pt x="2738" y="1717"/>
                  </a:moveTo>
                  <a:cubicBezTo>
                    <a:pt x="2756" y="1717"/>
                    <a:pt x="2770" y="1721"/>
                    <a:pt x="2781" y="1726"/>
                  </a:cubicBezTo>
                  <a:cubicBezTo>
                    <a:pt x="2787" y="1704"/>
                    <a:pt x="2787" y="1704"/>
                    <a:pt x="2787" y="1704"/>
                  </a:cubicBezTo>
                  <a:cubicBezTo>
                    <a:pt x="2780" y="1700"/>
                    <a:pt x="2763" y="1694"/>
                    <a:pt x="2737" y="1694"/>
                  </a:cubicBezTo>
                  <a:cubicBezTo>
                    <a:pt x="2671" y="1694"/>
                    <a:pt x="2626" y="1739"/>
                    <a:pt x="2626" y="1805"/>
                  </a:cubicBezTo>
                  <a:cubicBezTo>
                    <a:pt x="2626" y="1875"/>
                    <a:pt x="2671" y="1913"/>
                    <a:pt x="2731" y="1913"/>
                  </a:cubicBezTo>
                  <a:cubicBezTo>
                    <a:pt x="2757" y="1913"/>
                    <a:pt x="2777" y="1908"/>
                    <a:pt x="2787" y="1903"/>
                  </a:cubicBezTo>
                  <a:cubicBezTo>
                    <a:pt x="2781" y="1881"/>
                    <a:pt x="2781" y="1881"/>
                    <a:pt x="2781" y="1881"/>
                  </a:cubicBezTo>
                  <a:cubicBezTo>
                    <a:pt x="2770" y="1886"/>
                    <a:pt x="2753" y="1890"/>
                    <a:pt x="2737" y="1890"/>
                  </a:cubicBezTo>
                  <a:cubicBezTo>
                    <a:pt x="2685" y="1890"/>
                    <a:pt x="2655" y="1856"/>
                    <a:pt x="2655" y="1805"/>
                  </a:cubicBezTo>
                  <a:cubicBezTo>
                    <a:pt x="2655" y="1749"/>
                    <a:pt x="2688" y="1717"/>
                    <a:pt x="2738" y="1717"/>
                  </a:cubicBezTo>
                  <a:close/>
                  <a:moveTo>
                    <a:pt x="2958" y="1832"/>
                  </a:moveTo>
                  <a:cubicBezTo>
                    <a:pt x="2958" y="1888"/>
                    <a:pt x="2919" y="1913"/>
                    <a:pt x="2882" y="1913"/>
                  </a:cubicBezTo>
                  <a:cubicBezTo>
                    <a:pt x="2841" y="1913"/>
                    <a:pt x="2809" y="1883"/>
                    <a:pt x="2809" y="1835"/>
                  </a:cubicBezTo>
                  <a:cubicBezTo>
                    <a:pt x="2809" y="1784"/>
                    <a:pt x="2842" y="1754"/>
                    <a:pt x="2885" y="1754"/>
                  </a:cubicBezTo>
                  <a:cubicBezTo>
                    <a:pt x="2928" y="1754"/>
                    <a:pt x="2958" y="1786"/>
                    <a:pt x="2958" y="1832"/>
                  </a:cubicBezTo>
                  <a:close/>
                  <a:moveTo>
                    <a:pt x="2929" y="1833"/>
                  </a:moveTo>
                  <a:cubicBezTo>
                    <a:pt x="2929" y="1807"/>
                    <a:pt x="2917" y="1775"/>
                    <a:pt x="2884" y="1775"/>
                  </a:cubicBezTo>
                  <a:cubicBezTo>
                    <a:pt x="2851" y="1775"/>
                    <a:pt x="2837" y="1805"/>
                    <a:pt x="2837" y="1834"/>
                  </a:cubicBezTo>
                  <a:cubicBezTo>
                    <a:pt x="2837" y="1867"/>
                    <a:pt x="2856" y="1892"/>
                    <a:pt x="2883" y="1892"/>
                  </a:cubicBezTo>
                  <a:cubicBezTo>
                    <a:pt x="2910" y="1892"/>
                    <a:pt x="2929" y="1867"/>
                    <a:pt x="2929" y="1833"/>
                  </a:cubicBezTo>
                  <a:close/>
                  <a:moveTo>
                    <a:pt x="3068" y="1754"/>
                  </a:moveTo>
                  <a:cubicBezTo>
                    <a:pt x="3043" y="1754"/>
                    <a:pt x="3026" y="1768"/>
                    <a:pt x="3018" y="1783"/>
                  </a:cubicBezTo>
                  <a:cubicBezTo>
                    <a:pt x="3017" y="1783"/>
                    <a:pt x="3017" y="1783"/>
                    <a:pt x="3017" y="1783"/>
                  </a:cubicBezTo>
                  <a:cubicBezTo>
                    <a:pt x="3016" y="1757"/>
                    <a:pt x="3016" y="1757"/>
                    <a:pt x="3016" y="1757"/>
                  </a:cubicBezTo>
                  <a:cubicBezTo>
                    <a:pt x="2991" y="1757"/>
                    <a:pt x="2991" y="1757"/>
                    <a:pt x="2991" y="1757"/>
                  </a:cubicBezTo>
                  <a:cubicBezTo>
                    <a:pt x="2992" y="1770"/>
                    <a:pt x="2993" y="1783"/>
                    <a:pt x="2993" y="1799"/>
                  </a:cubicBezTo>
                  <a:cubicBezTo>
                    <a:pt x="2993" y="1910"/>
                    <a:pt x="2993" y="1910"/>
                    <a:pt x="2993" y="1910"/>
                  </a:cubicBezTo>
                  <a:cubicBezTo>
                    <a:pt x="3020" y="1910"/>
                    <a:pt x="3020" y="1910"/>
                    <a:pt x="3020" y="1910"/>
                  </a:cubicBezTo>
                  <a:cubicBezTo>
                    <a:pt x="3020" y="1818"/>
                    <a:pt x="3020" y="1818"/>
                    <a:pt x="3020" y="1818"/>
                  </a:cubicBezTo>
                  <a:cubicBezTo>
                    <a:pt x="3020" y="1813"/>
                    <a:pt x="3021" y="1809"/>
                    <a:pt x="3022" y="1805"/>
                  </a:cubicBezTo>
                  <a:cubicBezTo>
                    <a:pt x="3027" y="1790"/>
                    <a:pt x="3041" y="1777"/>
                    <a:pt x="3059" y="1777"/>
                  </a:cubicBezTo>
                  <a:cubicBezTo>
                    <a:pt x="3085" y="1777"/>
                    <a:pt x="3094" y="1797"/>
                    <a:pt x="3094" y="1822"/>
                  </a:cubicBezTo>
                  <a:cubicBezTo>
                    <a:pt x="3094" y="1910"/>
                    <a:pt x="3094" y="1910"/>
                    <a:pt x="3094" y="1910"/>
                  </a:cubicBezTo>
                  <a:cubicBezTo>
                    <a:pt x="3122" y="1910"/>
                    <a:pt x="3122" y="1910"/>
                    <a:pt x="3122" y="1910"/>
                  </a:cubicBezTo>
                  <a:cubicBezTo>
                    <a:pt x="3122" y="1819"/>
                    <a:pt x="3122" y="1819"/>
                    <a:pt x="3122" y="1819"/>
                  </a:cubicBezTo>
                  <a:cubicBezTo>
                    <a:pt x="3122" y="1766"/>
                    <a:pt x="3089" y="1754"/>
                    <a:pt x="3068" y="1754"/>
                  </a:cubicBezTo>
                  <a:close/>
                  <a:moveTo>
                    <a:pt x="3216" y="1821"/>
                  </a:moveTo>
                  <a:cubicBezTo>
                    <a:pt x="3196" y="1814"/>
                    <a:pt x="3187" y="1808"/>
                    <a:pt x="3187" y="1795"/>
                  </a:cubicBezTo>
                  <a:cubicBezTo>
                    <a:pt x="3187" y="1784"/>
                    <a:pt x="3196" y="1775"/>
                    <a:pt x="3212" y="1775"/>
                  </a:cubicBezTo>
                  <a:cubicBezTo>
                    <a:pt x="3227" y="1775"/>
                    <a:pt x="3238" y="1780"/>
                    <a:pt x="3244" y="1783"/>
                  </a:cubicBezTo>
                  <a:cubicBezTo>
                    <a:pt x="3250" y="1763"/>
                    <a:pt x="3250" y="1763"/>
                    <a:pt x="3250" y="1763"/>
                  </a:cubicBezTo>
                  <a:cubicBezTo>
                    <a:pt x="3242" y="1758"/>
                    <a:pt x="3228" y="1754"/>
                    <a:pt x="3213" y="1754"/>
                  </a:cubicBezTo>
                  <a:cubicBezTo>
                    <a:pt x="3180" y="1754"/>
                    <a:pt x="3161" y="1774"/>
                    <a:pt x="3161" y="1799"/>
                  </a:cubicBezTo>
                  <a:cubicBezTo>
                    <a:pt x="3161" y="1817"/>
                    <a:pt x="3173" y="1832"/>
                    <a:pt x="3201" y="1842"/>
                  </a:cubicBezTo>
                  <a:cubicBezTo>
                    <a:pt x="3221" y="1849"/>
                    <a:pt x="3229" y="1856"/>
                    <a:pt x="3229" y="1870"/>
                  </a:cubicBezTo>
                  <a:cubicBezTo>
                    <a:pt x="3229" y="1882"/>
                    <a:pt x="3220" y="1892"/>
                    <a:pt x="3200" y="1892"/>
                  </a:cubicBezTo>
                  <a:cubicBezTo>
                    <a:pt x="3186" y="1892"/>
                    <a:pt x="3171" y="1887"/>
                    <a:pt x="3163" y="1881"/>
                  </a:cubicBezTo>
                  <a:cubicBezTo>
                    <a:pt x="3156" y="1902"/>
                    <a:pt x="3156" y="1902"/>
                    <a:pt x="3156" y="1902"/>
                  </a:cubicBezTo>
                  <a:cubicBezTo>
                    <a:pt x="3167" y="1909"/>
                    <a:pt x="3182" y="1913"/>
                    <a:pt x="3199" y="1913"/>
                  </a:cubicBezTo>
                  <a:cubicBezTo>
                    <a:pt x="3235" y="1913"/>
                    <a:pt x="3256" y="1894"/>
                    <a:pt x="3256" y="1867"/>
                  </a:cubicBezTo>
                  <a:cubicBezTo>
                    <a:pt x="3256" y="1844"/>
                    <a:pt x="3242" y="1831"/>
                    <a:pt x="3216" y="1821"/>
                  </a:cubicBezTo>
                  <a:close/>
                  <a:moveTo>
                    <a:pt x="3419" y="1757"/>
                  </a:moveTo>
                  <a:cubicBezTo>
                    <a:pt x="3391" y="1757"/>
                    <a:pt x="3391" y="1757"/>
                    <a:pt x="3391" y="1757"/>
                  </a:cubicBezTo>
                  <a:cubicBezTo>
                    <a:pt x="3391" y="1851"/>
                    <a:pt x="3391" y="1851"/>
                    <a:pt x="3391" y="1851"/>
                  </a:cubicBezTo>
                  <a:cubicBezTo>
                    <a:pt x="3391" y="1856"/>
                    <a:pt x="3390" y="1861"/>
                    <a:pt x="3388" y="1865"/>
                  </a:cubicBezTo>
                  <a:cubicBezTo>
                    <a:pt x="3383" y="1877"/>
                    <a:pt x="3370" y="1890"/>
                    <a:pt x="3352" y="1890"/>
                  </a:cubicBezTo>
                  <a:cubicBezTo>
                    <a:pt x="3327" y="1890"/>
                    <a:pt x="3318" y="1871"/>
                    <a:pt x="3318" y="1842"/>
                  </a:cubicBezTo>
                  <a:cubicBezTo>
                    <a:pt x="3318" y="1757"/>
                    <a:pt x="3318" y="1757"/>
                    <a:pt x="3318" y="1757"/>
                  </a:cubicBezTo>
                  <a:cubicBezTo>
                    <a:pt x="3290" y="1757"/>
                    <a:pt x="3290" y="1757"/>
                    <a:pt x="3290" y="1757"/>
                  </a:cubicBezTo>
                  <a:cubicBezTo>
                    <a:pt x="3290" y="1846"/>
                    <a:pt x="3290" y="1846"/>
                    <a:pt x="3290" y="1846"/>
                  </a:cubicBezTo>
                  <a:cubicBezTo>
                    <a:pt x="3290" y="1900"/>
                    <a:pt x="3319" y="1913"/>
                    <a:pt x="3343" y="1913"/>
                  </a:cubicBezTo>
                  <a:cubicBezTo>
                    <a:pt x="3370" y="1913"/>
                    <a:pt x="3386" y="1897"/>
                    <a:pt x="3393" y="1885"/>
                  </a:cubicBezTo>
                  <a:cubicBezTo>
                    <a:pt x="3394" y="1885"/>
                    <a:pt x="3394" y="1885"/>
                    <a:pt x="3394" y="1885"/>
                  </a:cubicBezTo>
                  <a:cubicBezTo>
                    <a:pt x="3395" y="1910"/>
                    <a:pt x="3395" y="1910"/>
                    <a:pt x="3395" y="1910"/>
                  </a:cubicBezTo>
                  <a:cubicBezTo>
                    <a:pt x="3420" y="1910"/>
                    <a:pt x="3420" y="1910"/>
                    <a:pt x="3420" y="1910"/>
                  </a:cubicBezTo>
                  <a:cubicBezTo>
                    <a:pt x="3419" y="1898"/>
                    <a:pt x="3419" y="1884"/>
                    <a:pt x="3419" y="1868"/>
                  </a:cubicBezTo>
                  <a:lnTo>
                    <a:pt x="3419" y="1757"/>
                  </a:lnTo>
                  <a:close/>
                  <a:moveTo>
                    <a:pt x="3464" y="1910"/>
                  </a:moveTo>
                  <a:cubicBezTo>
                    <a:pt x="3492" y="1910"/>
                    <a:pt x="3492" y="1910"/>
                    <a:pt x="3492" y="1910"/>
                  </a:cubicBezTo>
                  <a:cubicBezTo>
                    <a:pt x="3492" y="1686"/>
                    <a:pt x="3492" y="1686"/>
                    <a:pt x="3492" y="1686"/>
                  </a:cubicBezTo>
                  <a:cubicBezTo>
                    <a:pt x="3464" y="1686"/>
                    <a:pt x="3464" y="1686"/>
                    <a:pt x="3464" y="1686"/>
                  </a:cubicBezTo>
                  <a:lnTo>
                    <a:pt x="3464" y="1910"/>
                  </a:lnTo>
                  <a:close/>
                  <a:moveTo>
                    <a:pt x="3572" y="1714"/>
                  </a:moveTo>
                  <a:cubicBezTo>
                    <a:pt x="3545" y="1721"/>
                    <a:pt x="3545" y="1721"/>
                    <a:pt x="3545" y="1721"/>
                  </a:cubicBezTo>
                  <a:cubicBezTo>
                    <a:pt x="3545" y="1757"/>
                    <a:pt x="3545" y="1757"/>
                    <a:pt x="3545" y="1757"/>
                  </a:cubicBezTo>
                  <a:cubicBezTo>
                    <a:pt x="3521" y="1757"/>
                    <a:pt x="3521" y="1757"/>
                    <a:pt x="3521" y="1757"/>
                  </a:cubicBezTo>
                  <a:cubicBezTo>
                    <a:pt x="3521" y="1778"/>
                    <a:pt x="3521" y="1778"/>
                    <a:pt x="3521" y="1778"/>
                  </a:cubicBezTo>
                  <a:cubicBezTo>
                    <a:pt x="3545" y="1778"/>
                    <a:pt x="3545" y="1778"/>
                    <a:pt x="3545" y="1778"/>
                  </a:cubicBezTo>
                  <a:cubicBezTo>
                    <a:pt x="3545" y="1861"/>
                    <a:pt x="3545" y="1861"/>
                    <a:pt x="3545" y="1861"/>
                  </a:cubicBezTo>
                  <a:cubicBezTo>
                    <a:pt x="3545" y="1879"/>
                    <a:pt x="3548" y="1893"/>
                    <a:pt x="3555" y="1901"/>
                  </a:cubicBezTo>
                  <a:cubicBezTo>
                    <a:pt x="3562" y="1909"/>
                    <a:pt x="3572" y="1913"/>
                    <a:pt x="3585" y="1913"/>
                  </a:cubicBezTo>
                  <a:cubicBezTo>
                    <a:pt x="3596" y="1913"/>
                    <a:pt x="3604" y="1911"/>
                    <a:pt x="3610" y="1909"/>
                  </a:cubicBezTo>
                  <a:cubicBezTo>
                    <a:pt x="3609" y="1888"/>
                    <a:pt x="3609" y="1888"/>
                    <a:pt x="3609" y="1888"/>
                  </a:cubicBezTo>
                  <a:cubicBezTo>
                    <a:pt x="3605" y="1889"/>
                    <a:pt x="3600" y="1890"/>
                    <a:pt x="3592" y="1890"/>
                  </a:cubicBezTo>
                  <a:cubicBezTo>
                    <a:pt x="3577" y="1890"/>
                    <a:pt x="3572" y="1879"/>
                    <a:pt x="3572" y="1860"/>
                  </a:cubicBezTo>
                  <a:cubicBezTo>
                    <a:pt x="3572" y="1778"/>
                    <a:pt x="3572" y="1778"/>
                    <a:pt x="3572" y="1778"/>
                  </a:cubicBezTo>
                  <a:cubicBezTo>
                    <a:pt x="3611" y="1778"/>
                    <a:pt x="3611" y="1778"/>
                    <a:pt x="3611" y="1778"/>
                  </a:cubicBezTo>
                  <a:cubicBezTo>
                    <a:pt x="3611" y="1757"/>
                    <a:pt x="3611" y="1757"/>
                    <a:pt x="3611" y="1757"/>
                  </a:cubicBezTo>
                  <a:cubicBezTo>
                    <a:pt x="3572" y="1757"/>
                    <a:pt x="3572" y="1757"/>
                    <a:pt x="3572" y="1757"/>
                  </a:cubicBezTo>
                  <a:lnTo>
                    <a:pt x="3572" y="1714"/>
                  </a:lnTo>
                  <a:close/>
                  <a:moveTo>
                    <a:pt x="3749" y="1873"/>
                  </a:moveTo>
                  <a:cubicBezTo>
                    <a:pt x="3749" y="1886"/>
                    <a:pt x="3750" y="1899"/>
                    <a:pt x="3752" y="1910"/>
                  </a:cubicBezTo>
                  <a:cubicBezTo>
                    <a:pt x="3727" y="1910"/>
                    <a:pt x="3727" y="1910"/>
                    <a:pt x="3727" y="1910"/>
                  </a:cubicBezTo>
                  <a:cubicBezTo>
                    <a:pt x="3724" y="1890"/>
                    <a:pt x="3724" y="1890"/>
                    <a:pt x="3724" y="1890"/>
                  </a:cubicBezTo>
                  <a:cubicBezTo>
                    <a:pt x="3724" y="1890"/>
                    <a:pt x="3724" y="1890"/>
                    <a:pt x="3724" y="1890"/>
                  </a:cubicBezTo>
                  <a:cubicBezTo>
                    <a:pt x="3715" y="1902"/>
                    <a:pt x="3699" y="1913"/>
                    <a:pt x="3677" y="1913"/>
                  </a:cubicBezTo>
                  <a:cubicBezTo>
                    <a:pt x="3646" y="1913"/>
                    <a:pt x="3630" y="1891"/>
                    <a:pt x="3630" y="1869"/>
                  </a:cubicBezTo>
                  <a:cubicBezTo>
                    <a:pt x="3630" y="1833"/>
                    <a:pt x="3663" y="1812"/>
                    <a:pt x="3722" y="1813"/>
                  </a:cubicBezTo>
                  <a:cubicBezTo>
                    <a:pt x="3722" y="1810"/>
                    <a:pt x="3722" y="1810"/>
                    <a:pt x="3722" y="1810"/>
                  </a:cubicBezTo>
                  <a:cubicBezTo>
                    <a:pt x="3722" y="1797"/>
                    <a:pt x="3719" y="1774"/>
                    <a:pt x="3687" y="1774"/>
                  </a:cubicBezTo>
                  <a:cubicBezTo>
                    <a:pt x="3673" y="1774"/>
                    <a:pt x="3658" y="1779"/>
                    <a:pt x="3648" y="1786"/>
                  </a:cubicBezTo>
                  <a:cubicBezTo>
                    <a:pt x="3641" y="1767"/>
                    <a:pt x="3641" y="1767"/>
                    <a:pt x="3641" y="1767"/>
                  </a:cubicBezTo>
                  <a:cubicBezTo>
                    <a:pt x="3654" y="1759"/>
                    <a:pt x="3672" y="1754"/>
                    <a:pt x="3691" y="1754"/>
                  </a:cubicBezTo>
                  <a:cubicBezTo>
                    <a:pt x="3738" y="1754"/>
                    <a:pt x="3749" y="1786"/>
                    <a:pt x="3749" y="1816"/>
                  </a:cubicBezTo>
                  <a:lnTo>
                    <a:pt x="3749" y="1873"/>
                  </a:lnTo>
                  <a:close/>
                  <a:moveTo>
                    <a:pt x="3723" y="1832"/>
                  </a:moveTo>
                  <a:cubicBezTo>
                    <a:pt x="3692" y="1831"/>
                    <a:pt x="3658" y="1837"/>
                    <a:pt x="3658" y="1866"/>
                  </a:cubicBezTo>
                  <a:cubicBezTo>
                    <a:pt x="3658" y="1884"/>
                    <a:pt x="3670" y="1893"/>
                    <a:pt x="3684" y="1893"/>
                  </a:cubicBezTo>
                  <a:cubicBezTo>
                    <a:pt x="3704" y="1893"/>
                    <a:pt x="3717" y="1880"/>
                    <a:pt x="3721" y="1867"/>
                  </a:cubicBezTo>
                  <a:cubicBezTo>
                    <a:pt x="3722" y="1864"/>
                    <a:pt x="3723" y="1861"/>
                    <a:pt x="3723" y="1858"/>
                  </a:cubicBezTo>
                  <a:lnTo>
                    <a:pt x="3723" y="1832"/>
                  </a:lnTo>
                  <a:close/>
                  <a:moveTo>
                    <a:pt x="3870" y="1754"/>
                  </a:moveTo>
                  <a:cubicBezTo>
                    <a:pt x="3844" y="1754"/>
                    <a:pt x="3827" y="1768"/>
                    <a:pt x="3819" y="1783"/>
                  </a:cubicBezTo>
                  <a:cubicBezTo>
                    <a:pt x="3819" y="1783"/>
                    <a:pt x="3819" y="1783"/>
                    <a:pt x="3819" y="1783"/>
                  </a:cubicBezTo>
                  <a:cubicBezTo>
                    <a:pt x="3817" y="1757"/>
                    <a:pt x="3817" y="1757"/>
                    <a:pt x="3817" y="1757"/>
                  </a:cubicBezTo>
                  <a:cubicBezTo>
                    <a:pt x="3792" y="1757"/>
                    <a:pt x="3792" y="1757"/>
                    <a:pt x="3792" y="1757"/>
                  </a:cubicBezTo>
                  <a:cubicBezTo>
                    <a:pt x="3793" y="1770"/>
                    <a:pt x="3794" y="1783"/>
                    <a:pt x="3794" y="1799"/>
                  </a:cubicBezTo>
                  <a:cubicBezTo>
                    <a:pt x="3794" y="1910"/>
                    <a:pt x="3794" y="1910"/>
                    <a:pt x="3794" y="1910"/>
                  </a:cubicBezTo>
                  <a:cubicBezTo>
                    <a:pt x="3821" y="1910"/>
                    <a:pt x="3821" y="1910"/>
                    <a:pt x="3821" y="1910"/>
                  </a:cubicBezTo>
                  <a:cubicBezTo>
                    <a:pt x="3821" y="1818"/>
                    <a:pt x="3821" y="1818"/>
                    <a:pt x="3821" y="1818"/>
                  </a:cubicBezTo>
                  <a:cubicBezTo>
                    <a:pt x="3821" y="1813"/>
                    <a:pt x="3822" y="1809"/>
                    <a:pt x="3823" y="1805"/>
                  </a:cubicBezTo>
                  <a:cubicBezTo>
                    <a:pt x="3828" y="1790"/>
                    <a:pt x="3842" y="1777"/>
                    <a:pt x="3860" y="1777"/>
                  </a:cubicBezTo>
                  <a:cubicBezTo>
                    <a:pt x="3887" y="1777"/>
                    <a:pt x="3896" y="1797"/>
                    <a:pt x="3896" y="1822"/>
                  </a:cubicBezTo>
                  <a:cubicBezTo>
                    <a:pt x="3896" y="1910"/>
                    <a:pt x="3896" y="1910"/>
                    <a:pt x="3896" y="1910"/>
                  </a:cubicBezTo>
                  <a:cubicBezTo>
                    <a:pt x="3923" y="1910"/>
                    <a:pt x="3923" y="1910"/>
                    <a:pt x="3923" y="1910"/>
                  </a:cubicBezTo>
                  <a:cubicBezTo>
                    <a:pt x="3923" y="1819"/>
                    <a:pt x="3923" y="1819"/>
                    <a:pt x="3923" y="1819"/>
                  </a:cubicBezTo>
                  <a:cubicBezTo>
                    <a:pt x="3923" y="1766"/>
                    <a:pt x="3891" y="1754"/>
                    <a:pt x="3870" y="1754"/>
                  </a:cubicBezTo>
                  <a:close/>
                  <a:moveTo>
                    <a:pt x="4039" y="1776"/>
                  </a:moveTo>
                  <a:cubicBezTo>
                    <a:pt x="4054" y="1776"/>
                    <a:pt x="4064" y="1780"/>
                    <a:pt x="4071" y="1783"/>
                  </a:cubicBezTo>
                  <a:cubicBezTo>
                    <a:pt x="4077" y="1762"/>
                    <a:pt x="4077" y="1762"/>
                    <a:pt x="4077" y="1762"/>
                  </a:cubicBezTo>
                  <a:cubicBezTo>
                    <a:pt x="4070" y="1758"/>
                    <a:pt x="4055" y="1754"/>
                    <a:pt x="4039" y="1754"/>
                  </a:cubicBezTo>
                  <a:cubicBezTo>
                    <a:pt x="3989" y="1754"/>
                    <a:pt x="3957" y="1788"/>
                    <a:pt x="3957" y="1835"/>
                  </a:cubicBezTo>
                  <a:cubicBezTo>
                    <a:pt x="3957" y="1882"/>
                    <a:pt x="3987" y="1913"/>
                    <a:pt x="4033" y="1913"/>
                  </a:cubicBezTo>
                  <a:cubicBezTo>
                    <a:pt x="4053" y="1913"/>
                    <a:pt x="4069" y="1908"/>
                    <a:pt x="4077" y="1904"/>
                  </a:cubicBezTo>
                  <a:cubicBezTo>
                    <a:pt x="4072" y="1883"/>
                    <a:pt x="4072" y="1883"/>
                    <a:pt x="4072" y="1883"/>
                  </a:cubicBezTo>
                  <a:cubicBezTo>
                    <a:pt x="4064" y="1887"/>
                    <a:pt x="4054" y="1891"/>
                    <a:pt x="4038" y="1891"/>
                  </a:cubicBezTo>
                  <a:cubicBezTo>
                    <a:pt x="4008" y="1891"/>
                    <a:pt x="3985" y="1869"/>
                    <a:pt x="3985" y="1834"/>
                  </a:cubicBezTo>
                  <a:cubicBezTo>
                    <a:pt x="3985" y="1802"/>
                    <a:pt x="4004" y="1776"/>
                    <a:pt x="4039" y="1776"/>
                  </a:cubicBezTo>
                  <a:close/>
                  <a:moveTo>
                    <a:pt x="4203" y="1757"/>
                  </a:moveTo>
                  <a:cubicBezTo>
                    <a:pt x="4172" y="1847"/>
                    <a:pt x="4172" y="1847"/>
                    <a:pt x="4172" y="1847"/>
                  </a:cubicBezTo>
                  <a:cubicBezTo>
                    <a:pt x="4169" y="1858"/>
                    <a:pt x="4165" y="1869"/>
                    <a:pt x="4163" y="1878"/>
                  </a:cubicBezTo>
                  <a:cubicBezTo>
                    <a:pt x="4162" y="1878"/>
                    <a:pt x="4162" y="1878"/>
                    <a:pt x="4162" y="1878"/>
                  </a:cubicBezTo>
                  <a:cubicBezTo>
                    <a:pt x="4159" y="1869"/>
                    <a:pt x="4156" y="1857"/>
                    <a:pt x="4152" y="1847"/>
                  </a:cubicBezTo>
                  <a:cubicBezTo>
                    <a:pt x="4119" y="1757"/>
                    <a:pt x="4119" y="1757"/>
                    <a:pt x="4119" y="1757"/>
                  </a:cubicBezTo>
                  <a:cubicBezTo>
                    <a:pt x="4089" y="1757"/>
                    <a:pt x="4089" y="1757"/>
                    <a:pt x="4089" y="1757"/>
                  </a:cubicBezTo>
                  <a:cubicBezTo>
                    <a:pt x="4145" y="1898"/>
                    <a:pt x="4145" y="1898"/>
                    <a:pt x="4145" y="1898"/>
                  </a:cubicBezTo>
                  <a:cubicBezTo>
                    <a:pt x="4146" y="1901"/>
                    <a:pt x="4147" y="1903"/>
                    <a:pt x="4147" y="1905"/>
                  </a:cubicBezTo>
                  <a:cubicBezTo>
                    <a:pt x="4147" y="1906"/>
                    <a:pt x="4146" y="1909"/>
                    <a:pt x="4145" y="1911"/>
                  </a:cubicBezTo>
                  <a:cubicBezTo>
                    <a:pt x="4138" y="1926"/>
                    <a:pt x="4129" y="1936"/>
                    <a:pt x="4121" y="1942"/>
                  </a:cubicBezTo>
                  <a:cubicBezTo>
                    <a:pt x="4113" y="1949"/>
                    <a:pt x="4104" y="1954"/>
                    <a:pt x="4097" y="1956"/>
                  </a:cubicBezTo>
                  <a:cubicBezTo>
                    <a:pt x="4104" y="1979"/>
                    <a:pt x="4104" y="1979"/>
                    <a:pt x="4104" y="1979"/>
                  </a:cubicBezTo>
                  <a:cubicBezTo>
                    <a:pt x="4111" y="1978"/>
                    <a:pt x="4125" y="1973"/>
                    <a:pt x="4138" y="1961"/>
                  </a:cubicBezTo>
                  <a:cubicBezTo>
                    <a:pt x="4157" y="1945"/>
                    <a:pt x="4170" y="1918"/>
                    <a:pt x="4190" y="1866"/>
                  </a:cubicBezTo>
                  <a:cubicBezTo>
                    <a:pt x="4232" y="1757"/>
                    <a:pt x="4232" y="1757"/>
                    <a:pt x="4232" y="1757"/>
                  </a:cubicBezTo>
                  <a:lnTo>
                    <a:pt x="4203" y="175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14763462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65" r:id="rId5"/>
    <p:sldLayoutId id="2147483650" r:id="rId6"/>
    <p:sldLayoutId id="2147483662" r:id="rId7"/>
    <p:sldLayoutId id="2147483652" r:id="rId8"/>
    <p:sldLayoutId id="2147483654" r:id="rId9"/>
    <p:sldLayoutId id="2147483664" r:id="rId10"/>
    <p:sldLayoutId id="2147483663" r:id="rId11"/>
    <p:sldLayoutId id="2147483666" r:id="rId12"/>
    <p:sldLayoutId id="2147483667" r:id="rId13"/>
  </p:sldLayoutIdLst>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0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0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18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49300" y="3036567"/>
            <a:ext cx="9144000" cy="623248"/>
          </a:xfrm>
        </p:spPr>
        <p:txBody>
          <a:bodyPr/>
          <a:lstStyle/>
          <a:p>
            <a:r>
              <a:rPr lang="en-BE" dirty="0"/>
              <a:t>L</a:t>
            </a:r>
            <a:r>
              <a:rPr lang="fr-BE" dirty="0"/>
              <a:t>a note conceptuelle</a:t>
            </a:r>
            <a:endParaRPr lang="en-GB" dirty="0"/>
          </a:p>
        </p:txBody>
      </p:sp>
      <p:sp>
        <p:nvSpPr>
          <p:cNvPr id="6" name="Subtitle 5"/>
          <p:cNvSpPr>
            <a:spLocks noGrp="1"/>
          </p:cNvSpPr>
          <p:nvPr>
            <p:ph type="subTitle" idx="1"/>
          </p:nvPr>
        </p:nvSpPr>
        <p:spPr/>
        <p:txBody>
          <a:bodyPr/>
          <a:lstStyle/>
          <a:p>
            <a:r>
              <a:rPr lang="fr-BE" dirty="0"/>
              <a:t>Module</a:t>
            </a:r>
            <a:r>
              <a:rPr lang="en-BE" dirty="0"/>
              <a:t> </a:t>
            </a:r>
            <a:r>
              <a:rPr lang="fr-BE" dirty="0"/>
              <a:t>4</a:t>
            </a:r>
            <a:endParaRPr lang="en-GB" dirty="0"/>
          </a:p>
        </p:txBody>
      </p:sp>
    </p:spTree>
    <p:extLst>
      <p:ext uri="{BB962C8B-B14F-4D97-AF65-F5344CB8AC3E}">
        <p14:creationId xmlns:p14="http://schemas.microsoft.com/office/powerpoint/2010/main" val="28636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ea typeface="ヒラギノ角ゴ Pro W3" charset="-128"/>
              </a:rPr>
              <a:t>La structure de la note </a:t>
            </a:r>
            <a:r>
              <a:rPr lang="en-US" altLang="en-US" dirty="0" err="1">
                <a:ea typeface="ヒラギノ角ゴ Pro W3" charset="-128"/>
              </a:rPr>
              <a:t>conceptuelle</a:t>
            </a:r>
            <a:endParaRPr lang="en-US" altLang="en-US" dirty="0">
              <a:ea typeface="ヒラギノ角ゴ Pro W3" charset="-128"/>
            </a:endParaRPr>
          </a:p>
        </p:txBody>
      </p:sp>
      <p:sp>
        <p:nvSpPr>
          <p:cNvPr id="10244" name="Rectangle 3">
            <a:extLst>
              <a:ext uri="{FF2B5EF4-FFF2-40B4-BE49-F238E27FC236}">
                <a16:creationId xmlns:a16="http://schemas.microsoft.com/office/drawing/2014/main" id="{8EA889C6-2DC4-430D-89FF-489F2A1A576A}"/>
              </a:ext>
            </a:extLst>
          </p:cNvPr>
          <p:cNvSpPr>
            <a:spLocks noGrp="1" noChangeArrowheads="1"/>
          </p:cNvSpPr>
          <p:nvPr>
            <p:ph idx="1"/>
          </p:nvPr>
        </p:nvSpPr>
        <p:spPr/>
        <p:txBody>
          <a:bodyPr/>
          <a:lstStyle/>
          <a:p>
            <a:pPr marL="0" indent="0" eaLnBrk="1" hangingPunct="1">
              <a:buNone/>
              <a:defRPr/>
            </a:pPr>
            <a:r>
              <a:rPr lang="en-GB" altLang="en-US" sz="2800" dirty="0">
                <a:ea typeface="ヒラギノ角ゴ Pro W3" charset="-128"/>
              </a:rPr>
              <a:t>	</a:t>
            </a:r>
            <a:endParaRPr lang="en-GB" altLang="en-US" sz="1000" dirty="0">
              <a:ea typeface="ヒラギノ角ゴ Pro W3" charset="-128"/>
            </a:endParaRPr>
          </a:p>
        </p:txBody>
      </p:sp>
      <p:sp>
        <p:nvSpPr>
          <p:cNvPr id="2" name="Text Placeholder 1"/>
          <p:cNvSpPr>
            <a:spLocks noGrp="1"/>
          </p:cNvSpPr>
          <p:nvPr>
            <p:ph type="body" sz="quarter" idx="13"/>
          </p:nvPr>
        </p:nvSpPr>
        <p:spPr>
          <a:xfrm>
            <a:off x="838199" y="1221862"/>
            <a:ext cx="10861999" cy="332399"/>
          </a:xfrm>
        </p:spPr>
        <p:txBody>
          <a:bodyPr/>
          <a:lstStyle/>
          <a:p>
            <a:r>
              <a:rPr lang="x-none" altLang="en-US" dirty="0">
                <a:ea typeface="ヒラギノ角ゴ Pro W3" charset="-128"/>
              </a:rPr>
              <a:t>2. </a:t>
            </a:r>
            <a:r>
              <a:rPr lang="en-GB" altLang="en-US" dirty="0">
                <a:ea typeface="ヒラギノ角ゴ Pro W3" charset="-128"/>
              </a:rPr>
              <a:t>Conception de </a:t>
            </a:r>
            <a:r>
              <a:rPr lang="en-GB" altLang="en-US" dirty="0" err="1">
                <a:ea typeface="ヒラギノ角ゴ Pro W3" charset="-128"/>
              </a:rPr>
              <a:t>l’action</a:t>
            </a:r>
            <a:r>
              <a:rPr lang="en-GB" altLang="en-US" dirty="0">
                <a:ea typeface="ヒラギノ角ゴ Pro W3" charset="-128"/>
              </a:rPr>
              <a:t> (max </a:t>
            </a:r>
            <a:r>
              <a:rPr lang="x-none" altLang="en-US" dirty="0">
                <a:ea typeface="ヒラギノ角ゴ Pro W3" charset="-128"/>
              </a:rPr>
              <a:t>2</a:t>
            </a:r>
            <a:r>
              <a:rPr lang="en-GB" altLang="en-US" dirty="0">
                <a:ea typeface="ヒラギノ角ゴ Pro W3" charset="-128"/>
              </a:rPr>
              <a:t> page</a:t>
            </a:r>
            <a:r>
              <a:rPr lang="x-none" altLang="en-US" dirty="0">
                <a:ea typeface="ヒラギノ角ゴ Pro W3" charset="-128"/>
              </a:rPr>
              <a:t>s</a:t>
            </a:r>
            <a:r>
              <a:rPr lang="en-GB" altLang="en-US" dirty="0">
                <a:ea typeface="ヒラギノ角ゴ Pro W3" charset="-128"/>
              </a:rPr>
              <a:t>)</a:t>
            </a:r>
          </a:p>
        </p:txBody>
      </p:sp>
      <p:sp>
        <p:nvSpPr>
          <p:cNvPr id="24582" name="Text Box 6"/>
          <p:cNvSpPr txBox="1">
            <a:spLocks noChangeArrowheads="1"/>
          </p:cNvSpPr>
          <p:nvPr/>
        </p:nvSpPr>
        <p:spPr bwMode="auto">
          <a:xfrm>
            <a:off x="9012238" y="1052513"/>
            <a:ext cx="1763712" cy="3478212"/>
          </a:xfrm>
          <a:prstGeom prst="rect">
            <a:avLst/>
          </a:prstGeom>
          <a:noFill/>
          <a:ln>
            <a:noFill/>
          </a:ln>
          <a:effectLst/>
          <a:extLst>
            <a:ext uri="{909E8E84-426E-40DD-AFC4-6F175D3DCCD1}">
              <a14:hiddenFill xmlns:a14="http://schemas.microsoft.com/office/drawing/2010/main">
                <a:gradFill rotWithShape="0">
                  <a:gsLst>
                    <a:gs pos="0">
                      <a:schemeClr val="accent1"/>
                    </a:gs>
                    <a:gs pos="100000">
                      <a:schemeClr val="bg1"/>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 typeface="Wingdings" panose="05000000000000000000" pitchFamily="2" charset="2"/>
              <a:buChar char="þ"/>
            </a:pPr>
            <a:r>
              <a:rPr lang="fr-BE" altLang="en-US" sz="2800" b="1" dirty="0">
                <a:solidFill>
                  <a:schemeClr val="tx1"/>
                </a:solidFill>
              </a:rPr>
              <a:t> / </a:t>
            </a:r>
            <a:r>
              <a:rPr lang="x-none" altLang="en-US" sz="2800" b="1" dirty="0">
                <a:solidFill>
                  <a:schemeClr val="tx1"/>
                </a:solidFill>
              </a:rPr>
              <a:t>3</a:t>
            </a:r>
            <a:r>
              <a:rPr lang="fr-BE" altLang="en-US" sz="2800" b="1" dirty="0">
                <a:solidFill>
                  <a:schemeClr val="tx1"/>
                </a:solidFill>
              </a:rPr>
              <a:t>0</a:t>
            </a: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fr-BE" altLang="en-US" sz="2400" b="1" dirty="0">
              <a:solidFill>
                <a:schemeClr val="tx1"/>
              </a:solidFill>
            </a:endParaRPr>
          </a:p>
        </p:txBody>
      </p:sp>
      <p:sp>
        <p:nvSpPr>
          <p:cNvPr id="24583" name="AutoShape 8"/>
          <p:cNvSpPr>
            <a:spLocks/>
          </p:cNvSpPr>
          <p:nvPr/>
        </p:nvSpPr>
        <p:spPr bwMode="auto">
          <a:xfrm rot="5400000">
            <a:off x="9713119" y="1107282"/>
            <a:ext cx="360363" cy="1403350"/>
          </a:xfrm>
          <a:prstGeom prst="rightBrace">
            <a:avLst>
              <a:gd name="adj1" fmla="val 50896"/>
              <a:gd name="adj2" fmla="val 49329"/>
            </a:avLst>
          </a:prstGeom>
          <a:noFill/>
          <a:ln w="508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endParaRPr lang="en-US" altLang="en-US" sz="1800" b="1">
              <a:solidFill>
                <a:schemeClr val="tx1"/>
              </a:solidFill>
            </a:endParaRPr>
          </a:p>
        </p:txBody>
      </p:sp>
      <p:pic>
        <p:nvPicPr>
          <p:cNvPr id="4" name="Picture 3">
            <a:extLst>
              <a:ext uri="{FF2B5EF4-FFF2-40B4-BE49-F238E27FC236}">
                <a16:creationId xmlns:a16="http://schemas.microsoft.com/office/drawing/2014/main" id="{0891CC27-F4C6-4AB1-B5E5-B6BC6FDBB737}"/>
              </a:ext>
            </a:extLst>
          </p:cNvPr>
          <p:cNvPicPr>
            <a:picLocks noChangeAspect="1"/>
          </p:cNvPicPr>
          <p:nvPr/>
        </p:nvPicPr>
        <p:blipFill>
          <a:blip r:embed="rId3"/>
          <a:stretch>
            <a:fillRect/>
          </a:stretch>
        </p:blipFill>
        <p:spPr>
          <a:xfrm>
            <a:off x="3113710" y="2206626"/>
            <a:ext cx="7394926" cy="3851228"/>
          </a:xfrm>
          <a:prstGeom prst="rect">
            <a:avLst/>
          </a:prstGeom>
        </p:spPr>
      </p:pic>
    </p:spTree>
    <p:extLst>
      <p:ext uri="{BB962C8B-B14F-4D97-AF65-F5344CB8AC3E}">
        <p14:creationId xmlns:p14="http://schemas.microsoft.com/office/powerpoint/2010/main" val="271028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ea typeface="ヒラギノ角ゴ Pro W3" charset="-128"/>
              </a:rPr>
              <a:t>La structure de la note </a:t>
            </a:r>
            <a:r>
              <a:rPr lang="en-US" altLang="en-US" dirty="0" err="1">
                <a:ea typeface="ヒラギノ角ゴ Pro W3" charset="-128"/>
              </a:rPr>
              <a:t>conceptuelle</a:t>
            </a:r>
            <a:endParaRPr lang="en-US" altLang="en-US" dirty="0">
              <a:ea typeface="ヒラギノ角ゴ Pro W3" charset="-128"/>
            </a:endParaRPr>
          </a:p>
        </p:txBody>
      </p:sp>
      <p:sp>
        <p:nvSpPr>
          <p:cNvPr id="26627" name="Rectangle 3"/>
          <p:cNvSpPr>
            <a:spLocks noGrp="1" noChangeArrowheads="1"/>
          </p:cNvSpPr>
          <p:nvPr>
            <p:ph idx="1"/>
          </p:nvPr>
        </p:nvSpPr>
        <p:spPr/>
        <p:txBody>
          <a:bodyPr/>
          <a:lstStyle/>
          <a:p>
            <a:pPr marL="0" indent="0" eaLnBrk="1" hangingPunct="1">
              <a:lnSpc>
                <a:spcPct val="90000"/>
              </a:lnSpc>
              <a:buNone/>
            </a:pPr>
            <a:endParaRPr lang="en-GB" altLang="en-US" dirty="0">
              <a:ea typeface="ヒラギノ角ゴ Pro W3" charset="-128"/>
            </a:endParaRPr>
          </a:p>
          <a:p>
            <a:pPr marL="38263513" lvl="1" indent="-37474525">
              <a:buNone/>
            </a:pPr>
            <a:endParaRPr lang="en-GB" altLang="en-US" sz="2400" dirty="0">
              <a:ea typeface="ヒラギノ角ゴ Pro W3" charset="-128"/>
            </a:endParaRPr>
          </a:p>
        </p:txBody>
      </p:sp>
      <p:sp>
        <p:nvSpPr>
          <p:cNvPr id="2" name="Text Placeholder 1"/>
          <p:cNvSpPr>
            <a:spLocks noGrp="1"/>
          </p:cNvSpPr>
          <p:nvPr>
            <p:ph type="body" sz="quarter" idx="13"/>
          </p:nvPr>
        </p:nvSpPr>
        <p:spPr/>
        <p:txBody>
          <a:bodyPr/>
          <a:lstStyle/>
          <a:p>
            <a:r>
              <a:rPr lang="x-none" altLang="en-US" dirty="0">
                <a:ea typeface="ヒラギノ角ゴ Pro W3" charset="-128"/>
              </a:rPr>
              <a:t>1. </a:t>
            </a:r>
            <a:r>
              <a:rPr lang="fr-BE" altLang="en-US" dirty="0">
                <a:ea typeface="ヒラギノ角ゴ Pro W3" charset="-128"/>
              </a:rPr>
              <a:t>Pertinence de l’</a:t>
            </a:r>
            <a:r>
              <a:rPr lang="en-GB" altLang="en-US" dirty="0">
                <a:ea typeface="ヒラギノ角ゴ Pro W3" charset="-128"/>
              </a:rPr>
              <a:t>action (max 3</a:t>
            </a:r>
            <a:r>
              <a:rPr lang="x-none" altLang="en-US" dirty="0">
                <a:ea typeface="ヒラギノ角ゴ Pro W3" charset="-128"/>
              </a:rPr>
              <a:t> </a:t>
            </a:r>
            <a:r>
              <a:rPr lang="en-GB" altLang="en-US" dirty="0">
                <a:ea typeface="ヒラギノ角ゴ Pro W3" charset="-128"/>
              </a:rPr>
              <a:t>p</a:t>
            </a:r>
            <a:r>
              <a:rPr lang="x-none" altLang="en-US" dirty="0">
                <a:ea typeface="ヒラギノ角ゴ Pro W3" charset="-128"/>
              </a:rPr>
              <a:t>ages</a:t>
            </a:r>
            <a:r>
              <a:rPr lang="en-GB" altLang="en-US" dirty="0">
                <a:ea typeface="ヒラギノ角ゴ Pro W3" charset="-128"/>
              </a:rPr>
              <a:t>)</a:t>
            </a:r>
            <a:endParaRPr lang="en-GB" dirty="0"/>
          </a:p>
        </p:txBody>
      </p:sp>
      <p:sp>
        <p:nvSpPr>
          <p:cNvPr id="26630" name="Rectangle 15"/>
          <p:cNvSpPr>
            <a:spLocks noChangeArrowheads="1"/>
          </p:cNvSpPr>
          <p:nvPr/>
        </p:nvSpPr>
        <p:spPr bwMode="auto">
          <a:xfrm>
            <a:off x="9336089" y="4508501"/>
            <a:ext cx="1081087"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endParaRPr lang="en-US" altLang="en-US" sz="1800">
              <a:solidFill>
                <a:schemeClr val="tx1"/>
              </a:solidFill>
            </a:endParaRPr>
          </a:p>
        </p:txBody>
      </p:sp>
      <p:sp>
        <p:nvSpPr>
          <p:cNvPr id="26631" name="Text Box 16"/>
          <p:cNvSpPr txBox="1">
            <a:spLocks noChangeArrowheads="1"/>
          </p:cNvSpPr>
          <p:nvPr/>
        </p:nvSpPr>
        <p:spPr bwMode="auto">
          <a:xfrm>
            <a:off x="9012238" y="1042989"/>
            <a:ext cx="1763712" cy="1261884"/>
          </a:xfrm>
          <a:prstGeom prst="rect">
            <a:avLst/>
          </a:prstGeom>
          <a:noFill/>
          <a:ln>
            <a:noFill/>
          </a:ln>
          <a:effectLst/>
          <a:extLst>
            <a:ext uri="{909E8E84-426E-40DD-AFC4-6F175D3DCCD1}">
              <a14:hiddenFill xmlns:a14="http://schemas.microsoft.com/office/drawing/2010/main">
                <a:gradFill rotWithShape="0">
                  <a:gsLst>
                    <a:gs pos="0">
                      <a:schemeClr val="accent1"/>
                    </a:gs>
                    <a:gs pos="100000">
                      <a:schemeClr val="bg1"/>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 typeface="Wingdings" panose="05000000000000000000" pitchFamily="2" charset="2"/>
              <a:buChar char="þ"/>
            </a:pPr>
            <a:r>
              <a:rPr lang="fr-BE" altLang="en-US" sz="2800" b="1" dirty="0">
                <a:solidFill>
                  <a:schemeClr val="tx1"/>
                </a:solidFill>
              </a:rPr>
              <a:t> / </a:t>
            </a:r>
            <a:r>
              <a:rPr lang="x-none" altLang="en-US" sz="2800" b="1" dirty="0">
                <a:solidFill>
                  <a:schemeClr val="tx1"/>
                </a:solidFill>
              </a:rPr>
              <a:t>2</a:t>
            </a:r>
            <a:r>
              <a:rPr lang="fr-BE" altLang="en-US" sz="2800" b="1" dirty="0">
                <a:solidFill>
                  <a:schemeClr val="tx1"/>
                </a:solidFill>
              </a:rPr>
              <a:t>0</a:t>
            </a:r>
          </a:p>
          <a:p>
            <a:pPr algn="ctr" eaLnBrk="1" hangingPunct="1">
              <a:spcBef>
                <a:spcPct val="0"/>
              </a:spcBef>
              <a:buFont typeface="Wingdings" panose="05000000000000000000" pitchFamily="2" charset="2"/>
              <a:buNone/>
            </a:pPr>
            <a:endParaRPr lang="fr-BE" altLang="en-US" sz="2400" b="1" dirty="0">
              <a:solidFill>
                <a:schemeClr val="tx1"/>
              </a:solidFill>
            </a:endParaRPr>
          </a:p>
          <a:p>
            <a:pPr algn="ctr" eaLnBrk="1" hangingPunct="1">
              <a:spcBef>
                <a:spcPct val="0"/>
              </a:spcBef>
              <a:buFont typeface="Wingdings" panose="05000000000000000000" pitchFamily="2" charset="2"/>
              <a:buNone/>
            </a:pPr>
            <a:endParaRPr lang="en-US" altLang="en-US" sz="2400" b="1" dirty="0">
              <a:solidFill>
                <a:srgbClr val="FC2A14"/>
              </a:solidFill>
            </a:endParaRPr>
          </a:p>
        </p:txBody>
      </p:sp>
      <p:sp>
        <p:nvSpPr>
          <p:cNvPr id="26632" name="AutoShape 17"/>
          <p:cNvSpPr>
            <a:spLocks/>
          </p:cNvSpPr>
          <p:nvPr/>
        </p:nvSpPr>
        <p:spPr bwMode="auto">
          <a:xfrm rot="5400000">
            <a:off x="9713119" y="948532"/>
            <a:ext cx="360363" cy="1403350"/>
          </a:xfrm>
          <a:prstGeom prst="rightBrace">
            <a:avLst>
              <a:gd name="adj1" fmla="val 50896"/>
              <a:gd name="adj2" fmla="val 49329"/>
            </a:avLst>
          </a:prstGeom>
          <a:noFill/>
          <a:ln w="508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endParaRPr lang="en-US" altLang="en-US" sz="1800" b="1">
              <a:solidFill>
                <a:schemeClr val="tx1"/>
              </a:solidFill>
            </a:endParaRPr>
          </a:p>
        </p:txBody>
      </p:sp>
      <p:pic>
        <p:nvPicPr>
          <p:cNvPr id="4" name="Picture 3">
            <a:extLst>
              <a:ext uri="{FF2B5EF4-FFF2-40B4-BE49-F238E27FC236}">
                <a16:creationId xmlns:a16="http://schemas.microsoft.com/office/drawing/2014/main" id="{28B78589-8F57-4159-A235-622078F17359}"/>
              </a:ext>
            </a:extLst>
          </p:cNvPr>
          <p:cNvPicPr>
            <a:picLocks noChangeAspect="1"/>
          </p:cNvPicPr>
          <p:nvPr/>
        </p:nvPicPr>
        <p:blipFill>
          <a:blip r:embed="rId3"/>
          <a:stretch>
            <a:fillRect/>
          </a:stretch>
        </p:blipFill>
        <p:spPr>
          <a:xfrm>
            <a:off x="2610229" y="2060729"/>
            <a:ext cx="7878352" cy="3550029"/>
          </a:xfrm>
          <a:prstGeom prst="rect">
            <a:avLst/>
          </a:prstGeom>
        </p:spPr>
      </p:pic>
    </p:spTree>
    <p:extLst>
      <p:ext uri="{BB962C8B-B14F-4D97-AF65-F5344CB8AC3E}">
        <p14:creationId xmlns:p14="http://schemas.microsoft.com/office/powerpoint/2010/main" val="336759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5"/>
          <p:cNvSpPr>
            <a:spLocks noGrp="1" noChangeArrowheads="1"/>
          </p:cNvSpPr>
          <p:nvPr>
            <p:ph type="title"/>
          </p:nvPr>
        </p:nvSpPr>
        <p:spPr>
          <a:xfrm>
            <a:off x="839788" y="259853"/>
            <a:ext cx="10515600" cy="373949"/>
          </a:xfrm>
        </p:spPr>
        <p:txBody>
          <a:bodyPr/>
          <a:lstStyle/>
          <a:p>
            <a:r>
              <a:rPr lang="fr-BE" altLang="fr-FR" dirty="0"/>
              <a:t>La note conceptuelle: la structure</a:t>
            </a:r>
          </a:p>
        </p:txBody>
      </p:sp>
      <p:sp>
        <p:nvSpPr>
          <p:cNvPr id="28675" name="Content Placeholder 6"/>
          <p:cNvSpPr>
            <a:spLocks noGrp="1" noChangeArrowheads="1"/>
          </p:cNvSpPr>
          <p:nvPr>
            <p:ph sz="half" idx="1"/>
          </p:nvPr>
        </p:nvSpPr>
        <p:spPr>
          <a:xfrm>
            <a:off x="982665" y="1991169"/>
            <a:ext cx="5022209" cy="4525962"/>
          </a:xfrm>
        </p:spPr>
        <p:txBody>
          <a:bodyPr>
            <a:normAutofit/>
          </a:bodyPr>
          <a:lstStyle/>
          <a:p>
            <a:pPr marL="538162" lvl="2" indent="0">
              <a:buNone/>
            </a:pPr>
            <a:r>
              <a:rPr lang="en-GB" sz="2000" kern="1200" noProof="0" dirty="0">
                <a:solidFill>
                  <a:schemeClr val="tx1"/>
                </a:solidFill>
                <a:latin typeface="+mn-lt"/>
                <a:ea typeface="+mn-ea"/>
                <a:cs typeface="Arial" panose="020B0604020202020204" pitchFamily="34" charset="0"/>
              </a:rPr>
              <a:t>1.1.</a:t>
            </a:r>
            <a:r>
              <a:rPr lang="fr-BE" sz="2000" kern="1200" dirty="0">
                <a:solidFill>
                  <a:schemeClr val="tx1"/>
                </a:solidFill>
                <a:effectLst/>
                <a:latin typeface="+mn-lt"/>
                <a:ea typeface="+mn-ea"/>
                <a:cs typeface="Arial" panose="020B0604020202020204" pitchFamily="34" charset="0"/>
              </a:rPr>
              <a:t> Pertinence aux objectifs et priorités de l'appel à propositions</a:t>
            </a:r>
            <a:endParaRPr lang="en-GB" sz="2000" kern="1200" noProof="0" dirty="0">
              <a:solidFill>
                <a:schemeClr val="tx1"/>
              </a:solidFill>
              <a:latin typeface="+mn-lt"/>
              <a:ea typeface="+mn-ea"/>
              <a:cs typeface="Arial" panose="020B0604020202020204" pitchFamily="34" charset="0"/>
            </a:endParaRPr>
          </a:p>
          <a:p>
            <a:pPr marL="538162" lvl="2" indent="0">
              <a:buNone/>
            </a:pPr>
            <a:endParaRPr lang="en-GB" altLang="fr-FR" dirty="0"/>
          </a:p>
          <a:p>
            <a:pPr marL="538162" lvl="2" indent="0">
              <a:buNone/>
            </a:pPr>
            <a:endParaRPr lang="en-GB" altLang="fr-FR" dirty="0"/>
          </a:p>
          <a:p>
            <a:pPr marL="538162" lvl="2" indent="0">
              <a:buNone/>
            </a:pPr>
            <a:endParaRPr lang="en-GB" altLang="fr-FR" dirty="0"/>
          </a:p>
          <a:p>
            <a:pPr marL="538162" lvl="2" indent="0">
              <a:buNone/>
            </a:pPr>
            <a:endParaRPr lang="en-GB" altLang="fr-FR" dirty="0"/>
          </a:p>
          <a:p>
            <a:pPr marL="538162" lvl="2" indent="0">
              <a:buNone/>
            </a:pPr>
            <a:r>
              <a:rPr lang="en-GB" sz="2000" kern="1200" noProof="0" dirty="0">
                <a:solidFill>
                  <a:schemeClr val="tx1"/>
                </a:solidFill>
                <a:latin typeface="+mn-lt"/>
                <a:ea typeface="+mn-ea"/>
                <a:cs typeface="Arial" panose="020B0604020202020204" pitchFamily="34" charset="0"/>
              </a:rPr>
              <a:t>1.2. </a:t>
            </a:r>
            <a:r>
              <a:rPr lang="fr-BE" sz="2000" kern="1200" noProof="0" dirty="0">
                <a:solidFill>
                  <a:schemeClr val="tx1"/>
                </a:solidFill>
                <a:latin typeface="+mn-lt"/>
                <a:ea typeface="+mn-ea"/>
                <a:cs typeface="Arial" panose="020B0604020202020204" pitchFamily="34" charset="0"/>
              </a:rPr>
              <a:t>Pertinence par rapport aux besoins et contraintes spécifiques du (des) pays, région (s) et / ou secteur (s) cible (s)</a:t>
            </a:r>
            <a:endParaRPr lang="fr-BE" sz="2000" noProof="0" dirty="0">
              <a:effectLst/>
              <a:latin typeface="+mn-lt"/>
              <a:cs typeface="Arial" panose="020B0604020202020204" pitchFamily="34" charset="0"/>
            </a:endParaRPr>
          </a:p>
          <a:p>
            <a:pPr marL="538162" lvl="2" indent="0">
              <a:buNone/>
            </a:pPr>
            <a:endParaRPr lang="en-GB" altLang="fr-FR" dirty="0"/>
          </a:p>
        </p:txBody>
      </p:sp>
      <p:sp>
        <p:nvSpPr>
          <p:cNvPr id="28676" name="Content Placeholder 7"/>
          <p:cNvSpPr>
            <a:spLocks noGrp="1" noChangeArrowheads="1"/>
          </p:cNvSpPr>
          <p:nvPr>
            <p:ph sz="half" idx="2"/>
          </p:nvPr>
        </p:nvSpPr>
        <p:spPr>
          <a:xfrm>
            <a:off x="6919274" y="2017386"/>
            <a:ext cx="4663125" cy="4525963"/>
          </a:xfrm>
        </p:spPr>
        <p:txBody>
          <a:bodyPr>
            <a:normAutofit/>
          </a:bodyPr>
          <a:lstStyle/>
          <a:p>
            <a:pPr marL="538162" lvl="2" indent="0">
              <a:buNone/>
            </a:pPr>
            <a:r>
              <a:rPr lang="fr-FR" altLang="fr-FR" dirty="0"/>
              <a:t>Vous devez montrer que vous connaissez le cycle des opérations de l’UE et que votre proposition s'y intègre parfaitement. </a:t>
            </a:r>
            <a:endParaRPr lang="x-none" altLang="fr-FR" dirty="0"/>
          </a:p>
          <a:p>
            <a:pPr marL="538162" lvl="2" indent="0">
              <a:buNone/>
            </a:pPr>
            <a:endParaRPr lang="fr-BE" altLang="fr-FR" dirty="0"/>
          </a:p>
          <a:p>
            <a:pPr marL="538162" lvl="2" indent="0">
              <a:buNone/>
            </a:pPr>
            <a:r>
              <a:rPr lang="fr-FR" altLang="fr-FR" dirty="0"/>
              <a:t>Vous devez maintenant montrer que votre proposition est également pertinente pour les plans nationaux et régionaux et que vous tenez compte de toute initiative de l'UE dans ce domaine (DG DEVCO/INTPA)</a:t>
            </a:r>
            <a:endParaRPr lang="fr-BE" altLang="fr-FR" dirty="0"/>
          </a:p>
        </p:txBody>
      </p:sp>
      <p:sp>
        <p:nvSpPr>
          <p:cNvPr id="28681" name="Rounded Rectangle 10"/>
          <p:cNvSpPr>
            <a:spLocks noChangeArrowheads="1"/>
          </p:cNvSpPr>
          <p:nvPr/>
        </p:nvSpPr>
        <p:spPr bwMode="auto">
          <a:xfrm>
            <a:off x="1949337" y="1268984"/>
            <a:ext cx="3922713"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eaLnBrk="1" hangingPunct="1">
              <a:spcBef>
                <a:spcPct val="0"/>
              </a:spcBef>
              <a:buFontTx/>
              <a:buNone/>
            </a:pPr>
            <a:r>
              <a:rPr lang="fr-BE" altLang="fr-FR" sz="2400" b="1" u="sng" dirty="0">
                <a:solidFill>
                  <a:srgbClr val="002060"/>
                </a:solidFill>
              </a:rPr>
              <a:t>Que va évaluer l’UE?</a:t>
            </a:r>
            <a:r>
              <a:rPr lang="fr-BE" altLang="fr-FR" sz="1800" b="1" u="sng" dirty="0">
                <a:solidFill>
                  <a:srgbClr val="002060"/>
                </a:solidFill>
              </a:rPr>
              <a:t> </a:t>
            </a:r>
          </a:p>
        </p:txBody>
      </p:sp>
      <p:sp>
        <p:nvSpPr>
          <p:cNvPr id="28682" name="Rounded Rectangle 11"/>
          <p:cNvSpPr>
            <a:spLocks noChangeArrowheads="1"/>
          </p:cNvSpPr>
          <p:nvPr/>
        </p:nvSpPr>
        <p:spPr bwMode="auto">
          <a:xfrm>
            <a:off x="8502977" y="1278120"/>
            <a:ext cx="1108437"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r>
              <a:rPr lang="fr-BE" altLang="fr-FR" sz="2400" b="1" u="sng" dirty="0">
                <a:solidFill>
                  <a:srgbClr val="002060"/>
                </a:solidFill>
              </a:rPr>
              <a:t>Conseils</a:t>
            </a:r>
            <a:r>
              <a:rPr lang="fr-BE" altLang="fr-FR" sz="2400" b="1" dirty="0">
                <a:solidFill>
                  <a:srgbClr val="002060"/>
                </a:solidFill>
              </a:rPr>
              <a:t>: </a:t>
            </a:r>
            <a:endParaRPr lang="fr-BE" altLang="fr-FR" sz="1800" b="1" dirty="0">
              <a:solidFill>
                <a:srgbClr val="002060"/>
              </a:solidFill>
            </a:endParaRPr>
          </a:p>
        </p:txBody>
      </p:sp>
      <p:sp>
        <p:nvSpPr>
          <p:cNvPr id="11" name="Text Placeholder 1"/>
          <p:cNvSpPr txBox="1">
            <a:spLocks/>
          </p:cNvSpPr>
          <p:nvPr/>
        </p:nvSpPr>
        <p:spPr>
          <a:xfrm>
            <a:off x="720401" y="699738"/>
            <a:ext cx="10861999" cy="332399"/>
          </a:xfrm>
          <a:prstGeom prst="rect">
            <a:avLst/>
          </a:prstGeom>
        </p:spPr>
        <p:txBody>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0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0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18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x-none" altLang="en-US" sz="2400" b="1" dirty="0">
                <a:ea typeface="ヒラギノ角ゴ Pro W3" charset="-128"/>
              </a:rPr>
              <a:t>1.</a:t>
            </a:r>
            <a:r>
              <a:rPr lang="en-GB" altLang="en-US" sz="2400" b="1" dirty="0">
                <a:ea typeface="ヒラギノ角ゴ Pro W3" charset="-128"/>
              </a:rPr>
              <a:t>La pertinence de </a:t>
            </a:r>
            <a:r>
              <a:rPr lang="en-GB" altLang="en-US" sz="2400" b="1" dirty="0" err="1">
                <a:ea typeface="ヒラギノ角ゴ Pro W3" charset="-128"/>
              </a:rPr>
              <a:t>l’action</a:t>
            </a:r>
            <a:r>
              <a:rPr lang="en-GB" altLang="en-US" sz="2400" b="1" dirty="0">
                <a:ea typeface="ヒラギノ角ゴ Pro W3" charset="-128"/>
              </a:rPr>
              <a:t> (max 3</a:t>
            </a:r>
            <a:r>
              <a:rPr lang="x-none" altLang="en-US" sz="2400" b="1" dirty="0">
                <a:ea typeface="ヒラギノ角ゴ Pro W3" charset="-128"/>
              </a:rPr>
              <a:t> </a:t>
            </a:r>
            <a:r>
              <a:rPr lang="en-GB" altLang="en-US" sz="2400" b="1" dirty="0">
                <a:ea typeface="ヒラギノ角ゴ Pro W3" charset="-128"/>
              </a:rPr>
              <a:t>p</a:t>
            </a:r>
            <a:r>
              <a:rPr lang="x-none" altLang="en-US" sz="2400" b="1" dirty="0">
                <a:ea typeface="ヒラギノ角ゴ Pro W3" charset="-128"/>
              </a:rPr>
              <a:t>ages</a:t>
            </a:r>
            <a:r>
              <a:rPr lang="en-GB" altLang="en-US" sz="2400" b="1" dirty="0">
                <a:ea typeface="ヒラギノ角ゴ Pro W3" charset="-128"/>
              </a:rPr>
              <a:t>)</a:t>
            </a:r>
            <a:endParaRPr lang="en-GB" sz="2400" b="1" dirty="0"/>
          </a:p>
        </p:txBody>
      </p:sp>
      <p:sp>
        <p:nvSpPr>
          <p:cNvPr id="2" name="Right Arrow 1"/>
          <p:cNvSpPr/>
          <p:nvPr/>
        </p:nvSpPr>
        <p:spPr>
          <a:xfrm>
            <a:off x="6004874" y="2171804"/>
            <a:ext cx="1093509"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6094055" y="3863182"/>
            <a:ext cx="1093509"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28800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noChangeArrowheads="1"/>
          </p:cNvSpPr>
          <p:nvPr>
            <p:ph type="title"/>
          </p:nvPr>
        </p:nvSpPr>
        <p:spPr>
          <a:xfrm>
            <a:off x="832644" y="187471"/>
            <a:ext cx="10515600" cy="373949"/>
          </a:xfrm>
        </p:spPr>
        <p:txBody>
          <a:bodyPr/>
          <a:lstStyle/>
          <a:p>
            <a:r>
              <a:rPr lang="fr-BE" altLang="fr-FR" dirty="0"/>
              <a:t>La note conceptuelle: la structure</a:t>
            </a:r>
          </a:p>
        </p:txBody>
      </p:sp>
      <p:sp>
        <p:nvSpPr>
          <p:cNvPr id="29699" name="Content Placeholder 6"/>
          <p:cNvSpPr>
            <a:spLocks noGrp="1" noChangeArrowheads="1"/>
          </p:cNvSpPr>
          <p:nvPr>
            <p:ph sz="half" idx="1"/>
          </p:nvPr>
        </p:nvSpPr>
        <p:spPr>
          <a:xfrm>
            <a:off x="1566466" y="1624013"/>
            <a:ext cx="4531122" cy="1995880"/>
          </a:xfrm>
        </p:spPr>
        <p:txBody>
          <a:bodyPr/>
          <a:lstStyle/>
          <a:p>
            <a:pPr marL="538162" lvl="2" indent="0">
              <a:buNone/>
            </a:pPr>
            <a:r>
              <a:rPr lang="en-GB" sz="2000" kern="1200" noProof="0" dirty="0">
                <a:solidFill>
                  <a:schemeClr val="tx1"/>
                </a:solidFill>
                <a:latin typeface="+mn-lt"/>
                <a:ea typeface="+mn-ea"/>
                <a:cs typeface="Arial" panose="020B0604020202020204" pitchFamily="34" charset="0"/>
              </a:rPr>
              <a:t>1.3.</a:t>
            </a:r>
            <a:r>
              <a:rPr lang="fr-BE" sz="2000" kern="1200" dirty="0">
                <a:solidFill>
                  <a:schemeClr val="tx1"/>
                </a:solidFill>
                <a:effectLst/>
                <a:latin typeface="+mn-lt"/>
                <a:ea typeface="+mn-ea"/>
                <a:cs typeface="Arial" panose="020B0604020202020204" pitchFamily="34" charset="0"/>
              </a:rPr>
              <a:t> Analyse besoins groupes cibles et bénéficiaires finaux</a:t>
            </a:r>
            <a:endParaRPr lang="en-GB" sz="2000" kern="1200" noProof="0" dirty="0">
              <a:solidFill>
                <a:schemeClr val="tx1"/>
              </a:solidFill>
              <a:latin typeface="+mn-lt"/>
              <a:ea typeface="+mn-ea"/>
              <a:cs typeface="Arial" panose="020B0604020202020204" pitchFamily="34" charset="0"/>
            </a:endParaRPr>
          </a:p>
          <a:p>
            <a:pPr marL="538162" lvl="2" indent="0">
              <a:buNone/>
            </a:pPr>
            <a:endParaRPr lang="en-GB" altLang="fr-FR" dirty="0"/>
          </a:p>
        </p:txBody>
      </p:sp>
      <p:sp>
        <p:nvSpPr>
          <p:cNvPr id="29700" name="Content Placeholder 7"/>
          <p:cNvSpPr>
            <a:spLocks noGrp="1" noChangeArrowheads="1"/>
          </p:cNvSpPr>
          <p:nvPr>
            <p:ph sz="half" idx="2"/>
          </p:nvPr>
        </p:nvSpPr>
        <p:spPr>
          <a:xfrm>
            <a:off x="6995713" y="1521314"/>
            <a:ext cx="4927076" cy="4525963"/>
          </a:xfrm>
        </p:spPr>
        <p:txBody>
          <a:bodyPr/>
          <a:lstStyle/>
          <a:p>
            <a:pPr lvl="2">
              <a:buFont typeface="Wingdings" panose="05000000000000000000" pitchFamily="2" charset="2"/>
              <a:buChar char="Ø"/>
            </a:pPr>
            <a:r>
              <a:rPr lang="x-none" altLang="fr-FR" dirty="0"/>
              <a:t> </a:t>
            </a:r>
            <a:r>
              <a:rPr lang="fr-FR" altLang="fr-FR" dirty="0"/>
              <a:t>Vous devez montrer que vous connaissez vos bénéficiaires directes et finaux.</a:t>
            </a:r>
          </a:p>
          <a:p>
            <a:pPr lvl="2">
              <a:buFont typeface="Wingdings" panose="05000000000000000000" pitchFamily="2" charset="2"/>
              <a:buChar char="Ø"/>
            </a:pPr>
            <a:r>
              <a:rPr lang="fr-FR" altLang="fr-FR" dirty="0"/>
              <a:t>Vous devez également montrer que ce que vous proposez est adapté à leurs besoins</a:t>
            </a:r>
          </a:p>
          <a:p>
            <a:pPr lvl="2">
              <a:buFont typeface="Wingdings" panose="05000000000000000000" pitchFamily="2" charset="2"/>
              <a:buChar char="Ø"/>
            </a:pPr>
            <a:r>
              <a:rPr lang="fr-FR" altLang="fr-FR" dirty="0"/>
              <a:t>Quantifier autant que possible </a:t>
            </a:r>
          </a:p>
          <a:p>
            <a:pPr lvl="2">
              <a:buFont typeface="Wingdings" panose="05000000000000000000" pitchFamily="2" charset="2"/>
              <a:buChar char="Ø"/>
            </a:pPr>
            <a:endParaRPr lang="fr-FR" altLang="fr-FR" dirty="0"/>
          </a:p>
          <a:p>
            <a:pPr lvl="2">
              <a:buFont typeface="Wingdings" panose="05000000000000000000" pitchFamily="2" charset="2"/>
              <a:buChar char="Ø"/>
            </a:pPr>
            <a:endParaRPr lang="fr-BE" altLang="fr-FR" dirty="0"/>
          </a:p>
        </p:txBody>
      </p:sp>
      <p:sp>
        <p:nvSpPr>
          <p:cNvPr id="10" name="Content Placeholder 6"/>
          <p:cNvSpPr txBox="1">
            <a:spLocks noChangeArrowheads="1"/>
          </p:cNvSpPr>
          <p:nvPr/>
        </p:nvSpPr>
        <p:spPr>
          <a:xfrm>
            <a:off x="1532813" y="3855962"/>
            <a:ext cx="4423966" cy="2618049"/>
          </a:xfrm>
          <a:prstGeom prst="rect">
            <a:avLst/>
          </a:prstGeom>
        </p:spPr>
        <p:txBody>
          <a:bodyPr vert="horz" lIns="0" tIns="0" rIns="0" bIns="0" rtlCol="0">
            <a:normAutofit/>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8162" lvl="2" indent="0">
              <a:buNone/>
            </a:pPr>
            <a:endParaRPr lang="en-GB" sz="2000" kern="1200" noProof="0" dirty="0">
              <a:solidFill>
                <a:schemeClr val="tx1"/>
              </a:solidFill>
              <a:latin typeface="+mn-lt"/>
              <a:ea typeface="+mn-ea"/>
              <a:cs typeface="Arial" panose="020B0604020202020204" pitchFamily="34" charset="0"/>
            </a:endParaRPr>
          </a:p>
          <a:p>
            <a:pPr marL="538162" lvl="2" indent="0">
              <a:buNone/>
            </a:pPr>
            <a:endParaRPr lang="en-GB" dirty="0">
              <a:cs typeface="Arial" panose="020B0604020202020204" pitchFamily="34" charset="0"/>
            </a:endParaRPr>
          </a:p>
          <a:p>
            <a:pPr marL="538162" lvl="2" indent="0">
              <a:buNone/>
            </a:pPr>
            <a:r>
              <a:rPr lang="en-GB" sz="2000" kern="1200" noProof="0" dirty="0">
                <a:solidFill>
                  <a:schemeClr val="tx1"/>
                </a:solidFill>
                <a:latin typeface="+mn-lt"/>
                <a:ea typeface="+mn-ea"/>
                <a:cs typeface="Arial" panose="020B0604020202020204" pitchFamily="34" charset="0"/>
              </a:rPr>
              <a:t>1.4 </a:t>
            </a:r>
            <a:r>
              <a:rPr lang="fr-BE" sz="2000" noProof="0" dirty="0">
                <a:latin typeface="+mn-lt"/>
                <a:cs typeface="Arial" panose="020B0604020202020204" pitchFamily="34" charset="0"/>
              </a:rPr>
              <a:t>Éléments particuliers à valeur ajoutée</a:t>
            </a:r>
            <a:endParaRPr lang="fr-BE" sz="2000" kern="1200" noProof="0" dirty="0">
              <a:solidFill>
                <a:schemeClr val="tx1"/>
              </a:solidFill>
              <a:latin typeface="+mn-lt"/>
              <a:ea typeface="+mn-ea"/>
              <a:cs typeface="Arial" panose="020B0604020202020204" pitchFamily="34" charset="0"/>
            </a:endParaRPr>
          </a:p>
          <a:p>
            <a:pPr marL="538162" lvl="2" indent="0">
              <a:buNone/>
            </a:pPr>
            <a:endParaRPr lang="en-GB" altLang="fr-FR" dirty="0"/>
          </a:p>
        </p:txBody>
      </p:sp>
      <p:sp>
        <p:nvSpPr>
          <p:cNvPr id="11" name="Content Placeholder 7"/>
          <p:cNvSpPr txBox="1">
            <a:spLocks noChangeArrowheads="1"/>
          </p:cNvSpPr>
          <p:nvPr/>
        </p:nvSpPr>
        <p:spPr>
          <a:xfrm>
            <a:off x="6995712" y="3977327"/>
            <a:ext cx="4800999" cy="2069950"/>
          </a:xfrm>
          <a:prstGeom prst="rect">
            <a:avLst/>
          </a:prstGeom>
        </p:spPr>
        <p:txBody>
          <a:bodyPr vert="horz" lIns="0" tIns="0" rIns="0" bIns="0" rtlCol="0">
            <a:normAutofit/>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fr-FR" altLang="fr-FR" dirty="0"/>
              <a:t>Il ne suffit pas de dire que vous allez vous occuper de la question du genre et de l'environnement, il faut maintenant montrer comment vous allez le faire. </a:t>
            </a:r>
          </a:p>
          <a:p>
            <a:pPr lvl="2"/>
            <a:r>
              <a:rPr lang="fr-FR" altLang="fr-FR" dirty="0"/>
              <a:t>Essayez d'être innovant, </a:t>
            </a:r>
            <a:endParaRPr lang="fr-BE" altLang="fr-FR" dirty="0"/>
          </a:p>
        </p:txBody>
      </p:sp>
      <p:sp>
        <p:nvSpPr>
          <p:cNvPr id="12" name="Text Placeholder 1"/>
          <p:cNvSpPr txBox="1">
            <a:spLocks/>
          </p:cNvSpPr>
          <p:nvPr/>
        </p:nvSpPr>
        <p:spPr>
          <a:xfrm>
            <a:off x="552288" y="605048"/>
            <a:ext cx="10861999" cy="332399"/>
          </a:xfrm>
          <a:prstGeom prst="rect">
            <a:avLst/>
          </a:prstGeom>
        </p:spPr>
        <p:txBody>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0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0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18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x-none" altLang="en-US" sz="2400" b="1" dirty="0">
                <a:ea typeface="ヒラギノ角ゴ Pro W3" charset="-128"/>
              </a:rPr>
              <a:t>1.</a:t>
            </a:r>
            <a:r>
              <a:rPr lang="fr-BE" altLang="en-US" sz="2400" b="1" dirty="0">
                <a:ea typeface="ヒラギノ角ゴ Pro W3" charset="-128"/>
              </a:rPr>
              <a:t> Pertinence de l’</a:t>
            </a:r>
            <a:r>
              <a:rPr lang="en-GB" altLang="en-US" sz="2400" b="1" dirty="0">
                <a:ea typeface="ヒラギノ角ゴ Pro W3" charset="-128"/>
              </a:rPr>
              <a:t>action (max 3</a:t>
            </a:r>
            <a:r>
              <a:rPr lang="x-none" altLang="en-US" sz="2400" b="1" dirty="0">
                <a:ea typeface="ヒラギノ角ゴ Pro W3" charset="-128"/>
              </a:rPr>
              <a:t> </a:t>
            </a:r>
            <a:r>
              <a:rPr lang="en-GB" altLang="en-US" sz="2400" b="1" dirty="0">
                <a:ea typeface="ヒラギノ角ゴ Pro W3" charset="-128"/>
              </a:rPr>
              <a:t>p</a:t>
            </a:r>
            <a:r>
              <a:rPr lang="x-none" altLang="en-US" sz="2400" b="1" dirty="0">
                <a:ea typeface="ヒラギノ角ゴ Pro W3" charset="-128"/>
              </a:rPr>
              <a:t>ages</a:t>
            </a:r>
            <a:r>
              <a:rPr lang="en-GB" altLang="en-US" sz="2400" b="1" dirty="0">
                <a:ea typeface="ヒラギノ角ゴ Pro W3" charset="-128"/>
              </a:rPr>
              <a:t>)</a:t>
            </a:r>
            <a:endParaRPr lang="en-GB" sz="2400" b="1" dirty="0"/>
          </a:p>
        </p:txBody>
      </p:sp>
      <p:sp>
        <p:nvSpPr>
          <p:cNvPr id="13" name="Rounded Rectangle 10"/>
          <p:cNvSpPr>
            <a:spLocks noChangeArrowheads="1"/>
          </p:cNvSpPr>
          <p:nvPr/>
        </p:nvSpPr>
        <p:spPr bwMode="auto">
          <a:xfrm>
            <a:off x="2100203" y="953033"/>
            <a:ext cx="3922713"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eaLnBrk="1" hangingPunct="1">
              <a:spcBef>
                <a:spcPct val="0"/>
              </a:spcBef>
              <a:buFontTx/>
              <a:buNone/>
            </a:pPr>
            <a:r>
              <a:rPr lang="fr-BE" altLang="fr-FR" sz="2400" b="1" u="sng" dirty="0">
                <a:solidFill>
                  <a:srgbClr val="002060"/>
                </a:solidFill>
              </a:rPr>
              <a:t>Que va évaluer l’UE? </a:t>
            </a:r>
          </a:p>
        </p:txBody>
      </p:sp>
      <p:sp>
        <p:nvSpPr>
          <p:cNvPr id="14" name="Rounded Rectangle 11"/>
          <p:cNvSpPr>
            <a:spLocks noChangeArrowheads="1"/>
          </p:cNvSpPr>
          <p:nvPr/>
        </p:nvSpPr>
        <p:spPr bwMode="auto">
          <a:xfrm>
            <a:off x="8550093" y="871011"/>
            <a:ext cx="1108437"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r>
              <a:rPr lang="fr-BE" altLang="fr-FR" sz="2400" b="1" dirty="0">
                <a:solidFill>
                  <a:srgbClr val="002060"/>
                </a:solidFill>
              </a:rPr>
              <a:t>Conseils: </a:t>
            </a:r>
            <a:endParaRPr lang="fr-BE" altLang="fr-FR" sz="1800" b="1" dirty="0">
              <a:solidFill>
                <a:srgbClr val="002060"/>
              </a:solidFill>
            </a:endParaRPr>
          </a:p>
        </p:txBody>
      </p:sp>
      <p:sp>
        <p:nvSpPr>
          <p:cNvPr id="17" name="Right Arrow 16"/>
          <p:cNvSpPr/>
          <p:nvPr/>
        </p:nvSpPr>
        <p:spPr>
          <a:xfrm>
            <a:off x="5983287" y="2222430"/>
            <a:ext cx="1093509"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Left Brace 1"/>
          <p:cNvSpPr/>
          <p:nvPr/>
        </p:nvSpPr>
        <p:spPr>
          <a:xfrm>
            <a:off x="7220931" y="1518711"/>
            <a:ext cx="197521" cy="19386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Right Arrow 18"/>
          <p:cNvSpPr/>
          <p:nvPr/>
        </p:nvSpPr>
        <p:spPr>
          <a:xfrm>
            <a:off x="6013660" y="4606061"/>
            <a:ext cx="1093509"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Left Brace 2"/>
          <p:cNvSpPr/>
          <p:nvPr/>
        </p:nvSpPr>
        <p:spPr>
          <a:xfrm>
            <a:off x="7220931" y="3931007"/>
            <a:ext cx="273378" cy="1921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29669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noChangeArrowheads="1"/>
          </p:cNvSpPr>
          <p:nvPr>
            <p:ph type="title"/>
          </p:nvPr>
        </p:nvSpPr>
        <p:spPr>
          <a:xfrm>
            <a:off x="773113" y="350395"/>
            <a:ext cx="10515600" cy="373949"/>
          </a:xfrm>
        </p:spPr>
        <p:txBody>
          <a:bodyPr/>
          <a:lstStyle/>
          <a:p>
            <a:r>
              <a:rPr lang="fr-BE" altLang="fr-FR" dirty="0"/>
              <a:t>La note conceptuelle: la structure</a:t>
            </a:r>
          </a:p>
        </p:txBody>
      </p:sp>
      <p:sp>
        <p:nvSpPr>
          <p:cNvPr id="31747" name="Content Placeholder 6"/>
          <p:cNvSpPr>
            <a:spLocks noGrp="1" noChangeArrowheads="1"/>
          </p:cNvSpPr>
          <p:nvPr>
            <p:ph sz="half" idx="1"/>
          </p:nvPr>
        </p:nvSpPr>
        <p:spPr>
          <a:xfrm>
            <a:off x="1605108" y="2254676"/>
            <a:ext cx="4038600" cy="1962835"/>
          </a:xfrm>
        </p:spPr>
        <p:txBody>
          <a:bodyPr>
            <a:normAutofit/>
          </a:bodyPr>
          <a:lstStyle/>
          <a:p>
            <a:pPr marL="538162" lvl="2" indent="0">
              <a:buNone/>
            </a:pPr>
            <a:r>
              <a:rPr lang="fr-FR" sz="2000" kern="1200" noProof="0" dirty="0">
                <a:solidFill>
                  <a:schemeClr val="tx1"/>
                </a:solidFill>
                <a:latin typeface="+mn-lt"/>
                <a:ea typeface="+mn-ea"/>
                <a:cs typeface="+mn-cs"/>
              </a:rPr>
              <a:t>2.1.</a:t>
            </a:r>
            <a:r>
              <a:rPr lang="fr-FR" sz="2000" kern="1200" dirty="0">
                <a:solidFill>
                  <a:schemeClr val="tx1"/>
                </a:solidFill>
                <a:effectLst/>
                <a:latin typeface="+mn-lt"/>
                <a:ea typeface="+mn-ea"/>
                <a:cs typeface="+mn-cs"/>
              </a:rPr>
              <a:t> Cohérence de l’action. Logique d’intervention.</a:t>
            </a:r>
            <a:endParaRPr lang="fr-FR" sz="2000" kern="1200" noProof="0" dirty="0">
              <a:solidFill>
                <a:schemeClr val="tx1"/>
              </a:solidFill>
              <a:latin typeface="+mn-lt"/>
              <a:ea typeface="+mn-ea"/>
              <a:cs typeface="+mn-cs"/>
            </a:endParaRPr>
          </a:p>
          <a:p>
            <a:pPr lvl="2"/>
            <a:endParaRPr lang="fr-BE" altLang="fr-FR" dirty="0"/>
          </a:p>
        </p:txBody>
      </p:sp>
      <p:sp>
        <p:nvSpPr>
          <p:cNvPr id="31748" name="Content Placeholder 7"/>
          <p:cNvSpPr>
            <a:spLocks noGrp="1" noChangeArrowheads="1"/>
          </p:cNvSpPr>
          <p:nvPr>
            <p:ph sz="half" idx="2"/>
          </p:nvPr>
        </p:nvSpPr>
        <p:spPr>
          <a:xfrm>
            <a:off x="6324990" y="2078878"/>
            <a:ext cx="5384800" cy="2338419"/>
          </a:xfrm>
        </p:spPr>
        <p:txBody>
          <a:bodyPr>
            <a:normAutofit/>
          </a:bodyPr>
          <a:lstStyle/>
          <a:p>
            <a:pPr marL="538162" lvl="2" indent="0">
              <a:buNone/>
            </a:pPr>
            <a:r>
              <a:rPr lang="fr-FR" altLang="fr-FR" dirty="0"/>
              <a:t>- Vous devez élaborer un logique d'intervention qui soit cohérente et en accord avec l'analyse du contexte. </a:t>
            </a:r>
          </a:p>
          <a:p>
            <a:pPr marL="538162" lvl="2" indent="0">
              <a:buNone/>
            </a:pPr>
            <a:r>
              <a:rPr lang="fr-FR" altLang="fr-FR" dirty="0"/>
              <a:t>- Vous devez montrer que vous connaissez le contexte et que l'action est en accord avec celui-ci. </a:t>
            </a:r>
          </a:p>
          <a:p>
            <a:pPr marL="538162" lvl="2" indent="0">
              <a:buNone/>
            </a:pPr>
            <a:r>
              <a:rPr lang="fr-FR" altLang="fr-FR" dirty="0"/>
              <a:t>- Il y a une nette évolution vers une focalisation sur les résultats et les produits.</a:t>
            </a:r>
            <a:endParaRPr lang="fr-BE" altLang="fr-FR" dirty="0"/>
          </a:p>
          <a:p>
            <a:pPr lvl="2"/>
            <a:endParaRPr lang="fr-BE" altLang="fr-FR" dirty="0"/>
          </a:p>
        </p:txBody>
      </p:sp>
      <p:sp>
        <p:nvSpPr>
          <p:cNvPr id="11" name="Text Placeholder 1"/>
          <p:cNvSpPr txBox="1">
            <a:spLocks/>
          </p:cNvSpPr>
          <p:nvPr/>
        </p:nvSpPr>
        <p:spPr>
          <a:xfrm>
            <a:off x="678262" y="823744"/>
            <a:ext cx="10861999" cy="332399"/>
          </a:xfrm>
          <a:prstGeom prst="rect">
            <a:avLst/>
          </a:prstGeom>
        </p:spPr>
        <p:txBody>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0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0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18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x-none" altLang="en-US" sz="2400" b="1" dirty="0">
                <a:ea typeface="ヒラギノ角ゴ Pro W3" charset="-128"/>
              </a:rPr>
              <a:t>2. </a:t>
            </a:r>
            <a:r>
              <a:rPr lang="fr-BE" altLang="en-US" sz="2400" b="1" dirty="0">
                <a:ea typeface="ヒラギノ角ゴ Pro W3" charset="-128"/>
              </a:rPr>
              <a:t>Conception de l’</a:t>
            </a:r>
            <a:r>
              <a:rPr lang="en-GB" altLang="en-US" sz="2400" b="1" dirty="0">
                <a:ea typeface="ヒラギノ角ゴ Pro W3" charset="-128"/>
              </a:rPr>
              <a:t>action (max </a:t>
            </a:r>
            <a:r>
              <a:rPr lang="x-none" altLang="en-US" sz="2400" b="1" dirty="0">
                <a:ea typeface="ヒラギノ角ゴ Pro W3" charset="-128"/>
              </a:rPr>
              <a:t>2</a:t>
            </a:r>
            <a:r>
              <a:rPr lang="en-GB" altLang="en-US" sz="2400" b="1" dirty="0">
                <a:ea typeface="ヒラギノ角ゴ Pro W3" charset="-128"/>
              </a:rPr>
              <a:t> page</a:t>
            </a:r>
            <a:r>
              <a:rPr lang="x-none" altLang="en-US" sz="2400" b="1" dirty="0">
                <a:ea typeface="ヒラギノ角ゴ Pro W3" charset="-128"/>
              </a:rPr>
              <a:t>s</a:t>
            </a:r>
            <a:r>
              <a:rPr lang="en-GB" altLang="en-US" sz="2400" b="1" dirty="0">
                <a:ea typeface="ヒラギノ角ゴ Pro W3" charset="-128"/>
              </a:rPr>
              <a:t>)</a:t>
            </a:r>
          </a:p>
        </p:txBody>
      </p:sp>
      <p:sp>
        <p:nvSpPr>
          <p:cNvPr id="12" name="Content Placeholder 6"/>
          <p:cNvSpPr txBox="1">
            <a:spLocks noChangeArrowheads="1"/>
          </p:cNvSpPr>
          <p:nvPr/>
        </p:nvSpPr>
        <p:spPr>
          <a:xfrm>
            <a:off x="1685295" y="4783455"/>
            <a:ext cx="4423966" cy="1347633"/>
          </a:xfrm>
          <a:prstGeom prst="rect">
            <a:avLst/>
          </a:prstGeom>
        </p:spPr>
        <p:txBody>
          <a:bodyPr vert="horz" lIns="0" tIns="0" rIns="0" bIns="0" rtlCol="0">
            <a:normAutofit/>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endParaRPr lang="en-GB" altLang="fr-FR" dirty="0"/>
          </a:p>
        </p:txBody>
      </p:sp>
      <p:sp>
        <p:nvSpPr>
          <p:cNvPr id="13" name="Content Placeholder 6"/>
          <p:cNvSpPr txBox="1">
            <a:spLocks noChangeArrowheads="1"/>
          </p:cNvSpPr>
          <p:nvPr/>
        </p:nvSpPr>
        <p:spPr>
          <a:xfrm>
            <a:off x="6503830" y="4898364"/>
            <a:ext cx="4423966" cy="556576"/>
          </a:xfrm>
          <a:prstGeom prst="rect">
            <a:avLst/>
          </a:prstGeom>
        </p:spPr>
        <p:txBody>
          <a:bodyPr vert="horz" lIns="0" tIns="0" rIns="0" bIns="0" rtlCol="0">
            <a:normAutofit/>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8162" lvl="2" indent="0">
              <a:buNone/>
            </a:pPr>
            <a:r>
              <a:rPr lang="en-GB" altLang="fr-FR" dirty="0"/>
              <a:t>Important </a:t>
            </a:r>
            <a:r>
              <a:rPr lang="en-GB" altLang="fr-FR" dirty="0" err="1"/>
              <a:t>d’élaborer</a:t>
            </a:r>
            <a:r>
              <a:rPr lang="en-GB" altLang="fr-FR" dirty="0"/>
              <a:t> un </a:t>
            </a:r>
            <a:r>
              <a:rPr lang="en-GB" altLang="fr-FR" dirty="0" err="1"/>
              <a:t>arbre</a:t>
            </a:r>
            <a:r>
              <a:rPr lang="en-GB" altLang="fr-FR" dirty="0"/>
              <a:t> à </a:t>
            </a:r>
            <a:r>
              <a:rPr lang="en-GB" altLang="fr-FR" dirty="0" err="1"/>
              <a:t>problème</a:t>
            </a:r>
            <a:r>
              <a:rPr lang="en-GB" altLang="fr-FR" dirty="0"/>
              <a:t> et à </a:t>
            </a:r>
            <a:r>
              <a:rPr lang="en-GB" altLang="fr-FR" dirty="0" err="1"/>
              <a:t>objectif</a:t>
            </a:r>
            <a:endParaRPr lang="en-GB" altLang="fr-FR" dirty="0"/>
          </a:p>
        </p:txBody>
      </p:sp>
      <p:sp>
        <p:nvSpPr>
          <p:cNvPr id="15" name="Rounded Rectangle 10"/>
          <p:cNvSpPr>
            <a:spLocks noChangeArrowheads="1"/>
          </p:cNvSpPr>
          <p:nvPr/>
        </p:nvSpPr>
        <p:spPr bwMode="auto">
          <a:xfrm>
            <a:off x="1901434" y="1331215"/>
            <a:ext cx="3922713"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eaLnBrk="1" hangingPunct="1">
              <a:spcBef>
                <a:spcPct val="0"/>
              </a:spcBef>
              <a:buFontTx/>
              <a:buNone/>
            </a:pPr>
            <a:r>
              <a:rPr lang="fr-BE" altLang="fr-FR" sz="2400" b="1" u="sng" dirty="0">
                <a:solidFill>
                  <a:srgbClr val="002060"/>
                </a:solidFill>
              </a:rPr>
              <a:t>Que va évaluer l’UE? </a:t>
            </a:r>
          </a:p>
        </p:txBody>
      </p:sp>
      <p:sp>
        <p:nvSpPr>
          <p:cNvPr id="16" name="Rounded Rectangle 11"/>
          <p:cNvSpPr>
            <a:spLocks noChangeArrowheads="1"/>
          </p:cNvSpPr>
          <p:nvPr/>
        </p:nvSpPr>
        <p:spPr bwMode="auto">
          <a:xfrm>
            <a:off x="8352226" y="1313360"/>
            <a:ext cx="1108437"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r>
              <a:rPr lang="fr-BE" altLang="fr-FR" sz="2400" b="1" u="sng" dirty="0">
                <a:solidFill>
                  <a:srgbClr val="002060"/>
                </a:solidFill>
              </a:rPr>
              <a:t>Conseils</a:t>
            </a:r>
            <a:r>
              <a:rPr lang="fr-BE" altLang="fr-FR" sz="2400" b="1" dirty="0">
                <a:solidFill>
                  <a:srgbClr val="002060"/>
                </a:solidFill>
              </a:rPr>
              <a:t>: </a:t>
            </a:r>
            <a:endParaRPr lang="fr-BE" altLang="fr-FR" sz="1800" b="1" dirty="0">
              <a:solidFill>
                <a:srgbClr val="002060"/>
              </a:solidFill>
            </a:endParaRPr>
          </a:p>
        </p:txBody>
      </p:sp>
      <p:sp>
        <p:nvSpPr>
          <p:cNvPr id="17" name="Right Arrow 16"/>
          <p:cNvSpPr/>
          <p:nvPr/>
        </p:nvSpPr>
        <p:spPr>
          <a:xfrm>
            <a:off x="5830687" y="2893980"/>
            <a:ext cx="838402"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6006971" y="4888606"/>
            <a:ext cx="838402"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3BF34848-FDAD-4DC1-ADE6-44A5158EE913}"/>
              </a:ext>
            </a:extLst>
          </p:cNvPr>
          <p:cNvSpPr txBox="1"/>
          <p:nvPr/>
        </p:nvSpPr>
        <p:spPr>
          <a:xfrm>
            <a:off x="2097197" y="4880454"/>
            <a:ext cx="3600162" cy="646331"/>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lang="fr-FR" sz="1800" kern="1200" noProof="0" dirty="0">
                <a:solidFill>
                  <a:schemeClr val="tx1"/>
                </a:solidFill>
                <a:latin typeface="+mn-lt"/>
                <a:ea typeface="+mn-ea"/>
                <a:cs typeface="+mn-cs"/>
              </a:rPr>
              <a:t>2.2. Analyse </a:t>
            </a:r>
            <a:r>
              <a:rPr lang="fr-FR" sz="1800" kern="1200" dirty="0">
                <a:solidFill>
                  <a:schemeClr val="tx1"/>
                </a:solidFill>
                <a:effectLst/>
                <a:latin typeface="+mn-lt"/>
                <a:ea typeface="+mn-ea"/>
                <a:cs typeface="+mn-cs"/>
              </a:rPr>
              <a:t>des problèmes en jeu, et capacités des parties prenantes</a:t>
            </a:r>
            <a:endParaRPr lang="fr-FR" sz="1800" kern="1200" noProof="0" dirty="0">
              <a:solidFill>
                <a:schemeClr val="tx1"/>
              </a:solidFill>
              <a:latin typeface="+mn-lt"/>
              <a:ea typeface="+mn-ea"/>
              <a:cs typeface="+mn-cs"/>
            </a:endParaRPr>
          </a:p>
        </p:txBody>
      </p:sp>
    </p:spTree>
    <p:extLst>
      <p:ext uri="{BB962C8B-B14F-4D97-AF65-F5344CB8AC3E}">
        <p14:creationId xmlns:p14="http://schemas.microsoft.com/office/powerpoint/2010/main" val="1003522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noChangeArrowheads="1"/>
          </p:cNvSpPr>
          <p:nvPr>
            <p:ph type="title"/>
          </p:nvPr>
        </p:nvSpPr>
        <p:spPr>
          <a:xfrm>
            <a:off x="773113" y="350395"/>
            <a:ext cx="10515600" cy="373949"/>
          </a:xfrm>
        </p:spPr>
        <p:txBody>
          <a:bodyPr/>
          <a:lstStyle/>
          <a:p>
            <a:r>
              <a:rPr lang="fr-BE" altLang="fr-FR" dirty="0"/>
              <a:t>La note conceptuelle: la structure</a:t>
            </a:r>
          </a:p>
        </p:txBody>
      </p:sp>
      <p:sp>
        <p:nvSpPr>
          <p:cNvPr id="31747" name="Content Placeholder 6"/>
          <p:cNvSpPr>
            <a:spLocks noGrp="1" noChangeArrowheads="1"/>
          </p:cNvSpPr>
          <p:nvPr>
            <p:ph sz="half" idx="1"/>
          </p:nvPr>
        </p:nvSpPr>
        <p:spPr>
          <a:xfrm>
            <a:off x="1605108" y="2254677"/>
            <a:ext cx="4038600" cy="978718"/>
          </a:xfrm>
        </p:spPr>
        <p:txBody>
          <a:bodyPr>
            <a:normAutofit/>
          </a:bodyPr>
          <a:lstStyle/>
          <a:p>
            <a:pPr lvl="2"/>
            <a:r>
              <a:rPr lang="fr-FR" sz="2000" dirty="0"/>
              <a:t>2.3 </a:t>
            </a:r>
            <a:r>
              <a:rPr lang="fr-FR" sz="2000" kern="1200" dirty="0">
                <a:solidFill>
                  <a:schemeClr val="tx1"/>
                </a:solidFill>
                <a:effectLst/>
                <a:latin typeface="+mn-lt"/>
                <a:ea typeface="+mn-ea"/>
                <a:cs typeface="+mn-cs"/>
              </a:rPr>
              <a:t>Facteurs externes (risques et hypothèses)</a:t>
            </a:r>
            <a:r>
              <a:rPr lang="fr-FR" sz="2000" dirty="0"/>
              <a:t>?</a:t>
            </a:r>
            <a:endParaRPr lang="fr-FR" sz="2000" kern="1200" noProof="0" dirty="0">
              <a:solidFill>
                <a:schemeClr val="tx1"/>
              </a:solidFill>
              <a:latin typeface="+mn-lt"/>
              <a:ea typeface="+mn-ea"/>
              <a:cs typeface="+mn-cs"/>
            </a:endParaRPr>
          </a:p>
          <a:p>
            <a:pPr lvl="2"/>
            <a:endParaRPr lang="fr-BE" altLang="fr-FR" dirty="0"/>
          </a:p>
        </p:txBody>
      </p:sp>
      <p:sp>
        <p:nvSpPr>
          <p:cNvPr id="31748" name="Content Placeholder 7"/>
          <p:cNvSpPr>
            <a:spLocks noGrp="1" noChangeArrowheads="1"/>
          </p:cNvSpPr>
          <p:nvPr>
            <p:ph sz="half" idx="2"/>
          </p:nvPr>
        </p:nvSpPr>
        <p:spPr>
          <a:xfrm>
            <a:off x="6324990" y="2078878"/>
            <a:ext cx="5384800" cy="1543205"/>
          </a:xfrm>
        </p:spPr>
        <p:txBody>
          <a:bodyPr>
            <a:normAutofit/>
          </a:bodyPr>
          <a:lstStyle/>
          <a:p>
            <a:pPr lvl="2"/>
            <a:r>
              <a:rPr lang="fr-FR" altLang="fr-FR" dirty="0"/>
              <a:t>Il est important, même à ce stade, que vous élaboriez un cadre logique afin d'avoir une idée claire des hypothèses de votre action et des risques potentiels qui peuvent compromettre votre action. </a:t>
            </a:r>
            <a:endParaRPr lang="fr-BE" altLang="fr-FR" dirty="0"/>
          </a:p>
        </p:txBody>
      </p:sp>
      <p:sp>
        <p:nvSpPr>
          <p:cNvPr id="11" name="Text Placeholder 1"/>
          <p:cNvSpPr txBox="1">
            <a:spLocks/>
          </p:cNvSpPr>
          <p:nvPr/>
        </p:nvSpPr>
        <p:spPr>
          <a:xfrm>
            <a:off x="678262" y="823744"/>
            <a:ext cx="10861999" cy="332399"/>
          </a:xfrm>
          <a:prstGeom prst="rect">
            <a:avLst/>
          </a:prstGeom>
        </p:spPr>
        <p:txBody>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0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0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18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x-none" altLang="en-US" sz="2400" b="1" dirty="0">
                <a:ea typeface="ヒラギノ角ゴ Pro W3" charset="-128"/>
              </a:rPr>
              <a:t>2. </a:t>
            </a:r>
            <a:r>
              <a:rPr lang="en-GB" altLang="en-US" sz="2400" b="1" dirty="0">
                <a:ea typeface="ヒラギノ角ゴ Pro W3" charset="-128"/>
              </a:rPr>
              <a:t>Des</a:t>
            </a:r>
            <a:r>
              <a:rPr lang="x-none" altLang="en-US" sz="2400" b="1" dirty="0">
                <a:ea typeface="ヒラギノ角ゴ Pro W3" charset="-128"/>
              </a:rPr>
              <a:t>ign</a:t>
            </a:r>
            <a:r>
              <a:rPr lang="en-GB" altLang="en-US" sz="2400" b="1" dirty="0">
                <a:ea typeface="ヒラギノ角ゴ Pro W3" charset="-128"/>
              </a:rPr>
              <a:t> of the action (max </a:t>
            </a:r>
            <a:r>
              <a:rPr lang="x-none" altLang="en-US" sz="2400" b="1" dirty="0">
                <a:ea typeface="ヒラギノ角ゴ Pro W3" charset="-128"/>
              </a:rPr>
              <a:t>2</a:t>
            </a:r>
            <a:r>
              <a:rPr lang="en-GB" altLang="en-US" sz="2400" b="1" dirty="0">
                <a:ea typeface="ヒラギノ角ゴ Pro W3" charset="-128"/>
              </a:rPr>
              <a:t> page</a:t>
            </a:r>
            <a:r>
              <a:rPr lang="x-none" altLang="en-US" sz="2400" b="1" dirty="0">
                <a:ea typeface="ヒラギノ角ゴ Pro W3" charset="-128"/>
              </a:rPr>
              <a:t>s</a:t>
            </a:r>
            <a:r>
              <a:rPr lang="en-GB" altLang="en-US" sz="2400" b="1" dirty="0">
                <a:ea typeface="ヒラギノ角ゴ Pro W3" charset="-128"/>
              </a:rPr>
              <a:t>)</a:t>
            </a:r>
          </a:p>
        </p:txBody>
      </p:sp>
      <p:sp>
        <p:nvSpPr>
          <p:cNvPr id="12" name="Content Placeholder 6"/>
          <p:cNvSpPr txBox="1">
            <a:spLocks noChangeArrowheads="1"/>
          </p:cNvSpPr>
          <p:nvPr/>
        </p:nvSpPr>
        <p:spPr>
          <a:xfrm>
            <a:off x="1650807" y="5000659"/>
            <a:ext cx="4423966" cy="1347633"/>
          </a:xfrm>
          <a:prstGeom prst="rect">
            <a:avLst/>
          </a:prstGeom>
        </p:spPr>
        <p:txBody>
          <a:bodyPr vert="horz" lIns="0" tIns="0" rIns="0" bIns="0" rtlCol="0">
            <a:normAutofit/>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fr-FR" sz="2000" dirty="0"/>
              <a:t>2.5 </a:t>
            </a:r>
            <a:r>
              <a:rPr lang="fr-FR" sz="2000" kern="1200" dirty="0">
                <a:solidFill>
                  <a:schemeClr val="tx1"/>
                </a:solidFill>
                <a:effectLst/>
                <a:latin typeface="+mn-lt"/>
                <a:ea typeface="+mn-ea"/>
                <a:cs typeface="+mn-cs"/>
              </a:rPr>
              <a:t>Eléments transversaux</a:t>
            </a:r>
            <a:endParaRPr lang="fr-FR" sz="2000" kern="1200" noProof="0" dirty="0">
              <a:solidFill>
                <a:schemeClr val="tx1"/>
              </a:solidFill>
              <a:latin typeface="+mn-lt"/>
              <a:ea typeface="+mn-ea"/>
              <a:cs typeface="+mn-cs"/>
            </a:endParaRPr>
          </a:p>
        </p:txBody>
      </p:sp>
      <p:sp>
        <p:nvSpPr>
          <p:cNvPr id="13" name="Content Placeholder 6"/>
          <p:cNvSpPr txBox="1">
            <a:spLocks noChangeArrowheads="1"/>
          </p:cNvSpPr>
          <p:nvPr/>
        </p:nvSpPr>
        <p:spPr>
          <a:xfrm>
            <a:off x="6580494" y="5014016"/>
            <a:ext cx="4423966" cy="1347633"/>
          </a:xfrm>
          <a:prstGeom prst="rect">
            <a:avLst/>
          </a:prstGeom>
        </p:spPr>
        <p:txBody>
          <a:bodyPr vert="horz" lIns="0" tIns="0" rIns="0" bIns="0" rtlCol="0">
            <a:normAutofit fontScale="85000" lnSpcReduction="20000"/>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fr-FR" altLang="fr-FR" dirty="0"/>
              <a:t>Dans votre proposition, vous devez au mentionner les thématiques transversales suivantes: </a:t>
            </a:r>
          </a:p>
          <a:p>
            <a:pPr lvl="3"/>
            <a:r>
              <a:rPr lang="fr-FR" altLang="fr-FR" dirty="0"/>
              <a:t>L’environnement </a:t>
            </a:r>
          </a:p>
          <a:p>
            <a:pPr lvl="3"/>
            <a:r>
              <a:rPr lang="fr-FR" altLang="fr-FR" dirty="0"/>
              <a:t>Le genre</a:t>
            </a:r>
          </a:p>
          <a:p>
            <a:pPr lvl="3"/>
            <a:r>
              <a:rPr lang="en-GB" altLang="fr-FR" dirty="0"/>
              <a:t>Project axe sur les droits</a:t>
            </a:r>
          </a:p>
        </p:txBody>
      </p:sp>
      <p:sp>
        <p:nvSpPr>
          <p:cNvPr id="14" name="Rounded Rectangle 8"/>
          <p:cNvSpPr>
            <a:spLocks noChangeArrowheads="1"/>
          </p:cNvSpPr>
          <p:nvPr/>
        </p:nvSpPr>
        <p:spPr bwMode="auto">
          <a:xfrm>
            <a:off x="831873" y="2322099"/>
            <a:ext cx="865188" cy="647700"/>
          </a:xfrm>
          <a:prstGeom prst="roundRect">
            <a:avLst>
              <a:gd name="adj" fmla="val 16667"/>
            </a:avLst>
          </a:prstGeom>
          <a:solidFill>
            <a:schemeClr val="accent1"/>
          </a:solidFill>
          <a:ln w="19050" algn="ctr">
            <a:solidFill>
              <a:schemeClr val="tx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r>
              <a:rPr lang="fr-BE" altLang="fr-FR" sz="1600" dirty="0">
                <a:solidFill>
                  <a:schemeClr val="bg1"/>
                </a:solidFill>
              </a:rPr>
              <a:t>5=</a:t>
            </a:r>
            <a:r>
              <a:rPr lang="x-none" altLang="fr-FR" sz="1600" dirty="0">
                <a:solidFill>
                  <a:schemeClr val="bg1"/>
                </a:solidFill>
              </a:rPr>
              <a:t>5</a:t>
            </a:r>
            <a:endParaRPr lang="fr-BE" altLang="fr-FR" sz="1600" dirty="0">
              <a:solidFill>
                <a:schemeClr val="bg1"/>
              </a:solidFill>
            </a:endParaRPr>
          </a:p>
        </p:txBody>
      </p:sp>
      <p:sp>
        <p:nvSpPr>
          <p:cNvPr id="15" name="Rounded Rectangle 10"/>
          <p:cNvSpPr>
            <a:spLocks noChangeArrowheads="1"/>
          </p:cNvSpPr>
          <p:nvPr/>
        </p:nvSpPr>
        <p:spPr bwMode="auto">
          <a:xfrm>
            <a:off x="1901434" y="1331215"/>
            <a:ext cx="3922713"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eaLnBrk="1" hangingPunct="1">
              <a:spcBef>
                <a:spcPct val="0"/>
              </a:spcBef>
              <a:buFontTx/>
              <a:buNone/>
            </a:pPr>
            <a:r>
              <a:rPr lang="fr-BE" altLang="fr-FR" sz="2400" b="1" u="sng" dirty="0" err="1">
                <a:solidFill>
                  <a:srgbClr val="002060"/>
                </a:solidFill>
              </a:rPr>
              <a:t>What</a:t>
            </a:r>
            <a:r>
              <a:rPr lang="fr-BE" altLang="fr-FR" sz="2400" b="1" u="sng" dirty="0">
                <a:solidFill>
                  <a:srgbClr val="002060"/>
                </a:solidFill>
              </a:rPr>
              <a:t> </a:t>
            </a:r>
            <a:r>
              <a:rPr lang="fr-BE" altLang="fr-FR" sz="2400" b="1" u="sng" dirty="0" err="1">
                <a:solidFill>
                  <a:srgbClr val="002060"/>
                </a:solidFill>
              </a:rPr>
              <a:t>will</a:t>
            </a:r>
            <a:r>
              <a:rPr lang="fr-BE" altLang="fr-FR" sz="2400" b="1" u="sng" dirty="0">
                <a:solidFill>
                  <a:srgbClr val="002060"/>
                </a:solidFill>
              </a:rPr>
              <a:t> </a:t>
            </a:r>
            <a:r>
              <a:rPr lang="x-none" altLang="fr-FR" sz="2400" b="1" u="sng" dirty="0">
                <a:solidFill>
                  <a:srgbClr val="002060"/>
                </a:solidFill>
              </a:rPr>
              <a:t>EC</a:t>
            </a:r>
            <a:r>
              <a:rPr lang="fr-BE" altLang="fr-FR" sz="2400" b="1" u="sng" dirty="0">
                <a:solidFill>
                  <a:srgbClr val="002060"/>
                </a:solidFill>
              </a:rPr>
              <a:t> </a:t>
            </a:r>
            <a:r>
              <a:rPr lang="fr-BE" altLang="fr-FR" sz="2400" b="1" u="sng" dirty="0" err="1">
                <a:solidFill>
                  <a:srgbClr val="002060"/>
                </a:solidFill>
              </a:rPr>
              <a:t>evaluate</a:t>
            </a:r>
            <a:r>
              <a:rPr lang="fr-BE" altLang="fr-FR" sz="2400" b="1" u="sng" dirty="0">
                <a:solidFill>
                  <a:srgbClr val="002060"/>
                </a:solidFill>
              </a:rPr>
              <a:t>?</a:t>
            </a:r>
            <a:r>
              <a:rPr lang="fr-BE" altLang="fr-FR" sz="1800" b="1" u="sng" dirty="0">
                <a:solidFill>
                  <a:srgbClr val="002060"/>
                </a:solidFill>
              </a:rPr>
              <a:t> </a:t>
            </a:r>
          </a:p>
        </p:txBody>
      </p:sp>
      <p:sp>
        <p:nvSpPr>
          <p:cNvPr id="16" name="Rounded Rectangle 11"/>
          <p:cNvSpPr>
            <a:spLocks noChangeArrowheads="1"/>
          </p:cNvSpPr>
          <p:nvPr/>
        </p:nvSpPr>
        <p:spPr bwMode="auto">
          <a:xfrm>
            <a:off x="8361557" y="1238017"/>
            <a:ext cx="1108437" cy="647700"/>
          </a:xfrm>
          <a:prstGeom prst="roundRect">
            <a:avLst>
              <a:gd name="adj" fmla="val 16667"/>
            </a:avLst>
          </a:prstGeom>
          <a:solidFill>
            <a:schemeClr val="bg1"/>
          </a:solidFill>
          <a:ln w="9525" algn="ctr">
            <a:solidFill>
              <a:schemeClr val="bg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r>
              <a:rPr lang="fr-BE" altLang="fr-FR" sz="2400" b="1" dirty="0">
                <a:solidFill>
                  <a:srgbClr val="002060"/>
                </a:solidFill>
              </a:rPr>
              <a:t>Tips: </a:t>
            </a:r>
            <a:endParaRPr lang="fr-BE" altLang="fr-FR" sz="1800" b="1" dirty="0">
              <a:solidFill>
                <a:srgbClr val="002060"/>
              </a:solidFill>
            </a:endParaRPr>
          </a:p>
        </p:txBody>
      </p:sp>
      <p:sp>
        <p:nvSpPr>
          <p:cNvPr id="17" name="Right Arrow 16"/>
          <p:cNvSpPr/>
          <p:nvPr/>
        </p:nvSpPr>
        <p:spPr>
          <a:xfrm>
            <a:off x="5905789" y="2373092"/>
            <a:ext cx="838402"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6006971" y="4888606"/>
            <a:ext cx="838402"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ontent Placeholder 6"/>
          <p:cNvSpPr txBox="1">
            <a:spLocks noChangeArrowheads="1"/>
          </p:cNvSpPr>
          <p:nvPr/>
        </p:nvSpPr>
        <p:spPr>
          <a:xfrm>
            <a:off x="1605108" y="3389890"/>
            <a:ext cx="4038600" cy="1248098"/>
          </a:xfrm>
          <a:prstGeom prst="rect">
            <a:avLst/>
          </a:prstGeom>
        </p:spPr>
        <p:txBody>
          <a:bodyPr vert="horz" lIns="0" tIns="0" rIns="0" bIns="0" rtlCol="0">
            <a:normAutofit/>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fr-FR" sz="2000" dirty="0"/>
              <a:t>2.4 Faisabilité</a:t>
            </a:r>
            <a:endParaRPr lang="fr-FR" sz="2000" kern="1200" noProof="0" dirty="0">
              <a:solidFill>
                <a:schemeClr val="tx1"/>
              </a:solidFill>
              <a:latin typeface="+mn-lt"/>
              <a:ea typeface="+mn-ea"/>
              <a:cs typeface="+mn-cs"/>
            </a:endParaRPr>
          </a:p>
          <a:p>
            <a:pPr lvl="2"/>
            <a:endParaRPr lang="fr-BE" altLang="fr-FR" dirty="0"/>
          </a:p>
        </p:txBody>
      </p:sp>
      <p:sp>
        <p:nvSpPr>
          <p:cNvPr id="20" name="Content Placeholder 7"/>
          <p:cNvSpPr txBox="1">
            <a:spLocks noChangeArrowheads="1"/>
          </p:cNvSpPr>
          <p:nvPr/>
        </p:nvSpPr>
        <p:spPr>
          <a:xfrm>
            <a:off x="6324990" y="3727234"/>
            <a:ext cx="5384800" cy="690064"/>
          </a:xfrm>
          <a:prstGeom prst="rect">
            <a:avLst/>
          </a:prstGeom>
        </p:spPr>
        <p:txBody>
          <a:bodyPr vert="horz" lIns="0" tIns="0" rIns="0" bIns="0" rtlCol="0">
            <a:normAutofit/>
          </a:bodyPr>
          <a:lst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8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4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20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fr-FR" altLang="fr-FR" dirty="0"/>
              <a:t>Portez une attention particulière à la chaîne de résultats de votre action</a:t>
            </a:r>
            <a:endParaRPr lang="fr-BE" altLang="fr-FR" dirty="0"/>
          </a:p>
        </p:txBody>
      </p:sp>
      <p:sp>
        <p:nvSpPr>
          <p:cNvPr id="21" name="Right Arrow 20"/>
          <p:cNvSpPr/>
          <p:nvPr/>
        </p:nvSpPr>
        <p:spPr>
          <a:xfrm>
            <a:off x="5830687" y="3639615"/>
            <a:ext cx="838402" cy="5663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0768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A5BBC8D4-F935-471D-9DF8-F618ADC11EDA}"/>
              </a:ext>
            </a:extLst>
          </p:cNvPr>
          <p:cNvGrpSpPr/>
          <p:nvPr/>
        </p:nvGrpSpPr>
        <p:grpSpPr>
          <a:xfrm>
            <a:off x="0" y="234997"/>
            <a:ext cx="10370569" cy="6412761"/>
            <a:chOff x="498626" y="221443"/>
            <a:chExt cx="10342378" cy="6412761"/>
          </a:xfrm>
        </p:grpSpPr>
        <p:pic>
          <p:nvPicPr>
            <p:cNvPr id="41" name="Picture 40">
              <a:extLst>
                <a:ext uri="{FF2B5EF4-FFF2-40B4-BE49-F238E27FC236}">
                  <a16:creationId xmlns:a16="http://schemas.microsoft.com/office/drawing/2014/main" id="{8E123EEB-AF26-4223-A71C-83C1DF60FF9A}"/>
                </a:ext>
              </a:extLst>
            </p:cNvPr>
            <p:cNvPicPr>
              <a:picLocks noChangeAspect="1"/>
            </p:cNvPicPr>
            <p:nvPr/>
          </p:nvPicPr>
          <p:blipFill>
            <a:blip r:embed="rId2"/>
            <a:stretch>
              <a:fillRect/>
            </a:stretch>
          </p:blipFill>
          <p:spPr>
            <a:xfrm>
              <a:off x="2802387" y="2579140"/>
              <a:ext cx="895921" cy="967595"/>
            </a:xfrm>
            <a:prstGeom prst="rect">
              <a:avLst/>
            </a:prstGeom>
          </p:spPr>
        </p:pic>
        <p:sp>
          <p:nvSpPr>
            <p:cNvPr id="6" name="Rectangle 5"/>
            <p:cNvSpPr/>
            <p:nvPr/>
          </p:nvSpPr>
          <p:spPr>
            <a:xfrm>
              <a:off x="1447762" y="6130148"/>
              <a:ext cx="2857218"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Identif</a:t>
              </a:r>
              <a:r>
                <a:rPr lang="en-BE" sz="1400" dirty="0"/>
                <a:t>ier le</a:t>
              </a:r>
              <a:r>
                <a:rPr lang="en-US" sz="1400" dirty="0"/>
                <a:t> sect</a:t>
              </a:r>
              <a:r>
                <a:rPr lang="en-BE" sz="1400" dirty="0" err="1"/>
                <a:t>eur</a:t>
              </a:r>
              <a:r>
                <a:rPr lang="en-US" sz="1400" dirty="0"/>
                <a:t>, la </a:t>
              </a:r>
              <a:r>
                <a:rPr lang="en-US" sz="1400" dirty="0" err="1"/>
                <a:t>thématique</a:t>
              </a:r>
              <a:r>
                <a:rPr lang="en-US" sz="1400" dirty="0"/>
                <a:t>, le </a:t>
              </a:r>
              <a:r>
                <a:rPr lang="en-US" sz="1400" dirty="0" err="1"/>
                <a:t>ou</a:t>
              </a:r>
              <a:r>
                <a:rPr lang="en-US" sz="1400" dirty="0"/>
                <a:t> les </a:t>
              </a:r>
              <a:r>
                <a:rPr lang="en-US" sz="1400" dirty="0" err="1"/>
                <a:t>problèmes</a:t>
              </a:r>
              <a:r>
                <a:rPr lang="en-US" sz="1400" dirty="0"/>
                <a:t> </a:t>
              </a:r>
              <a:r>
                <a:rPr lang="en-US" sz="1400" dirty="0" err="1"/>
                <a:t>centraux</a:t>
              </a:r>
              <a:endParaRPr lang="en-US" sz="1400" dirty="0"/>
            </a:p>
          </p:txBody>
        </p:sp>
        <p:sp>
          <p:nvSpPr>
            <p:cNvPr id="7" name="Rectangle 6"/>
            <p:cNvSpPr/>
            <p:nvPr/>
          </p:nvSpPr>
          <p:spPr>
            <a:xfrm>
              <a:off x="3220884" y="4884044"/>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Analyse</a:t>
              </a:r>
              <a:r>
                <a:rPr lang="en-BE" sz="1400" dirty="0"/>
                <a:t>r</a:t>
              </a:r>
              <a:r>
                <a:rPr lang="en-US" sz="1400" dirty="0"/>
                <a:t> l</a:t>
              </a:r>
              <a:r>
                <a:rPr lang="en-BE" sz="1400" dirty="0"/>
                <a:t>es problèmes</a:t>
              </a:r>
              <a:endParaRPr lang="en-US" sz="1400" dirty="0"/>
            </a:p>
          </p:txBody>
        </p:sp>
        <p:sp>
          <p:nvSpPr>
            <p:cNvPr id="8" name="Rectangle 7"/>
            <p:cNvSpPr/>
            <p:nvPr/>
          </p:nvSpPr>
          <p:spPr>
            <a:xfrm>
              <a:off x="4132023" y="4266666"/>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Analyse</a:t>
              </a:r>
              <a:r>
                <a:rPr lang="en-BE" sz="1400" dirty="0"/>
                <a:t>r</a:t>
              </a:r>
              <a:r>
                <a:rPr lang="en-US" sz="1400" dirty="0"/>
                <a:t> l</a:t>
              </a:r>
              <a:r>
                <a:rPr lang="en-BE" sz="1400" dirty="0"/>
                <a:t>es o</a:t>
              </a:r>
              <a:r>
                <a:rPr lang="en-US" sz="1400" dirty="0" err="1"/>
                <a:t>bjecti</a:t>
              </a:r>
              <a:r>
                <a:rPr lang="en-BE" sz="1400" dirty="0"/>
                <a:t>fs</a:t>
              </a:r>
              <a:endParaRPr lang="en-US" sz="1400" dirty="0"/>
            </a:p>
          </p:txBody>
        </p:sp>
        <p:sp>
          <p:nvSpPr>
            <p:cNvPr id="9" name="Rectangle 8"/>
            <p:cNvSpPr/>
            <p:nvPr/>
          </p:nvSpPr>
          <p:spPr>
            <a:xfrm>
              <a:off x="2459682" y="5438007"/>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Analyse</a:t>
              </a:r>
              <a:r>
                <a:rPr lang="en-BE" sz="1400" dirty="0"/>
                <a:t>r </a:t>
              </a:r>
              <a:r>
                <a:rPr lang="en-US" sz="1400" dirty="0"/>
                <a:t>l</a:t>
              </a:r>
              <a:r>
                <a:rPr lang="en-BE" sz="1400" dirty="0"/>
                <a:t>es partis prenantes</a:t>
              </a:r>
              <a:endParaRPr lang="en-US" sz="1400" dirty="0"/>
            </a:p>
          </p:txBody>
        </p:sp>
        <p:sp>
          <p:nvSpPr>
            <p:cNvPr id="10" name="Rectangle 9"/>
            <p:cNvSpPr/>
            <p:nvPr/>
          </p:nvSpPr>
          <p:spPr>
            <a:xfrm>
              <a:off x="6450838" y="248846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Défin</a:t>
              </a:r>
              <a:r>
                <a:rPr lang="en-BE" sz="1400" dirty="0"/>
                <a:t>ir les hypothèses de votre projet</a:t>
              </a:r>
              <a:endParaRPr lang="en-US" sz="1400" dirty="0"/>
            </a:p>
          </p:txBody>
        </p:sp>
        <p:sp>
          <p:nvSpPr>
            <p:cNvPr id="11" name="Rectangle 10"/>
            <p:cNvSpPr/>
            <p:nvPr/>
          </p:nvSpPr>
          <p:spPr>
            <a:xfrm>
              <a:off x="7075232" y="1926028"/>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Identif</a:t>
              </a:r>
              <a:r>
                <a:rPr lang="en-BE" sz="1400" dirty="0"/>
                <a:t>ier</a:t>
              </a:r>
              <a:r>
                <a:rPr lang="en-US" sz="1400" dirty="0"/>
                <a:t> </a:t>
              </a:r>
              <a:r>
                <a:rPr lang="en-BE" sz="1400" dirty="0"/>
                <a:t> les indicateurs</a:t>
              </a:r>
              <a:endParaRPr lang="en-US" sz="1400" dirty="0"/>
            </a:p>
          </p:txBody>
        </p:sp>
        <p:sp>
          <p:nvSpPr>
            <p:cNvPr id="12" name="Rectangle 11"/>
            <p:cNvSpPr/>
            <p:nvPr/>
          </p:nvSpPr>
          <p:spPr>
            <a:xfrm>
              <a:off x="5800444" y="309318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a:t>
              </a:r>
              <a:r>
                <a:rPr lang="en-BE" sz="1400" dirty="0" err="1"/>
                <a:t>éfinir</a:t>
              </a:r>
              <a:r>
                <a:rPr lang="en-BE" sz="1400" dirty="0"/>
                <a:t> </a:t>
              </a:r>
              <a:r>
                <a:rPr lang="en-BE" sz="1400" dirty="0" err="1"/>
                <a:t>l’intervention</a:t>
              </a:r>
              <a:endParaRPr lang="en-US" sz="1400" dirty="0"/>
            </a:p>
            <a:p>
              <a:pPr algn="ctr"/>
              <a:r>
                <a:rPr lang="en-US" sz="1400" dirty="0"/>
                <a:t> (la </a:t>
              </a:r>
              <a:r>
                <a:rPr lang="en-US" sz="1400" dirty="0" err="1"/>
                <a:t>chaine</a:t>
              </a:r>
              <a:r>
                <a:rPr lang="en-US" sz="1400" dirty="0"/>
                <a:t> des </a:t>
              </a:r>
              <a:r>
                <a:rPr lang="en-US" sz="1400" dirty="0" err="1"/>
                <a:t>résulats</a:t>
              </a:r>
              <a:r>
                <a:rPr lang="en-US" sz="1400" dirty="0"/>
                <a:t>)</a:t>
              </a:r>
            </a:p>
          </p:txBody>
        </p:sp>
        <p:sp>
          <p:nvSpPr>
            <p:cNvPr id="13" name="Rectangle 12"/>
            <p:cNvSpPr/>
            <p:nvPr/>
          </p:nvSpPr>
          <p:spPr>
            <a:xfrm>
              <a:off x="7649941" y="134532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Identif</a:t>
              </a:r>
              <a:r>
                <a:rPr lang="en-BE" sz="1400" dirty="0"/>
                <a:t>ier les sources de vérifications</a:t>
              </a:r>
              <a:endParaRPr lang="en-US" sz="1400" dirty="0"/>
            </a:p>
          </p:txBody>
        </p:sp>
        <p:sp>
          <p:nvSpPr>
            <p:cNvPr id="14" name="Rectangle 13"/>
            <p:cNvSpPr/>
            <p:nvPr/>
          </p:nvSpPr>
          <p:spPr>
            <a:xfrm>
              <a:off x="8320724" y="719101"/>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BE" sz="1400" dirty="0"/>
                <a:t>Résumé dans la matrice du cadre logique</a:t>
              </a:r>
              <a:endParaRPr lang="en-US" sz="1400" dirty="0"/>
            </a:p>
          </p:txBody>
        </p:sp>
        <p:pic>
          <p:nvPicPr>
            <p:cNvPr id="19" name="Picture 18"/>
            <p:cNvPicPr>
              <a:picLocks noChangeAspect="1"/>
            </p:cNvPicPr>
            <p:nvPr/>
          </p:nvPicPr>
          <p:blipFill>
            <a:blip r:embed="rId2"/>
            <a:stretch>
              <a:fillRect/>
            </a:stretch>
          </p:blipFill>
          <p:spPr>
            <a:xfrm>
              <a:off x="827550" y="3740885"/>
              <a:ext cx="973667" cy="1051561"/>
            </a:xfrm>
            <a:prstGeom prst="rect">
              <a:avLst/>
            </a:prstGeom>
          </p:spPr>
        </p:pic>
        <p:sp>
          <p:nvSpPr>
            <p:cNvPr id="15" name="Rectangle 14">
              <a:extLst>
                <a:ext uri="{FF2B5EF4-FFF2-40B4-BE49-F238E27FC236}">
                  <a16:creationId xmlns:a16="http://schemas.microsoft.com/office/drawing/2014/main" id="{74CA74C3-2E27-4D23-A1CF-ADCAA88906E1}"/>
                </a:ext>
              </a:extLst>
            </p:cNvPr>
            <p:cNvSpPr/>
            <p:nvPr/>
          </p:nvSpPr>
          <p:spPr>
            <a:xfrm>
              <a:off x="4979962" y="368971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Définir</a:t>
              </a:r>
              <a:r>
                <a:rPr lang="en-US" sz="1400" dirty="0"/>
                <a:t> la </a:t>
              </a:r>
              <a:r>
                <a:rPr lang="en-US" sz="1400" dirty="0" err="1"/>
                <a:t>stratégie</a:t>
              </a:r>
              <a:endParaRPr lang="en-US" sz="1400" dirty="0"/>
            </a:p>
          </p:txBody>
        </p:sp>
        <p:sp>
          <p:nvSpPr>
            <p:cNvPr id="3" name="Right Brace 2">
              <a:extLst>
                <a:ext uri="{FF2B5EF4-FFF2-40B4-BE49-F238E27FC236}">
                  <a16:creationId xmlns:a16="http://schemas.microsoft.com/office/drawing/2014/main" id="{EE3E150B-5637-472F-A9FB-A9F5319CA3A7}"/>
                </a:ext>
              </a:extLst>
            </p:cNvPr>
            <p:cNvSpPr/>
            <p:nvPr/>
          </p:nvSpPr>
          <p:spPr>
            <a:xfrm rot="13902061">
              <a:off x="3802297" y="2595181"/>
              <a:ext cx="278626" cy="2847586"/>
            </a:xfrm>
            <a:prstGeom prst="rightBrace">
              <a:avLst>
                <a:gd name="adj1" fmla="val 16226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18" name="Right Brace 17">
              <a:extLst>
                <a:ext uri="{FF2B5EF4-FFF2-40B4-BE49-F238E27FC236}">
                  <a16:creationId xmlns:a16="http://schemas.microsoft.com/office/drawing/2014/main" id="{82CFD032-EAC3-483D-9847-1AD232BD4E19}"/>
                </a:ext>
              </a:extLst>
            </p:cNvPr>
            <p:cNvSpPr/>
            <p:nvPr/>
          </p:nvSpPr>
          <p:spPr>
            <a:xfrm rot="13773332">
              <a:off x="6935806" y="-493939"/>
              <a:ext cx="264216" cy="4022345"/>
            </a:xfrm>
            <a:prstGeom prst="rightBrace">
              <a:avLst>
                <a:gd name="adj1" fmla="val 7993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21" name="Right Brace 20">
              <a:extLst>
                <a:ext uri="{FF2B5EF4-FFF2-40B4-BE49-F238E27FC236}">
                  <a16:creationId xmlns:a16="http://schemas.microsoft.com/office/drawing/2014/main" id="{95E320F5-7B12-40C5-8B0F-402DF84B545C}"/>
                </a:ext>
              </a:extLst>
            </p:cNvPr>
            <p:cNvSpPr/>
            <p:nvPr/>
          </p:nvSpPr>
          <p:spPr>
            <a:xfrm rot="13902061">
              <a:off x="1543778" y="4709898"/>
              <a:ext cx="278626" cy="1960273"/>
            </a:xfrm>
            <a:prstGeom prst="rightBrace">
              <a:avLst>
                <a:gd name="adj1" fmla="val 16226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4" name="TextBox 3">
              <a:extLst>
                <a:ext uri="{FF2B5EF4-FFF2-40B4-BE49-F238E27FC236}">
                  <a16:creationId xmlns:a16="http://schemas.microsoft.com/office/drawing/2014/main" id="{535CCC53-FAD6-4A78-ABF7-7F5C0C0FF247}"/>
                </a:ext>
              </a:extLst>
            </p:cNvPr>
            <p:cNvSpPr txBox="1"/>
            <p:nvPr/>
          </p:nvSpPr>
          <p:spPr>
            <a:xfrm rot="19333170">
              <a:off x="498626" y="5149468"/>
              <a:ext cx="1918732" cy="283107"/>
            </a:xfrm>
            <a:prstGeom prst="rect">
              <a:avLst/>
            </a:prstGeom>
            <a:noFill/>
          </p:spPr>
          <p:txBody>
            <a:bodyPr wrap="none" lIns="0" tIns="0" rIns="0" bIns="0" rtlCol="0">
              <a:noAutofit/>
            </a:bodyPr>
            <a:lstStyle/>
            <a:p>
              <a:pPr algn="ctr"/>
              <a:r>
                <a:rPr lang="en-US" sz="1600" b="1" u="sng" dirty="0">
                  <a:solidFill>
                    <a:schemeClr val="tx2"/>
                  </a:solidFill>
                </a:rPr>
                <a:t>Phase </a:t>
              </a:r>
              <a:r>
                <a:rPr lang="en-US" sz="1600" b="1" u="sng" dirty="0" err="1">
                  <a:solidFill>
                    <a:schemeClr val="tx2"/>
                  </a:solidFill>
                </a:rPr>
                <a:t>préparatoire</a:t>
              </a:r>
              <a:endParaRPr lang="en-BE" sz="1600" b="1" u="sng" dirty="0">
                <a:solidFill>
                  <a:schemeClr val="tx2"/>
                </a:solidFill>
              </a:endParaRPr>
            </a:p>
          </p:txBody>
        </p:sp>
        <p:sp>
          <p:nvSpPr>
            <p:cNvPr id="22" name="TextBox 21">
              <a:extLst>
                <a:ext uri="{FF2B5EF4-FFF2-40B4-BE49-F238E27FC236}">
                  <a16:creationId xmlns:a16="http://schemas.microsoft.com/office/drawing/2014/main" id="{A9241AFF-49FB-4547-88AE-8C9287EB70CE}"/>
                </a:ext>
              </a:extLst>
            </p:cNvPr>
            <p:cNvSpPr txBox="1"/>
            <p:nvPr/>
          </p:nvSpPr>
          <p:spPr>
            <a:xfrm rot="19333170">
              <a:off x="2798188" y="3535284"/>
              <a:ext cx="1918732" cy="283107"/>
            </a:xfrm>
            <a:prstGeom prst="rect">
              <a:avLst/>
            </a:prstGeom>
            <a:noFill/>
          </p:spPr>
          <p:txBody>
            <a:bodyPr wrap="none" lIns="0" tIns="0" rIns="0" bIns="0" rtlCol="0">
              <a:noAutofit/>
            </a:bodyPr>
            <a:lstStyle/>
            <a:p>
              <a:pPr algn="ctr"/>
              <a:r>
                <a:rPr lang="en-US" sz="1600" b="1" u="sng" dirty="0">
                  <a:solidFill>
                    <a:schemeClr val="tx2"/>
                  </a:solidFill>
                </a:rPr>
                <a:t>Phase </a:t>
              </a:r>
              <a:r>
                <a:rPr lang="en-US" sz="1600" b="1" u="sng" dirty="0" err="1">
                  <a:solidFill>
                    <a:schemeClr val="tx2"/>
                  </a:solidFill>
                </a:rPr>
                <a:t>d’analyse</a:t>
              </a:r>
              <a:endParaRPr lang="en-BE" sz="1600" b="1" u="sng" dirty="0">
                <a:solidFill>
                  <a:schemeClr val="tx2"/>
                </a:solidFill>
              </a:endParaRPr>
            </a:p>
          </p:txBody>
        </p:sp>
        <p:sp>
          <p:nvSpPr>
            <p:cNvPr id="23" name="TextBox 22">
              <a:extLst>
                <a:ext uri="{FF2B5EF4-FFF2-40B4-BE49-F238E27FC236}">
                  <a16:creationId xmlns:a16="http://schemas.microsoft.com/office/drawing/2014/main" id="{0DAC386D-A257-4E89-A128-F28F55E11DCB}"/>
                </a:ext>
              </a:extLst>
            </p:cNvPr>
            <p:cNvSpPr txBox="1"/>
            <p:nvPr/>
          </p:nvSpPr>
          <p:spPr>
            <a:xfrm rot="19284002">
              <a:off x="5947391" y="974323"/>
              <a:ext cx="1873213" cy="283107"/>
            </a:xfrm>
            <a:prstGeom prst="rect">
              <a:avLst/>
            </a:prstGeom>
            <a:noFill/>
          </p:spPr>
          <p:txBody>
            <a:bodyPr wrap="none" lIns="0" tIns="0" rIns="0" bIns="0" rtlCol="0">
              <a:noAutofit/>
            </a:bodyPr>
            <a:lstStyle/>
            <a:p>
              <a:pPr algn="ctr"/>
              <a:r>
                <a:rPr lang="en-US" sz="1600" b="1" u="sng" dirty="0">
                  <a:solidFill>
                    <a:schemeClr val="tx2"/>
                  </a:solidFill>
                </a:rPr>
                <a:t>Phase de conception</a:t>
              </a:r>
              <a:endParaRPr lang="en-BE" sz="1600" b="1" u="sng" dirty="0">
                <a:solidFill>
                  <a:schemeClr val="tx2"/>
                </a:solidFill>
              </a:endParaRPr>
            </a:p>
          </p:txBody>
        </p:sp>
        <p:pic>
          <p:nvPicPr>
            <p:cNvPr id="42" name="Picture 41">
              <a:extLst>
                <a:ext uri="{FF2B5EF4-FFF2-40B4-BE49-F238E27FC236}">
                  <a16:creationId xmlns:a16="http://schemas.microsoft.com/office/drawing/2014/main" id="{C3FAB7CD-7621-4ACB-8499-D274192E63A1}"/>
                </a:ext>
              </a:extLst>
            </p:cNvPr>
            <p:cNvPicPr>
              <a:picLocks noChangeAspect="1"/>
            </p:cNvPicPr>
            <p:nvPr/>
          </p:nvPicPr>
          <p:blipFill>
            <a:blip r:embed="rId2"/>
            <a:stretch>
              <a:fillRect/>
            </a:stretch>
          </p:blipFill>
          <p:spPr>
            <a:xfrm>
              <a:off x="6013113" y="221443"/>
              <a:ext cx="778659" cy="840952"/>
            </a:xfrm>
            <a:prstGeom prst="rect">
              <a:avLst/>
            </a:prstGeom>
          </p:spPr>
        </p:pic>
      </p:grpSp>
      <p:sp>
        <p:nvSpPr>
          <p:cNvPr id="44" name="TextBox 43">
            <a:extLst>
              <a:ext uri="{FF2B5EF4-FFF2-40B4-BE49-F238E27FC236}">
                <a16:creationId xmlns:a16="http://schemas.microsoft.com/office/drawing/2014/main" id="{29AA8D3A-7C5B-43BE-A9DD-15DCE1CF69B6}"/>
              </a:ext>
            </a:extLst>
          </p:cNvPr>
          <p:cNvSpPr txBox="1"/>
          <p:nvPr/>
        </p:nvSpPr>
        <p:spPr>
          <a:xfrm>
            <a:off x="4706772" y="6213938"/>
            <a:ext cx="5154001" cy="523220"/>
          </a:xfrm>
          <a:prstGeom prst="rect">
            <a:avLst/>
          </a:prstGeom>
          <a:noFill/>
        </p:spPr>
        <p:txBody>
          <a:bodyPr wrap="square">
            <a:spAutoFit/>
          </a:bodyPr>
          <a:lstStyle/>
          <a:p>
            <a:pPr marL="538162" lvl="2" indent="0">
              <a:buNone/>
            </a:pPr>
            <a:r>
              <a:rPr lang="en-GB" sz="1400" kern="1200" noProof="0" dirty="0">
                <a:solidFill>
                  <a:schemeClr val="tx1"/>
                </a:solidFill>
                <a:latin typeface="Comic Sans MS" panose="030F0702030302020204" pitchFamily="66" charset="0"/>
                <a:cs typeface="Arial" panose="020B0604020202020204" pitchFamily="34" charset="0"/>
              </a:rPr>
              <a:t>1.1.</a:t>
            </a:r>
            <a:r>
              <a:rPr lang="fr-BE" sz="1400" kern="1200" dirty="0">
                <a:solidFill>
                  <a:schemeClr val="tx1"/>
                </a:solidFill>
                <a:effectLst/>
                <a:latin typeface="Comic Sans MS" panose="030F0702030302020204" pitchFamily="66" charset="0"/>
                <a:cs typeface="Arial" panose="020B0604020202020204" pitchFamily="34" charset="0"/>
              </a:rPr>
              <a:t> Pertinence aux objectifs et priorités de l'appel à propositions</a:t>
            </a:r>
            <a:endParaRPr lang="en-GB" sz="1400" kern="1200" noProof="0" dirty="0">
              <a:solidFill>
                <a:schemeClr val="tx1"/>
              </a:solidFill>
              <a:latin typeface="Comic Sans MS" panose="030F0702030302020204" pitchFamily="66" charset="0"/>
              <a:cs typeface="Arial" panose="020B0604020202020204" pitchFamily="34" charset="0"/>
            </a:endParaRPr>
          </a:p>
        </p:txBody>
      </p:sp>
      <p:sp>
        <p:nvSpPr>
          <p:cNvPr id="46" name="TextBox 45">
            <a:extLst>
              <a:ext uri="{FF2B5EF4-FFF2-40B4-BE49-F238E27FC236}">
                <a16:creationId xmlns:a16="http://schemas.microsoft.com/office/drawing/2014/main" id="{9D65F63E-FD09-4587-9FE9-FFE6F17E5A49}"/>
              </a:ext>
            </a:extLst>
          </p:cNvPr>
          <p:cNvSpPr txBox="1"/>
          <p:nvPr/>
        </p:nvSpPr>
        <p:spPr>
          <a:xfrm>
            <a:off x="7017579" y="4269863"/>
            <a:ext cx="4850593" cy="738664"/>
          </a:xfrm>
          <a:prstGeom prst="rect">
            <a:avLst/>
          </a:prstGeom>
          <a:noFill/>
        </p:spPr>
        <p:txBody>
          <a:bodyPr wrap="square">
            <a:spAutoFit/>
          </a:bodyPr>
          <a:lstStyle/>
          <a:p>
            <a:pPr marL="538162" lvl="2" indent="0">
              <a:buNone/>
            </a:pPr>
            <a:r>
              <a:rPr lang="en-GB" sz="1400" kern="1200" noProof="0" dirty="0">
                <a:solidFill>
                  <a:schemeClr val="tx1"/>
                </a:solidFill>
                <a:latin typeface="Comic Sans MS" panose="030F0702030302020204" pitchFamily="66" charset="0"/>
                <a:cs typeface="Arial" panose="020B0604020202020204" pitchFamily="34" charset="0"/>
              </a:rPr>
              <a:t>1.2. </a:t>
            </a:r>
            <a:r>
              <a:rPr lang="fr-BE" sz="1400" kern="1200" noProof="0" dirty="0">
                <a:solidFill>
                  <a:schemeClr val="tx1"/>
                </a:solidFill>
                <a:latin typeface="Comic Sans MS" panose="030F0702030302020204" pitchFamily="66" charset="0"/>
                <a:cs typeface="Arial" panose="020B0604020202020204" pitchFamily="34" charset="0"/>
              </a:rPr>
              <a:t>Pertinence par rapport aux besoins et contraintes spécifiques du (des) pays, région (s) et / ou secteur (s) cible (s)</a:t>
            </a:r>
            <a:endParaRPr lang="fr-BE" sz="1400" noProof="0" dirty="0">
              <a:effectLst/>
              <a:latin typeface="Comic Sans MS" panose="030F0702030302020204" pitchFamily="66" charset="0"/>
              <a:cs typeface="Arial" panose="020B0604020202020204" pitchFamily="34" charset="0"/>
            </a:endParaRPr>
          </a:p>
        </p:txBody>
      </p:sp>
      <p:sp>
        <p:nvSpPr>
          <p:cNvPr id="48" name="TextBox 47">
            <a:extLst>
              <a:ext uri="{FF2B5EF4-FFF2-40B4-BE49-F238E27FC236}">
                <a16:creationId xmlns:a16="http://schemas.microsoft.com/office/drawing/2014/main" id="{9286D0DB-5425-4637-9D1E-ACB53F82601E}"/>
              </a:ext>
            </a:extLst>
          </p:cNvPr>
          <p:cNvSpPr txBox="1"/>
          <p:nvPr/>
        </p:nvSpPr>
        <p:spPr>
          <a:xfrm>
            <a:off x="5327160" y="5541339"/>
            <a:ext cx="4617560" cy="523220"/>
          </a:xfrm>
          <a:prstGeom prst="rect">
            <a:avLst/>
          </a:prstGeom>
          <a:noFill/>
        </p:spPr>
        <p:txBody>
          <a:bodyPr wrap="square">
            <a:spAutoFit/>
          </a:bodyPr>
          <a:lstStyle/>
          <a:p>
            <a:pPr marL="538162" lvl="2" indent="0">
              <a:buNone/>
            </a:pPr>
            <a:r>
              <a:rPr lang="en-GB" sz="1400" kern="1200" noProof="0" dirty="0">
                <a:solidFill>
                  <a:schemeClr val="tx1"/>
                </a:solidFill>
                <a:latin typeface="Comic Sans MS" panose="030F0702030302020204" pitchFamily="66" charset="0"/>
                <a:cs typeface="Arial" panose="020B0604020202020204" pitchFamily="34" charset="0"/>
              </a:rPr>
              <a:t>1.3.</a:t>
            </a:r>
            <a:r>
              <a:rPr lang="fr-BE" sz="1400" kern="1200" dirty="0">
                <a:solidFill>
                  <a:schemeClr val="tx1"/>
                </a:solidFill>
                <a:effectLst/>
                <a:latin typeface="Comic Sans MS" panose="030F0702030302020204" pitchFamily="66" charset="0"/>
                <a:cs typeface="Arial" panose="020B0604020202020204" pitchFamily="34" charset="0"/>
              </a:rPr>
              <a:t> Analyse besoins groupes cibles et bénéficiaires finaux</a:t>
            </a:r>
            <a:endParaRPr lang="en-GB" sz="1400" kern="1200" noProof="0" dirty="0">
              <a:solidFill>
                <a:schemeClr val="tx1"/>
              </a:solidFill>
              <a:latin typeface="Comic Sans MS" panose="030F0702030302020204" pitchFamily="66" charset="0"/>
              <a:cs typeface="Arial" panose="020B0604020202020204" pitchFamily="34" charset="0"/>
            </a:endParaRPr>
          </a:p>
        </p:txBody>
      </p:sp>
      <p:sp>
        <p:nvSpPr>
          <p:cNvPr id="50" name="TextBox 49">
            <a:extLst>
              <a:ext uri="{FF2B5EF4-FFF2-40B4-BE49-F238E27FC236}">
                <a16:creationId xmlns:a16="http://schemas.microsoft.com/office/drawing/2014/main" id="{761EA22D-49CA-4330-8874-A5C008B91119}"/>
              </a:ext>
            </a:extLst>
          </p:cNvPr>
          <p:cNvSpPr txBox="1"/>
          <p:nvPr/>
        </p:nvSpPr>
        <p:spPr>
          <a:xfrm>
            <a:off x="7623798" y="3860794"/>
            <a:ext cx="4400550" cy="307777"/>
          </a:xfrm>
          <a:prstGeom prst="rect">
            <a:avLst/>
          </a:prstGeom>
          <a:noFill/>
        </p:spPr>
        <p:txBody>
          <a:bodyPr wrap="square">
            <a:spAutoFit/>
          </a:bodyPr>
          <a:lstStyle/>
          <a:p>
            <a:pPr marL="538162" lvl="2" indent="0">
              <a:buNone/>
            </a:pPr>
            <a:r>
              <a:rPr lang="en-GB" sz="1400" kern="1200" noProof="0" dirty="0">
                <a:solidFill>
                  <a:schemeClr val="tx1"/>
                </a:solidFill>
                <a:latin typeface="Comic Sans MS" panose="030F0702030302020204" pitchFamily="66" charset="0"/>
                <a:cs typeface="Arial" panose="020B0604020202020204" pitchFamily="34" charset="0"/>
              </a:rPr>
              <a:t>1.4 </a:t>
            </a:r>
            <a:r>
              <a:rPr lang="fr-BE" sz="1400" noProof="0" dirty="0">
                <a:latin typeface="Comic Sans MS" panose="030F0702030302020204" pitchFamily="66" charset="0"/>
                <a:cs typeface="Arial" panose="020B0604020202020204" pitchFamily="34" charset="0"/>
              </a:rPr>
              <a:t>Éléments particuliers à valeur ajoutée</a:t>
            </a:r>
            <a:endParaRPr lang="fr-BE" sz="1400" kern="1200" noProof="0" dirty="0">
              <a:solidFill>
                <a:schemeClr val="tx1"/>
              </a:solidFill>
              <a:latin typeface="Comic Sans MS" panose="030F0702030302020204" pitchFamily="66" charset="0"/>
              <a:cs typeface="Arial" panose="020B0604020202020204" pitchFamily="34" charset="0"/>
            </a:endParaRPr>
          </a:p>
        </p:txBody>
      </p:sp>
      <p:sp>
        <p:nvSpPr>
          <p:cNvPr id="60" name="TextBox 59">
            <a:extLst>
              <a:ext uri="{FF2B5EF4-FFF2-40B4-BE49-F238E27FC236}">
                <a16:creationId xmlns:a16="http://schemas.microsoft.com/office/drawing/2014/main" id="{ED8D0C5C-A686-4A9B-AD9D-C8ECB57F0DB5}"/>
              </a:ext>
            </a:extLst>
          </p:cNvPr>
          <p:cNvSpPr txBox="1"/>
          <p:nvPr/>
        </p:nvSpPr>
        <p:spPr>
          <a:xfrm>
            <a:off x="6635215" y="4941848"/>
            <a:ext cx="3512832"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lang="fr-FR" sz="1400" kern="1200" noProof="0" dirty="0">
                <a:solidFill>
                  <a:schemeClr val="tx1"/>
                </a:solidFill>
                <a:latin typeface="Comic Sans MS" panose="030F0702030302020204" pitchFamily="66" charset="0"/>
              </a:rPr>
              <a:t>2.2. Analyse </a:t>
            </a:r>
            <a:r>
              <a:rPr lang="fr-FR" sz="1400" kern="1200" dirty="0">
                <a:solidFill>
                  <a:schemeClr val="tx1"/>
                </a:solidFill>
                <a:effectLst/>
                <a:latin typeface="Comic Sans MS" panose="030F0702030302020204" pitchFamily="66" charset="0"/>
              </a:rPr>
              <a:t>des problèmes en jeu, et capacités des parties prenantes</a:t>
            </a:r>
            <a:endParaRPr lang="fr-FR" sz="1400" kern="1200" noProof="0" dirty="0">
              <a:solidFill>
                <a:schemeClr val="tx1"/>
              </a:solidFill>
              <a:latin typeface="Comic Sans MS" panose="030F0702030302020204" pitchFamily="66" charset="0"/>
            </a:endParaRPr>
          </a:p>
        </p:txBody>
      </p:sp>
      <p:grpSp>
        <p:nvGrpSpPr>
          <p:cNvPr id="65" name="Group 64">
            <a:extLst>
              <a:ext uri="{FF2B5EF4-FFF2-40B4-BE49-F238E27FC236}">
                <a16:creationId xmlns:a16="http://schemas.microsoft.com/office/drawing/2014/main" id="{947D321C-9BB7-40BD-9A33-255810FDD734}"/>
              </a:ext>
            </a:extLst>
          </p:cNvPr>
          <p:cNvGrpSpPr/>
          <p:nvPr/>
        </p:nvGrpSpPr>
        <p:grpSpPr>
          <a:xfrm>
            <a:off x="3825580" y="6077765"/>
            <a:ext cx="1071882" cy="671954"/>
            <a:chOff x="4215702" y="6079473"/>
            <a:chExt cx="1071882" cy="671954"/>
          </a:xfrm>
        </p:grpSpPr>
        <p:pic>
          <p:nvPicPr>
            <p:cNvPr id="62" name="Graphic 61" descr="Eye with solid fill">
              <a:extLst>
                <a:ext uri="{FF2B5EF4-FFF2-40B4-BE49-F238E27FC236}">
                  <a16:creationId xmlns:a16="http://schemas.microsoft.com/office/drawing/2014/main" id="{2050D1BC-AEA2-4E16-ADE5-8B5235BC30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64" name="Graphic 63" descr="Chevron arrows with solid fill">
              <a:extLst>
                <a:ext uri="{FF2B5EF4-FFF2-40B4-BE49-F238E27FC236}">
                  <a16:creationId xmlns:a16="http://schemas.microsoft.com/office/drawing/2014/main" id="{59775063-2338-42B0-8E4A-26C589AA28C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5702" y="6155109"/>
              <a:ext cx="506942" cy="506942"/>
            </a:xfrm>
            <a:prstGeom prst="rect">
              <a:avLst/>
            </a:prstGeom>
          </p:spPr>
        </p:pic>
      </p:grpSp>
      <p:grpSp>
        <p:nvGrpSpPr>
          <p:cNvPr id="66" name="Group 65">
            <a:extLst>
              <a:ext uri="{FF2B5EF4-FFF2-40B4-BE49-F238E27FC236}">
                <a16:creationId xmlns:a16="http://schemas.microsoft.com/office/drawing/2014/main" id="{3923D7FB-135D-4098-A12F-968876B824E2}"/>
              </a:ext>
            </a:extLst>
          </p:cNvPr>
          <p:cNvGrpSpPr/>
          <p:nvPr/>
        </p:nvGrpSpPr>
        <p:grpSpPr>
          <a:xfrm>
            <a:off x="4858475" y="5404043"/>
            <a:ext cx="1071882" cy="671954"/>
            <a:chOff x="4215702" y="6079473"/>
            <a:chExt cx="1071882" cy="671954"/>
          </a:xfrm>
        </p:grpSpPr>
        <p:pic>
          <p:nvPicPr>
            <p:cNvPr id="67" name="Graphic 66" descr="Eye with solid fill">
              <a:extLst>
                <a:ext uri="{FF2B5EF4-FFF2-40B4-BE49-F238E27FC236}">
                  <a16:creationId xmlns:a16="http://schemas.microsoft.com/office/drawing/2014/main" id="{C1E96F07-D476-42A8-87FC-2135365EB7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68" name="Graphic 67" descr="Chevron arrows with solid fill">
              <a:extLst>
                <a:ext uri="{FF2B5EF4-FFF2-40B4-BE49-F238E27FC236}">
                  <a16:creationId xmlns:a16="http://schemas.microsoft.com/office/drawing/2014/main" id="{BCE58F38-A513-4351-A2AF-70DCFF27A5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5702" y="6155109"/>
              <a:ext cx="506942" cy="506942"/>
            </a:xfrm>
            <a:prstGeom prst="rect">
              <a:avLst/>
            </a:prstGeom>
          </p:spPr>
        </p:pic>
      </p:grpSp>
      <p:grpSp>
        <p:nvGrpSpPr>
          <p:cNvPr id="69" name="Group 68">
            <a:extLst>
              <a:ext uri="{FF2B5EF4-FFF2-40B4-BE49-F238E27FC236}">
                <a16:creationId xmlns:a16="http://schemas.microsoft.com/office/drawing/2014/main" id="{83F1A5B6-0AB2-4062-8C5F-CCD93A6EEA7C}"/>
              </a:ext>
            </a:extLst>
          </p:cNvPr>
          <p:cNvGrpSpPr/>
          <p:nvPr/>
        </p:nvGrpSpPr>
        <p:grpSpPr>
          <a:xfrm>
            <a:off x="5664738" y="4840594"/>
            <a:ext cx="1071882" cy="671954"/>
            <a:chOff x="4215702" y="6079473"/>
            <a:chExt cx="1071882" cy="671954"/>
          </a:xfrm>
        </p:grpSpPr>
        <p:pic>
          <p:nvPicPr>
            <p:cNvPr id="70" name="Graphic 69" descr="Eye with solid fill">
              <a:extLst>
                <a:ext uri="{FF2B5EF4-FFF2-40B4-BE49-F238E27FC236}">
                  <a16:creationId xmlns:a16="http://schemas.microsoft.com/office/drawing/2014/main" id="{98CEDC7C-676A-414E-AB9D-ADF1647B7B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71" name="Graphic 70" descr="Chevron arrows with solid fill">
              <a:extLst>
                <a:ext uri="{FF2B5EF4-FFF2-40B4-BE49-F238E27FC236}">
                  <a16:creationId xmlns:a16="http://schemas.microsoft.com/office/drawing/2014/main" id="{2BCCE2A8-1E8C-4F0D-87D7-B002CAD30DB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5702" y="6155109"/>
              <a:ext cx="506942" cy="506942"/>
            </a:xfrm>
            <a:prstGeom prst="rect">
              <a:avLst/>
            </a:prstGeom>
          </p:spPr>
        </p:pic>
      </p:grpSp>
      <p:grpSp>
        <p:nvGrpSpPr>
          <p:cNvPr id="72" name="Group 71">
            <a:extLst>
              <a:ext uri="{FF2B5EF4-FFF2-40B4-BE49-F238E27FC236}">
                <a16:creationId xmlns:a16="http://schemas.microsoft.com/office/drawing/2014/main" id="{C71F8FD2-F690-4D98-A48D-4A9E7023C8D4}"/>
              </a:ext>
            </a:extLst>
          </p:cNvPr>
          <p:cNvGrpSpPr/>
          <p:nvPr/>
        </p:nvGrpSpPr>
        <p:grpSpPr>
          <a:xfrm>
            <a:off x="6510637" y="4230813"/>
            <a:ext cx="1071882" cy="671954"/>
            <a:chOff x="4215702" y="6079473"/>
            <a:chExt cx="1071882" cy="671954"/>
          </a:xfrm>
        </p:grpSpPr>
        <p:pic>
          <p:nvPicPr>
            <p:cNvPr id="73" name="Graphic 72" descr="Eye with solid fill">
              <a:extLst>
                <a:ext uri="{FF2B5EF4-FFF2-40B4-BE49-F238E27FC236}">
                  <a16:creationId xmlns:a16="http://schemas.microsoft.com/office/drawing/2014/main" id="{54672E44-714A-4D83-989B-68F72D3451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74" name="Graphic 73" descr="Chevron arrows with solid fill">
              <a:extLst>
                <a:ext uri="{FF2B5EF4-FFF2-40B4-BE49-F238E27FC236}">
                  <a16:creationId xmlns:a16="http://schemas.microsoft.com/office/drawing/2014/main" id="{338469D6-5B4C-4600-A5F6-13033343753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5702" y="6155109"/>
              <a:ext cx="506942" cy="506942"/>
            </a:xfrm>
            <a:prstGeom prst="rect">
              <a:avLst/>
            </a:prstGeom>
          </p:spPr>
        </p:pic>
      </p:grpSp>
      <p:grpSp>
        <p:nvGrpSpPr>
          <p:cNvPr id="75" name="Group 74">
            <a:extLst>
              <a:ext uri="{FF2B5EF4-FFF2-40B4-BE49-F238E27FC236}">
                <a16:creationId xmlns:a16="http://schemas.microsoft.com/office/drawing/2014/main" id="{CA9489D5-85D6-4A3F-B19F-9D275C7DFB09}"/>
              </a:ext>
            </a:extLst>
          </p:cNvPr>
          <p:cNvGrpSpPr/>
          <p:nvPr/>
        </p:nvGrpSpPr>
        <p:grpSpPr>
          <a:xfrm>
            <a:off x="7182861" y="3678706"/>
            <a:ext cx="1071882" cy="671954"/>
            <a:chOff x="4215702" y="6079473"/>
            <a:chExt cx="1071882" cy="671954"/>
          </a:xfrm>
        </p:grpSpPr>
        <p:pic>
          <p:nvPicPr>
            <p:cNvPr id="76" name="Graphic 75" descr="Eye with solid fill">
              <a:extLst>
                <a:ext uri="{FF2B5EF4-FFF2-40B4-BE49-F238E27FC236}">
                  <a16:creationId xmlns:a16="http://schemas.microsoft.com/office/drawing/2014/main" id="{7ACE6824-F39D-40CD-8EEA-46DA41DF89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77" name="Graphic 76" descr="Chevron arrows with solid fill">
              <a:extLst>
                <a:ext uri="{FF2B5EF4-FFF2-40B4-BE49-F238E27FC236}">
                  <a16:creationId xmlns:a16="http://schemas.microsoft.com/office/drawing/2014/main" id="{2F9EBF53-41B3-43E1-8E7A-A37475D4D8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5702" y="6155109"/>
              <a:ext cx="506942" cy="506942"/>
            </a:xfrm>
            <a:prstGeom prst="rect">
              <a:avLst/>
            </a:prstGeom>
          </p:spPr>
        </p:pic>
      </p:grpSp>
      <p:grpSp>
        <p:nvGrpSpPr>
          <p:cNvPr id="89" name="Group 88">
            <a:extLst>
              <a:ext uri="{FF2B5EF4-FFF2-40B4-BE49-F238E27FC236}">
                <a16:creationId xmlns:a16="http://schemas.microsoft.com/office/drawing/2014/main" id="{8957AB6F-3559-4AF4-9A4D-F617291D27F0}"/>
              </a:ext>
            </a:extLst>
          </p:cNvPr>
          <p:cNvGrpSpPr/>
          <p:nvPr/>
        </p:nvGrpSpPr>
        <p:grpSpPr>
          <a:xfrm>
            <a:off x="8062576" y="3073964"/>
            <a:ext cx="5028117" cy="809609"/>
            <a:chOff x="8062576" y="3073964"/>
            <a:chExt cx="5028117" cy="809609"/>
          </a:xfrm>
        </p:grpSpPr>
        <p:sp>
          <p:nvSpPr>
            <p:cNvPr id="52" name="TextBox 51">
              <a:extLst>
                <a:ext uri="{FF2B5EF4-FFF2-40B4-BE49-F238E27FC236}">
                  <a16:creationId xmlns:a16="http://schemas.microsoft.com/office/drawing/2014/main" id="{2B1F195A-F89C-4046-967A-1D2D7C8FF4BD}"/>
                </a:ext>
              </a:extLst>
            </p:cNvPr>
            <p:cNvSpPr txBox="1"/>
            <p:nvPr/>
          </p:nvSpPr>
          <p:spPr>
            <a:xfrm>
              <a:off x="8540115" y="3073964"/>
              <a:ext cx="4550578" cy="584775"/>
            </a:xfrm>
            <a:prstGeom prst="rect">
              <a:avLst/>
            </a:prstGeom>
            <a:noFill/>
          </p:spPr>
          <p:txBody>
            <a:bodyPr wrap="square">
              <a:spAutoFit/>
            </a:bodyPr>
            <a:lstStyle/>
            <a:p>
              <a:pPr marL="538162" lvl="2" indent="0">
                <a:buNone/>
              </a:pPr>
              <a:r>
                <a:rPr lang="fr-FR" sz="1400" kern="1200" noProof="0" dirty="0">
                  <a:solidFill>
                    <a:schemeClr val="tx1"/>
                  </a:solidFill>
                  <a:latin typeface="Comic Sans MS" panose="030F0702030302020204" pitchFamily="66" charset="0"/>
                </a:rPr>
                <a:t>2.1.</a:t>
              </a:r>
              <a:r>
                <a:rPr lang="fr-FR" sz="1400" kern="1200" dirty="0">
                  <a:solidFill>
                    <a:schemeClr val="tx1"/>
                  </a:solidFill>
                  <a:effectLst/>
                  <a:latin typeface="Comic Sans MS" panose="030F0702030302020204" pitchFamily="66" charset="0"/>
                </a:rPr>
                <a:t> Cohérence de l’action. Logique d’intervention</a:t>
              </a:r>
              <a:r>
                <a:rPr lang="fr-FR" sz="1800" kern="1200" dirty="0">
                  <a:solidFill>
                    <a:schemeClr val="tx1"/>
                  </a:solidFill>
                  <a:effectLst/>
                  <a:latin typeface="Comic Sans MS" panose="030F0702030302020204" pitchFamily="66" charset="0"/>
                </a:rPr>
                <a:t>.</a:t>
              </a:r>
              <a:endParaRPr lang="fr-FR" sz="1800" kern="1200" noProof="0" dirty="0">
                <a:solidFill>
                  <a:schemeClr val="tx1"/>
                </a:solidFill>
                <a:latin typeface="Comic Sans MS" panose="030F0702030302020204" pitchFamily="66" charset="0"/>
              </a:endParaRPr>
            </a:p>
          </p:txBody>
        </p:sp>
        <p:sp>
          <p:nvSpPr>
            <p:cNvPr id="58" name="TextBox 57">
              <a:extLst>
                <a:ext uri="{FF2B5EF4-FFF2-40B4-BE49-F238E27FC236}">
                  <a16:creationId xmlns:a16="http://schemas.microsoft.com/office/drawing/2014/main" id="{A217B00C-8E40-41BA-A868-E9F86C2BC93B}"/>
                </a:ext>
              </a:extLst>
            </p:cNvPr>
            <p:cNvSpPr txBox="1"/>
            <p:nvPr/>
          </p:nvSpPr>
          <p:spPr>
            <a:xfrm>
              <a:off x="8175547" y="3575796"/>
              <a:ext cx="3692625" cy="307777"/>
            </a:xfrm>
            <a:prstGeom prst="rect">
              <a:avLst/>
            </a:prstGeom>
            <a:noFill/>
          </p:spPr>
          <p:txBody>
            <a:bodyPr wrap="square">
              <a:spAutoFit/>
            </a:bodyPr>
            <a:lstStyle/>
            <a:p>
              <a:pPr lvl="2"/>
              <a:r>
                <a:rPr lang="fr-FR" sz="1400" dirty="0">
                  <a:latin typeface="Comic Sans MS" panose="030F0702030302020204" pitchFamily="66" charset="0"/>
                </a:rPr>
                <a:t>2.5 </a:t>
              </a:r>
              <a:r>
                <a:rPr lang="fr-FR" sz="1400" kern="1200" dirty="0">
                  <a:solidFill>
                    <a:schemeClr val="tx1"/>
                  </a:solidFill>
                  <a:effectLst/>
                  <a:latin typeface="Comic Sans MS" panose="030F0702030302020204" pitchFamily="66" charset="0"/>
                </a:rPr>
                <a:t>Eléments transversaux</a:t>
              </a:r>
              <a:endParaRPr lang="fr-FR" sz="1400" kern="1200" noProof="0" dirty="0">
                <a:solidFill>
                  <a:schemeClr val="tx1"/>
                </a:solidFill>
                <a:latin typeface="Comic Sans MS" panose="030F0702030302020204" pitchFamily="66" charset="0"/>
              </a:endParaRPr>
            </a:p>
          </p:txBody>
        </p:sp>
        <p:grpSp>
          <p:nvGrpSpPr>
            <p:cNvPr id="78" name="Group 77">
              <a:extLst>
                <a:ext uri="{FF2B5EF4-FFF2-40B4-BE49-F238E27FC236}">
                  <a16:creationId xmlns:a16="http://schemas.microsoft.com/office/drawing/2014/main" id="{0F0A75BD-55F0-457B-A827-1DC6F738D02D}"/>
                </a:ext>
              </a:extLst>
            </p:cNvPr>
            <p:cNvGrpSpPr/>
            <p:nvPr/>
          </p:nvGrpSpPr>
          <p:grpSpPr>
            <a:xfrm>
              <a:off x="8062576" y="3112895"/>
              <a:ext cx="1062005" cy="671954"/>
              <a:chOff x="4225579" y="6079473"/>
              <a:chExt cx="1062005" cy="671954"/>
            </a:xfrm>
          </p:grpSpPr>
          <p:pic>
            <p:nvPicPr>
              <p:cNvPr id="79" name="Graphic 78" descr="Eye with solid fill">
                <a:extLst>
                  <a:ext uri="{FF2B5EF4-FFF2-40B4-BE49-F238E27FC236}">
                    <a16:creationId xmlns:a16="http://schemas.microsoft.com/office/drawing/2014/main" id="{D18BBBBA-9E72-4B8A-95EB-83514C9796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80" name="Graphic 79" descr="Chevron arrows with solid fill">
                <a:extLst>
                  <a:ext uri="{FF2B5EF4-FFF2-40B4-BE49-F238E27FC236}">
                    <a16:creationId xmlns:a16="http://schemas.microsoft.com/office/drawing/2014/main" id="{2EA52388-877C-46BB-B2B1-246DE29886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5579" y="6154485"/>
                <a:ext cx="506942" cy="506942"/>
              </a:xfrm>
              <a:prstGeom prst="rect">
                <a:avLst/>
              </a:prstGeom>
            </p:spPr>
          </p:pic>
        </p:grpSp>
      </p:grpSp>
      <p:grpSp>
        <p:nvGrpSpPr>
          <p:cNvPr id="88" name="Group 87">
            <a:extLst>
              <a:ext uri="{FF2B5EF4-FFF2-40B4-BE49-F238E27FC236}">
                <a16:creationId xmlns:a16="http://schemas.microsoft.com/office/drawing/2014/main" id="{4B4B49EA-2A58-439A-BDC9-3B2944377204}"/>
              </a:ext>
            </a:extLst>
          </p:cNvPr>
          <p:cNvGrpSpPr/>
          <p:nvPr/>
        </p:nvGrpSpPr>
        <p:grpSpPr>
          <a:xfrm>
            <a:off x="8724653" y="2372596"/>
            <a:ext cx="3619815" cy="671954"/>
            <a:chOff x="8601152" y="2468066"/>
            <a:chExt cx="3619815" cy="671954"/>
          </a:xfrm>
        </p:grpSpPr>
        <p:sp>
          <p:nvSpPr>
            <p:cNvPr id="56" name="TextBox 55">
              <a:extLst>
                <a:ext uri="{FF2B5EF4-FFF2-40B4-BE49-F238E27FC236}">
                  <a16:creationId xmlns:a16="http://schemas.microsoft.com/office/drawing/2014/main" id="{A61C3407-F6FE-41CE-B572-14DD98B99D8E}"/>
                </a:ext>
              </a:extLst>
            </p:cNvPr>
            <p:cNvSpPr txBox="1"/>
            <p:nvPr/>
          </p:nvSpPr>
          <p:spPr>
            <a:xfrm>
              <a:off x="8721108" y="2557461"/>
              <a:ext cx="3499859" cy="523220"/>
            </a:xfrm>
            <a:prstGeom prst="rect">
              <a:avLst/>
            </a:prstGeom>
            <a:noFill/>
          </p:spPr>
          <p:txBody>
            <a:bodyPr wrap="square">
              <a:spAutoFit/>
            </a:bodyPr>
            <a:lstStyle/>
            <a:p>
              <a:pPr lvl="2"/>
              <a:r>
                <a:rPr lang="fr-FR" sz="1400" dirty="0">
                  <a:latin typeface="Comic Sans MS" panose="030F0702030302020204" pitchFamily="66" charset="0"/>
                </a:rPr>
                <a:t>2.3 </a:t>
              </a:r>
              <a:r>
                <a:rPr lang="fr-FR" sz="1400" kern="1200" dirty="0">
                  <a:solidFill>
                    <a:schemeClr val="tx1"/>
                  </a:solidFill>
                  <a:effectLst/>
                  <a:latin typeface="Comic Sans MS" panose="030F0702030302020204" pitchFamily="66" charset="0"/>
                </a:rPr>
                <a:t>Facteurs externes (risques et hypothèses)</a:t>
              </a:r>
              <a:r>
                <a:rPr lang="fr-FR" sz="1400" dirty="0">
                  <a:latin typeface="Comic Sans MS" panose="030F0702030302020204" pitchFamily="66" charset="0"/>
                </a:rPr>
                <a:t>?</a:t>
              </a:r>
              <a:endParaRPr lang="fr-FR" sz="1400" kern="1200" noProof="0" dirty="0">
                <a:solidFill>
                  <a:schemeClr val="tx1"/>
                </a:solidFill>
                <a:latin typeface="Comic Sans MS" panose="030F0702030302020204" pitchFamily="66" charset="0"/>
              </a:endParaRPr>
            </a:p>
          </p:txBody>
        </p:sp>
        <p:grpSp>
          <p:nvGrpSpPr>
            <p:cNvPr id="81" name="Group 80">
              <a:extLst>
                <a:ext uri="{FF2B5EF4-FFF2-40B4-BE49-F238E27FC236}">
                  <a16:creationId xmlns:a16="http://schemas.microsoft.com/office/drawing/2014/main" id="{60F56EA2-8C5D-4863-AC49-EDFF9FB1CA2B}"/>
                </a:ext>
              </a:extLst>
            </p:cNvPr>
            <p:cNvGrpSpPr/>
            <p:nvPr/>
          </p:nvGrpSpPr>
          <p:grpSpPr>
            <a:xfrm>
              <a:off x="8601152" y="2468066"/>
              <a:ext cx="1071882" cy="671954"/>
              <a:chOff x="4215702" y="6079473"/>
              <a:chExt cx="1071882" cy="671954"/>
            </a:xfrm>
          </p:grpSpPr>
          <p:pic>
            <p:nvPicPr>
              <p:cNvPr id="82" name="Graphic 81" descr="Eye with solid fill">
                <a:extLst>
                  <a:ext uri="{FF2B5EF4-FFF2-40B4-BE49-F238E27FC236}">
                    <a16:creationId xmlns:a16="http://schemas.microsoft.com/office/drawing/2014/main" id="{D2D9C3D3-7FB1-4706-B43D-976530D330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83" name="Graphic 82" descr="Chevron arrows with solid fill">
                <a:extLst>
                  <a:ext uri="{FF2B5EF4-FFF2-40B4-BE49-F238E27FC236}">
                    <a16:creationId xmlns:a16="http://schemas.microsoft.com/office/drawing/2014/main" id="{A2AD2AA7-8711-4289-9E48-88499E6C1E9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5702" y="6155109"/>
                <a:ext cx="506942" cy="506942"/>
              </a:xfrm>
              <a:prstGeom prst="rect">
                <a:avLst/>
              </a:prstGeom>
            </p:spPr>
          </p:pic>
        </p:grpSp>
      </p:grpSp>
      <p:grpSp>
        <p:nvGrpSpPr>
          <p:cNvPr id="87" name="Group 86">
            <a:extLst>
              <a:ext uri="{FF2B5EF4-FFF2-40B4-BE49-F238E27FC236}">
                <a16:creationId xmlns:a16="http://schemas.microsoft.com/office/drawing/2014/main" id="{459F5E65-56AB-4688-BD8D-9AD0FA56067E}"/>
              </a:ext>
            </a:extLst>
          </p:cNvPr>
          <p:cNvGrpSpPr/>
          <p:nvPr/>
        </p:nvGrpSpPr>
        <p:grpSpPr>
          <a:xfrm>
            <a:off x="9649739" y="602215"/>
            <a:ext cx="2348529" cy="797500"/>
            <a:chOff x="9957132" y="437322"/>
            <a:chExt cx="2348529" cy="797500"/>
          </a:xfrm>
        </p:grpSpPr>
        <p:sp>
          <p:nvSpPr>
            <p:cNvPr id="54" name="TextBox 53">
              <a:extLst>
                <a:ext uri="{FF2B5EF4-FFF2-40B4-BE49-F238E27FC236}">
                  <a16:creationId xmlns:a16="http://schemas.microsoft.com/office/drawing/2014/main" id="{79850B1E-24D8-4CA8-9748-C81C97169EA7}"/>
                </a:ext>
              </a:extLst>
            </p:cNvPr>
            <p:cNvSpPr txBox="1"/>
            <p:nvPr/>
          </p:nvSpPr>
          <p:spPr>
            <a:xfrm>
              <a:off x="9957132" y="927045"/>
              <a:ext cx="2348529" cy="307777"/>
            </a:xfrm>
            <a:prstGeom prst="rect">
              <a:avLst/>
            </a:prstGeom>
            <a:noFill/>
          </p:spPr>
          <p:txBody>
            <a:bodyPr wrap="square">
              <a:spAutoFit/>
            </a:bodyPr>
            <a:lstStyle/>
            <a:p>
              <a:pPr lvl="2"/>
              <a:r>
                <a:rPr lang="fr-FR" sz="1400" dirty="0">
                  <a:latin typeface="Comic Sans MS" panose="030F0702030302020204" pitchFamily="66" charset="0"/>
                </a:rPr>
                <a:t>2.4 Faisabilité</a:t>
              </a:r>
              <a:endParaRPr lang="fr-FR" sz="1400" kern="1200" noProof="0" dirty="0">
                <a:solidFill>
                  <a:schemeClr val="tx1"/>
                </a:solidFill>
                <a:latin typeface="Comic Sans MS" panose="030F0702030302020204" pitchFamily="66" charset="0"/>
              </a:endParaRPr>
            </a:p>
          </p:txBody>
        </p:sp>
        <p:grpSp>
          <p:nvGrpSpPr>
            <p:cNvPr id="84" name="Group 83">
              <a:extLst>
                <a:ext uri="{FF2B5EF4-FFF2-40B4-BE49-F238E27FC236}">
                  <a16:creationId xmlns:a16="http://schemas.microsoft.com/office/drawing/2014/main" id="{3A10AD00-2442-4D0A-9867-C58D09456DF3}"/>
                </a:ext>
              </a:extLst>
            </p:cNvPr>
            <p:cNvGrpSpPr/>
            <p:nvPr/>
          </p:nvGrpSpPr>
          <p:grpSpPr>
            <a:xfrm>
              <a:off x="10877926" y="437322"/>
              <a:ext cx="1071882" cy="671954"/>
              <a:chOff x="4215702" y="6079473"/>
              <a:chExt cx="1071882" cy="671954"/>
            </a:xfrm>
          </p:grpSpPr>
          <p:pic>
            <p:nvPicPr>
              <p:cNvPr id="85" name="Graphic 84" descr="Eye with solid fill">
                <a:extLst>
                  <a:ext uri="{FF2B5EF4-FFF2-40B4-BE49-F238E27FC236}">
                    <a16:creationId xmlns:a16="http://schemas.microsoft.com/office/drawing/2014/main" id="{B3787FF6-0EC8-4D7F-9188-73F0EDC2AB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5630" y="6079473"/>
                <a:ext cx="671954" cy="671954"/>
              </a:xfrm>
              <a:prstGeom prst="rect">
                <a:avLst/>
              </a:prstGeom>
            </p:spPr>
          </p:pic>
          <p:pic>
            <p:nvPicPr>
              <p:cNvPr id="86" name="Graphic 85" descr="Chevron arrows with solid fill">
                <a:extLst>
                  <a:ext uri="{FF2B5EF4-FFF2-40B4-BE49-F238E27FC236}">
                    <a16:creationId xmlns:a16="http://schemas.microsoft.com/office/drawing/2014/main" id="{1F161A25-1C26-44E7-9CE3-21E171B5DD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5702" y="6155109"/>
                <a:ext cx="506942" cy="506942"/>
              </a:xfrm>
              <a:prstGeom prst="rect">
                <a:avLst/>
              </a:prstGeom>
            </p:spPr>
          </p:pic>
        </p:grpSp>
      </p:grpSp>
      <p:sp>
        <p:nvSpPr>
          <p:cNvPr id="90" name="Title 1">
            <a:extLst>
              <a:ext uri="{FF2B5EF4-FFF2-40B4-BE49-F238E27FC236}">
                <a16:creationId xmlns:a16="http://schemas.microsoft.com/office/drawing/2014/main" id="{E5186BCE-495A-46DC-85E7-F0F211E98D15}"/>
              </a:ext>
            </a:extLst>
          </p:cNvPr>
          <p:cNvSpPr>
            <a:spLocks noGrp="1"/>
          </p:cNvSpPr>
          <p:nvPr>
            <p:ph type="title"/>
          </p:nvPr>
        </p:nvSpPr>
        <p:spPr>
          <a:xfrm>
            <a:off x="485775" y="335184"/>
            <a:ext cx="5468540" cy="373949"/>
          </a:xfrm>
        </p:spPr>
        <p:txBody>
          <a:bodyPr/>
          <a:lstStyle/>
          <a:p>
            <a:r>
              <a:rPr lang="en-US" dirty="0"/>
              <a:t>Les étapes de </a:t>
            </a:r>
            <a:r>
              <a:rPr lang="en-US" dirty="0" err="1"/>
              <a:t>l’approche</a:t>
            </a:r>
            <a:r>
              <a:rPr lang="en-US" dirty="0"/>
              <a:t> cadre </a:t>
            </a:r>
            <a:r>
              <a:rPr lang="en-US" dirty="0" err="1"/>
              <a:t>logique</a:t>
            </a:r>
            <a:r>
              <a:rPr lang="en-US" dirty="0"/>
              <a:t> et les </a:t>
            </a:r>
            <a:r>
              <a:rPr lang="en-US" dirty="0" err="1"/>
              <a:t>critères</a:t>
            </a:r>
            <a:r>
              <a:rPr lang="en-US" dirty="0"/>
              <a:t> </a:t>
            </a:r>
            <a:r>
              <a:rPr lang="en-US" dirty="0" err="1"/>
              <a:t>d’évaluation</a:t>
            </a:r>
            <a:r>
              <a:rPr lang="en-US" dirty="0"/>
              <a:t> de la note </a:t>
            </a:r>
            <a:r>
              <a:rPr lang="en-US" dirty="0" err="1"/>
              <a:t>conceptuelle</a:t>
            </a:r>
            <a:endParaRPr lang="en-US" dirty="0"/>
          </a:p>
        </p:txBody>
      </p:sp>
    </p:spTree>
    <p:extLst>
      <p:ext uri="{BB962C8B-B14F-4D97-AF65-F5344CB8AC3E}">
        <p14:creationId xmlns:p14="http://schemas.microsoft.com/office/powerpoint/2010/main" val="229657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noChangeArrowheads="1"/>
          </p:cNvSpPr>
          <p:nvPr>
            <p:ph type="title"/>
          </p:nvPr>
        </p:nvSpPr>
        <p:spPr/>
        <p:txBody>
          <a:bodyPr/>
          <a:lstStyle/>
          <a:p>
            <a:r>
              <a:rPr lang="fr-BE" altLang="fr-FR" dirty="0"/>
              <a:t>Evaluation de la note conceptuelle</a:t>
            </a:r>
          </a:p>
        </p:txBody>
      </p:sp>
      <p:sp>
        <p:nvSpPr>
          <p:cNvPr id="32771" name="Content Placeholder 2"/>
          <p:cNvSpPr>
            <a:spLocks noGrp="1" noChangeArrowheads="1"/>
          </p:cNvSpPr>
          <p:nvPr>
            <p:ph sz="half" idx="1"/>
          </p:nvPr>
        </p:nvSpPr>
        <p:spPr/>
        <p:txBody>
          <a:bodyPr/>
          <a:lstStyle/>
          <a:p>
            <a:r>
              <a:rPr lang="fr-BE" altLang="fr-FR" dirty="0"/>
              <a:t>Conception de l’</a:t>
            </a:r>
            <a:r>
              <a:rPr lang="x-none" altLang="fr-FR" dirty="0"/>
              <a:t>a</a:t>
            </a:r>
            <a:r>
              <a:rPr lang="fr-BE" altLang="fr-FR" dirty="0" err="1"/>
              <a:t>ction</a:t>
            </a:r>
            <a:r>
              <a:rPr lang="fr-BE" altLang="fr-FR" dirty="0"/>
              <a:t> (max </a:t>
            </a:r>
            <a:r>
              <a:rPr lang="x-none" altLang="fr-FR" dirty="0"/>
              <a:t>2</a:t>
            </a:r>
            <a:r>
              <a:rPr lang="fr-BE" altLang="fr-FR" dirty="0"/>
              <a:t> page</a:t>
            </a:r>
            <a:r>
              <a:rPr lang="x-none" altLang="fr-FR" dirty="0"/>
              <a:t>s</a:t>
            </a:r>
            <a:r>
              <a:rPr lang="fr-BE" altLang="fr-FR" dirty="0"/>
              <a:t>)</a:t>
            </a:r>
          </a:p>
          <a:p>
            <a:endParaRPr lang="fr-BE" altLang="fr-FR" dirty="0"/>
          </a:p>
          <a:p>
            <a:endParaRPr lang="fr-BE" altLang="fr-FR" dirty="0"/>
          </a:p>
          <a:p>
            <a:endParaRPr lang="fr-BE" altLang="fr-FR" dirty="0"/>
          </a:p>
          <a:p>
            <a:endParaRPr lang="fr-BE" altLang="fr-FR" dirty="0"/>
          </a:p>
          <a:p>
            <a:pPr marL="1371600" lvl="3" indent="0">
              <a:buNone/>
            </a:pPr>
            <a:endParaRPr lang="fr-BE" altLang="fr-FR" sz="2400" dirty="0"/>
          </a:p>
          <a:p>
            <a:pPr marL="1371600" lvl="3" indent="0" algn="ctr">
              <a:buNone/>
            </a:pPr>
            <a:r>
              <a:rPr lang="fr-BE" altLang="fr-FR" sz="2400" b="1" dirty="0"/>
              <a:t>Comment?</a:t>
            </a:r>
          </a:p>
        </p:txBody>
      </p:sp>
      <p:sp>
        <p:nvSpPr>
          <p:cNvPr id="32772" name="Content Placeholder 3"/>
          <p:cNvSpPr>
            <a:spLocks noGrp="1" noChangeArrowheads="1"/>
          </p:cNvSpPr>
          <p:nvPr>
            <p:ph sz="half" idx="2"/>
          </p:nvPr>
        </p:nvSpPr>
        <p:spPr/>
        <p:txBody>
          <a:bodyPr/>
          <a:lstStyle/>
          <a:p>
            <a:r>
              <a:rPr lang="fr-BE" altLang="fr-FR" dirty="0"/>
              <a:t>Pertinence de l’</a:t>
            </a:r>
            <a:r>
              <a:rPr lang="x-none" altLang="fr-FR" dirty="0"/>
              <a:t>action</a:t>
            </a:r>
            <a:r>
              <a:rPr lang="fr-BE" altLang="fr-FR" dirty="0"/>
              <a:t> (max 3 pages) </a:t>
            </a:r>
          </a:p>
          <a:p>
            <a:endParaRPr lang="fr-BE" altLang="fr-FR" dirty="0"/>
          </a:p>
          <a:p>
            <a:endParaRPr lang="fr-BE" altLang="fr-FR" dirty="0"/>
          </a:p>
          <a:p>
            <a:endParaRPr lang="fr-BE" altLang="fr-FR" dirty="0"/>
          </a:p>
          <a:p>
            <a:pPr marL="1371600" lvl="3" indent="0">
              <a:buNone/>
            </a:pPr>
            <a:endParaRPr lang="fr-BE" altLang="fr-FR" dirty="0"/>
          </a:p>
          <a:p>
            <a:pPr marL="1371600" lvl="3" indent="0">
              <a:buNone/>
            </a:pPr>
            <a:endParaRPr lang="x-none" altLang="fr-FR" sz="2400" dirty="0"/>
          </a:p>
          <a:p>
            <a:pPr marL="1371600" lvl="3" indent="0">
              <a:buNone/>
            </a:pPr>
            <a:r>
              <a:rPr lang="fr-BE" altLang="fr-FR" sz="2400" b="1" dirty="0"/>
              <a:t>Pourquoi?</a:t>
            </a:r>
          </a:p>
        </p:txBody>
      </p:sp>
      <p:sp>
        <p:nvSpPr>
          <p:cNvPr id="32775" name="Oval 6"/>
          <p:cNvSpPr>
            <a:spLocks noChangeArrowheads="1"/>
          </p:cNvSpPr>
          <p:nvPr/>
        </p:nvSpPr>
        <p:spPr bwMode="auto">
          <a:xfrm>
            <a:off x="2658359" y="2240915"/>
            <a:ext cx="2661043" cy="2378220"/>
          </a:xfrm>
          <a:prstGeom prst="ellipse">
            <a:avLst/>
          </a:prstGeom>
          <a:solidFill>
            <a:srgbClr val="002060"/>
          </a:solidFill>
          <a:ln w="9525" algn="ctr">
            <a:solidFill>
              <a:schemeClr val="tx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r>
              <a:rPr lang="x-none" altLang="fr-FR" sz="1800" dirty="0">
                <a:solidFill>
                  <a:schemeClr val="bg1"/>
                </a:solidFill>
              </a:rPr>
              <a:t>3</a:t>
            </a:r>
            <a:r>
              <a:rPr lang="fr-BE" altLang="fr-FR" sz="1800" dirty="0">
                <a:solidFill>
                  <a:schemeClr val="bg1"/>
                </a:solidFill>
              </a:rPr>
              <a:t>0 points</a:t>
            </a:r>
          </a:p>
        </p:txBody>
      </p:sp>
      <p:sp>
        <p:nvSpPr>
          <p:cNvPr id="32776" name="Oval 8"/>
          <p:cNvSpPr>
            <a:spLocks noChangeArrowheads="1"/>
          </p:cNvSpPr>
          <p:nvPr/>
        </p:nvSpPr>
        <p:spPr bwMode="auto">
          <a:xfrm>
            <a:off x="7262176" y="2771191"/>
            <a:ext cx="1751195" cy="1659407"/>
          </a:xfrm>
          <a:prstGeom prst="ellipse">
            <a:avLst/>
          </a:prstGeom>
          <a:solidFill>
            <a:schemeClr val="tx2"/>
          </a:solidFill>
          <a:ln w="28575" algn="ctr">
            <a:solidFill>
              <a:schemeClr val="tx1"/>
            </a:solidFill>
            <a:round/>
            <a:headEnd/>
            <a:tailEnd/>
          </a:ln>
        </p:spPr>
        <p:txBody>
          <a:bodyPr wrap="none" anchor="ct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ctr" eaLnBrk="1" hangingPunct="1">
              <a:spcBef>
                <a:spcPct val="0"/>
              </a:spcBef>
              <a:buFontTx/>
              <a:buNone/>
            </a:pPr>
            <a:r>
              <a:rPr lang="fr-BE" altLang="fr-FR" sz="1800" dirty="0">
                <a:solidFill>
                  <a:schemeClr val="bg1"/>
                </a:solidFill>
              </a:rPr>
              <a:t>20  points</a:t>
            </a:r>
          </a:p>
        </p:txBody>
      </p:sp>
    </p:spTree>
    <p:extLst>
      <p:ext uri="{BB962C8B-B14F-4D97-AF65-F5344CB8AC3E}">
        <p14:creationId xmlns:p14="http://schemas.microsoft.com/office/powerpoint/2010/main" val="263557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199" y="386378"/>
            <a:ext cx="10863637" cy="373949"/>
          </a:xfrm>
        </p:spPr>
        <p:txBody>
          <a:bodyPr/>
          <a:lstStyle/>
          <a:p>
            <a:pPr eaLnBrk="1" hangingPunct="1"/>
            <a:r>
              <a:rPr lang="en-US" altLang="en-US" dirty="0">
                <a:ea typeface="ヒラギノ角ゴ Pro W3" charset="-128"/>
              </a:rPr>
              <a:t>La note </a:t>
            </a:r>
            <a:r>
              <a:rPr lang="en-US" altLang="en-US" dirty="0" err="1">
                <a:ea typeface="ヒラギノ角ゴ Pro W3" charset="-128"/>
              </a:rPr>
              <a:t>conceptuelle</a:t>
            </a:r>
            <a:r>
              <a:rPr lang="en-US" altLang="en-US" dirty="0">
                <a:ea typeface="ヒラギノ角ゴ Pro W3" charset="-128"/>
              </a:rPr>
              <a:t>: les </a:t>
            </a:r>
            <a:r>
              <a:rPr lang="en-US" altLang="en-US" dirty="0" err="1">
                <a:ea typeface="ヒラギノ角ゴ Pro W3" charset="-128"/>
              </a:rPr>
              <a:t>éléments</a:t>
            </a:r>
            <a:r>
              <a:rPr lang="en-US" altLang="en-US" dirty="0">
                <a:ea typeface="ヒラギノ角ゴ Pro W3" charset="-128"/>
              </a:rPr>
              <a:t> </a:t>
            </a:r>
            <a:r>
              <a:rPr lang="en-US" altLang="en-US" dirty="0" err="1">
                <a:ea typeface="ヒラギノ角ゴ Pro W3" charset="-128"/>
              </a:rPr>
              <a:t>clés</a:t>
            </a:r>
            <a:endParaRPr lang="en-US" altLang="en-US" dirty="0">
              <a:ea typeface="ヒラギノ角ゴ Pro W3" charset="-128"/>
            </a:endParaRPr>
          </a:p>
        </p:txBody>
      </p:sp>
      <p:sp>
        <p:nvSpPr>
          <p:cNvPr id="33795" name="Rectangle 3"/>
          <p:cNvSpPr>
            <a:spLocks noGrp="1" noChangeArrowheads="1"/>
          </p:cNvSpPr>
          <p:nvPr>
            <p:ph idx="1"/>
          </p:nvPr>
        </p:nvSpPr>
        <p:spPr/>
        <p:txBody>
          <a:bodyPr>
            <a:normAutofit/>
          </a:bodyPr>
          <a:lstStyle/>
          <a:p>
            <a:pPr eaLnBrk="1" hangingPunct="1"/>
            <a:r>
              <a:rPr lang="fr-FR" altLang="en-US" dirty="0">
                <a:ea typeface="ヒラギノ角ゴ Pro W3" charset="-128"/>
              </a:rPr>
              <a:t>Conception de l'action = section la plus importante de la note de synthèse</a:t>
            </a:r>
          </a:p>
          <a:p>
            <a:pPr lvl="1"/>
            <a:r>
              <a:rPr lang="fr-FR" altLang="en-US" dirty="0">
                <a:ea typeface="ヒラギノ角ゴ Pro W3" charset="-128"/>
              </a:rPr>
              <a:t>Vous devez à ce stade avoir élaboré une chaîne de résultats solide</a:t>
            </a:r>
          </a:p>
          <a:p>
            <a:pPr eaLnBrk="1" hangingPunct="1"/>
            <a:r>
              <a:rPr lang="fr-FR" altLang="en-US" dirty="0">
                <a:ea typeface="ヒラギノ角ゴ Pro W3" charset="-128"/>
              </a:rPr>
              <a:t>Section "Pertinence</a:t>
            </a:r>
          </a:p>
          <a:p>
            <a:pPr lvl="1"/>
            <a:r>
              <a:rPr lang="fr-FR" altLang="en-US" dirty="0">
                <a:ea typeface="ヒラギノ角ゴ Pro W3" charset="-128"/>
              </a:rPr>
              <a:t>Vous devez fournir beaucoup d'informations. Suivez la liste et respectez l'ordre des éléments mentionnés dans le formulaire</a:t>
            </a:r>
          </a:p>
          <a:p>
            <a:pPr lvl="1"/>
            <a:r>
              <a:rPr lang="fr-FR" altLang="en-US" dirty="0">
                <a:ea typeface="ヒラギノ角ゴ Pro W3" charset="-128"/>
              </a:rPr>
              <a:t>Il est important de mentionner tous les facteurs à l'origine des problèmes que votre projet abordera</a:t>
            </a:r>
          </a:p>
          <a:p>
            <a:pPr eaLnBrk="1" hangingPunct="1"/>
            <a:r>
              <a:rPr lang="fr-FR" altLang="en-US" dirty="0">
                <a:ea typeface="ヒラギノ角ゴ Pro W3" charset="-128"/>
              </a:rPr>
              <a:t>Pourquoi le(s) groupes cibles a-t-il besoin d'aide ?</a:t>
            </a:r>
          </a:p>
          <a:p>
            <a:pPr eaLnBrk="1" hangingPunct="1"/>
            <a:r>
              <a:rPr lang="fr-FR" altLang="en-US" dirty="0">
                <a:ea typeface="ヒラギノ角ゴ Pro W3" charset="-128"/>
              </a:rPr>
              <a:t>groupe cible : directement affecté positivement par l'action au niveau de l'objectif de l'action (objectif spécifique)</a:t>
            </a:r>
          </a:p>
          <a:p>
            <a:pPr eaLnBrk="1" hangingPunct="1"/>
            <a:r>
              <a:rPr lang="fr-FR" altLang="en-US" dirty="0">
                <a:ea typeface="ヒラギノ角ゴ Pro W3" charset="-128"/>
              </a:rPr>
              <a:t>les bénéficiaires finaux : effets positifs à long terme au niveau de la société ou du secteur</a:t>
            </a:r>
          </a:p>
          <a:p>
            <a:pPr eaLnBrk="1" hangingPunct="1"/>
            <a:r>
              <a:rPr lang="fr-FR" altLang="en-US" dirty="0">
                <a:ea typeface="ヒラギノ角ゴ Pro W3" charset="-128"/>
              </a:rPr>
              <a:t>Éléments à valeur ajoutée</a:t>
            </a:r>
            <a:endParaRPr lang="fr-BE" altLang="en-US" dirty="0">
              <a:ea typeface="ヒラギノ角ゴ Pro W3" charset="-128"/>
            </a:endParaRPr>
          </a:p>
        </p:txBody>
      </p:sp>
      <p:sp>
        <p:nvSpPr>
          <p:cNvPr id="2" name="Text Placeholder 1"/>
          <p:cNvSpPr>
            <a:spLocks noGrp="1"/>
          </p:cNvSpPr>
          <p:nvPr>
            <p:ph type="body" sz="quarter" idx="13"/>
          </p:nvPr>
        </p:nvSpPr>
        <p:spPr/>
        <p:txBody>
          <a:bodyPr/>
          <a:lstStyle/>
          <a:p>
            <a:endParaRPr lang="en-GB" dirty="0"/>
          </a:p>
        </p:txBody>
      </p:sp>
    </p:spTree>
    <p:extLst>
      <p:ext uri="{BB962C8B-B14F-4D97-AF65-F5344CB8AC3E}">
        <p14:creationId xmlns:p14="http://schemas.microsoft.com/office/powerpoint/2010/main" val="340873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a:latin typeface="Arial" charset="0"/>
              </a:rPr>
              <a:t>Sujets de ce module</a:t>
            </a:r>
            <a:br>
              <a:rPr lang="en-GB" dirty="0">
                <a:latin typeface="Arial" charset="0"/>
              </a:rPr>
            </a:br>
            <a:br>
              <a:rPr lang="en-GB" dirty="0">
                <a:latin typeface="Arial" charset="0"/>
              </a:rPr>
            </a:br>
            <a:endParaRPr lang="en-GB" dirty="0"/>
          </a:p>
        </p:txBody>
      </p:sp>
      <p:sp>
        <p:nvSpPr>
          <p:cNvPr id="3" name="Tijdelijke aanduiding voor inhoud 2"/>
          <p:cNvSpPr>
            <a:spLocks noGrp="1"/>
          </p:cNvSpPr>
          <p:nvPr>
            <p:ph sz="half" idx="2"/>
          </p:nvPr>
        </p:nvSpPr>
        <p:spPr>
          <a:xfrm>
            <a:off x="6522627" y="1231900"/>
            <a:ext cx="5180796" cy="4602430"/>
          </a:xfrm>
        </p:spPr>
        <p:txBody>
          <a:bodyPr>
            <a:normAutofit/>
          </a:bodyPr>
          <a:lstStyle/>
          <a:p>
            <a:pPr>
              <a:buFont typeface="Arial" panose="020B0604020202020204" pitchFamily="34" charset="0"/>
              <a:buChar char="•"/>
            </a:pPr>
            <a:r>
              <a:rPr lang="en-GB" sz="2400" dirty="0" err="1"/>
              <a:t>L’approche</a:t>
            </a:r>
            <a:r>
              <a:rPr lang="en-GB" sz="2400" dirty="0"/>
              <a:t> du cadre </a:t>
            </a:r>
            <a:r>
              <a:rPr lang="en-GB" sz="2400" dirty="0" err="1"/>
              <a:t>logique</a:t>
            </a:r>
            <a:r>
              <a:rPr lang="en-GB" sz="2400" dirty="0"/>
              <a:t> pour </a:t>
            </a:r>
            <a:r>
              <a:rPr lang="en-GB" sz="2400" dirty="0" err="1"/>
              <a:t>mieux</a:t>
            </a:r>
            <a:r>
              <a:rPr lang="en-GB" sz="2400" dirty="0"/>
              <a:t> </a:t>
            </a:r>
            <a:r>
              <a:rPr lang="en-GB" sz="2400" dirty="0" err="1"/>
              <a:t>rédiger</a:t>
            </a:r>
            <a:r>
              <a:rPr lang="en-GB" sz="2400" dirty="0"/>
              <a:t> la note </a:t>
            </a:r>
            <a:r>
              <a:rPr lang="en-GB" sz="2400" dirty="0" err="1"/>
              <a:t>conceptuelle</a:t>
            </a:r>
            <a:r>
              <a:rPr lang="en-GB" sz="2400" dirty="0"/>
              <a:t> et la note </a:t>
            </a:r>
            <a:r>
              <a:rPr lang="en-GB" sz="2400" dirty="0" err="1"/>
              <a:t>complète</a:t>
            </a:r>
            <a:endParaRPr lang="en-GB" sz="2400" dirty="0"/>
          </a:p>
          <a:p>
            <a:pPr>
              <a:buFont typeface="Arial" panose="020B0604020202020204" pitchFamily="34" charset="0"/>
              <a:buChar char="•"/>
            </a:pPr>
            <a:r>
              <a:rPr lang="en-GB" sz="2400" dirty="0"/>
              <a:t>Identifier les </a:t>
            </a:r>
            <a:r>
              <a:rPr lang="en-GB" sz="2400" dirty="0" err="1"/>
              <a:t>acteurs</a:t>
            </a:r>
            <a:r>
              <a:rPr lang="en-GB" sz="2400" dirty="0"/>
              <a:t> </a:t>
            </a:r>
            <a:r>
              <a:rPr lang="en-GB" sz="2400" dirty="0" err="1"/>
              <a:t>principaux</a:t>
            </a:r>
            <a:r>
              <a:rPr lang="en-GB" sz="2400" dirty="0"/>
              <a:t> de </a:t>
            </a:r>
            <a:r>
              <a:rPr lang="en-GB" sz="2400" dirty="0" err="1"/>
              <a:t>votre</a:t>
            </a:r>
            <a:r>
              <a:rPr lang="en-GB" sz="2400" dirty="0"/>
              <a:t> </a:t>
            </a:r>
            <a:r>
              <a:rPr lang="en-GB" sz="2400" dirty="0" err="1"/>
              <a:t>projet</a:t>
            </a:r>
            <a:endParaRPr lang="en-GB" sz="2400" dirty="0"/>
          </a:p>
          <a:p>
            <a:pPr>
              <a:buFont typeface="Arial" panose="020B0604020202020204" pitchFamily="34" charset="0"/>
              <a:buChar char="•"/>
            </a:pPr>
            <a:r>
              <a:rPr lang="en-GB" sz="2400" dirty="0"/>
              <a:t>La structure de la note </a:t>
            </a:r>
            <a:r>
              <a:rPr lang="en-GB" sz="2400" dirty="0" err="1"/>
              <a:t>conceptuelle</a:t>
            </a:r>
            <a:endParaRPr lang="en-GB" sz="2400" dirty="0"/>
          </a:p>
          <a:p>
            <a:pPr>
              <a:buFont typeface="Arial" panose="020B0604020202020204" pitchFamily="34" charset="0"/>
              <a:buChar char="•"/>
            </a:pPr>
            <a:r>
              <a:rPr lang="en-GB" sz="2400" dirty="0"/>
              <a:t>La conception et </a:t>
            </a:r>
            <a:r>
              <a:rPr lang="en-GB" sz="2400"/>
              <a:t>la pertinence</a:t>
            </a:r>
            <a:endParaRPr lang="en-GB" sz="2400" dirty="0"/>
          </a:p>
          <a:p>
            <a:pPr>
              <a:buFont typeface="Arial" panose="020B0604020202020204" pitchFamily="34" charset="0"/>
              <a:buChar char="•"/>
            </a:pPr>
            <a:endParaRPr lang="en-GB" dirty="0"/>
          </a:p>
          <a:p>
            <a:pPr>
              <a:buFont typeface="Arial" panose="020B0604020202020204" pitchFamily="34" charset="0"/>
              <a:buChar char="•"/>
            </a:pPr>
            <a:endParaRPr lang="en-GB" dirty="0"/>
          </a:p>
        </p:txBody>
      </p:sp>
      <p:pic>
        <p:nvPicPr>
          <p:cNvPr id="9" name="Tijdelijke aanduiding voor afbeelding 8" descr="Map &amp; Flag EU@4x-8.png"/>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4725" b="4725"/>
          <a:stretch>
            <a:fillRect/>
          </a:stretch>
        </p:blipFill>
        <p:spPr/>
      </p:pic>
    </p:spTree>
    <p:extLst>
      <p:ext uri="{BB962C8B-B14F-4D97-AF65-F5344CB8AC3E}">
        <p14:creationId xmlns:p14="http://schemas.microsoft.com/office/powerpoint/2010/main" val="215230506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8E123EEB-AF26-4223-A71C-83C1DF60FF9A}"/>
              </a:ext>
            </a:extLst>
          </p:cNvPr>
          <p:cNvPicPr>
            <a:picLocks noChangeAspect="1"/>
          </p:cNvPicPr>
          <p:nvPr/>
        </p:nvPicPr>
        <p:blipFill>
          <a:blip r:embed="rId2"/>
          <a:stretch>
            <a:fillRect/>
          </a:stretch>
        </p:blipFill>
        <p:spPr>
          <a:xfrm>
            <a:off x="2802387" y="2579140"/>
            <a:ext cx="895921" cy="967595"/>
          </a:xfrm>
          <a:prstGeom prst="rect">
            <a:avLst/>
          </a:prstGeom>
        </p:spPr>
      </p:pic>
      <p:sp>
        <p:nvSpPr>
          <p:cNvPr id="2" name="Title 1"/>
          <p:cNvSpPr>
            <a:spLocks noGrp="1"/>
          </p:cNvSpPr>
          <p:nvPr>
            <p:ph type="title"/>
          </p:nvPr>
        </p:nvSpPr>
        <p:spPr>
          <a:xfrm>
            <a:off x="577073" y="544946"/>
            <a:ext cx="5468540" cy="373949"/>
          </a:xfrm>
        </p:spPr>
        <p:txBody>
          <a:bodyPr/>
          <a:lstStyle/>
          <a:p>
            <a:r>
              <a:rPr lang="en-US" dirty="0" err="1"/>
              <a:t>L’Approche</a:t>
            </a:r>
            <a:r>
              <a:rPr lang="en-US" dirty="0"/>
              <a:t> Cadre </a:t>
            </a:r>
            <a:r>
              <a:rPr lang="en-US" dirty="0" err="1"/>
              <a:t>Logique</a:t>
            </a:r>
            <a:r>
              <a:rPr lang="en-US" dirty="0"/>
              <a:t> (ACL)</a:t>
            </a:r>
          </a:p>
        </p:txBody>
      </p:sp>
      <p:sp>
        <p:nvSpPr>
          <p:cNvPr id="6" name="Rectangle 5"/>
          <p:cNvSpPr/>
          <p:nvPr/>
        </p:nvSpPr>
        <p:spPr>
          <a:xfrm>
            <a:off x="1447762" y="6130148"/>
            <a:ext cx="2857218"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Identif</a:t>
            </a:r>
            <a:r>
              <a:rPr lang="en-BE" sz="1400" dirty="0"/>
              <a:t>ier le</a:t>
            </a:r>
            <a:r>
              <a:rPr lang="en-US" sz="1400" dirty="0"/>
              <a:t> sect</a:t>
            </a:r>
            <a:r>
              <a:rPr lang="en-BE" sz="1400" dirty="0" err="1"/>
              <a:t>eur</a:t>
            </a:r>
            <a:r>
              <a:rPr lang="en-US" sz="1400" dirty="0"/>
              <a:t>, la </a:t>
            </a:r>
            <a:r>
              <a:rPr lang="en-US" sz="1400" dirty="0" err="1"/>
              <a:t>thématique</a:t>
            </a:r>
            <a:r>
              <a:rPr lang="en-US" sz="1400" dirty="0"/>
              <a:t>, le </a:t>
            </a:r>
            <a:r>
              <a:rPr lang="en-US" sz="1400" dirty="0" err="1"/>
              <a:t>ou</a:t>
            </a:r>
            <a:r>
              <a:rPr lang="en-US" sz="1400" dirty="0"/>
              <a:t> les </a:t>
            </a:r>
            <a:r>
              <a:rPr lang="en-US" sz="1400" dirty="0" err="1"/>
              <a:t>problèmes</a:t>
            </a:r>
            <a:r>
              <a:rPr lang="en-US" sz="1400" dirty="0"/>
              <a:t> </a:t>
            </a:r>
            <a:r>
              <a:rPr lang="en-US" sz="1400" dirty="0" err="1"/>
              <a:t>centraux</a:t>
            </a:r>
            <a:endParaRPr lang="en-US" sz="1400" dirty="0"/>
          </a:p>
        </p:txBody>
      </p:sp>
      <p:sp>
        <p:nvSpPr>
          <p:cNvPr id="7" name="Rectangle 6"/>
          <p:cNvSpPr/>
          <p:nvPr/>
        </p:nvSpPr>
        <p:spPr>
          <a:xfrm>
            <a:off x="3220884" y="4884044"/>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Analyse</a:t>
            </a:r>
            <a:r>
              <a:rPr lang="en-BE" sz="1400" dirty="0"/>
              <a:t>r</a:t>
            </a:r>
            <a:r>
              <a:rPr lang="en-US" sz="1400" dirty="0"/>
              <a:t> l</a:t>
            </a:r>
            <a:r>
              <a:rPr lang="en-BE" sz="1400" dirty="0"/>
              <a:t>es problèmes</a:t>
            </a:r>
            <a:endParaRPr lang="en-US" sz="1400" dirty="0"/>
          </a:p>
        </p:txBody>
      </p:sp>
      <p:sp>
        <p:nvSpPr>
          <p:cNvPr id="8" name="Rectangle 7"/>
          <p:cNvSpPr/>
          <p:nvPr/>
        </p:nvSpPr>
        <p:spPr>
          <a:xfrm>
            <a:off x="4132023" y="4266666"/>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Analyse</a:t>
            </a:r>
            <a:r>
              <a:rPr lang="en-BE" sz="1400" dirty="0"/>
              <a:t>r</a:t>
            </a:r>
            <a:r>
              <a:rPr lang="en-US" sz="1400" dirty="0"/>
              <a:t> l</a:t>
            </a:r>
            <a:r>
              <a:rPr lang="en-BE" sz="1400" dirty="0"/>
              <a:t>es o</a:t>
            </a:r>
            <a:r>
              <a:rPr lang="en-US" sz="1400" dirty="0" err="1"/>
              <a:t>bjecti</a:t>
            </a:r>
            <a:r>
              <a:rPr lang="en-BE" sz="1400" dirty="0"/>
              <a:t>fs</a:t>
            </a:r>
            <a:endParaRPr lang="en-US" sz="1400" dirty="0"/>
          </a:p>
        </p:txBody>
      </p:sp>
      <p:sp>
        <p:nvSpPr>
          <p:cNvPr id="9" name="Rectangle 8"/>
          <p:cNvSpPr/>
          <p:nvPr/>
        </p:nvSpPr>
        <p:spPr>
          <a:xfrm>
            <a:off x="2459682" y="5438007"/>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Analyse</a:t>
            </a:r>
            <a:r>
              <a:rPr lang="en-BE" sz="1400" dirty="0"/>
              <a:t>r </a:t>
            </a:r>
            <a:r>
              <a:rPr lang="en-US" sz="1400" dirty="0"/>
              <a:t>l</a:t>
            </a:r>
            <a:r>
              <a:rPr lang="en-BE" sz="1400" dirty="0"/>
              <a:t>es partis prenantes</a:t>
            </a:r>
            <a:endParaRPr lang="en-US" sz="1400" dirty="0"/>
          </a:p>
        </p:txBody>
      </p:sp>
      <p:sp>
        <p:nvSpPr>
          <p:cNvPr id="10" name="Rectangle 9"/>
          <p:cNvSpPr/>
          <p:nvPr/>
        </p:nvSpPr>
        <p:spPr>
          <a:xfrm>
            <a:off x="6450838" y="248846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Défin</a:t>
            </a:r>
            <a:r>
              <a:rPr lang="en-BE" sz="1400" dirty="0"/>
              <a:t>ir les hypothèses de votre projet</a:t>
            </a:r>
            <a:endParaRPr lang="en-US" sz="1400" dirty="0"/>
          </a:p>
        </p:txBody>
      </p:sp>
      <p:sp>
        <p:nvSpPr>
          <p:cNvPr id="11" name="Rectangle 10"/>
          <p:cNvSpPr/>
          <p:nvPr/>
        </p:nvSpPr>
        <p:spPr>
          <a:xfrm>
            <a:off x="7075232" y="1926028"/>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Identif</a:t>
            </a:r>
            <a:r>
              <a:rPr lang="en-BE" sz="1400" dirty="0"/>
              <a:t>ier</a:t>
            </a:r>
            <a:r>
              <a:rPr lang="en-US" sz="1400" dirty="0"/>
              <a:t> </a:t>
            </a:r>
            <a:r>
              <a:rPr lang="en-BE" sz="1400" dirty="0"/>
              <a:t> les indicateurs</a:t>
            </a:r>
            <a:endParaRPr lang="en-US" sz="1400" dirty="0"/>
          </a:p>
        </p:txBody>
      </p:sp>
      <p:sp>
        <p:nvSpPr>
          <p:cNvPr id="12" name="Rectangle 11"/>
          <p:cNvSpPr/>
          <p:nvPr/>
        </p:nvSpPr>
        <p:spPr>
          <a:xfrm>
            <a:off x="5800444" y="309318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a:t>
            </a:r>
            <a:r>
              <a:rPr lang="en-BE" sz="1400" dirty="0" err="1"/>
              <a:t>éfinir</a:t>
            </a:r>
            <a:r>
              <a:rPr lang="en-BE" sz="1400" dirty="0"/>
              <a:t> </a:t>
            </a:r>
            <a:r>
              <a:rPr lang="en-BE" sz="1400" dirty="0" err="1"/>
              <a:t>l’intervention</a:t>
            </a:r>
            <a:endParaRPr lang="en-US" sz="1400" dirty="0"/>
          </a:p>
          <a:p>
            <a:pPr algn="ctr"/>
            <a:r>
              <a:rPr lang="en-US" sz="1400" dirty="0"/>
              <a:t> (la </a:t>
            </a:r>
            <a:r>
              <a:rPr lang="en-US" sz="1400" dirty="0" err="1"/>
              <a:t>chaine</a:t>
            </a:r>
            <a:r>
              <a:rPr lang="en-US" sz="1400" dirty="0"/>
              <a:t> des </a:t>
            </a:r>
            <a:r>
              <a:rPr lang="en-US" sz="1400" dirty="0" err="1"/>
              <a:t>résulats</a:t>
            </a:r>
            <a:r>
              <a:rPr lang="en-US" sz="1400" dirty="0"/>
              <a:t>)</a:t>
            </a:r>
          </a:p>
        </p:txBody>
      </p:sp>
      <p:sp>
        <p:nvSpPr>
          <p:cNvPr id="13" name="Rectangle 12"/>
          <p:cNvSpPr/>
          <p:nvPr/>
        </p:nvSpPr>
        <p:spPr>
          <a:xfrm>
            <a:off x="7649941" y="134532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Identif</a:t>
            </a:r>
            <a:r>
              <a:rPr lang="en-BE" sz="1400" dirty="0"/>
              <a:t>ier les sources de vérifications</a:t>
            </a:r>
            <a:endParaRPr lang="en-US" sz="1400" dirty="0"/>
          </a:p>
        </p:txBody>
      </p:sp>
      <p:sp>
        <p:nvSpPr>
          <p:cNvPr id="14" name="Rectangle 13"/>
          <p:cNvSpPr/>
          <p:nvPr/>
        </p:nvSpPr>
        <p:spPr>
          <a:xfrm>
            <a:off x="8320724" y="719101"/>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BE" sz="1400" dirty="0"/>
              <a:t>Résumé dans la matrice du cadre logique</a:t>
            </a:r>
            <a:endParaRPr lang="en-US" sz="1400" dirty="0"/>
          </a:p>
        </p:txBody>
      </p:sp>
      <p:pic>
        <p:nvPicPr>
          <p:cNvPr id="19" name="Picture 18"/>
          <p:cNvPicPr>
            <a:picLocks noChangeAspect="1"/>
          </p:cNvPicPr>
          <p:nvPr/>
        </p:nvPicPr>
        <p:blipFill>
          <a:blip r:embed="rId2"/>
          <a:stretch>
            <a:fillRect/>
          </a:stretch>
        </p:blipFill>
        <p:spPr>
          <a:xfrm>
            <a:off x="474095" y="4065617"/>
            <a:ext cx="973667" cy="1051561"/>
          </a:xfrm>
          <a:prstGeom prst="rect">
            <a:avLst/>
          </a:prstGeom>
        </p:spPr>
      </p:pic>
      <p:sp>
        <p:nvSpPr>
          <p:cNvPr id="17" name="Oval 16"/>
          <p:cNvSpPr/>
          <p:nvPr/>
        </p:nvSpPr>
        <p:spPr>
          <a:xfrm>
            <a:off x="613023" y="1106980"/>
            <a:ext cx="2201971" cy="177506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BE" dirty="0"/>
              <a:t>Grâce à l’ACL vous pouvez </a:t>
            </a:r>
            <a:r>
              <a:rPr lang="en-BE" dirty="0" err="1"/>
              <a:t>élaborer</a:t>
            </a:r>
            <a:r>
              <a:rPr lang="en-BE" dirty="0"/>
              <a:t> </a:t>
            </a:r>
            <a:r>
              <a:rPr lang="en-US" dirty="0" err="1"/>
              <a:t>votre</a:t>
            </a:r>
            <a:r>
              <a:rPr lang="en-US" dirty="0"/>
              <a:t> </a:t>
            </a:r>
            <a:r>
              <a:rPr lang="en-US" dirty="0" err="1"/>
              <a:t>projet</a:t>
            </a:r>
            <a:endParaRPr lang="en-US" dirty="0"/>
          </a:p>
        </p:txBody>
      </p:sp>
      <p:sp>
        <p:nvSpPr>
          <p:cNvPr id="15" name="Rectangle 14">
            <a:extLst>
              <a:ext uri="{FF2B5EF4-FFF2-40B4-BE49-F238E27FC236}">
                <a16:creationId xmlns:a16="http://schemas.microsoft.com/office/drawing/2014/main" id="{74CA74C3-2E27-4D23-A1CF-ADCAA88906E1}"/>
              </a:ext>
            </a:extLst>
          </p:cNvPr>
          <p:cNvSpPr/>
          <p:nvPr/>
        </p:nvSpPr>
        <p:spPr>
          <a:xfrm>
            <a:off x="4979962" y="3689712"/>
            <a:ext cx="25202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Définir</a:t>
            </a:r>
            <a:r>
              <a:rPr lang="en-US" sz="1400" dirty="0"/>
              <a:t> la </a:t>
            </a:r>
            <a:r>
              <a:rPr lang="en-US" sz="1400" dirty="0" err="1"/>
              <a:t>stratégie</a:t>
            </a:r>
            <a:endParaRPr lang="en-US" sz="1400" dirty="0"/>
          </a:p>
        </p:txBody>
      </p:sp>
      <p:sp>
        <p:nvSpPr>
          <p:cNvPr id="3" name="Right Brace 2">
            <a:extLst>
              <a:ext uri="{FF2B5EF4-FFF2-40B4-BE49-F238E27FC236}">
                <a16:creationId xmlns:a16="http://schemas.microsoft.com/office/drawing/2014/main" id="{EE3E150B-5637-472F-A9FB-A9F5319CA3A7}"/>
              </a:ext>
            </a:extLst>
          </p:cNvPr>
          <p:cNvSpPr/>
          <p:nvPr/>
        </p:nvSpPr>
        <p:spPr>
          <a:xfrm rot="13902061">
            <a:off x="3802297" y="2595181"/>
            <a:ext cx="278626" cy="2847586"/>
          </a:xfrm>
          <a:prstGeom prst="rightBrace">
            <a:avLst>
              <a:gd name="adj1" fmla="val 16226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18" name="Right Brace 17">
            <a:extLst>
              <a:ext uri="{FF2B5EF4-FFF2-40B4-BE49-F238E27FC236}">
                <a16:creationId xmlns:a16="http://schemas.microsoft.com/office/drawing/2014/main" id="{82CFD032-EAC3-483D-9847-1AD232BD4E19}"/>
              </a:ext>
            </a:extLst>
          </p:cNvPr>
          <p:cNvSpPr/>
          <p:nvPr/>
        </p:nvSpPr>
        <p:spPr>
          <a:xfrm rot="13773332">
            <a:off x="6876328" y="-512969"/>
            <a:ext cx="264216" cy="4022345"/>
          </a:xfrm>
          <a:prstGeom prst="rightBrace">
            <a:avLst>
              <a:gd name="adj1" fmla="val 7993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21" name="Right Brace 20">
            <a:extLst>
              <a:ext uri="{FF2B5EF4-FFF2-40B4-BE49-F238E27FC236}">
                <a16:creationId xmlns:a16="http://schemas.microsoft.com/office/drawing/2014/main" id="{95E320F5-7B12-40C5-8B0F-402DF84B545C}"/>
              </a:ext>
            </a:extLst>
          </p:cNvPr>
          <p:cNvSpPr/>
          <p:nvPr/>
        </p:nvSpPr>
        <p:spPr>
          <a:xfrm rot="13902061">
            <a:off x="1543778" y="4709898"/>
            <a:ext cx="278626" cy="1960273"/>
          </a:xfrm>
          <a:prstGeom prst="rightBrace">
            <a:avLst>
              <a:gd name="adj1" fmla="val 16226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4" name="TextBox 3">
            <a:extLst>
              <a:ext uri="{FF2B5EF4-FFF2-40B4-BE49-F238E27FC236}">
                <a16:creationId xmlns:a16="http://schemas.microsoft.com/office/drawing/2014/main" id="{535CCC53-FAD6-4A78-ABF7-7F5C0C0FF247}"/>
              </a:ext>
            </a:extLst>
          </p:cNvPr>
          <p:cNvSpPr txBox="1"/>
          <p:nvPr/>
        </p:nvSpPr>
        <p:spPr>
          <a:xfrm rot="19333170">
            <a:off x="498626" y="5149468"/>
            <a:ext cx="1918732" cy="283107"/>
          </a:xfrm>
          <a:prstGeom prst="rect">
            <a:avLst/>
          </a:prstGeom>
          <a:noFill/>
        </p:spPr>
        <p:txBody>
          <a:bodyPr wrap="none" lIns="0" tIns="0" rIns="0" bIns="0" rtlCol="0">
            <a:noAutofit/>
          </a:bodyPr>
          <a:lstStyle/>
          <a:p>
            <a:pPr algn="ctr"/>
            <a:r>
              <a:rPr lang="en-US" sz="1600" b="1" u="sng" dirty="0">
                <a:solidFill>
                  <a:schemeClr val="tx2"/>
                </a:solidFill>
              </a:rPr>
              <a:t>Phase </a:t>
            </a:r>
            <a:r>
              <a:rPr lang="en-US" sz="1600" b="1" u="sng" dirty="0" err="1">
                <a:solidFill>
                  <a:schemeClr val="tx2"/>
                </a:solidFill>
              </a:rPr>
              <a:t>préparatoire</a:t>
            </a:r>
            <a:endParaRPr lang="en-BE" sz="1600" b="1" u="sng" dirty="0">
              <a:solidFill>
                <a:schemeClr val="tx2"/>
              </a:solidFill>
            </a:endParaRPr>
          </a:p>
        </p:txBody>
      </p:sp>
      <p:sp>
        <p:nvSpPr>
          <p:cNvPr id="22" name="TextBox 21">
            <a:extLst>
              <a:ext uri="{FF2B5EF4-FFF2-40B4-BE49-F238E27FC236}">
                <a16:creationId xmlns:a16="http://schemas.microsoft.com/office/drawing/2014/main" id="{A9241AFF-49FB-4547-88AE-8C9287EB70CE}"/>
              </a:ext>
            </a:extLst>
          </p:cNvPr>
          <p:cNvSpPr txBox="1"/>
          <p:nvPr/>
        </p:nvSpPr>
        <p:spPr>
          <a:xfrm rot="19333170">
            <a:off x="2798188" y="3535284"/>
            <a:ext cx="1918732" cy="283107"/>
          </a:xfrm>
          <a:prstGeom prst="rect">
            <a:avLst/>
          </a:prstGeom>
          <a:noFill/>
        </p:spPr>
        <p:txBody>
          <a:bodyPr wrap="none" lIns="0" tIns="0" rIns="0" bIns="0" rtlCol="0">
            <a:noAutofit/>
          </a:bodyPr>
          <a:lstStyle/>
          <a:p>
            <a:pPr algn="ctr"/>
            <a:r>
              <a:rPr lang="en-US" sz="1600" b="1" u="sng" dirty="0">
                <a:solidFill>
                  <a:schemeClr val="tx2"/>
                </a:solidFill>
              </a:rPr>
              <a:t>Phase </a:t>
            </a:r>
            <a:r>
              <a:rPr lang="en-US" sz="1600" b="1" u="sng" dirty="0" err="1">
                <a:solidFill>
                  <a:schemeClr val="tx2"/>
                </a:solidFill>
              </a:rPr>
              <a:t>d’analyse</a:t>
            </a:r>
            <a:endParaRPr lang="en-BE" sz="1600" b="1" u="sng" dirty="0">
              <a:solidFill>
                <a:schemeClr val="tx2"/>
              </a:solidFill>
            </a:endParaRPr>
          </a:p>
        </p:txBody>
      </p:sp>
      <p:sp>
        <p:nvSpPr>
          <p:cNvPr id="23" name="TextBox 22">
            <a:extLst>
              <a:ext uri="{FF2B5EF4-FFF2-40B4-BE49-F238E27FC236}">
                <a16:creationId xmlns:a16="http://schemas.microsoft.com/office/drawing/2014/main" id="{0DAC386D-A257-4E89-A128-F28F55E11DCB}"/>
              </a:ext>
            </a:extLst>
          </p:cNvPr>
          <p:cNvSpPr txBox="1"/>
          <p:nvPr/>
        </p:nvSpPr>
        <p:spPr>
          <a:xfrm rot="19284002">
            <a:off x="5947391" y="974323"/>
            <a:ext cx="1873213" cy="283107"/>
          </a:xfrm>
          <a:prstGeom prst="rect">
            <a:avLst/>
          </a:prstGeom>
          <a:noFill/>
        </p:spPr>
        <p:txBody>
          <a:bodyPr wrap="none" lIns="0" tIns="0" rIns="0" bIns="0" rtlCol="0">
            <a:noAutofit/>
          </a:bodyPr>
          <a:lstStyle/>
          <a:p>
            <a:pPr algn="ctr"/>
            <a:r>
              <a:rPr lang="en-US" sz="1600" b="1" u="sng" dirty="0">
                <a:solidFill>
                  <a:schemeClr val="tx2"/>
                </a:solidFill>
              </a:rPr>
              <a:t>Phase de conception</a:t>
            </a:r>
            <a:endParaRPr lang="en-BE" sz="1600" b="1" u="sng" dirty="0">
              <a:solidFill>
                <a:schemeClr val="tx2"/>
              </a:solidFill>
            </a:endParaRPr>
          </a:p>
        </p:txBody>
      </p:sp>
      <p:grpSp>
        <p:nvGrpSpPr>
          <p:cNvPr id="31" name="Group 30">
            <a:extLst>
              <a:ext uri="{FF2B5EF4-FFF2-40B4-BE49-F238E27FC236}">
                <a16:creationId xmlns:a16="http://schemas.microsoft.com/office/drawing/2014/main" id="{9A42CC0C-900A-49BC-BBB3-F7C10E9E6360}"/>
              </a:ext>
            </a:extLst>
          </p:cNvPr>
          <p:cNvGrpSpPr/>
          <p:nvPr/>
        </p:nvGrpSpPr>
        <p:grpSpPr>
          <a:xfrm>
            <a:off x="5530820" y="5600494"/>
            <a:ext cx="3219785" cy="366189"/>
            <a:chOff x="5626516" y="5600494"/>
            <a:chExt cx="3219785" cy="366189"/>
          </a:xfrm>
        </p:grpSpPr>
        <p:pic>
          <p:nvPicPr>
            <p:cNvPr id="16" name="Graphic 15" descr="Tools outline">
              <a:extLst>
                <a:ext uri="{FF2B5EF4-FFF2-40B4-BE49-F238E27FC236}">
                  <a16:creationId xmlns:a16="http://schemas.microsoft.com/office/drawing/2014/main" id="{A156431F-BE78-4882-8E47-6708E85BBE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6516" y="5600494"/>
              <a:ext cx="347855" cy="347855"/>
            </a:xfrm>
            <a:prstGeom prst="rect">
              <a:avLst/>
            </a:prstGeom>
          </p:spPr>
        </p:pic>
        <p:sp>
          <p:nvSpPr>
            <p:cNvPr id="24" name="TextBox 23">
              <a:extLst>
                <a:ext uri="{FF2B5EF4-FFF2-40B4-BE49-F238E27FC236}">
                  <a16:creationId xmlns:a16="http://schemas.microsoft.com/office/drawing/2014/main" id="{08FA5BA2-801B-43D1-9A68-BE79D57297D0}"/>
                </a:ext>
              </a:extLst>
            </p:cNvPr>
            <p:cNvSpPr txBox="1"/>
            <p:nvPr/>
          </p:nvSpPr>
          <p:spPr>
            <a:xfrm>
              <a:off x="5989083" y="5618828"/>
              <a:ext cx="2857218" cy="347855"/>
            </a:xfrm>
            <a:prstGeom prst="rect">
              <a:avLst/>
            </a:prstGeom>
            <a:noFill/>
          </p:spPr>
          <p:txBody>
            <a:bodyPr wrap="none" lIns="0" tIns="0" rIns="0" bIns="0" rtlCol="0">
              <a:noAutofit/>
            </a:bodyPr>
            <a:lstStyle/>
            <a:p>
              <a:pPr algn="l"/>
              <a:r>
                <a:rPr lang="en-US" sz="1600" b="1" dirty="0">
                  <a:solidFill>
                    <a:srgbClr val="002060"/>
                  </a:solidFill>
                </a:rPr>
                <a:t>La </a:t>
              </a:r>
              <a:r>
                <a:rPr lang="en-US" sz="1600" b="1" dirty="0" err="1">
                  <a:solidFill>
                    <a:srgbClr val="002060"/>
                  </a:solidFill>
                </a:rPr>
                <a:t>matrice</a:t>
              </a:r>
              <a:r>
                <a:rPr lang="en-US" sz="1600" b="1" dirty="0">
                  <a:solidFill>
                    <a:srgbClr val="002060"/>
                  </a:solidFill>
                </a:rPr>
                <a:t> des parties </a:t>
              </a:r>
              <a:r>
                <a:rPr lang="en-US" sz="1600" b="1" dirty="0" err="1">
                  <a:solidFill>
                    <a:srgbClr val="002060"/>
                  </a:solidFill>
                </a:rPr>
                <a:t>prenantes</a:t>
              </a:r>
              <a:endParaRPr lang="en-BE" sz="1600" b="1" dirty="0">
                <a:solidFill>
                  <a:srgbClr val="002060"/>
                </a:solidFill>
              </a:endParaRPr>
            </a:p>
          </p:txBody>
        </p:sp>
      </p:grpSp>
      <p:grpSp>
        <p:nvGrpSpPr>
          <p:cNvPr id="32" name="Group 31">
            <a:extLst>
              <a:ext uri="{FF2B5EF4-FFF2-40B4-BE49-F238E27FC236}">
                <a16:creationId xmlns:a16="http://schemas.microsoft.com/office/drawing/2014/main" id="{1572D44F-DC0B-4144-A079-7870207CC7AF}"/>
              </a:ext>
            </a:extLst>
          </p:cNvPr>
          <p:cNvGrpSpPr/>
          <p:nvPr/>
        </p:nvGrpSpPr>
        <p:grpSpPr>
          <a:xfrm>
            <a:off x="6263616" y="4993701"/>
            <a:ext cx="2058937" cy="376475"/>
            <a:chOff x="5838670" y="4978556"/>
            <a:chExt cx="2058937" cy="376475"/>
          </a:xfrm>
        </p:grpSpPr>
        <p:sp>
          <p:nvSpPr>
            <p:cNvPr id="25" name="TextBox 24">
              <a:extLst>
                <a:ext uri="{FF2B5EF4-FFF2-40B4-BE49-F238E27FC236}">
                  <a16:creationId xmlns:a16="http://schemas.microsoft.com/office/drawing/2014/main" id="{C367B61D-0FAD-4833-B46F-199C9019115F}"/>
                </a:ext>
              </a:extLst>
            </p:cNvPr>
            <p:cNvSpPr txBox="1"/>
            <p:nvPr/>
          </p:nvSpPr>
          <p:spPr>
            <a:xfrm>
              <a:off x="6186525" y="5007176"/>
              <a:ext cx="1711082" cy="347855"/>
            </a:xfrm>
            <a:prstGeom prst="rect">
              <a:avLst/>
            </a:prstGeom>
            <a:noFill/>
          </p:spPr>
          <p:txBody>
            <a:bodyPr wrap="none" lIns="0" tIns="0" rIns="0" bIns="0" rtlCol="0">
              <a:noAutofit/>
            </a:bodyPr>
            <a:lstStyle/>
            <a:p>
              <a:pPr algn="l"/>
              <a:r>
                <a:rPr lang="en-US" sz="1600" b="1" dirty="0" err="1">
                  <a:solidFill>
                    <a:srgbClr val="002060"/>
                  </a:solidFill>
                </a:rPr>
                <a:t>L’arbre</a:t>
              </a:r>
              <a:r>
                <a:rPr lang="en-US" sz="1600" b="1" dirty="0">
                  <a:solidFill>
                    <a:srgbClr val="002060"/>
                  </a:solidFill>
                </a:rPr>
                <a:t> à </a:t>
              </a:r>
              <a:r>
                <a:rPr lang="en-US" sz="1600" b="1" dirty="0" err="1">
                  <a:solidFill>
                    <a:srgbClr val="002060"/>
                  </a:solidFill>
                </a:rPr>
                <a:t>problèmes</a:t>
              </a:r>
              <a:endParaRPr lang="en-BE" sz="1600" b="1" dirty="0">
                <a:solidFill>
                  <a:srgbClr val="002060"/>
                </a:solidFill>
              </a:endParaRPr>
            </a:p>
          </p:txBody>
        </p:sp>
        <p:pic>
          <p:nvPicPr>
            <p:cNvPr id="28" name="Graphic 27" descr="Tools outline">
              <a:extLst>
                <a:ext uri="{FF2B5EF4-FFF2-40B4-BE49-F238E27FC236}">
                  <a16:creationId xmlns:a16="http://schemas.microsoft.com/office/drawing/2014/main" id="{3D1C2C9B-B574-41D0-A245-B60F84D8F4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38670" y="4978556"/>
              <a:ext cx="347855" cy="347855"/>
            </a:xfrm>
            <a:prstGeom prst="rect">
              <a:avLst/>
            </a:prstGeom>
          </p:spPr>
        </p:pic>
      </p:grpSp>
      <p:grpSp>
        <p:nvGrpSpPr>
          <p:cNvPr id="33" name="Group 32">
            <a:extLst>
              <a:ext uri="{FF2B5EF4-FFF2-40B4-BE49-F238E27FC236}">
                <a16:creationId xmlns:a16="http://schemas.microsoft.com/office/drawing/2014/main" id="{C28FB80A-7BFF-4BFB-B9B0-779F9FB1E2D1}"/>
              </a:ext>
            </a:extLst>
          </p:cNvPr>
          <p:cNvGrpSpPr/>
          <p:nvPr/>
        </p:nvGrpSpPr>
        <p:grpSpPr>
          <a:xfrm>
            <a:off x="7205519" y="4348758"/>
            <a:ext cx="2070217" cy="395404"/>
            <a:chOff x="6687541" y="4426454"/>
            <a:chExt cx="2070217" cy="395404"/>
          </a:xfrm>
        </p:grpSpPr>
        <p:sp>
          <p:nvSpPr>
            <p:cNvPr id="26" name="TextBox 25">
              <a:extLst>
                <a:ext uri="{FF2B5EF4-FFF2-40B4-BE49-F238E27FC236}">
                  <a16:creationId xmlns:a16="http://schemas.microsoft.com/office/drawing/2014/main" id="{A0B4FA6B-4168-4764-B764-71B045A2246C}"/>
                </a:ext>
              </a:extLst>
            </p:cNvPr>
            <p:cNvSpPr txBox="1"/>
            <p:nvPr/>
          </p:nvSpPr>
          <p:spPr>
            <a:xfrm>
              <a:off x="7046676" y="4474003"/>
              <a:ext cx="1711082" cy="347855"/>
            </a:xfrm>
            <a:prstGeom prst="rect">
              <a:avLst/>
            </a:prstGeom>
            <a:noFill/>
          </p:spPr>
          <p:txBody>
            <a:bodyPr wrap="none" lIns="0" tIns="0" rIns="0" bIns="0" rtlCol="0">
              <a:noAutofit/>
            </a:bodyPr>
            <a:lstStyle/>
            <a:p>
              <a:pPr algn="l"/>
              <a:r>
                <a:rPr lang="en-US" sz="1600" b="1" dirty="0" err="1">
                  <a:solidFill>
                    <a:srgbClr val="002060"/>
                  </a:solidFill>
                </a:rPr>
                <a:t>L’arbre</a:t>
              </a:r>
              <a:r>
                <a:rPr lang="en-US" sz="1600" b="1" dirty="0">
                  <a:solidFill>
                    <a:srgbClr val="002060"/>
                  </a:solidFill>
                </a:rPr>
                <a:t> à </a:t>
              </a:r>
              <a:r>
                <a:rPr lang="en-US" sz="1600" b="1" dirty="0" err="1">
                  <a:solidFill>
                    <a:srgbClr val="002060"/>
                  </a:solidFill>
                </a:rPr>
                <a:t>objectifs</a:t>
              </a:r>
              <a:endParaRPr lang="en-BE" sz="1600" b="1" dirty="0">
                <a:solidFill>
                  <a:srgbClr val="002060"/>
                </a:solidFill>
              </a:endParaRPr>
            </a:p>
          </p:txBody>
        </p:sp>
        <p:pic>
          <p:nvPicPr>
            <p:cNvPr id="29" name="Graphic 28" descr="Tools outline">
              <a:extLst>
                <a:ext uri="{FF2B5EF4-FFF2-40B4-BE49-F238E27FC236}">
                  <a16:creationId xmlns:a16="http://schemas.microsoft.com/office/drawing/2014/main" id="{5BB2D2B4-57FF-49F1-A199-EBADD2BC8F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87541" y="4426454"/>
              <a:ext cx="347855" cy="347855"/>
            </a:xfrm>
            <a:prstGeom prst="rect">
              <a:avLst/>
            </a:prstGeom>
          </p:spPr>
        </p:pic>
      </p:grpSp>
      <p:grpSp>
        <p:nvGrpSpPr>
          <p:cNvPr id="34" name="Group 33">
            <a:extLst>
              <a:ext uri="{FF2B5EF4-FFF2-40B4-BE49-F238E27FC236}">
                <a16:creationId xmlns:a16="http://schemas.microsoft.com/office/drawing/2014/main" id="{25CDC085-DD06-4F58-9DE0-3AC129551013}"/>
              </a:ext>
            </a:extLst>
          </p:cNvPr>
          <p:cNvGrpSpPr/>
          <p:nvPr/>
        </p:nvGrpSpPr>
        <p:grpSpPr>
          <a:xfrm>
            <a:off x="9580864" y="3252046"/>
            <a:ext cx="1816569" cy="437666"/>
            <a:chOff x="9614804" y="3444911"/>
            <a:chExt cx="1816569" cy="437666"/>
          </a:xfrm>
        </p:grpSpPr>
        <p:sp>
          <p:nvSpPr>
            <p:cNvPr id="27" name="TextBox 26">
              <a:extLst>
                <a:ext uri="{FF2B5EF4-FFF2-40B4-BE49-F238E27FC236}">
                  <a16:creationId xmlns:a16="http://schemas.microsoft.com/office/drawing/2014/main" id="{665E2E1F-F789-4304-A3DB-B95C4CDCA81F}"/>
                </a:ext>
              </a:extLst>
            </p:cNvPr>
            <p:cNvSpPr txBox="1"/>
            <p:nvPr/>
          </p:nvSpPr>
          <p:spPr>
            <a:xfrm>
              <a:off x="9741435" y="3444911"/>
              <a:ext cx="1689938" cy="347855"/>
            </a:xfrm>
            <a:prstGeom prst="rect">
              <a:avLst/>
            </a:prstGeom>
            <a:noFill/>
          </p:spPr>
          <p:txBody>
            <a:bodyPr wrap="none" lIns="0" tIns="0" rIns="0" bIns="0" rtlCol="0">
              <a:noAutofit/>
            </a:bodyPr>
            <a:lstStyle/>
            <a:p>
              <a:pPr algn="ctr"/>
              <a:r>
                <a:rPr lang="en-US" sz="1600" b="1" dirty="0">
                  <a:solidFill>
                    <a:srgbClr val="002060"/>
                  </a:solidFill>
                </a:rPr>
                <a:t>La </a:t>
              </a:r>
              <a:r>
                <a:rPr lang="en-US" sz="1600" b="1" dirty="0" err="1">
                  <a:solidFill>
                    <a:srgbClr val="002060"/>
                  </a:solidFill>
                </a:rPr>
                <a:t>matrice</a:t>
              </a:r>
              <a:r>
                <a:rPr lang="en-US" sz="1600" b="1" dirty="0">
                  <a:solidFill>
                    <a:srgbClr val="002060"/>
                  </a:solidFill>
                </a:rPr>
                <a:t> du</a:t>
              </a:r>
            </a:p>
            <a:p>
              <a:pPr algn="ctr"/>
              <a:r>
                <a:rPr lang="en-US" sz="1600" b="1" dirty="0">
                  <a:solidFill>
                    <a:srgbClr val="002060"/>
                  </a:solidFill>
                </a:rPr>
                <a:t> cadre </a:t>
              </a:r>
              <a:r>
                <a:rPr lang="en-US" sz="1600" b="1" dirty="0" err="1">
                  <a:solidFill>
                    <a:srgbClr val="002060"/>
                  </a:solidFill>
                </a:rPr>
                <a:t>logique</a:t>
              </a:r>
              <a:endParaRPr lang="en-BE" sz="1600" b="1" dirty="0">
                <a:solidFill>
                  <a:srgbClr val="002060"/>
                </a:solidFill>
              </a:endParaRPr>
            </a:p>
          </p:txBody>
        </p:sp>
        <p:pic>
          <p:nvPicPr>
            <p:cNvPr id="30" name="Graphic 29" descr="Tools outline">
              <a:extLst>
                <a:ext uri="{FF2B5EF4-FFF2-40B4-BE49-F238E27FC236}">
                  <a16:creationId xmlns:a16="http://schemas.microsoft.com/office/drawing/2014/main" id="{F038A310-33EB-4B9A-AED6-7E5AF2A077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14804" y="3534722"/>
              <a:ext cx="347855" cy="347855"/>
            </a:xfrm>
            <a:prstGeom prst="rect">
              <a:avLst/>
            </a:prstGeom>
          </p:spPr>
        </p:pic>
      </p:grpSp>
      <p:sp>
        <p:nvSpPr>
          <p:cNvPr id="35" name="Arrow: Right 34">
            <a:extLst>
              <a:ext uri="{FF2B5EF4-FFF2-40B4-BE49-F238E27FC236}">
                <a16:creationId xmlns:a16="http://schemas.microsoft.com/office/drawing/2014/main" id="{AE720639-068D-4628-9098-CB77FFCB21F7}"/>
              </a:ext>
            </a:extLst>
          </p:cNvPr>
          <p:cNvSpPr/>
          <p:nvPr/>
        </p:nvSpPr>
        <p:spPr>
          <a:xfrm>
            <a:off x="5080999" y="5618503"/>
            <a:ext cx="509532" cy="28302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6" name="Arrow: Right 35">
            <a:extLst>
              <a:ext uri="{FF2B5EF4-FFF2-40B4-BE49-F238E27FC236}">
                <a16:creationId xmlns:a16="http://schemas.microsoft.com/office/drawing/2014/main" id="{1840FC1D-DFAF-42F1-82B8-34C60BDB7F09}"/>
              </a:ext>
            </a:extLst>
          </p:cNvPr>
          <p:cNvSpPr/>
          <p:nvPr/>
        </p:nvSpPr>
        <p:spPr>
          <a:xfrm>
            <a:off x="5797207" y="5023540"/>
            <a:ext cx="509532" cy="28302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7" name="Arrow: Right 36">
            <a:extLst>
              <a:ext uri="{FF2B5EF4-FFF2-40B4-BE49-F238E27FC236}">
                <a16:creationId xmlns:a16="http://schemas.microsoft.com/office/drawing/2014/main" id="{C58CDA60-6D5C-4629-9805-15F3A215FD71}"/>
              </a:ext>
            </a:extLst>
          </p:cNvPr>
          <p:cNvSpPr/>
          <p:nvPr/>
        </p:nvSpPr>
        <p:spPr>
          <a:xfrm>
            <a:off x="6699531" y="4376461"/>
            <a:ext cx="509532" cy="28302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39" name="Arrow: Right 38">
            <a:extLst>
              <a:ext uri="{FF2B5EF4-FFF2-40B4-BE49-F238E27FC236}">
                <a16:creationId xmlns:a16="http://schemas.microsoft.com/office/drawing/2014/main" id="{26E9D309-7C87-4ECA-84C1-65AA2C2DD33A}"/>
              </a:ext>
            </a:extLst>
          </p:cNvPr>
          <p:cNvSpPr/>
          <p:nvPr/>
        </p:nvSpPr>
        <p:spPr>
          <a:xfrm rot="2854340">
            <a:off x="9654734" y="2914784"/>
            <a:ext cx="509532" cy="28302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40" name="Right Brace 39">
            <a:extLst>
              <a:ext uri="{FF2B5EF4-FFF2-40B4-BE49-F238E27FC236}">
                <a16:creationId xmlns:a16="http://schemas.microsoft.com/office/drawing/2014/main" id="{5728EB3A-244B-4E5B-A0FC-105B609339E1}"/>
              </a:ext>
            </a:extLst>
          </p:cNvPr>
          <p:cNvSpPr/>
          <p:nvPr/>
        </p:nvSpPr>
        <p:spPr>
          <a:xfrm rot="2600859">
            <a:off x="9400188" y="1120995"/>
            <a:ext cx="278626" cy="3102221"/>
          </a:xfrm>
          <a:prstGeom prst="rightBrace">
            <a:avLst>
              <a:gd name="adj1" fmla="val 162262"/>
              <a:gd name="adj2" fmla="val 50000"/>
            </a:avLst>
          </a:prstGeom>
          <a:ln w="95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dirty="0"/>
          </a:p>
        </p:txBody>
      </p:sp>
      <p:pic>
        <p:nvPicPr>
          <p:cNvPr id="42" name="Picture 41">
            <a:extLst>
              <a:ext uri="{FF2B5EF4-FFF2-40B4-BE49-F238E27FC236}">
                <a16:creationId xmlns:a16="http://schemas.microsoft.com/office/drawing/2014/main" id="{C3FAB7CD-7621-4ACB-8499-D274192E63A1}"/>
              </a:ext>
            </a:extLst>
          </p:cNvPr>
          <p:cNvPicPr>
            <a:picLocks noChangeAspect="1"/>
          </p:cNvPicPr>
          <p:nvPr/>
        </p:nvPicPr>
        <p:blipFill>
          <a:blip r:embed="rId2"/>
          <a:stretch>
            <a:fillRect/>
          </a:stretch>
        </p:blipFill>
        <p:spPr>
          <a:xfrm>
            <a:off x="6045613" y="168102"/>
            <a:ext cx="778659" cy="840952"/>
          </a:xfrm>
          <a:prstGeom prst="rect">
            <a:avLst/>
          </a:prstGeom>
        </p:spPr>
      </p:pic>
      <p:pic>
        <p:nvPicPr>
          <p:cNvPr id="43" name="Picture 42">
            <a:extLst>
              <a:ext uri="{FF2B5EF4-FFF2-40B4-BE49-F238E27FC236}">
                <a16:creationId xmlns:a16="http://schemas.microsoft.com/office/drawing/2014/main" id="{998C047A-2653-4F24-B59C-C5B357B28AE5}"/>
              </a:ext>
            </a:extLst>
          </p:cNvPr>
          <p:cNvPicPr>
            <a:picLocks noChangeAspect="1"/>
          </p:cNvPicPr>
          <p:nvPr/>
        </p:nvPicPr>
        <p:blipFill>
          <a:blip r:embed="rId2"/>
          <a:stretch>
            <a:fillRect/>
          </a:stretch>
        </p:blipFill>
        <p:spPr>
          <a:xfrm>
            <a:off x="474096" y="4065616"/>
            <a:ext cx="973667" cy="1051561"/>
          </a:xfrm>
          <a:prstGeom prst="rect">
            <a:avLst/>
          </a:prstGeom>
        </p:spPr>
      </p:pic>
      <p:sp>
        <p:nvSpPr>
          <p:cNvPr id="44" name="Right Brace 43">
            <a:extLst>
              <a:ext uri="{FF2B5EF4-FFF2-40B4-BE49-F238E27FC236}">
                <a16:creationId xmlns:a16="http://schemas.microsoft.com/office/drawing/2014/main" id="{6587556D-2D05-4281-98AA-28E34609548A}"/>
              </a:ext>
            </a:extLst>
          </p:cNvPr>
          <p:cNvSpPr/>
          <p:nvPr/>
        </p:nvSpPr>
        <p:spPr>
          <a:xfrm rot="13902061">
            <a:off x="3802298" y="2595180"/>
            <a:ext cx="278626" cy="2847586"/>
          </a:xfrm>
          <a:prstGeom prst="rightBrace">
            <a:avLst>
              <a:gd name="adj1" fmla="val 16226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45" name="Right Brace 44">
            <a:extLst>
              <a:ext uri="{FF2B5EF4-FFF2-40B4-BE49-F238E27FC236}">
                <a16:creationId xmlns:a16="http://schemas.microsoft.com/office/drawing/2014/main" id="{426277F5-F484-444D-AC70-811EF64A70E1}"/>
              </a:ext>
            </a:extLst>
          </p:cNvPr>
          <p:cNvSpPr/>
          <p:nvPr/>
        </p:nvSpPr>
        <p:spPr>
          <a:xfrm rot="13902061">
            <a:off x="1543779" y="4709897"/>
            <a:ext cx="278626" cy="1960273"/>
          </a:xfrm>
          <a:prstGeom prst="rightBrace">
            <a:avLst>
              <a:gd name="adj1" fmla="val 162262"/>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E"/>
          </a:p>
        </p:txBody>
      </p:sp>
      <p:sp>
        <p:nvSpPr>
          <p:cNvPr id="46" name="TextBox 45">
            <a:extLst>
              <a:ext uri="{FF2B5EF4-FFF2-40B4-BE49-F238E27FC236}">
                <a16:creationId xmlns:a16="http://schemas.microsoft.com/office/drawing/2014/main" id="{F61423F5-4079-45E6-BF44-902E86C2D57D}"/>
              </a:ext>
            </a:extLst>
          </p:cNvPr>
          <p:cNvSpPr txBox="1"/>
          <p:nvPr/>
        </p:nvSpPr>
        <p:spPr>
          <a:xfrm rot="19333170">
            <a:off x="498627" y="5149467"/>
            <a:ext cx="1918732" cy="283107"/>
          </a:xfrm>
          <a:prstGeom prst="rect">
            <a:avLst/>
          </a:prstGeom>
          <a:noFill/>
        </p:spPr>
        <p:txBody>
          <a:bodyPr wrap="none" lIns="0" tIns="0" rIns="0" bIns="0" rtlCol="0">
            <a:noAutofit/>
          </a:bodyPr>
          <a:lstStyle/>
          <a:p>
            <a:pPr algn="ctr"/>
            <a:r>
              <a:rPr lang="en-US" sz="1600" b="1" u="sng" dirty="0">
                <a:solidFill>
                  <a:schemeClr val="tx2"/>
                </a:solidFill>
              </a:rPr>
              <a:t>Phase </a:t>
            </a:r>
            <a:r>
              <a:rPr lang="en-US" sz="1600" b="1" u="sng" dirty="0" err="1">
                <a:solidFill>
                  <a:schemeClr val="tx2"/>
                </a:solidFill>
              </a:rPr>
              <a:t>préparatoire</a:t>
            </a:r>
            <a:endParaRPr lang="en-BE" sz="1600" b="1" u="sng" dirty="0">
              <a:solidFill>
                <a:schemeClr val="tx2"/>
              </a:solidFill>
            </a:endParaRPr>
          </a:p>
        </p:txBody>
      </p:sp>
    </p:spTree>
    <p:extLst>
      <p:ext uri="{BB962C8B-B14F-4D97-AF65-F5344CB8AC3E}">
        <p14:creationId xmlns:p14="http://schemas.microsoft.com/office/powerpoint/2010/main" val="115034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BE" dirty="0"/>
              <a:t>L’</a:t>
            </a:r>
            <a:r>
              <a:rPr lang="fr-BE" dirty="0"/>
              <a:t> </a:t>
            </a:r>
            <a:r>
              <a:rPr lang="en-US" dirty="0" err="1"/>
              <a:t>Approch</a:t>
            </a:r>
            <a:r>
              <a:rPr lang="en-BE" dirty="0"/>
              <a:t>e Cadre Logique</a:t>
            </a:r>
            <a:endParaRPr lang="en-US" dirty="0"/>
          </a:p>
        </p:txBody>
      </p:sp>
      <p:sp>
        <p:nvSpPr>
          <p:cNvPr id="3" name="Content Placeholder 2"/>
          <p:cNvSpPr>
            <a:spLocks noGrp="1"/>
          </p:cNvSpPr>
          <p:nvPr>
            <p:ph idx="1"/>
          </p:nvPr>
        </p:nvSpPr>
        <p:spPr/>
        <p:txBody>
          <a:bodyPr/>
          <a:lstStyle/>
          <a:p>
            <a:r>
              <a:rPr lang="fr-FR" dirty="0"/>
              <a:t>L</a:t>
            </a:r>
            <a:r>
              <a:rPr lang="en-BE" dirty="0"/>
              <a:t>’ACL va vus aider à </a:t>
            </a:r>
            <a:r>
              <a:rPr lang="fr-FR" dirty="0"/>
              <a:t>convertir </a:t>
            </a:r>
            <a:r>
              <a:rPr lang="en-BE" dirty="0"/>
              <a:t>vos</a:t>
            </a:r>
            <a:r>
              <a:rPr lang="fr-FR" dirty="0"/>
              <a:t> idées et </a:t>
            </a:r>
            <a:r>
              <a:rPr lang="en-BE" dirty="0"/>
              <a:t>vos</a:t>
            </a:r>
            <a:r>
              <a:rPr lang="fr-FR" dirty="0"/>
              <a:t> questions en une</a:t>
            </a:r>
            <a:r>
              <a:rPr lang="en-BE" dirty="0"/>
              <a:t> série d’</a:t>
            </a:r>
            <a:r>
              <a:rPr lang="fr-FR" dirty="0"/>
              <a:t>action réaliste </a:t>
            </a:r>
            <a:r>
              <a:rPr lang="en-BE" dirty="0"/>
              <a:t>et </a:t>
            </a:r>
            <a:r>
              <a:rPr lang="fr-FR" dirty="0"/>
              <a:t>réalisable basée sur les besoins du bénéficiaire</a:t>
            </a:r>
            <a:r>
              <a:rPr lang="en-BE" dirty="0"/>
              <a:t> et surtout du public cible</a:t>
            </a:r>
            <a:r>
              <a:rPr lang="fr-FR" dirty="0"/>
              <a:t>.</a:t>
            </a:r>
          </a:p>
          <a:p>
            <a:r>
              <a:rPr lang="fr-FR" dirty="0"/>
              <a:t>Il vous permet de suivre votre projet et d’éviter tout problème majeur….</a:t>
            </a:r>
          </a:p>
          <a:p>
            <a:r>
              <a:rPr lang="fr-FR" dirty="0"/>
              <a:t>Cela</a:t>
            </a:r>
            <a:r>
              <a:rPr lang="en-BE" dirty="0"/>
              <a:t> vous</a:t>
            </a:r>
            <a:r>
              <a:rPr lang="fr-FR" dirty="0"/>
              <a:t> facilite</a:t>
            </a:r>
            <a:r>
              <a:rPr lang="en-BE" dirty="0"/>
              <a:t>ra</a:t>
            </a:r>
            <a:r>
              <a:rPr lang="fr-FR" dirty="0"/>
              <a:t> la communication et la participation</a:t>
            </a:r>
            <a:r>
              <a:rPr lang="en-BE" dirty="0"/>
              <a:t> des différents acteurs dans le processus</a:t>
            </a:r>
            <a:endParaRPr lang="en-US" dirty="0"/>
          </a:p>
        </p:txBody>
      </p:sp>
      <p:sp>
        <p:nvSpPr>
          <p:cNvPr id="4" name="Text Placeholder 3"/>
          <p:cNvSpPr>
            <a:spLocks noGrp="1"/>
          </p:cNvSpPr>
          <p:nvPr>
            <p:ph type="body" sz="quarter" idx="13"/>
          </p:nvPr>
        </p:nvSpPr>
        <p:spPr/>
        <p:txBody>
          <a:bodyPr/>
          <a:lstStyle/>
          <a:p>
            <a:r>
              <a:rPr lang="en-BE" dirty="0"/>
              <a:t>Qu’est-ce que cela veut dire</a:t>
            </a:r>
            <a:r>
              <a:rPr lang="en-US" dirty="0"/>
              <a:t>?</a:t>
            </a:r>
          </a:p>
        </p:txBody>
      </p:sp>
      <p:pic>
        <p:nvPicPr>
          <p:cNvPr id="9" name="Picture 8"/>
          <p:cNvPicPr>
            <a:picLocks noChangeAspect="1"/>
          </p:cNvPicPr>
          <p:nvPr/>
        </p:nvPicPr>
        <p:blipFill>
          <a:blip r:embed="rId3"/>
          <a:stretch>
            <a:fillRect/>
          </a:stretch>
        </p:blipFill>
        <p:spPr>
          <a:xfrm>
            <a:off x="4011500" y="3179584"/>
            <a:ext cx="2873896" cy="2873896"/>
          </a:xfrm>
          <a:prstGeom prst="rect">
            <a:avLst/>
          </a:prstGeom>
        </p:spPr>
      </p:pic>
    </p:spTree>
    <p:extLst>
      <p:ext uri="{BB962C8B-B14F-4D97-AF65-F5344CB8AC3E}">
        <p14:creationId xmlns:p14="http://schemas.microsoft.com/office/powerpoint/2010/main" val="3306227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t>Identifier les acteurs principaux de votre future projet</a:t>
            </a:r>
            <a:endParaRPr lang="en-GB" dirty="0"/>
          </a:p>
        </p:txBody>
      </p:sp>
      <p:sp>
        <p:nvSpPr>
          <p:cNvPr id="3" name="Tijdelijke aanduiding voor inhoud 2"/>
          <p:cNvSpPr>
            <a:spLocks noGrp="1"/>
          </p:cNvSpPr>
          <p:nvPr>
            <p:ph idx="1"/>
          </p:nvPr>
        </p:nvSpPr>
        <p:spPr>
          <a:xfrm>
            <a:off x="751701" y="1304630"/>
            <a:ext cx="10863637" cy="5022753"/>
          </a:xfrm>
        </p:spPr>
        <p:txBody>
          <a:bodyPr>
            <a:normAutofit fontScale="92500" lnSpcReduction="20000"/>
          </a:bodyPr>
          <a:lstStyle/>
          <a:p>
            <a:pPr marL="0" lvl="1" indent="0" defTabSz="914400">
              <a:spcBef>
                <a:spcPts val="1000"/>
              </a:spcBef>
              <a:buSzPct val="115000"/>
              <a:buNone/>
            </a:pPr>
            <a:r>
              <a:rPr lang="fr-BE" altLang="fr-FR" sz="2600" b="1" dirty="0"/>
              <a:t>Demandeur principal/coordinateur</a:t>
            </a:r>
          </a:p>
          <a:p>
            <a:pPr lvl="1"/>
            <a:r>
              <a:rPr lang="fr-FR" sz="2400" dirty="0"/>
              <a:t>conçoit et met en œuvre l'action</a:t>
            </a:r>
          </a:p>
          <a:p>
            <a:pPr lvl="1"/>
            <a:r>
              <a:rPr lang="fr-FR" sz="2400" dirty="0"/>
              <a:t>signe le contrat avec l’AC</a:t>
            </a:r>
          </a:p>
          <a:p>
            <a:pPr lvl="1"/>
            <a:r>
              <a:rPr lang="fr-FR" sz="2400" dirty="0"/>
              <a:t>doit satisfaire aux critères d'éligibilité des demandeurs</a:t>
            </a:r>
          </a:p>
          <a:p>
            <a:pPr lvl="1"/>
            <a:r>
              <a:rPr lang="fr-FR" sz="2400" dirty="0"/>
              <a:t>ses coûts encourus sont éligibles sur la base des lignes directrices</a:t>
            </a:r>
          </a:p>
          <a:p>
            <a:pPr lvl="1"/>
            <a:r>
              <a:rPr lang="fr-FR" sz="2400" dirty="0"/>
              <a:t>principal interlocuteur de l’AC</a:t>
            </a:r>
          </a:p>
          <a:p>
            <a:pPr lvl="1"/>
            <a:r>
              <a:rPr lang="fr-FR" sz="2400" dirty="0"/>
              <a:t>assume la pleine responsabilité financière</a:t>
            </a:r>
          </a:p>
          <a:p>
            <a:pPr marL="0" lvl="1" indent="0" defTabSz="914400">
              <a:spcBef>
                <a:spcPts val="1000"/>
              </a:spcBef>
              <a:buSzPct val="115000"/>
              <a:buNone/>
            </a:pPr>
            <a:endParaRPr lang="en-GB" altLang="fr-FR" sz="2400" b="1" dirty="0">
              <a:solidFill>
                <a:srgbClr val="FF0000"/>
              </a:solidFill>
            </a:endParaRPr>
          </a:p>
          <a:p>
            <a:pPr marL="0" lvl="1" indent="0" defTabSz="914400">
              <a:spcBef>
                <a:spcPts val="1000"/>
              </a:spcBef>
              <a:buSzPct val="115000"/>
              <a:buNone/>
            </a:pPr>
            <a:r>
              <a:rPr lang="fr-BE" altLang="fr-FR" sz="2600" b="1" dirty="0"/>
              <a:t>Codemandeurs</a:t>
            </a:r>
          </a:p>
          <a:p>
            <a:pPr lvl="1"/>
            <a:r>
              <a:rPr lang="fr-FR" sz="2400" dirty="0"/>
              <a:t>participent à la conception et à la mise en œuvre de l'action</a:t>
            </a:r>
          </a:p>
          <a:p>
            <a:pPr lvl="1"/>
            <a:r>
              <a:rPr lang="fr-FR" sz="2400" dirty="0"/>
              <a:t>font partie du contrat</a:t>
            </a:r>
          </a:p>
          <a:p>
            <a:pPr lvl="1"/>
            <a:r>
              <a:rPr lang="fr-FR" sz="2400" dirty="0"/>
              <a:t>doivent satisfaire aux critères d'éligibilité pour les demandeurs</a:t>
            </a:r>
          </a:p>
          <a:p>
            <a:pPr lvl="1"/>
            <a:r>
              <a:rPr lang="fr-FR" sz="2400" dirty="0"/>
              <a:t>leurs coûts encourus sont éligibles</a:t>
            </a:r>
          </a:p>
          <a:p>
            <a:pPr lvl="1"/>
            <a:endParaRPr lang="fr-FR" sz="2400" dirty="0"/>
          </a:p>
          <a:p>
            <a:pPr marL="268288" lvl="1" indent="0">
              <a:buNone/>
            </a:pPr>
            <a:r>
              <a:rPr lang="fr-BE" sz="2400" dirty="0"/>
              <a:t>Après attribution de la subvention: demandeur prinicipal et codemandeur deviennent </a:t>
            </a:r>
            <a:r>
              <a:rPr lang="fr-BE" sz="2400" b="1" dirty="0"/>
              <a:t>bénéficiaires</a:t>
            </a:r>
            <a:r>
              <a:rPr lang="fr-BE" sz="2400" dirty="0"/>
              <a:t> </a:t>
            </a:r>
          </a:p>
        </p:txBody>
      </p:sp>
      <p:sp>
        <p:nvSpPr>
          <p:cNvPr id="4" name="Oval 5"/>
          <p:cNvSpPr>
            <a:spLocks noChangeArrowheads="1"/>
          </p:cNvSpPr>
          <p:nvPr/>
        </p:nvSpPr>
        <p:spPr bwMode="auto">
          <a:xfrm>
            <a:off x="7921251" y="1117600"/>
            <a:ext cx="1104216" cy="897467"/>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algn="ctr" eaLnBrk="1" hangingPunct="1">
              <a:spcBef>
                <a:spcPct val="0"/>
              </a:spcBef>
              <a:buFontTx/>
              <a:buNone/>
            </a:pPr>
            <a:r>
              <a:rPr lang="fr-BE" altLang="fr-FR" sz="1600" b="1" dirty="0">
                <a:solidFill>
                  <a:schemeClr val="bg1"/>
                </a:solidFill>
              </a:rPr>
              <a:t>Coûts </a:t>
            </a:r>
          </a:p>
          <a:p>
            <a:pPr algn="ctr" eaLnBrk="1" hangingPunct="1">
              <a:spcBef>
                <a:spcPct val="0"/>
              </a:spcBef>
              <a:buFontTx/>
              <a:buNone/>
            </a:pPr>
            <a:r>
              <a:rPr lang="fr-BE" altLang="fr-FR" sz="1600" b="1" dirty="0">
                <a:solidFill>
                  <a:schemeClr val="bg1"/>
                </a:solidFill>
              </a:rPr>
              <a:t>éligibles</a:t>
            </a:r>
          </a:p>
        </p:txBody>
      </p:sp>
      <p:sp>
        <p:nvSpPr>
          <p:cNvPr id="5" name="Oval 4">
            <a:extLst>
              <a:ext uri="{FF2B5EF4-FFF2-40B4-BE49-F238E27FC236}">
                <a16:creationId xmlns:a16="http://schemas.microsoft.com/office/drawing/2014/main" id="{D7CFFAE4-BA31-4B1F-A429-F3454DA74147}"/>
              </a:ext>
            </a:extLst>
          </p:cNvPr>
          <p:cNvSpPr/>
          <p:nvPr/>
        </p:nvSpPr>
        <p:spPr bwMode="auto">
          <a:xfrm>
            <a:off x="8778605" y="1632135"/>
            <a:ext cx="1106023" cy="96361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fr-BE" sz="1600" b="1" dirty="0">
                <a:solidFill>
                  <a:schemeClr val="bg1"/>
                </a:solidFill>
                <a:latin typeface="Arial" charset="0"/>
              </a:rPr>
              <a:t>Signe</a:t>
            </a:r>
          </a:p>
        </p:txBody>
      </p:sp>
      <p:cxnSp>
        <p:nvCxnSpPr>
          <p:cNvPr id="9" name="Straight Arrow Connector 8"/>
          <p:cNvCxnSpPr/>
          <p:nvPr/>
        </p:nvCxnSpPr>
        <p:spPr>
          <a:xfrm>
            <a:off x="5517222" y="1689332"/>
            <a:ext cx="22808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815081" y="3937660"/>
            <a:ext cx="22808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D7CFFAE4-BA31-4B1F-A429-F3454DA74147}"/>
              </a:ext>
            </a:extLst>
          </p:cNvPr>
          <p:cNvSpPr/>
          <p:nvPr/>
        </p:nvSpPr>
        <p:spPr bwMode="auto">
          <a:xfrm>
            <a:off x="9398000" y="3988461"/>
            <a:ext cx="2218267" cy="1379406"/>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fr-BE" sz="1600" b="1" dirty="0">
                <a:solidFill>
                  <a:schemeClr val="bg1"/>
                </a:solidFill>
                <a:latin typeface="Arial" charset="0"/>
              </a:rPr>
              <a:t>autorisent le</a:t>
            </a:r>
          </a:p>
          <a:p>
            <a:pPr algn="ctr" eaLnBrk="1" hangingPunct="1">
              <a:defRPr/>
            </a:pPr>
            <a:r>
              <a:rPr lang="fr-BE" sz="1600" b="1" dirty="0">
                <a:solidFill>
                  <a:schemeClr val="bg1"/>
                </a:solidFill>
                <a:latin typeface="Arial" charset="0"/>
              </a:rPr>
              <a:t>coordinateur à signer </a:t>
            </a:r>
          </a:p>
          <a:p>
            <a:pPr algn="ctr" eaLnBrk="1" hangingPunct="1">
              <a:defRPr/>
            </a:pPr>
            <a:r>
              <a:rPr lang="fr-BE" sz="1600" b="1" dirty="0">
                <a:solidFill>
                  <a:schemeClr val="bg1"/>
                </a:solidFill>
                <a:latin typeface="Arial" charset="0"/>
              </a:rPr>
              <a:t>en leur nom</a:t>
            </a:r>
          </a:p>
        </p:txBody>
      </p:sp>
      <p:sp>
        <p:nvSpPr>
          <p:cNvPr id="15" name="Oval 5"/>
          <p:cNvSpPr>
            <a:spLocks noChangeArrowheads="1"/>
          </p:cNvSpPr>
          <p:nvPr/>
        </p:nvSpPr>
        <p:spPr bwMode="auto">
          <a:xfrm>
            <a:off x="9123518" y="3505200"/>
            <a:ext cx="1104216" cy="897467"/>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algn="ctr" eaLnBrk="1" hangingPunct="1">
              <a:spcBef>
                <a:spcPct val="0"/>
              </a:spcBef>
              <a:buFontTx/>
              <a:buNone/>
            </a:pPr>
            <a:r>
              <a:rPr lang="fr-BE" altLang="fr-FR" sz="1600" b="1" dirty="0">
                <a:solidFill>
                  <a:schemeClr val="bg1"/>
                </a:solidFill>
              </a:rPr>
              <a:t>Coûts </a:t>
            </a:r>
          </a:p>
          <a:p>
            <a:pPr algn="ctr" eaLnBrk="1" hangingPunct="1">
              <a:spcBef>
                <a:spcPct val="0"/>
              </a:spcBef>
              <a:buFontTx/>
              <a:buNone/>
            </a:pPr>
            <a:r>
              <a:rPr lang="fr-BE" altLang="fr-FR" sz="1600" b="1" dirty="0">
                <a:solidFill>
                  <a:schemeClr val="bg1"/>
                </a:solidFill>
              </a:rPr>
              <a:t>éligibles</a:t>
            </a:r>
          </a:p>
        </p:txBody>
      </p:sp>
    </p:spTree>
    <p:extLst>
      <p:ext uri="{BB962C8B-B14F-4D97-AF65-F5344CB8AC3E}">
        <p14:creationId xmlns:p14="http://schemas.microsoft.com/office/powerpoint/2010/main" val="362892814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t>Les acteurs principaux</a:t>
            </a:r>
            <a:endParaRPr lang="en-GB" dirty="0"/>
          </a:p>
        </p:txBody>
      </p:sp>
      <p:sp>
        <p:nvSpPr>
          <p:cNvPr id="3" name="Tijdelijke aanduiding voor inhoud 2"/>
          <p:cNvSpPr>
            <a:spLocks noGrp="1"/>
          </p:cNvSpPr>
          <p:nvPr>
            <p:ph idx="1"/>
          </p:nvPr>
        </p:nvSpPr>
        <p:spPr>
          <a:xfrm>
            <a:off x="751701" y="1514323"/>
            <a:ext cx="10863637" cy="4260808"/>
          </a:xfrm>
        </p:spPr>
        <p:txBody>
          <a:bodyPr>
            <a:normAutofit/>
          </a:bodyPr>
          <a:lstStyle/>
          <a:p>
            <a:pPr marL="0" lvl="1" indent="0" defTabSz="914400">
              <a:spcBef>
                <a:spcPts val="1000"/>
              </a:spcBef>
              <a:buSzPct val="115000"/>
              <a:buNone/>
            </a:pPr>
            <a:r>
              <a:rPr lang="fr-BE" altLang="fr-FR" sz="2400" b="1" dirty="0"/>
              <a:t>Entités affiliées</a:t>
            </a:r>
            <a:endParaRPr lang="fr-FR" dirty="0"/>
          </a:p>
          <a:p>
            <a:pPr lvl="1"/>
            <a:r>
              <a:rPr lang="fr-FR" sz="2200" dirty="0"/>
              <a:t>ont un lien capitalistique/juridique avec le demandeur et/ou les codemandeurs</a:t>
            </a:r>
          </a:p>
          <a:p>
            <a:pPr lvl="1"/>
            <a:r>
              <a:rPr lang="fr-FR" sz="2200" dirty="0"/>
              <a:t>ne sont pas parties au contrat</a:t>
            </a:r>
          </a:p>
          <a:p>
            <a:pPr lvl="1"/>
            <a:r>
              <a:rPr lang="fr-FR" sz="2200" dirty="0"/>
              <a:t>leurs coûts encourus sont éligibles</a:t>
            </a:r>
          </a:p>
          <a:p>
            <a:pPr lvl="1"/>
            <a:r>
              <a:rPr lang="fr-FR" sz="2200" dirty="0"/>
              <a:t>doivent satisfaire aux critères d'éligibilité pour les demandeurs</a:t>
            </a:r>
          </a:p>
          <a:p>
            <a:pPr marL="268288" lvl="1" indent="0">
              <a:buNone/>
            </a:pPr>
            <a:endParaRPr lang="fr-FR" dirty="0"/>
          </a:p>
          <a:p>
            <a:pPr marL="0" lvl="1" indent="0" defTabSz="914400">
              <a:spcBef>
                <a:spcPts val="1000"/>
              </a:spcBef>
              <a:buSzPct val="115000"/>
              <a:buNone/>
            </a:pPr>
            <a:r>
              <a:rPr lang="fr-BE" altLang="fr-FR" sz="2400" b="1" dirty="0"/>
              <a:t>Associés</a:t>
            </a:r>
          </a:p>
          <a:p>
            <a:pPr lvl="1"/>
            <a:r>
              <a:rPr lang="fr-FR" sz="2200" dirty="0"/>
              <a:t>sont impliqués dans l'action de manière limitée</a:t>
            </a:r>
          </a:p>
          <a:p>
            <a:pPr lvl="1"/>
            <a:r>
              <a:rPr lang="fr-FR" sz="2200" dirty="0"/>
              <a:t>ne doivent pas répondre aux critères d'éligibilité</a:t>
            </a:r>
          </a:p>
          <a:p>
            <a:pPr lvl="1"/>
            <a:r>
              <a:rPr lang="fr-FR" sz="2200" dirty="0"/>
              <a:t>uniquement éligibles: leurs indemnités journalières et frais de déplacement</a:t>
            </a:r>
          </a:p>
          <a:p>
            <a:pPr lvl="1"/>
            <a:endParaRPr lang="fr-FR" altLang="fr-FR" dirty="0"/>
          </a:p>
          <a:p>
            <a:pPr lvl="2"/>
            <a:endParaRPr lang="en-GB" altLang="fr-FR" dirty="0"/>
          </a:p>
          <a:p>
            <a:endParaRPr lang="en-GB" dirty="0"/>
          </a:p>
        </p:txBody>
      </p:sp>
      <p:sp>
        <p:nvSpPr>
          <p:cNvPr id="6" name="Oval 5"/>
          <p:cNvSpPr>
            <a:spLocks noChangeArrowheads="1"/>
          </p:cNvSpPr>
          <p:nvPr/>
        </p:nvSpPr>
        <p:spPr bwMode="auto">
          <a:xfrm>
            <a:off x="9524377" y="3659127"/>
            <a:ext cx="1548826" cy="1199707"/>
          </a:xfrm>
          <a:prstGeom prst="ellipse">
            <a:avLst/>
          </a:prstGeom>
          <a:solidFill>
            <a:schemeClr val="tx1">
              <a:lumMod val="65000"/>
              <a:lumOff val="35000"/>
            </a:schemeClr>
          </a:solidFill>
          <a:ln w="9525" algn="ctr">
            <a:solidFill>
              <a:schemeClr val="tx1">
                <a:lumMod val="65000"/>
                <a:lumOff val="35000"/>
              </a:schemeClr>
            </a:solidFill>
            <a:round/>
            <a:headEnd/>
            <a:tailEnd/>
          </a:ln>
        </p:spPr>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algn="ctr">
              <a:spcBef>
                <a:spcPct val="0"/>
              </a:spcBef>
              <a:buNone/>
            </a:pPr>
            <a:r>
              <a:rPr lang="fr-BE" altLang="fr-FR" sz="1600" b="1" dirty="0">
                <a:solidFill>
                  <a:schemeClr val="bg1"/>
                </a:solidFill>
              </a:rPr>
              <a:t>Uniquement </a:t>
            </a:r>
          </a:p>
          <a:p>
            <a:pPr algn="ctr">
              <a:spcBef>
                <a:spcPct val="0"/>
              </a:spcBef>
              <a:buNone/>
            </a:pPr>
            <a:r>
              <a:rPr lang="fr-BE" altLang="fr-FR" sz="1600" b="1" dirty="0">
                <a:solidFill>
                  <a:schemeClr val="bg1"/>
                </a:solidFill>
              </a:rPr>
              <a:t>Per diem</a:t>
            </a:r>
          </a:p>
          <a:p>
            <a:pPr algn="ctr">
              <a:spcBef>
                <a:spcPct val="0"/>
              </a:spcBef>
              <a:buNone/>
            </a:pPr>
            <a:r>
              <a:rPr lang="fr-BE" altLang="fr-FR" sz="1600" b="1" dirty="0">
                <a:solidFill>
                  <a:schemeClr val="bg1"/>
                </a:solidFill>
              </a:rPr>
              <a:t>/transport</a:t>
            </a:r>
          </a:p>
        </p:txBody>
      </p:sp>
      <p:cxnSp>
        <p:nvCxnSpPr>
          <p:cNvPr id="9" name="Straight Arrow Connector 8"/>
          <p:cNvCxnSpPr/>
          <p:nvPr/>
        </p:nvCxnSpPr>
        <p:spPr>
          <a:xfrm>
            <a:off x="8017927" y="1693702"/>
            <a:ext cx="22808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117778" y="4258980"/>
            <a:ext cx="22808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5"/>
          <p:cNvSpPr>
            <a:spLocks noChangeArrowheads="1"/>
          </p:cNvSpPr>
          <p:nvPr/>
        </p:nvSpPr>
        <p:spPr bwMode="auto">
          <a:xfrm>
            <a:off x="10410451" y="1320800"/>
            <a:ext cx="1104216" cy="897467"/>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algn="ctr" eaLnBrk="1" hangingPunct="1">
              <a:spcBef>
                <a:spcPct val="0"/>
              </a:spcBef>
              <a:buFontTx/>
              <a:buNone/>
            </a:pPr>
            <a:r>
              <a:rPr lang="fr-BE" altLang="fr-FR" sz="1600" b="1" dirty="0">
                <a:solidFill>
                  <a:schemeClr val="bg1"/>
                </a:solidFill>
              </a:rPr>
              <a:t>Coûts </a:t>
            </a:r>
          </a:p>
          <a:p>
            <a:pPr algn="ctr" eaLnBrk="1" hangingPunct="1">
              <a:spcBef>
                <a:spcPct val="0"/>
              </a:spcBef>
              <a:buFontTx/>
              <a:buNone/>
            </a:pPr>
            <a:r>
              <a:rPr lang="fr-BE" altLang="fr-FR" sz="1600" b="1" dirty="0">
                <a:solidFill>
                  <a:schemeClr val="bg1"/>
                </a:solidFill>
              </a:rPr>
              <a:t>éligibles</a:t>
            </a:r>
          </a:p>
        </p:txBody>
      </p:sp>
    </p:spTree>
    <p:extLst>
      <p:ext uri="{BB962C8B-B14F-4D97-AF65-F5344CB8AC3E}">
        <p14:creationId xmlns:p14="http://schemas.microsoft.com/office/powerpoint/2010/main" val="229861322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t>Les acteurs principaux</a:t>
            </a:r>
            <a:endParaRPr lang="en-GB" dirty="0"/>
          </a:p>
        </p:txBody>
      </p:sp>
      <p:sp>
        <p:nvSpPr>
          <p:cNvPr id="3" name="Tijdelijke aanduiding voor inhoud 2"/>
          <p:cNvSpPr>
            <a:spLocks noGrp="1"/>
          </p:cNvSpPr>
          <p:nvPr>
            <p:ph idx="1"/>
          </p:nvPr>
        </p:nvSpPr>
        <p:spPr>
          <a:xfrm>
            <a:off x="751701" y="1514323"/>
            <a:ext cx="8141043" cy="4260808"/>
          </a:xfrm>
        </p:spPr>
        <p:txBody>
          <a:bodyPr>
            <a:normAutofit/>
          </a:bodyPr>
          <a:lstStyle/>
          <a:p>
            <a:pPr marL="0" lvl="1" indent="0" defTabSz="914400">
              <a:spcBef>
                <a:spcPts val="1000"/>
              </a:spcBef>
              <a:buSzPct val="115000"/>
              <a:buNone/>
            </a:pPr>
            <a:r>
              <a:rPr lang="fr-BE" altLang="fr-FR" sz="2400" b="1" dirty="0"/>
              <a:t>Contractants</a:t>
            </a:r>
          </a:p>
          <a:p>
            <a:pPr lvl="1"/>
            <a:r>
              <a:rPr lang="fr-FR" sz="2200" dirty="0"/>
              <a:t>Fournissent des services, travaux ou biens aux bénéficiaires de la subvention</a:t>
            </a:r>
          </a:p>
          <a:p>
            <a:pPr lvl="1"/>
            <a:r>
              <a:rPr lang="fr-FR" sz="2200" dirty="0"/>
              <a:t>Soumis aux règles de passation des marchés (annexe IV)</a:t>
            </a:r>
            <a:endParaRPr lang="en-GB" altLang="fr-FR" sz="2200" dirty="0"/>
          </a:p>
          <a:p>
            <a:pPr marL="0" lvl="1" indent="0" defTabSz="914400">
              <a:spcBef>
                <a:spcPts val="1000"/>
              </a:spcBef>
              <a:buSzPct val="115000"/>
              <a:buNone/>
            </a:pPr>
            <a:endParaRPr lang="en-GB" altLang="fr-FR" sz="2400" b="1" dirty="0"/>
          </a:p>
          <a:p>
            <a:pPr marL="0" lvl="1" indent="0" defTabSz="914400">
              <a:spcBef>
                <a:spcPts val="1000"/>
              </a:spcBef>
              <a:buSzPct val="115000"/>
              <a:buNone/>
            </a:pPr>
            <a:r>
              <a:rPr lang="fr-FR" sz="2400" b="1" dirty="0"/>
              <a:t>Bénéficiaires de soutien financier</a:t>
            </a:r>
            <a:endParaRPr lang="en-GB" altLang="fr-FR" sz="2400" b="1" dirty="0"/>
          </a:p>
          <a:p>
            <a:pPr lvl="1"/>
            <a:r>
              <a:rPr lang="fr-FR" sz="2200" dirty="0"/>
              <a:t>Reçoivent un soutien financier du bénéficiaire de la subvention.</a:t>
            </a:r>
          </a:p>
          <a:p>
            <a:pPr lvl="1"/>
            <a:r>
              <a:rPr lang="fr-FR" sz="2200" dirty="0"/>
              <a:t>Ne sont pas soumis aux règles de nationalité et d'origine</a:t>
            </a:r>
          </a:p>
          <a:p>
            <a:pPr lvl="1"/>
            <a:r>
              <a:rPr lang="fr-FR" sz="2200" dirty="0"/>
              <a:t>Maximum 60 000 € par tiers (sauf si le soutien est le but principal de l'action)</a:t>
            </a:r>
          </a:p>
          <a:p>
            <a:pPr marL="268288" lvl="1" indent="0">
              <a:buNone/>
            </a:pPr>
            <a:endParaRPr lang="en-GB" altLang="fr-FR" dirty="0"/>
          </a:p>
          <a:p>
            <a:endParaRPr lang="en-GB" dirty="0"/>
          </a:p>
        </p:txBody>
      </p:sp>
      <p:cxnSp>
        <p:nvCxnSpPr>
          <p:cNvPr id="9" name="Straight Arrow Connector 8"/>
          <p:cNvCxnSpPr/>
          <p:nvPr/>
        </p:nvCxnSpPr>
        <p:spPr>
          <a:xfrm>
            <a:off x="6952212" y="1670727"/>
            <a:ext cx="22808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11881" y="3710636"/>
            <a:ext cx="22808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5"/>
          <p:cNvSpPr>
            <a:spLocks noChangeArrowheads="1"/>
          </p:cNvSpPr>
          <p:nvPr/>
        </p:nvSpPr>
        <p:spPr bwMode="auto">
          <a:xfrm>
            <a:off x="9626600" y="1270000"/>
            <a:ext cx="2133599" cy="1368568"/>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algn="ctr" eaLnBrk="1" hangingPunct="1">
              <a:spcBef>
                <a:spcPct val="0"/>
              </a:spcBef>
              <a:buFontTx/>
              <a:buNone/>
            </a:pPr>
            <a:r>
              <a:rPr lang="fr-BE" altLang="fr-FR" sz="1600" b="1" dirty="0">
                <a:solidFill>
                  <a:schemeClr val="bg1"/>
                </a:solidFill>
              </a:rPr>
              <a:t>Signent un contrat </a:t>
            </a:r>
          </a:p>
          <a:p>
            <a:pPr algn="ctr" eaLnBrk="1" hangingPunct="1">
              <a:spcBef>
                <a:spcPct val="0"/>
              </a:spcBef>
              <a:buFontTx/>
              <a:buNone/>
            </a:pPr>
            <a:r>
              <a:rPr lang="fr-BE" altLang="fr-FR" sz="1600" b="1" dirty="0">
                <a:solidFill>
                  <a:schemeClr val="bg1"/>
                </a:solidFill>
              </a:rPr>
              <a:t>avec </a:t>
            </a:r>
            <a:r>
              <a:rPr lang="fr-BE" altLang="fr-FR" sz="1600" b="1" dirty="0" err="1">
                <a:solidFill>
                  <a:schemeClr val="bg1"/>
                </a:solidFill>
              </a:rPr>
              <a:t>dem</a:t>
            </a:r>
            <a:r>
              <a:rPr lang="fr-BE" altLang="fr-FR" sz="1600" b="1" dirty="0">
                <a:solidFill>
                  <a:schemeClr val="bg1"/>
                </a:solidFill>
              </a:rPr>
              <a:t>/codem, </a:t>
            </a:r>
          </a:p>
          <a:p>
            <a:pPr algn="ctr" eaLnBrk="1" hangingPunct="1">
              <a:spcBef>
                <a:spcPct val="0"/>
              </a:spcBef>
              <a:buFontTx/>
              <a:buNone/>
            </a:pPr>
            <a:r>
              <a:rPr lang="fr-BE" altLang="fr-FR" sz="1600" b="1" dirty="0">
                <a:solidFill>
                  <a:schemeClr val="bg1"/>
                </a:solidFill>
              </a:rPr>
              <a:t>bénéfice permis!</a:t>
            </a:r>
          </a:p>
        </p:txBody>
      </p:sp>
      <p:sp>
        <p:nvSpPr>
          <p:cNvPr id="11" name="Oval 6"/>
          <p:cNvSpPr>
            <a:spLocks noChangeArrowheads="1"/>
          </p:cNvSpPr>
          <p:nvPr/>
        </p:nvSpPr>
        <p:spPr bwMode="auto">
          <a:xfrm>
            <a:off x="8966200" y="3414418"/>
            <a:ext cx="2971800" cy="1335382"/>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algn="ctr">
              <a:spcBef>
                <a:spcPct val="0"/>
              </a:spcBef>
              <a:buNone/>
            </a:pPr>
            <a:r>
              <a:rPr lang="fr-BE" altLang="fr-FR" sz="1600" b="1" dirty="0">
                <a:solidFill>
                  <a:schemeClr val="bg1"/>
                </a:solidFill>
              </a:rPr>
              <a:t>Conseillé de </a:t>
            </a:r>
          </a:p>
          <a:p>
            <a:pPr algn="ctr">
              <a:spcBef>
                <a:spcPct val="0"/>
              </a:spcBef>
              <a:buNone/>
            </a:pPr>
            <a:r>
              <a:rPr lang="fr-BE" altLang="fr-FR" sz="1600" b="1" dirty="0">
                <a:solidFill>
                  <a:schemeClr val="bg1"/>
                </a:solidFill>
              </a:rPr>
              <a:t>signer un engagement </a:t>
            </a:r>
          </a:p>
          <a:p>
            <a:pPr algn="ctr">
              <a:spcBef>
                <a:spcPct val="0"/>
              </a:spcBef>
              <a:buNone/>
            </a:pPr>
            <a:r>
              <a:rPr lang="fr-BE" altLang="fr-FR" sz="1600" b="1" dirty="0">
                <a:solidFill>
                  <a:schemeClr val="bg1"/>
                </a:solidFill>
              </a:rPr>
              <a:t>formel avec </a:t>
            </a:r>
            <a:r>
              <a:rPr lang="fr-BE" altLang="fr-FR" sz="1600" b="1" dirty="0" err="1">
                <a:solidFill>
                  <a:schemeClr val="bg1"/>
                </a:solidFill>
              </a:rPr>
              <a:t>dem</a:t>
            </a:r>
            <a:r>
              <a:rPr lang="fr-BE" altLang="fr-FR" sz="1600" b="1" dirty="0">
                <a:solidFill>
                  <a:schemeClr val="bg1"/>
                </a:solidFill>
              </a:rPr>
              <a:t>/</a:t>
            </a:r>
            <a:r>
              <a:rPr lang="fr-BE" altLang="fr-FR" sz="1600" b="1" dirty="0" err="1">
                <a:solidFill>
                  <a:schemeClr val="bg1"/>
                </a:solidFill>
              </a:rPr>
              <a:t>codem</a:t>
            </a:r>
            <a:r>
              <a:rPr lang="fr-BE" altLang="fr-FR" sz="1600" b="1" dirty="0">
                <a:solidFill>
                  <a:schemeClr val="bg1"/>
                </a:solidFill>
              </a:rPr>
              <a:t>,</a:t>
            </a:r>
          </a:p>
          <a:p>
            <a:pPr algn="ctr">
              <a:spcBef>
                <a:spcPct val="0"/>
              </a:spcBef>
              <a:buNone/>
            </a:pPr>
            <a:r>
              <a:rPr lang="fr-BE" altLang="fr-FR" sz="1600" b="1" dirty="0">
                <a:solidFill>
                  <a:schemeClr val="bg1"/>
                </a:solidFill>
              </a:rPr>
              <a:t>bénéfice NON permis!</a:t>
            </a:r>
            <a:endParaRPr lang="fr-BE" altLang="fr-FR" sz="1000" b="1" dirty="0">
              <a:solidFill>
                <a:schemeClr val="bg1"/>
              </a:solidFill>
            </a:endParaRPr>
          </a:p>
        </p:txBody>
      </p:sp>
    </p:spTree>
    <p:extLst>
      <p:ext uri="{BB962C8B-B14F-4D97-AF65-F5344CB8AC3E}">
        <p14:creationId xmlns:p14="http://schemas.microsoft.com/office/powerpoint/2010/main" val="121152479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0C936E77-5A8B-4A7D-A6DF-8F3E83D32CB6}"/>
              </a:ext>
            </a:extLst>
          </p:cNvPr>
          <p:cNvSpPr>
            <a:spLocks noGrp="1" noChangeArrowheads="1"/>
          </p:cNvSpPr>
          <p:nvPr>
            <p:ph type="title"/>
          </p:nvPr>
        </p:nvSpPr>
        <p:spPr/>
        <p:txBody>
          <a:bodyPr/>
          <a:lstStyle/>
          <a:p>
            <a:pPr eaLnBrk="1" hangingPunct="1">
              <a:defRPr/>
            </a:pPr>
            <a:r>
              <a:rPr lang="en-US" dirty="0">
                <a:ea typeface="ヒラギノ角ゴ Pro W3" charset="-128"/>
              </a:rPr>
              <a:t>La note </a:t>
            </a:r>
            <a:r>
              <a:rPr lang="en-US" dirty="0" err="1">
                <a:ea typeface="ヒラギノ角ゴ Pro W3" charset="-128"/>
              </a:rPr>
              <a:t>conceptuelle</a:t>
            </a:r>
            <a:br>
              <a:rPr lang="en-US" dirty="0">
                <a:ea typeface="ヒラギノ角ゴ Pro W3" charset="-128"/>
              </a:rPr>
            </a:br>
            <a:br>
              <a:rPr lang="en-US" dirty="0">
                <a:ea typeface="ヒラギノ角ゴ Pro W3" charset="-128"/>
              </a:rPr>
            </a:br>
            <a:br>
              <a:rPr lang="en-US" dirty="0">
                <a:ea typeface="ヒラギノ角ゴ Pro W3" charset="-128"/>
              </a:rPr>
            </a:br>
            <a:endParaRPr lang="en-US" kern="1200" dirty="0">
              <a:ea typeface="ヒラギノ角ゴ Pro W3" charset="-128"/>
            </a:endParaRPr>
          </a:p>
        </p:txBody>
      </p:sp>
      <p:sp>
        <p:nvSpPr>
          <p:cNvPr id="20483" name="Rectangle 3"/>
          <p:cNvSpPr>
            <a:spLocks noGrp="1" noChangeArrowheads="1"/>
          </p:cNvSpPr>
          <p:nvPr>
            <p:ph idx="1"/>
          </p:nvPr>
        </p:nvSpPr>
        <p:spPr/>
        <p:txBody>
          <a:bodyPr/>
          <a:lstStyle/>
          <a:p>
            <a:pPr eaLnBrk="1" hangingPunct="1"/>
            <a:endParaRPr lang="fr-BE" altLang="fr-FR" dirty="0">
              <a:ea typeface="ヒラギノ角ゴ Pro W3" charset="-128"/>
            </a:endParaRPr>
          </a:p>
          <a:p>
            <a:pPr eaLnBrk="1" hangingPunct="1">
              <a:buFontTx/>
              <a:buAutoNum type="romanLcPeriod"/>
            </a:pPr>
            <a:r>
              <a:rPr lang="fr-BE" altLang="fr-FR" dirty="0">
                <a:ea typeface="ヒラギノ角ゴ Pro W3" charset="-128"/>
              </a:rPr>
              <a:t>Le résumé de l’action</a:t>
            </a:r>
          </a:p>
          <a:p>
            <a:pPr eaLnBrk="1" hangingPunct="1">
              <a:buFontTx/>
              <a:buAutoNum type="romanLcPeriod"/>
            </a:pPr>
            <a:r>
              <a:rPr lang="fr-BE" altLang="fr-FR" dirty="0">
                <a:ea typeface="ヒラギノ角ゴ Pro W3" charset="-128"/>
              </a:rPr>
              <a:t>Description de l’action</a:t>
            </a:r>
          </a:p>
          <a:p>
            <a:pPr eaLnBrk="1" hangingPunct="1">
              <a:buFontTx/>
              <a:buAutoNum type="romanLcPeriod"/>
            </a:pPr>
            <a:r>
              <a:rPr lang="fr-BE" altLang="fr-FR" dirty="0">
                <a:ea typeface="ヒラギノ角ゴ Pro W3" charset="-128"/>
              </a:rPr>
              <a:t> Pertinence de l’action</a:t>
            </a:r>
          </a:p>
          <a:p>
            <a:pPr eaLnBrk="1" hangingPunct="1">
              <a:buFontTx/>
              <a:buAutoNum type="romanLcPeriod"/>
            </a:pPr>
            <a:endParaRPr lang="fr-BE" altLang="fr-FR" dirty="0">
              <a:ea typeface="ヒラギノ角ゴ Pro W3" charset="-128"/>
            </a:endParaRPr>
          </a:p>
          <a:p>
            <a:pPr marL="0" indent="0" eaLnBrk="1" hangingPunct="1">
              <a:buNone/>
            </a:pPr>
            <a:r>
              <a:rPr lang="fr-BE" altLang="fr-FR" dirty="0">
                <a:ea typeface="ヒラギノ角ゴ Pro W3" charset="-128"/>
              </a:rPr>
              <a:t>Aussi important de suivre les instructions concernant la formation:</a:t>
            </a:r>
          </a:p>
          <a:p>
            <a:pPr eaLnBrk="1" hangingPunct="1">
              <a:buFontTx/>
              <a:buChar char="-"/>
            </a:pPr>
            <a:r>
              <a:rPr lang="fr-BE" altLang="fr-FR" dirty="0">
                <a:ea typeface="ヒラギノ角ゴ Pro W3" charset="-128"/>
              </a:rPr>
              <a:t>Marges de 2 cm</a:t>
            </a:r>
          </a:p>
          <a:p>
            <a:pPr eaLnBrk="1" hangingPunct="1">
              <a:buFontTx/>
              <a:buChar char="-"/>
            </a:pPr>
            <a:r>
              <a:rPr lang="fr-BE" altLang="fr-FR" dirty="0">
                <a:ea typeface="ヒラギノ角ゴ Pro W3" charset="-128"/>
              </a:rPr>
              <a:t>Rédiger en caractère Arial 10</a:t>
            </a:r>
          </a:p>
          <a:p>
            <a:pPr eaLnBrk="1" hangingPunct="1">
              <a:buFontTx/>
              <a:buChar char="-"/>
            </a:pPr>
            <a:r>
              <a:rPr lang="fr-BE" altLang="fr-FR" dirty="0">
                <a:ea typeface="ヒラギノ角ゴ Pro W3" charset="-128"/>
              </a:rPr>
              <a:t>Interligne simple.</a:t>
            </a:r>
          </a:p>
          <a:p>
            <a:pPr marL="0" indent="0" eaLnBrk="1" hangingPunct="1">
              <a:buNone/>
            </a:pPr>
            <a:endParaRPr lang="fr-BE" altLang="fr-FR" dirty="0">
              <a:ea typeface="ヒラギノ角ゴ Pro W3" charset="-128"/>
            </a:endParaRPr>
          </a:p>
          <a:p>
            <a:pPr marL="0" indent="0" eaLnBrk="1" hangingPunct="1">
              <a:buNone/>
            </a:pPr>
            <a:endParaRPr lang="en-US" altLang="fr-FR" sz="3600" b="1" dirty="0">
              <a:ea typeface="ヒラギノ角ゴ Pro W3" charset="-128"/>
            </a:endParaRP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spcBef>
                <a:spcPct val="0"/>
              </a:spcBef>
              <a:buFontTx/>
              <a:buNone/>
            </a:pPr>
            <a:fld id="{F66A8D3A-EA15-43DA-94DD-DB69CCA44459}" type="slidenum">
              <a:rPr lang="en-US" altLang="en-US" sz="1400"/>
              <a:pPr>
                <a:spcBef>
                  <a:spcPct val="0"/>
                </a:spcBef>
                <a:buFontTx/>
                <a:buNone/>
              </a:pPr>
              <a:t>8</a:t>
            </a:fld>
            <a:endParaRPr lang="en-US" altLang="en-US" sz="1400"/>
          </a:p>
        </p:txBody>
      </p:sp>
      <p:sp>
        <p:nvSpPr>
          <p:cNvPr id="2" name="Text Placeholder 1"/>
          <p:cNvSpPr>
            <a:spLocks noGrp="1"/>
          </p:cNvSpPr>
          <p:nvPr>
            <p:ph type="body" sz="quarter" idx="13"/>
          </p:nvPr>
        </p:nvSpPr>
        <p:spPr/>
        <p:txBody>
          <a:bodyPr/>
          <a:lstStyle/>
          <a:p>
            <a:r>
              <a:rPr lang="fr-BE" dirty="0"/>
              <a:t>La</a:t>
            </a:r>
            <a:r>
              <a:rPr lang="x-none" dirty="0"/>
              <a:t> structure</a:t>
            </a:r>
            <a:endParaRPr lang="en-GB" dirty="0"/>
          </a:p>
        </p:txBody>
      </p:sp>
    </p:spTree>
    <p:extLst>
      <p:ext uri="{BB962C8B-B14F-4D97-AF65-F5344CB8AC3E}">
        <p14:creationId xmlns:p14="http://schemas.microsoft.com/office/powerpoint/2010/main" val="69997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80772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3300AF"/>
                </a:solidFill>
                <a:latin typeface="Arial" panose="020B0604020202020204" pitchFamily="34" charset="0"/>
              </a:defRPr>
            </a:lvl1pPr>
            <a:lvl2pPr marL="742950" indent="-285750">
              <a:spcBef>
                <a:spcPct val="20000"/>
              </a:spcBef>
              <a:buChar char="–"/>
              <a:defRPr sz="2800">
                <a:solidFill>
                  <a:srgbClr val="3300AF"/>
                </a:solidFill>
                <a:latin typeface="Arial" panose="020B0604020202020204" pitchFamily="34" charset="0"/>
              </a:defRPr>
            </a:lvl2pPr>
            <a:lvl3pPr marL="1143000" indent="-228600">
              <a:spcBef>
                <a:spcPct val="20000"/>
              </a:spcBef>
              <a:buChar char="•"/>
              <a:defRPr sz="2400">
                <a:solidFill>
                  <a:srgbClr val="3300AF"/>
                </a:solidFill>
                <a:latin typeface="Arial" panose="020B0604020202020204" pitchFamily="34" charset="0"/>
              </a:defRPr>
            </a:lvl3pPr>
            <a:lvl4pPr marL="1600200" indent="-228600">
              <a:spcBef>
                <a:spcPct val="20000"/>
              </a:spcBef>
              <a:buChar char="–"/>
              <a:defRPr sz="2000">
                <a:solidFill>
                  <a:srgbClr val="3300AF"/>
                </a:solidFill>
                <a:latin typeface="Arial" panose="020B0604020202020204" pitchFamily="34" charset="0"/>
              </a:defRPr>
            </a:lvl4pPr>
            <a:lvl5pPr marL="2057400" indent="-228600">
              <a:spcBef>
                <a:spcPct val="20000"/>
              </a:spcBef>
              <a:buChar char="»"/>
              <a:defRPr sz="2000">
                <a:solidFill>
                  <a:srgbClr val="3300AF"/>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300AF"/>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300AF"/>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300AF"/>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300AF"/>
                </a:solidFill>
                <a:latin typeface="Arial" panose="020B0604020202020204" pitchFamily="34" charset="0"/>
              </a:defRPr>
            </a:lvl9pPr>
          </a:lstStyle>
          <a:p>
            <a:pPr algn="r" eaLnBrk="1" hangingPunct="1">
              <a:spcBef>
                <a:spcPct val="0"/>
              </a:spcBef>
              <a:buFontTx/>
              <a:buNone/>
            </a:pPr>
            <a:fld id="{7465DA57-31E4-4695-854A-63ACF78FD055}" type="slidenum">
              <a:rPr lang="en-US" altLang="en-US" sz="1400"/>
              <a:pPr algn="r" eaLnBrk="1" hangingPunct="1">
                <a:spcBef>
                  <a:spcPct val="0"/>
                </a:spcBef>
                <a:buFontTx/>
                <a:buNone/>
              </a:pPr>
              <a:t>9</a:t>
            </a:fld>
            <a:endParaRPr lang="en-US" altLang="en-US" sz="1400"/>
          </a:p>
        </p:txBody>
      </p:sp>
      <p:sp>
        <p:nvSpPr>
          <p:cNvPr id="25603" name="Rectangle 2">
            <a:extLst>
              <a:ext uri="{FF2B5EF4-FFF2-40B4-BE49-F238E27FC236}">
                <a16:creationId xmlns:a16="http://schemas.microsoft.com/office/drawing/2014/main" id="{735CD69B-27E7-4EB6-AB5E-8360D2E3D894}"/>
              </a:ext>
            </a:extLst>
          </p:cNvPr>
          <p:cNvSpPr>
            <a:spLocks noGrp="1" noChangeArrowheads="1"/>
          </p:cNvSpPr>
          <p:nvPr>
            <p:ph type="title"/>
          </p:nvPr>
        </p:nvSpPr>
        <p:spPr>
          <a:xfrm>
            <a:off x="836561" y="487553"/>
            <a:ext cx="10863637" cy="373949"/>
          </a:xfrm>
        </p:spPr>
        <p:txBody>
          <a:bodyPr/>
          <a:lstStyle/>
          <a:p>
            <a:pPr eaLnBrk="1" hangingPunct="1">
              <a:defRPr/>
            </a:pPr>
            <a:r>
              <a:rPr lang="en-US" kern="1200" dirty="0">
                <a:ea typeface="ヒラギノ角ゴ Pro W3" charset="-128"/>
              </a:rPr>
              <a:t>I. Le </a:t>
            </a:r>
            <a:r>
              <a:rPr lang="en-US" kern="1200" dirty="0" err="1">
                <a:ea typeface="ヒラギノ角ゴ Pro W3" charset="-128"/>
              </a:rPr>
              <a:t>résume</a:t>
            </a:r>
            <a:r>
              <a:rPr lang="en-US" kern="1200" dirty="0">
                <a:ea typeface="ヒラギノ角ゴ Pro W3" charset="-128"/>
              </a:rPr>
              <a:t> de </a:t>
            </a:r>
            <a:r>
              <a:rPr lang="en-US" kern="1200" dirty="0" err="1">
                <a:ea typeface="ヒラギノ角ゴ Pro W3" charset="-128"/>
              </a:rPr>
              <a:t>l’action</a:t>
            </a:r>
            <a:r>
              <a:rPr lang="en-US" kern="1200" dirty="0">
                <a:ea typeface="ヒラギノ角ゴ Pro W3" charset="-128"/>
              </a:rPr>
              <a:t> </a:t>
            </a:r>
          </a:p>
        </p:txBody>
      </p:sp>
      <p:sp>
        <p:nvSpPr>
          <p:cNvPr id="34820" name="Rectangle 3">
            <a:extLst>
              <a:ext uri="{FF2B5EF4-FFF2-40B4-BE49-F238E27FC236}">
                <a16:creationId xmlns:a16="http://schemas.microsoft.com/office/drawing/2014/main" id="{B0DA23B9-FED8-4F15-B93C-91B59F387148}"/>
              </a:ext>
            </a:extLst>
          </p:cNvPr>
          <p:cNvSpPr>
            <a:spLocks noGrp="1" noChangeArrowheads="1"/>
          </p:cNvSpPr>
          <p:nvPr>
            <p:ph type="body" sz="quarter" idx="13"/>
          </p:nvPr>
        </p:nvSpPr>
        <p:spPr>
          <a:xfrm>
            <a:off x="838199" y="991544"/>
            <a:ext cx="10861999" cy="793038"/>
          </a:xfrm>
        </p:spPr>
        <p:txBody>
          <a:bodyPr/>
          <a:lstStyle/>
          <a:p>
            <a:pPr eaLnBrk="1" hangingPunct="1">
              <a:defRPr/>
            </a:pPr>
            <a:r>
              <a:rPr lang="en-GB" dirty="0">
                <a:ea typeface="ヒラギノ角ゴ Pro W3" charset="-128"/>
              </a:rPr>
              <a:t>Résumé de </a:t>
            </a:r>
            <a:r>
              <a:rPr lang="en-GB" dirty="0" err="1">
                <a:ea typeface="ヒラギノ角ゴ Pro W3" charset="-128"/>
              </a:rPr>
              <a:t>l’action</a:t>
            </a:r>
            <a:r>
              <a:rPr lang="en-GB" kern="1200" dirty="0">
                <a:ea typeface="ヒラギノ角ゴ Pro W3" charset="-128"/>
              </a:rPr>
              <a:t> </a:t>
            </a:r>
            <a:r>
              <a:rPr lang="en-GB" b="1" dirty="0">
                <a:ea typeface="ヒラギノ角ゴ Pro W3" charset="-128"/>
              </a:rPr>
              <a:t>(max 1 page</a:t>
            </a:r>
            <a:r>
              <a:rPr lang="en-GB" dirty="0">
                <a:ea typeface="ヒラギノ角ゴ Pro W3" charset="-128"/>
              </a:rPr>
              <a:t>)</a:t>
            </a:r>
          </a:p>
          <a:p>
            <a:pPr marL="609600" indent="-609600">
              <a:buNone/>
              <a:defRPr/>
            </a:pPr>
            <a:endParaRPr lang="en-GB" dirty="0">
              <a:ea typeface="ヒラギノ角ゴ Pro W3" charset="-128"/>
            </a:endParaRPr>
          </a:p>
        </p:txBody>
      </p:sp>
      <p:pic>
        <p:nvPicPr>
          <p:cNvPr id="16" name="Content Placeholder 15">
            <a:extLst>
              <a:ext uri="{FF2B5EF4-FFF2-40B4-BE49-F238E27FC236}">
                <a16:creationId xmlns:a16="http://schemas.microsoft.com/office/drawing/2014/main" id="{2C3938FC-4D4E-4BDC-884C-45589C0736B1}"/>
              </a:ext>
            </a:extLst>
          </p:cNvPr>
          <p:cNvPicPr>
            <a:picLocks noGrp="1" noChangeAspect="1"/>
          </p:cNvPicPr>
          <p:nvPr>
            <p:ph idx="1"/>
          </p:nvPr>
        </p:nvPicPr>
        <p:blipFill>
          <a:blip r:embed="rId3"/>
          <a:stretch>
            <a:fillRect/>
          </a:stretch>
        </p:blipFill>
        <p:spPr>
          <a:xfrm>
            <a:off x="2884412" y="1528205"/>
            <a:ext cx="6183387" cy="4515500"/>
          </a:xfrm>
          <a:prstGeom prst="rect">
            <a:avLst/>
          </a:prstGeom>
        </p:spPr>
      </p:pic>
    </p:spTree>
    <p:extLst>
      <p:ext uri="{BB962C8B-B14F-4D97-AF65-F5344CB8AC3E}">
        <p14:creationId xmlns:p14="http://schemas.microsoft.com/office/powerpoint/2010/main" val="4218048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wipe(left)">
                                      <p:cBhvr>
                                        <p:cTn id="7" dur="500"/>
                                        <p:tgtEl>
                                          <p:spTgt spid="348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Lst>
  </p:timing>
</p:sld>
</file>

<file path=ppt/theme/theme1.xml><?xml version="1.0" encoding="utf-8"?>
<a:theme xmlns:a="http://schemas.openxmlformats.org/drawingml/2006/main" name="Office Theme">
  <a:themeElements>
    <a:clrScheme name="MDF">
      <a:dk1>
        <a:sysClr val="windowText" lastClr="000000"/>
      </a:dk1>
      <a:lt1>
        <a:sysClr val="window" lastClr="FFFFFF"/>
      </a:lt1>
      <a:dk2>
        <a:srgbClr val="D30E6C"/>
      </a:dk2>
      <a:lt2>
        <a:srgbClr val="E7E6E6"/>
      </a:lt2>
      <a:accent1>
        <a:srgbClr val="004A98"/>
      </a:accent1>
      <a:accent2>
        <a:srgbClr val="D93281"/>
      </a:accent2>
      <a:accent3>
        <a:srgbClr val="3C3C3B"/>
      </a:accent3>
      <a:accent4>
        <a:srgbClr val="8BADD0"/>
      </a:accent4>
      <a:accent5>
        <a:srgbClr val="F1B6D2"/>
      </a:accent5>
      <a:accent6>
        <a:srgbClr val="E3E3E2"/>
      </a:accent6>
      <a:hlink>
        <a:srgbClr val="004A98"/>
      </a:hlink>
      <a:folHlink>
        <a:srgbClr val="954F72"/>
      </a:folHlink>
    </a:clrScheme>
    <a:fontScheme name="MDF">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600" dirty="0" smtClean="0">
            <a:solidFill>
              <a:schemeClr val="tx1"/>
            </a:solidFill>
          </a:defRPr>
        </a:defPPr>
      </a:lstStyle>
    </a:txDef>
  </a:objectDefaults>
  <a:extraClrSchemeLst/>
  <a:extLst>
    <a:ext uri="{05A4C25C-085E-4340-85A3-A5531E510DB2}">
      <thm15:themeFamily xmlns:thm15="http://schemas.microsoft.com/office/thememl/2012/main" name="P011355 MDF_powerpoint_template_v2.pptx" id="{EB93B03D-08B8-4D64-B312-20D1E43A7406}" vid="{658DB5DF-0236-4F2F-A546-2E3168DB4F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692</TotalTime>
  <Words>1714</Words>
  <Application>Microsoft Office PowerPoint</Application>
  <PresentationFormat>Widescreen</PresentationFormat>
  <Paragraphs>255</Paragraphs>
  <Slides>18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Wingdings</vt:lpstr>
      <vt:lpstr>Office Theme</vt:lpstr>
      <vt:lpstr>La note conceptuelle</vt:lpstr>
      <vt:lpstr>Sujets de ce module  </vt:lpstr>
      <vt:lpstr>L’Approche Cadre Logique (ACL)</vt:lpstr>
      <vt:lpstr>L’ Approche Cadre Logique</vt:lpstr>
      <vt:lpstr>Identifier les acteurs principaux de votre future projet</vt:lpstr>
      <vt:lpstr>Les acteurs principaux</vt:lpstr>
      <vt:lpstr>Les acteurs principaux</vt:lpstr>
      <vt:lpstr>La note conceptuelle   </vt:lpstr>
      <vt:lpstr>I. Le résume de l’action </vt:lpstr>
      <vt:lpstr>La structure de la note conceptuelle</vt:lpstr>
      <vt:lpstr>La structure de la note conceptuelle</vt:lpstr>
      <vt:lpstr>La note conceptuelle: la structure</vt:lpstr>
      <vt:lpstr>La note conceptuelle: la structure</vt:lpstr>
      <vt:lpstr>La note conceptuelle: la structure</vt:lpstr>
      <vt:lpstr>La note conceptuelle: la structure</vt:lpstr>
      <vt:lpstr>Les étapes de l’approche cadre logique et les critères d’évaluation de la note conceptuelle</vt:lpstr>
      <vt:lpstr>Evaluation de la note conceptuelle</vt:lpstr>
      <vt:lpstr>La note conceptuelle: les éléments clés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ndu</dc:creator>
  <cp:lastModifiedBy>Nicolas Dupic</cp:lastModifiedBy>
  <cp:revision>30</cp:revision>
  <dcterms:created xsi:type="dcterms:W3CDTF">2019-03-24T13:52:13Z</dcterms:created>
  <dcterms:modified xsi:type="dcterms:W3CDTF">2021-10-12T08:28:45Z</dcterms:modified>
</cp:coreProperties>
</file>